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483" r:id="rId3"/>
    <p:sldId id="484" r:id="rId4"/>
    <p:sldId id="485" r:id="rId5"/>
    <p:sldId id="486" r:id="rId6"/>
    <p:sldId id="487" r:id="rId7"/>
    <p:sldId id="488" r:id="rId8"/>
    <p:sldId id="489" r:id="rId9"/>
    <p:sldId id="490" r:id="rId10"/>
    <p:sldId id="491" r:id="rId11"/>
    <p:sldId id="492" r:id="rId12"/>
    <p:sldId id="536" r:id="rId13"/>
    <p:sldId id="493" r:id="rId14"/>
    <p:sldId id="494" r:id="rId15"/>
    <p:sldId id="495" r:id="rId16"/>
    <p:sldId id="496" r:id="rId17"/>
    <p:sldId id="497" r:id="rId18"/>
    <p:sldId id="498" r:id="rId19"/>
    <p:sldId id="499" r:id="rId20"/>
    <p:sldId id="500" r:id="rId21"/>
    <p:sldId id="501" r:id="rId22"/>
    <p:sldId id="502" r:id="rId23"/>
    <p:sldId id="537" r:id="rId24"/>
    <p:sldId id="503" r:id="rId25"/>
    <p:sldId id="504" r:id="rId26"/>
    <p:sldId id="505" r:id="rId27"/>
    <p:sldId id="506" r:id="rId28"/>
    <p:sldId id="507" r:id="rId29"/>
    <p:sldId id="508" r:id="rId30"/>
    <p:sldId id="509" r:id="rId31"/>
    <p:sldId id="510" r:id="rId32"/>
    <p:sldId id="538" r:id="rId33"/>
    <p:sldId id="511" r:id="rId34"/>
    <p:sldId id="512" r:id="rId35"/>
    <p:sldId id="513" r:id="rId36"/>
    <p:sldId id="514" r:id="rId37"/>
    <p:sldId id="515" r:id="rId38"/>
    <p:sldId id="516" r:id="rId39"/>
    <p:sldId id="517" r:id="rId40"/>
    <p:sldId id="518" r:id="rId41"/>
    <p:sldId id="519" r:id="rId42"/>
    <p:sldId id="520" r:id="rId43"/>
    <p:sldId id="521" r:id="rId44"/>
    <p:sldId id="522" r:id="rId45"/>
    <p:sldId id="523" r:id="rId46"/>
    <p:sldId id="539" r:id="rId47"/>
    <p:sldId id="524" r:id="rId48"/>
    <p:sldId id="525" r:id="rId49"/>
    <p:sldId id="526" r:id="rId50"/>
    <p:sldId id="540" r:id="rId51"/>
    <p:sldId id="527" r:id="rId52"/>
    <p:sldId id="528" r:id="rId53"/>
    <p:sldId id="529" r:id="rId54"/>
    <p:sldId id="530" r:id="rId55"/>
    <p:sldId id="531" r:id="rId56"/>
    <p:sldId id="532" r:id="rId57"/>
    <p:sldId id="533" r:id="rId58"/>
    <p:sldId id="534" r:id="rId59"/>
    <p:sldId id="535"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A77B4CDF-1A5B-48B7-ADEC-951C43E3712D}" type="datetimeFigureOut">
              <a:rPr lang="el-GR" smtClean="0"/>
              <a:t>1/6/2022</a:t>
            </a:fld>
            <a:endParaRPr lang="el-GR"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l-GR"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BD78AD16-9CFE-4EC4-85E1-3B348272EA2C}" type="slidenum">
              <a:rPr lang="el-GR" smtClean="0"/>
              <a:t>‹#›</a:t>
            </a:fld>
            <a:endParaRPr lang="el-GR"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91829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7B4CDF-1A5B-48B7-ADEC-951C43E3712D}" type="datetimeFigureOut">
              <a:rPr lang="el-GR" smtClean="0"/>
              <a:t>1/6/2022</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BD78AD16-9CFE-4EC4-85E1-3B348272EA2C}" type="slidenum">
              <a:rPr lang="el-GR" smtClean="0"/>
              <a:t>‹#›</a:t>
            </a:fld>
            <a:endParaRPr lang="el-GR" dirty="0"/>
          </a:p>
        </p:txBody>
      </p:sp>
    </p:spTree>
    <p:extLst>
      <p:ext uri="{BB962C8B-B14F-4D97-AF65-F5344CB8AC3E}">
        <p14:creationId xmlns:p14="http://schemas.microsoft.com/office/powerpoint/2010/main" val="4259548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7B4CDF-1A5B-48B7-ADEC-951C43E3712D}" type="datetimeFigureOut">
              <a:rPr lang="el-GR" smtClean="0"/>
              <a:t>1/6/2022</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BD78AD16-9CFE-4EC4-85E1-3B348272EA2C}" type="slidenum">
              <a:rPr lang="el-GR" smtClean="0"/>
              <a:t>‹#›</a:t>
            </a:fld>
            <a:endParaRPr lang="el-GR" dirty="0"/>
          </a:p>
        </p:txBody>
      </p:sp>
    </p:spTree>
    <p:extLst>
      <p:ext uri="{BB962C8B-B14F-4D97-AF65-F5344CB8AC3E}">
        <p14:creationId xmlns:p14="http://schemas.microsoft.com/office/powerpoint/2010/main" val="225983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7B4CDF-1A5B-48B7-ADEC-951C43E3712D}" type="datetimeFigureOut">
              <a:rPr lang="el-GR" smtClean="0"/>
              <a:t>1/6/2022</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BD78AD16-9CFE-4EC4-85E1-3B348272EA2C}" type="slidenum">
              <a:rPr lang="el-GR" smtClean="0"/>
              <a:t>‹#›</a:t>
            </a:fld>
            <a:endParaRPr lang="el-GR" dirty="0"/>
          </a:p>
        </p:txBody>
      </p:sp>
    </p:spTree>
    <p:extLst>
      <p:ext uri="{BB962C8B-B14F-4D97-AF65-F5344CB8AC3E}">
        <p14:creationId xmlns:p14="http://schemas.microsoft.com/office/powerpoint/2010/main" val="4163519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A77B4CDF-1A5B-48B7-ADEC-951C43E3712D}" type="datetimeFigureOut">
              <a:rPr lang="el-GR" smtClean="0"/>
              <a:t>1/6/2022</a:t>
            </a:fld>
            <a:endParaRPr lang="el-GR"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l-GR"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BD78AD16-9CFE-4EC4-85E1-3B348272EA2C}" type="slidenum">
              <a:rPr lang="el-GR" smtClean="0"/>
              <a:t>‹#›</a:t>
            </a:fld>
            <a:endParaRPr lang="el-GR"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68412028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7B4CDF-1A5B-48B7-ADEC-951C43E3712D}" type="datetimeFigureOut">
              <a:rPr lang="el-GR" smtClean="0"/>
              <a:t>1/6/2022</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BD78AD16-9CFE-4EC4-85E1-3B348272EA2C}" type="slidenum">
              <a:rPr lang="el-GR" smtClean="0"/>
              <a:t>‹#›</a:t>
            </a:fld>
            <a:endParaRPr lang="el-GR" dirty="0"/>
          </a:p>
        </p:txBody>
      </p:sp>
    </p:spTree>
    <p:extLst>
      <p:ext uri="{BB962C8B-B14F-4D97-AF65-F5344CB8AC3E}">
        <p14:creationId xmlns:p14="http://schemas.microsoft.com/office/powerpoint/2010/main" val="112433777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7B4CDF-1A5B-48B7-ADEC-951C43E3712D}" type="datetimeFigureOut">
              <a:rPr lang="el-GR" smtClean="0"/>
              <a:t>1/6/2022</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BD78AD16-9CFE-4EC4-85E1-3B348272EA2C}" type="slidenum">
              <a:rPr lang="el-GR" smtClean="0"/>
              <a:t>‹#›</a:t>
            </a:fld>
            <a:endParaRPr lang="el-GR" dirty="0"/>
          </a:p>
        </p:txBody>
      </p:sp>
    </p:spTree>
    <p:extLst>
      <p:ext uri="{BB962C8B-B14F-4D97-AF65-F5344CB8AC3E}">
        <p14:creationId xmlns:p14="http://schemas.microsoft.com/office/powerpoint/2010/main" val="102353665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7B4CDF-1A5B-48B7-ADEC-951C43E3712D}" type="datetimeFigureOut">
              <a:rPr lang="el-GR" smtClean="0"/>
              <a:t>1/6/2022</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BD78AD16-9CFE-4EC4-85E1-3B348272EA2C}" type="slidenum">
              <a:rPr lang="el-GR" smtClean="0"/>
              <a:t>‹#›</a:t>
            </a:fld>
            <a:endParaRPr lang="el-GR" dirty="0"/>
          </a:p>
        </p:txBody>
      </p:sp>
    </p:spTree>
    <p:extLst>
      <p:ext uri="{BB962C8B-B14F-4D97-AF65-F5344CB8AC3E}">
        <p14:creationId xmlns:p14="http://schemas.microsoft.com/office/powerpoint/2010/main" val="1547560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7B4CDF-1A5B-48B7-ADEC-951C43E3712D}" type="datetimeFigureOut">
              <a:rPr lang="el-GR" smtClean="0"/>
              <a:t>1/6/2022</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BD78AD16-9CFE-4EC4-85E1-3B348272EA2C}" type="slidenum">
              <a:rPr lang="el-GR" smtClean="0"/>
              <a:t>‹#›</a:t>
            </a:fld>
            <a:endParaRPr lang="el-GR" dirty="0"/>
          </a:p>
        </p:txBody>
      </p:sp>
    </p:spTree>
    <p:extLst>
      <p:ext uri="{BB962C8B-B14F-4D97-AF65-F5344CB8AC3E}">
        <p14:creationId xmlns:p14="http://schemas.microsoft.com/office/powerpoint/2010/main" val="2898009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Bookman Old Style" panose="02050604050505020204" pitchFamily="18" charset="0"/>
              </a:defRPr>
            </a:lvl1pPr>
          </a:lstStyle>
          <a:p>
            <a:r>
              <a:rPr lang="en-US" dirty="0"/>
              <a:t>Click to edit Master title style</a:t>
            </a:r>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A77B4CDF-1A5B-48B7-ADEC-951C43E3712D}" type="datetimeFigureOut">
              <a:rPr lang="el-GR" smtClean="0"/>
              <a:t>1/6/2022</a:t>
            </a:fld>
            <a:endParaRPr lang="el-GR" dirty="0"/>
          </a:p>
        </p:txBody>
      </p:sp>
      <p:sp>
        <p:nvSpPr>
          <p:cNvPr id="6" name="Footer Placeholder 5"/>
          <p:cNvSpPr>
            <a:spLocks noGrp="1"/>
          </p:cNvSpPr>
          <p:nvPr>
            <p:ph type="ftr" sz="quarter" idx="11"/>
          </p:nvPr>
        </p:nvSpPr>
        <p:spPr>
          <a:xfrm>
            <a:off x="2103620" y="6375679"/>
            <a:ext cx="3482179" cy="345796"/>
          </a:xfrm>
        </p:spPr>
        <p:txBody>
          <a:bodyPr/>
          <a:lstStyle/>
          <a:p>
            <a:endParaRPr lang="el-GR" dirty="0"/>
          </a:p>
        </p:txBody>
      </p:sp>
      <p:sp>
        <p:nvSpPr>
          <p:cNvPr id="7" name="Slide Number Placeholder 6"/>
          <p:cNvSpPr>
            <a:spLocks noGrp="1"/>
          </p:cNvSpPr>
          <p:nvPr>
            <p:ph type="sldNum" sz="quarter" idx="12"/>
          </p:nvPr>
        </p:nvSpPr>
        <p:spPr>
          <a:xfrm>
            <a:off x="5691014" y="6375679"/>
            <a:ext cx="1232456" cy="345796"/>
          </a:xfrm>
        </p:spPr>
        <p:txBody>
          <a:bodyPr/>
          <a:lstStyle/>
          <a:p>
            <a:fld id="{BD78AD16-9CFE-4EC4-85E1-3B348272EA2C}" type="slidenum">
              <a:rPr lang="el-GR" smtClean="0"/>
              <a:t>‹#›</a:t>
            </a:fld>
            <a:endParaRPr lang="el-GR"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97827221"/>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Bookman Old Style" panose="02050604050505020204" pitchFamily="18" charset="0"/>
              </a:defRPr>
            </a:lvl1pPr>
          </a:lstStyle>
          <a:p>
            <a:r>
              <a:rPr lang="en-US" dirty="0"/>
              <a:t>Click to edit Master title style</a:t>
            </a:r>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A77B4CDF-1A5B-48B7-ADEC-951C43E3712D}" type="datetimeFigureOut">
              <a:rPr lang="el-GR" smtClean="0"/>
              <a:t>1/6/2022</a:t>
            </a:fld>
            <a:endParaRPr lang="el-GR" dirty="0"/>
          </a:p>
        </p:txBody>
      </p:sp>
      <p:sp>
        <p:nvSpPr>
          <p:cNvPr id="6" name="Footer Placeholder 5"/>
          <p:cNvSpPr>
            <a:spLocks noGrp="1"/>
          </p:cNvSpPr>
          <p:nvPr>
            <p:ph type="ftr" sz="quarter" idx="11"/>
          </p:nvPr>
        </p:nvSpPr>
        <p:spPr>
          <a:xfrm>
            <a:off x="2103621" y="6375679"/>
            <a:ext cx="3482178" cy="345796"/>
          </a:xfrm>
        </p:spPr>
        <p:txBody>
          <a:bodyPr/>
          <a:lstStyle/>
          <a:p>
            <a:endParaRPr lang="el-GR" dirty="0"/>
          </a:p>
        </p:txBody>
      </p:sp>
      <p:sp>
        <p:nvSpPr>
          <p:cNvPr id="7" name="Slide Number Placeholder 6"/>
          <p:cNvSpPr>
            <a:spLocks noGrp="1"/>
          </p:cNvSpPr>
          <p:nvPr>
            <p:ph type="sldNum" sz="quarter" idx="12"/>
          </p:nvPr>
        </p:nvSpPr>
        <p:spPr>
          <a:xfrm>
            <a:off x="5687568" y="6375679"/>
            <a:ext cx="1234440" cy="345796"/>
          </a:xfrm>
        </p:spPr>
        <p:txBody>
          <a:bodyPr/>
          <a:lstStyle/>
          <a:p>
            <a:fld id="{BD78AD16-9CFE-4EC4-85E1-3B348272EA2C}" type="slidenum">
              <a:rPr lang="el-GR" smtClean="0"/>
              <a:t>‹#›</a:t>
            </a:fld>
            <a:endParaRPr lang="el-GR" dirty="0"/>
          </a:p>
        </p:txBody>
      </p:sp>
    </p:spTree>
    <p:extLst>
      <p:ext uri="{BB962C8B-B14F-4D97-AF65-F5344CB8AC3E}">
        <p14:creationId xmlns:p14="http://schemas.microsoft.com/office/powerpoint/2010/main" val="2585374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latin typeface="Bookman Old Style" panose="02050604050505020204" pitchFamily="18" charset="0"/>
              </a:defRPr>
            </a:lvl1pPr>
          </a:lstStyle>
          <a:p>
            <a:fld id="{A77B4CDF-1A5B-48B7-ADEC-951C43E3712D}" type="datetimeFigureOut">
              <a:rPr lang="el-GR" smtClean="0"/>
              <a:pPr/>
              <a:t>1/6/2022</a:t>
            </a:fld>
            <a:endParaRPr lang="el-GR"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latin typeface="Bookman Old Style" panose="02050604050505020204" pitchFamily="18" charset="0"/>
              </a:defRPr>
            </a:lvl1pPr>
          </a:lstStyle>
          <a:p>
            <a:endParaRPr lang="el-GR"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latin typeface="Bookman Old Style" panose="02050604050505020204" pitchFamily="18" charset="0"/>
              </a:defRPr>
            </a:lvl1pPr>
          </a:lstStyle>
          <a:p>
            <a:fld id="{BD78AD16-9CFE-4EC4-85E1-3B348272EA2C}" type="slidenum">
              <a:rPr lang="el-GR" smtClean="0"/>
              <a:pPr/>
              <a:t>‹#›</a:t>
            </a:fld>
            <a:endParaRPr lang="el-GR"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426666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Bookman Old Style" panose="02050604050505020204" pitchFamily="18" charset="0"/>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Bookman Old Style" panose="02050604050505020204" pitchFamily="18" charset="0"/>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Bookman Old Style" panose="02050604050505020204" pitchFamily="18" charset="0"/>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Bookman Old Style" panose="02050604050505020204" pitchFamily="18" charset="0"/>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Bookman Old Style" panose="02050604050505020204" pitchFamily="18" charset="0"/>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rapeza.iep.edu.gr/public/showfile.php/?id=%201372&amp;filetype=solution#view=Fit&amp;toolbar=1"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trapeza.iep.edu.gr/public/showfile.php/?id=%201385&amp;filetype=solution#view=Fit&amp;toolbar=1"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trapeza.iep.edu.gr/public/showfile.php/?id=&#951;&#954;&#949;!)&amp;filetype=solution#view=Fit&amp;toolbar=1"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trapeza.iep.edu.gr/public/showfile.php/?id=&#951;&#954;&#949;!)&amp;filetype=solution#view=Fit&amp;toolbar=1"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trapeza.iep.edu.gr/public/showfile.php/?id=%201454&amp;filetype=solution#view=Fit&amp;toolbar=1"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trapeza.iep.edu.gr/public/showfile.php/?id=%201457&amp;filetype=solution#view=Fit&amp;toolbar=1"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trapeza.iep.edu.gr/public/showfile.php/?id=%201495&amp;filetype=solution#view=Fit&amp;toolbar=1"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trapeza.iep.edu.gr/public/showfile.php/?id=1501&amp;filetype=solution#view=Fit&amp;toolbar=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trapeza.iep.edu.gr/public/showfile.php/?id=1505&amp;filetype=solution#view=Fit&amp;toolbar=1"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trapeza.iep.edu.gr/public/showfile.php/?id=%201244&amp;filetype=solution#view=Fit&amp;toolbar=1"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trapeza.iep.edu.gr/public/showfile.php/?id=%201506&amp;filetype=solution#view=Fit&amp;toolbar=1"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trapeza.iep.edu.gr/public/showfile.php/?id=%201510&amp;filetype=solution#view=Fit&amp;toolbar=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trapeza.iep.edu.gr/public/showfile.php/?id=%201526&amp;filetype=solution#view=Fit&amp;toolbar=1"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trapeza.iep.edu.gr/public/showfile.php/?id=%201259&amp;filetype=solution#view=Fit&amp;toolbar=1"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trapeza.iep.edu.gr/public/showfile.php/?id=%201299&amp;filetype=solution#view=Fit&amp;toolbar=1"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trapeza.iep.edu.gr/public/showfile.php/?id=%201301&amp;filetype=solution#view=Fit&amp;toolbar=1"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trapeza.iep.edu.gr/public/showfile.php/?id=%201302&amp;filetype=solution#view=Fit&amp;toolbar=1"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trapeza.iep.edu.gr/public/showfile.php/?id=1304&amp;filetype=solution#view=Fit&amp;toolbar=1"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trapeza.iep.edu.gr/public/showfile.php/?id=1305&amp;filetype=solution#view=Fit&amp;toolbar=1"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rapeza.iep.edu.gr/public/showfile.php/?id=%201255&amp;filetype=solution#view=Fit&amp;toolbar=1"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trapeza.iep.edu.gr/public/showfile.php/?id=%201345&amp;filetype=solution#view=Fit&amp;toolbar=1"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trapeza.iep.edu.gr/public/showfile.php/?id=%201358&amp;filetype=solution#view=Fit&amp;toolbar=1"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trapeza.iep.edu.gr/public/showfile.php/?id=1393&amp;filetype=solution#view=Fit&amp;toolbar=1"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trapeza.iep.edu.gr/public/showfile.php/?id=%201408&amp;filetype=solution#view=Fit&amp;toolbar=1"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trapeza.iep.edu.gr/public/showfile.php/?id=%201433&amp;filetype=solution#view=Fit&amp;toolbar=1"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trapeza.iep.edu.gr/public/showfile.php/?id=1434&amp;filetype=solution#view=Fit&amp;toolbar=1"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trapeza.iep.edu.gr/public/showfile.php/?id=%201444&amp;filetype=solution#view=Fit&amp;toolbar=1"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trapeza.iep.edu.gr/public/showfile.php/?id=%201446&amp;filetype=solution#view=Fit&amp;toolbar=1"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trapeza.iep.edu.gr/public/showfile.php/?id=%201447&amp;filetype=solution#view=Fit&amp;toolbar=1"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rapeza.iep.edu.gr/public/showfile.php/?id=%201263&amp;filetype=solution#view=Fit&amp;toolbar=1"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trapeza.iep.edu.gr/public/showfile.php/?id=%201449&amp;filetype=solution#view=Fit&amp;toolbar=1"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hyperlink" Target="https://trapeza.iep.edu.gr/public/showfile.php/?id=1468&amp;filetype=solution#view=Fit&amp;toolbar=1"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trapeza.iep.edu.gr/public/showfile.php/?id=%201470&amp;filetype=solution#view=Fit&amp;toolbar=1"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hyperlink" Target="https://trapeza.iep.edu.gr/public/showfile.php/?id=1490&amp;filetype=solution#view=Fit&amp;toolbar=1"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hyperlink" Target="https://trapeza.iep.edu.gr/public/showfile.php/?id=1514&amp;filetype=solution#view=Fit&amp;toolbar=1"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trapeza.iep.edu.gr/public/showfile.php/?id=%201524&amp;filetype=solution#view=Fit&amp;toolbar=1" TargetMode="External"/><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trapeza.iep.edu.gr/public/showfile.php/?id=%201241&amp;filetype=solution#view=Fit&amp;toolbar=1" TargetMode="External"/><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trapeza.iep.edu.gr/public/showfile.php/?id=%201275&amp;filetype=solution#view=Fit&amp;toolbar=1" TargetMode="External"/><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trapeza.iep.edu.gr/public/showfile.php/?id=%201294&amp;filetype=solution#view=Fit&amp;toolbar=1" TargetMode="External"/><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trapeza.iep.edu.gr/public/showfile.php/?id=%201283&amp;filetype=solution#view=Fit&amp;toolbar=1"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trapeza.iep.edu.gr/public/showfile.php/?id=1386&amp;filetype=solution#view=Fit&amp;toolbar=1" TargetMode="External"/><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trapeza.iep.edu.gr/public/showfile.php/?id=&#957;&#964;&#951;&#963;&#951;&amp;filetype=solution#view=Fit&amp;toolbar=1" TargetMode="External"/><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trapeza.iep.edu.gr/public/showfile.php/?id=1400&amp;filetype=solution#view=Fit&amp;toolbar=1" TargetMode="External"/><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trapeza.iep.edu.gr/public/showfile.php/?id=%201403&amp;filetype=solution#view=Fit&amp;toolbar=1" TargetMode="External"/><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trapeza.iep.edu.gr/public/showfile.php/?id=%201410&amp;filetype=solution#view=Fit&amp;toolbar=1" TargetMode="External"/><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trapeza.iep.edu.gr/public/showfile.php/?id=%201467&amp;filetype=solution#view=Fit&amp;toolbar=1" TargetMode="External"/><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trapeza.iep.edu.gr/public/showfile.php/?id=%201479&amp;filetype=solution#view=Fit&amp;toolbar=1" TargetMode="External"/><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trapeza.iep.edu.gr/public/showfile.php/?id=1496&amp;filetype=solution#view=Fit&amp;toolbar=1"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trapeza.iep.edu.gr/public/showfile.php/?id=%201523&amp;filetype=solution#view=Fit&amp;toolbar=1" TargetMode="External"/><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rapeza.iep.edu.gr/public/showfile.php/?id=%201295&amp;filetype=solution#view=Fit&amp;toolbar=1"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rapeza.iep.edu.gr/public/showfile.php/?id=%201297&amp;filetype=solution#view=Fit&amp;toolbar=1"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trapeza.iep.edu.gr/public/showfile.php/?id=%201307&amp;filetype=solution#view=Fit&amp;toolbar=1"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trapeza.iep.edu.gr/public/showfile.php/?id=%201354&amp;filetype=solution#view=Fit&amp;toolbar=1"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45AF4-0D51-4E08-B03C-1C0467967505}"/>
              </a:ext>
            </a:extLst>
          </p:cNvPr>
          <p:cNvSpPr>
            <a:spLocks noGrp="1"/>
          </p:cNvSpPr>
          <p:nvPr>
            <p:ph type="ctrTitle"/>
          </p:nvPr>
        </p:nvSpPr>
        <p:spPr/>
        <p:txBody>
          <a:bodyPr/>
          <a:lstStyle/>
          <a:p>
            <a:r>
              <a:rPr lang="el-GR" sz="8800" cap="none" dirty="0"/>
              <a:t>Τράπεζα θεμάτων Α΄ λυκείου – Άλγεβρα</a:t>
            </a:r>
            <a:br>
              <a:rPr lang="el-GR" sz="8800" cap="none" dirty="0"/>
            </a:br>
            <a:r>
              <a:rPr lang="el-GR" sz="8800" cap="none" dirty="0"/>
              <a:t>κεφάλαιο </a:t>
            </a:r>
            <a:r>
              <a:rPr lang="en-US" sz="8800" cap="none" dirty="0"/>
              <a:t>6</a:t>
            </a:r>
            <a:r>
              <a:rPr lang="el-GR" sz="8800" cap="none" baseline="30000" dirty="0"/>
              <a:t>ο</a:t>
            </a:r>
            <a:endParaRPr lang="el-GR" sz="8800" cap="none" dirty="0"/>
          </a:p>
        </p:txBody>
      </p:sp>
      <p:sp>
        <p:nvSpPr>
          <p:cNvPr id="3" name="Subtitle 2">
            <a:extLst>
              <a:ext uri="{FF2B5EF4-FFF2-40B4-BE49-F238E27FC236}">
                <a16:creationId xmlns:a16="http://schemas.microsoft.com/office/drawing/2014/main" id="{67004E5C-25E8-424B-AF76-ABBEEB90681E}"/>
              </a:ext>
            </a:extLst>
          </p:cNvPr>
          <p:cNvSpPr>
            <a:spLocks noGrp="1"/>
          </p:cNvSpPr>
          <p:nvPr>
            <p:ph type="subTitle" idx="1"/>
          </p:nvPr>
        </p:nvSpPr>
        <p:spPr/>
        <p:txBody>
          <a:bodyPr/>
          <a:lstStyle/>
          <a:p>
            <a:r>
              <a:rPr lang="en-US" sz="1800" b="1" cap="none" dirty="0">
                <a:effectLst/>
                <a:latin typeface="Bookman Old Style" panose="02050604050505020204" pitchFamily="18" charset="0"/>
                <a:ea typeface="Times New Roman" panose="02020603050405020304" pitchFamily="18" charset="0"/>
              </a:rPr>
              <a:t>53</a:t>
            </a:r>
            <a:r>
              <a:rPr lang="el-GR" sz="1800" b="1" cap="none" dirty="0">
                <a:effectLst/>
                <a:latin typeface="Bookman Old Style" panose="02050604050505020204" pitchFamily="18" charset="0"/>
                <a:ea typeface="Times New Roman" panose="02020603050405020304" pitchFamily="18" charset="0"/>
              </a:rPr>
              <a:t> θέματα - 3</a:t>
            </a:r>
            <a:r>
              <a:rPr lang="en-US" sz="1800" b="1" cap="none" dirty="0">
                <a:effectLst/>
                <a:latin typeface="Bookman Old Style" panose="02050604050505020204" pitchFamily="18" charset="0"/>
                <a:ea typeface="Times New Roman" panose="02020603050405020304" pitchFamily="18" charset="0"/>
              </a:rPr>
              <a:t>1/5/20</a:t>
            </a:r>
            <a:r>
              <a:rPr lang="el-GR" sz="1800" b="1" cap="none" dirty="0">
                <a:effectLst/>
                <a:latin typeface="Bookman Old Style" panose="02050604050505020204" pitchFamily="18" charset="0"/>
                <a:ea typeface="Times New Roman" panose="02020603050405020304" pitchFamily="18" charset="0"/>
              </a:rPr>
              <a:t>22</a:t>
            </a:r>
            <a:endParaRPr lang="el-GR" cap="none" dirty="0">
              <a:latin typeface="Bookman Old Style" panose="02050604050505020204" pitchFamily="18" charset="0"/>
            </a:endParaRPr>
          </a:p>
        </p:txBody>
      </p:sp>
      <p:sp>
        <p:nvSpPr>
          <p:cNvPr id="4" name="Rectangle 2">
            <a:extLst>
              <a:ext uri="{FF2B5EF4-FFF2-40B4-BE49-F238E27FC236}">
                <a16:creationId xmlns:a16="http://schemas.microsoft.com/office/drawing/2014/main" id="{916C588B-82B4-4896-961A-80DC0D8C3904}"/>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dirty="0">
              <a:latin typeface="Bookman Old Style" panose="02050604050505020204" pitchFamily="18" charset="0"/>
            </a:endParaRPr>
          </a:p>
        </p:txBody>
      </p:sp>
    </p:spTree>
    <p:extLst>
      <p:ext uri="{BB962C8B-B14F-4D97-AF65-F5344CB8AC3E}">
        <p14:creationId xmlns:p14="http://schemas.microsoft.com/office/powerpoint/2010/main" val="391866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3331040"/>
              </a:xfrm>
              <a:prstGeom prst="rect">
                <a:avLst/>
              </a:prstGeom>
              <a:noFill/>
            </p:spPr>
            <p:txBody>
              <a:bodyPr wrap="square" rtlCol="0">
                <a:spAutoFit/>
              </a:bodyPr>
              <a:lstStyle/>
              <a:p>
                <a:pPr>
                  <a:spcBef>
                    <a:spcPts val="200"/>
                  </a:spcBef>
                </a:pPr>
                <a:r>
                  <a:rPr lang="el-GR" sz="36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1372</a:t>
                </a:r>
              </a:p>
              <a:p>
                <a:r>
                  <a:rPr lang="el-GR" sz="2800" dirty="0">
                    <a:latin typeface="Bookman Old Style" panose="02050604050505020204" pitchFamily="18" charset="0"/>
                    <a:ea typeface="Calibri" panose="020F0502020204030204" pitchFamily="34" charset="0"/>
                  </a:rPr>
                  <a:t>Δίνεται η συνάρτηση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 με: </a:t>
                </a:r>
                <a14:m>
                  <m:oMath xmlns:m="http://schemas.openxmlformats.org/officeDocument/2006/math">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𝑥</m:t>
                        </m:r>
                      </m:e>
                    </m:d>
                    <m:r>
                      <a:rPr lang="el-GR" sz="2800">
                        <a:latin typeface="Cambria Math" panose="02040503050406030204" pitchFamily="18" charset="0"/>
                        <a:ea typeface="Calibri" panose="020F0502020204030204" pitchFamily="34" charset="0"/>
                      </a:rPr>
                      <m:t>=</m:t>
                    </m:r>
                    <m:d>
                      <m:dPr>
                        <m:begChr m:val="{"/>
                        <m:endChr m:val=""/>
                        <m:ctrlPr>
                          <a:rPr lang="el-GR" sz="2800" i="1">
                            <a:latin typeface="Cambria Math" panose="02040503050406030204" pitchFamily="18" charset="0"/>
                            <a:ea typeface="Calibri" panose="020F0502020204030204" pitchFamily="34" charset="0"/>
                          </a:rPr>
                        </m:ctrlPr>
                      </m:dPr>
                      <m:e>
                        <m:m>
                          <m:mPr>
                            <m:plcHide m:val="on"/>
                            <m:mcs>
                              <m:mc>
                                <m:mcPr>
                                  <m:count m:val="1"/>
                                  <m:mcJc m:val="center"/>
                                </m:mcPr>
                              </m:mc>
                            </m:mcs>
                            <m:ctrlPr>
                              <a:rPr lang="el-GR" sz="2800" i="1">
                                <a:latin typeface="Cambria Math" panose="02040503050406030204" pitchFamily="18" charset="0"/>
                                <a:ea typeface="Calibri" panose="020F0502020204030204" pitchFamily="34" charset="0"/>
                              </a:rPr>
                            </m:ctrlPr>
                          </m:mPr>
                          <m:mr>
                            <m:e>
                              <m:r>
                                <a:rPr lang="el-GR" sz="2800">
                                  <a:latin typeface="Cambria Math" panose="02040503050406030204" pitchFamily="18" charset="0"/>
                                  <a:ea typeface="Calibri" panose="020F0502020204030204" pitchFamily="34" charset="0"/>
                                </a:rPr>
                                <m:t>2</m:t>
                              </m:r>
                              <m:r>
                                <a:rPr lang="el-GR" sz="2800" i="1">
                                  <a:latin typeface="Cambria Math" panose="02040503050406030204" pitchFamily="18" charset="0"/>
                                  <a:ea typeface="Calibri" panose="020F0502020204030204" pitchFamily="34" charset="0"/>
                                </a:rPr>
                                <m:t>𝑥</m:t>
                              </m:r>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5,</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≤3</m:t>
                              </m:r>
                            </m:e>
                          </m:mr>
                          <m:mr>
                            <m:e>
                              <m:sSup>
                                <m:sSupPr>
                                  <m:ctrlPr>
                                    <a:rPr lang="el-GR" sz="2800" i="1">
                                      <a:latin typeface="Cambria Math" panose="02040503050406030204" pitchFamily="18" charset="0"/>
                                      <a:ea typeface="Calibri" panose="020F0502020204030204" pitchFamily="34" charset="0"/>
                                    </a:rPr>
                                  </m:ctrlPr>
                                </m:sSupPr>
                                <m:e>
                                  <m:r>
                                    <a:rPr lang="el-GR" sz="2800" i="1">
                                      <a:latin typeface="Cambria Math" panose="02040503050406030204" pitchFamily="18" charset="0"/>
                                      <a:ea typeface="Calibri" panose="020F0502020204030204" pitchFamily="34" charset="0"/>
                                    </a:rPr>
                                    <m:t>𝑥</m:t>
                                  </m:r>
                                </m:e>
                                <m:sup>
                                  <m:r>
                                    <a:rPr lang="el-GR" sz="2800">
                                      <a:latin typeface="Cambria Math" panose="02040503050406030204" pitchFamily="18" charset="0"/>
                                      <a:ea typeface="Calibri" panose="020F0502020204030204" pitchFamily="34" charset="0"/>
                                    </a:rPr>
                                    <m:t>2</m:t>
                                  </m:r>
                                </m:sup>
                              </m:sSup>
                              <m:r>
                                <a:rPr lang="el-GR" sz="2800">
                                  <a:latin typeface="Cambria Math" panose="02040503050406030204" pitchFamily="18" charset="0"/>
                                  <a:ea typeface="Calibri" panose="020F0502020204030204" pitchFamily="34" charset="0"/>
                                </a:rPr>
                                <m:t>,3&lt;</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&lt;10</m:t>
                              </m:r>
                            </m:e>
                          </m:mr>
                        </m:m>
                      </m:e>
                    </m:d>
                  </m:oMath>
                </a14:m>
                <a:endParaRPr lang="el-GR" sz="2800" dirty="0">
                  <a:latin typeface="Bookman Old Style" panose="02050604050505020204" pitchFamily="18" charset="0"/>
                  <a:ea typeface="Calibri" panose="020F0502020204030204" pitchFamily="34" charset="0"/>
                </a:endParaRPr>
              </a:p>
              <a:p>
                <a:r>
                  <a:rPr lang="el-GR" sz="2800" b="1" dirty="0">
                    <a:latin typeface="Bookman Old Style" panose="02050604050505020204" pitchFamily="18" charset="0"/>
                    <a:ea typeface="Calibri" panose="020F0502020204030204" pitchFamily="34" charset="0"/>
                  </a:rPr>
                  <a:t>α) </a:t>
                </a:r>
                <a:r>
                  <a:rPr lang="el-GR" sz="2800" dirty="0">
                    <a:latin typeface="Bookman Old Style" panose="02050604050505020204" pitchFamily="18" charset="0"/>
                    <a:ea typeface="Calibri" panose="020F0502020204030204" pitchFamily="34" charset="0"/>
                  </a:rPr>
                  <a:t>Να γράψετε το πεδίο ορισμού της συνάρτησης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 σε μορφή διαστήματος.  (Μονάδες 8)</a:t>
                </a:r>
              </a:p>
              <a:p>
                <a:r>
                  <a:rPr lang="el-GR" sz="2800" b="1" dirty="0">
                    <a:latin typeface="Bookman Old Style" panose="02050604050505020204" pitchFamily="18" charset="0"/>
                    <a:ea typeface="Calibri" panose="020F0502020204030204" pitchFamily="34" charset="0"/>
                  </a:rPr>
                  <a:t>β) </a:t>
                </a:r>
                <a:r>
                  <a:rPr lang="el-GR" sz="2800" dirty="0">
                    <a:latin typeface="Bookman Old Style" panose="02050604050505020204" pitchFamily="18" charset="0"/>
                    <a:ea typeface="Calibri" panose="020F0502020204030204" pitchFamily="34" charset="0"/>
                  </a:rPr>
                  <a:t>Να υπολογίσετε τις τιμές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a:t>
                </a:r>
                <a:r>
                  <a:rPr lang="en-US" sz="2800" dirty="0">
                    <a:latin typeface="Bookman Old Style" panose="02050604050505020204" pitchFamily="18" charset="0"/>
                    <a:ea typeface="Calibri" panose="020F0502020204030204" pitchFamily="34" charset="0"/>
                    <a:sym typeface="Symbol" panose="05050102010706020507" pitchFamily="18" charset="2"/>
                  </a:rPr>
                  <a:t></a:t>
                </a:r>
                <a:r>
                  <a:rPr lang="el-GR" sz="2800" dirty="0">
                    <a:latin typeface="Bookman Old Style" panose="02050604050505020204" pitchFamily="18" charset="0"/>
                    <a:ea typeface="Calibri" panose="020F0502020204030204" pitchFamily="34" charset="0"/>
                  </a:rPr>
                  <a:t>1),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(3) και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(5). (Μονάδες 8)</a:t>
                </a:r>
              </a:p>
              <a:p>
                <a:r>
                  <a:rPr lang="el-GR" sz="2800" b="1" dirty="0">
                    <a:latin typeface="Bookman Old Style" panose="02050604050505020204" pitchFamily="18" charset="0"/>
                    <a:ea typeface="Calibri" panose="020F0502020204030204" pitchFamily="34" charset="0"/>
                  </a:rPr>
                  <a:t>γ) </a:t>
                </a:r>
                <a:r>
                  <a:rPr lang="el-GR" sz="2800" dirty="0">
                    <a:latin typeface="Bookman Old Style" panose="02050604050505020204" pitchFamily="18" charset="0"/>
                    <a:ea typeface="Calibri" panose="020F0502020204030204" pitchFamily="34" charset="0"/>
                  </a:rPr>
                  <a:t>Να λύσετε την εξίσωση </a:t>
                </a:r>
                <a14:m>
                  <m:oMath xmlns:m="http://schemas.openxmlformats.org/officeDocument/2006/math">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𝑥</m:t>
                        </m:r>
                      </m:e>
                    </m:d>
                    <m:r>
                      <a:rPr lang="el-GR" sz="2800">
                        <a:latin typeface="Cambria Math" panose="02040503050406030204" pitchFamily="18" charset="0"/>
                        <a:ea typeface="Calibri" panose="020F0502020204030204" pitchFamily="34" charset="0"/>
                      </a:rPr>
                      <m:t>=25</m:t>
                    </m:r>
                  </m:oMath>
                </a14:m>
                <a:r>
                  <a:rPr lang="el-GR" sz="2800" dirty="0">
                    <a:latin typeface="Bookman Old Style" panose="02050604050505020204" pitchFamily="18" charset="0"/>
                    <a:ea typeface="Calibri" panose="020F0502020204030204" pitchFamily="34" charset="0"/>
                  </a:rPr>
                  <a:t>. (Μονάδες 9) </a:t>
                </a: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3331040"/>
              </a:xfrm>
              <a:prstGeom prst="rect">
                <a:avLst/>
              </a:prstGeom>
              <a:blipFill>
                <a:blip r:embed="rId2"/>
                <a:stretch>
                  <a:fillRect l="-1500" t="-2930" b="-4212"/>
                </a:stretch>
              </a:blipFill>
            </p:spPr>
            <p:txBody>
              <a:bodyPr/>
              <a:lstStyle/>
              <a:p>
                <a:r>
                  <a:rPr lang="el-GR">
                    <a:noFill/>
                  </a:rPr>
                  <a:t> </a:t>
                </a:r>
              </a:p>
            </p:txBody>
          </p:sp>
        </mc:Fallback>
      </mc:AlternateContent>
      <p:sp>
        <p:nvSpPr>
          <p:cNvPr id="3" name="TextBox 2">
            <a:extLst>
              <a:ext uri="{FF2B5EF4-FFF2-40B4-BE49-F238E27FC236}">
                <a16:creationId xmlns:a16="http://schemas.microsoft.com/office/drawing/2014/main" id="{5B08D873-8925-488B-97EC-2C546219E71D}"/>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210615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3592522"/>
              </a:xfrm>
              <a:prstGeom prst="rect">
                <a:avLst/>
              </a:prstGeom>
              <a:noFill/>
            </p:spPr>
            <p:txBody>
              <a:bodyPr wrap="square" rtlCol="0">
                <a:spAutoFit/>
              </a:bodyPr>
              <a:lstStyle/>
              <a:p>
                <a:pPr>
                  <a:spcBef>
                    <a:spcPts val="200"/>
                  </a:spcBef>
                </a:pPr>
                <a:r>
                  <a:rPr lang="el-GR" sz="36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1385</a:t>
                </a:r>
              </a:p>
              <a:p>
                <a:r>
                  <a:rPr lang="el-GR" sz="2800" b="1" dirty="0">
                    <a:latin typeface="Bookman Old Style" panose="02050604050505020204" pitchFamily="18" charset="0"/>
                    <a:ea typeface="Calibri" panose="020F0502020204030204" pitchFamily="34" charset="0"/>
                  </a:rPr>
                  <a:t>α) </a:t>
                </a:r>
                <a:r>
                  <a:rPr lang="el-GR" sz="2800" dirty="0">
                    <a:latin typeface="Bookman Old Style" panose="02050604050505020204" pitchFamily="18" charset="0"/>
                    <a:ea typeface="Calibri" panose="020F0502020204030204" pitchFamily="34" charset="0"/>
                  </a:rPr>
                  <a:t>Να παραγοντοποιήσετε το τριώνυμο </a:t>
                </a:r>
                <a14:m>
                  <m:oMath xmlns:m="http://schemas.openxmlformats.org/officeDocument/2006/math">
                    <m:sSup>
                      <m:sSupPr>
                        <m:ctrlPr>
                          <a:rPr lang="el-GR" sz="2800" i="1">
                            <a:latin typeface="Cambria Math" panose="02040503050406030204" pitchFamily="18" charset="0"/>
                            <a:ea typeface="Calibri" panose="020F0502020204030204" pitchFamily="34" charset="0"/>
                          </a:rPr>
                        </m:ctrlPr>
                      </m:sSupPr>
                      <m:e>
                        <m:r>
                          <a:rPr lang="el-GR" sz="2800" i="1">
                            <a:latin typeface="Cambria Math" panose="02040503050406030204" pitchFamily="18" charset="0"/>
                            <a:ea typeface="Calibri" panose="020F0502020204030204" pitchFamily="34" charset="0"/>
                          </a:rPr>
                          <m:t>𝑥</m:t>
                        </m:r>
                      </m:e>
                      <m:sup>
                        <m:r>
                          <a:rPr lang="el-GR" sz="2800">
                            <a:latin typeface="Cambria Math" panose="02040503050406030204" pitchFamily="18" charset="0"/>
                            <a:ea typeface="Calibri" panose="020F0502020204030204" pitchFamily="34" charset="0"/>
                          </a:rPr>
                          <m:t>2</m:t>
                        </m:r>
                      </m:sup>
                    </m:sSup>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5</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+6</m:t>
                    </m:r>
                  </m:oMath>
                </a14:m>
                <a:r>
                  <a:rPr lang="el-GR" sz="2800" dirty="0">
                    <a:latin typeface="Bookman Old Style" panose="02050604050505020204" pitchFamily="18" charset="0"/>
                    <a:ea typeface="Calibri" panose="020F0502020204030204" pitchFamily="34" charset="0"/>
                  </a:rPr>
                  <a:t> .</a:t>
                </a:r>
              </a:p>
              <a:p>
                <a:r>
                  <a:rPr lang="el-GR" sz="2800" dirty="0">
                    <a:latin typeface="Bookman Old Style" panose="02050604050505020204" pitchFamily="18" charset="0"/>
                    <a:ea typeface="Calibri" panose="020F0502020204030204" pitchFamily="34" charset="0"/>
                  </a:rPr>
                  <a:t> (Μονάδες 12)</a:t>
                </a:r>
              </a:p>
              <a:p>
                <a:r>
                  <a:rPr lang="el-GR" sz="2800" b="1" dirty="0">
                    <a:latin typeface="Bookman Old Style" panose="02050604050505020204" pitchFamily="18" charset="0"/>
                    <a:ea typeface="Calibri" panose="020F0502020204030204" pitchFamily="34" charset="0"/>
                  </a:rPr>
                  <a:t>β) </a:t>
                </a:r>
                <a:r>
                  <a:rPr lang="el-GR" sz="2800" dirty="0">
                    <a:latin typeface="Bookman Old Style" panose="02050604050505020204" pitchFamily="18" charset="0"/>
                    <a:ea typeface="Calibri" panose="020F0502020204030204" pitchFamily="34" charset="0"/>
                  </a:rPr>
                  <a:t>Δίνεται η συνάρτηση </a:t>
                </a:r>
                <a14:m>
                  <m:oMath xmlns:m="http://schemas.openxmlformats.org/officeDocument/2006/math">
                    <m:r>
                      <a:rPr lang="el-GR" sz="2800" i="1">
                        <a:latin typeface="Cambria Math" panose="02040503050406030204" pitchFamily="18" charset="0"/>
                        <a:ea typeface="Calibri" panose="020F0502020204030204" pitchFamily="34" charset="0"/>
                      </a:rPr>
                      <m:t>𝑓</m:t>
                    </m:r>
                    <m:r>
                      <a:rPr lang="el-GR" sz="2800">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m:t>
                    </m:r>
                    <m:f>
                      <m:fPr>
                        <m:ctrlPr>
                          <a:rPr lang="el-GR" sz="2800" i="1">
                            <a:latin typeface="Cambria Math" panose="02040503050406030204" pitchFamily="18" charset="0"/>
                            <a:ea typeface="Calibri" panose="020F0502020204030204" pitchFamily="34" charset="0"/>
                          </a:rPr>
                        </m:ctrlPr>
                      </m:fPr>
                      <m:num>
                        <m:r>
                          <a:rPr lang="el-GR" sz="2800" i="1">
                            <a:latin typeface="Cambria Math" panose="02040503050406030204" pitchFamily="18" charset="0"/>
                            <a:ea typeface="Calibri" panose="020F0502020204030204" pitchFamily="34" charset="0"/>
                          </a:rPr>
                          <m:t>𝑥</m:t>
                        </m:r>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2</m:t>
                        </m:r>
                      </m:num>
                      <m:den>
                        <m:sSup>
                          <m:sSupPr>
                            <m:ctrlPr>
                              <a:rPr lang="el-GR" sz="2800" i="1">
                                <a:latin typeface="Cambria Math" panose="02040503050406030204" pitchFamily="18" charset="0"/>
                                <a:ea typeface="Calibri" panose="020F0502020204030204" pitchFamily="34" charset="0"/>
                              </a:rPr>
                            </m:ctrlPr>
                          </m:sSupPr>
                          <m:e>
                            <m:r>
                              <a:rPr lang="el-GR" sz="2800" i="1">
                                <a:latin typeface="Cambria Math" panose="02040503050406030204" pitchFamily="18" charset="0"/>
                                <a:ea typeface="Calibri" panose="020F0502020204030204" pitchFamily="34" charset="0"/>
                              </a:rPr>
                              <m:t>𝑥</m:t>
                            </m:r>
                          </m:e>
                          <m:sup>
                            <m:r>
                              <a:rPr lang="el-GR" sz="2800">
                                <a:latin typeface="Cambria Math" panose="02040503050406030204" pitchFamily="18" charset="0"/>
                                <a:ea typeface="Calibri" panose="020F0502020204030204" pitchFamily="34" charset="0"/>
                              </a:rPr>
                              <m:t>2</m:t>
                            </m:r>
                          </m:sup>
                        </m:sSup>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5</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+6</m:t>
                        </m:r>
                      </m:den>
                    </m:f>
                    <m:r>
                      <a:rPr lang="el-GR" sz="2800">
                        <a:latin typeface="Cambria Math" panose="02040503050406030204" pitchFamily="18" charset="0"/>
                        <a:ea typeface="Calibri" panose="020F0502020204030204" pitchFamily="34" charset="0"/>
                      </a:rPr>
                      <m:t>.</m:t>
                    </m:r>
                  </m:oMath>
                </a14:m>
                <a:endParaRPr lang="el-GR" sz="2800" dirty="0">
                  <a:latin typeface="Bookman Old Style" panose="02050604050505020204" pitchFamily="18" charset="0"/>
                  <a:ea typeface="Calibri" panose="020F0502020204030204" pitchFamily="34" charset="0"/>
                </a:endParaRPr>
              </a:p>
              <a:p>
                <a:r>
                  <a:rPr lang="en-US" sz="2800" b="1" dirty="0">
                    <a:latin typeface="Bookman Old Style" panose="02050604050505020204" pitchFamily="18" charset="0"/>
                    <a:ea typeface="Calibri" panose="020F0502020204030204" pitchFamily="34" charset="0"/>
                  </a:rPr>
                  <a:t>i</a:t>
                </a:r>
                <a:r>
                  <a:rPr lang="el-GR" sz="2800" b="1" dirty="0">
                    <a:latin typeface="Bookman Old Style" panose="02050604050505020204" pitchFamily="18" charset="0"/>
                    <a:ea typeface="Calibri" panose="020F0502020204030204" pitchFamily="34" charset="0"/>
                  </a:rPr>
                  <a:t>)</a:t>
                </a:r>
                <a:r>
                  <a:rPr lang="el-GR" sz="2800" dirty="0">
                    <a:latin typeface="Bookman Old Style" panose="02050604050505020204" pitchFamily="18" charset="0"/>
                    <a:ea typeface="Calibri" panose="020F0502020204030204" pitchFamily="34" charset="0"/>
                  </a:rPr>
                  <a:t> Να βρείτε το πεδίο ορισμού Α της συνάρτησης. (Μονάδες 5)</a:t>
                </a:r>
              </a:p>
              <a:p>
                <a:r>
                  <a:rPr lang="en-US" sz="2800" b="1" dirty="0">
                    <a:latin typeface="Bookman Old Style" panose="02050604050505020204" pitchFamily="18" charset="0"/>
                    <a:ea typeface="Calibri" panose="020F0502020204030204" pitchFamily="34" charset="0"/>
                  </a:rPr>
                  <a:t>ii</a:t>
                </a:r>
                <a:r>
                  <a:rPr lang="el-GR" sz="2800" b="1" dirty="0">
                    <a:latin typeface="Bookman Old Style" panose="02050604050505020204" pitchFamily="18" charset="0"/>
                    <a:ea typeface="Calibri" panose="020F0502020204030204" pitchFamily="34" charset="0"/>
                  </a:rPr>
                  <a:t>)</a:t>
                </a:r>
                <a:r>
                  <a:rPr lang="el-GR" sz="2800" dirty="0">
                    <a:latin typeface="Bookman Old Style" panose="02050604050505020204" pitchFamily="18" charset="0"/>
                    <a:ea typeface="Calibri" panose="020F0502020204030204" pitchFamily="34" charset="0"/>
                  </a:rPr>
                  <a:t> </a:t>
                </a:r>
                <a:r>
                  <a:rPr lang="en-US" sz="2800" dirty="0">
                    <a:latin typeface="Bookman Old Style" panose="02050604050505020204" pitchFamily="18" charset="0"/>
                    <a:ea typeface="Calibri" panose="020F0502020204030204" pitchFamily="34" charset="0"/>
                  </a:rPr>
                  <a:t>N</a:t>
                </a:r>
                <a:r>
                  <a:rPr lang="el-GR" sz="2800" dirty="0">
                    <a:latin typeface="Bookman Old Style" panose="02050604050505020204" pitchFamily="18" charset="0"/>
                    <a:ea typeface="Calibri" panose="020F0502020204030204" pitchFamily="34" charset="0"/>
                  </a:rPr>
                  <a:t>α αποδείξετε ότι για κάθε </a:t>
                </a:r>
                <a:r>
                  <a:rPr lang="en-US" sz="2800" dirty="0">
                    <a:latin typeface="Bookman Old Style" panose="02050604050505020204" pitchFamily="18" charset="0"/>
                    <a:ea typeface="Calibri" panose="020F0502020204030204" pitchFamily="34" charset="0"/>
                  </a:rPr>
                  <a:t>x</a:t>
                </a:r>
                <a:r>
                  <a:rPr lang="en-US" sz="2800" dirty="0">
                    <a:latin typeface="Bookman Old Style" panose="02050604050505020204" pitchFamily="18" charset="0"/>
                    <a:ea typeface="Calibri" panose="020F0502020204030204" pitchFamily="34" charset="0"/>
                    <a:sym typeface="Symbol" panose="05050102010706020507" pitchFamily="18" charset="2"/>
                  </a:rPr>
                  <a:t></a:t>
                </a:r>
                <a:r>
                  <a:rPr lang="en-US" sz="2800" dirty="0">
                    <a:latin typeface="Bookman Old Style" panose="02050604050505020204" pitchFamily="18" charset="0"/>
                    <a:ea typeface="Calibri" panose="020F0502020204030204" pitchFamily="34" charset="0"/>
                  </a:rPr>
                  <a:t>A</a:t>
                </a:r>
                <a:r>
                  <a:rPr lang="el-GR" sz="2800" dirty="0">
                    <a:latin typeface="Bookman Old Style" panose="02050604050505020204" pitchFamily="18" charset="0"/>
                    <a:ea typeface="Calibri" panose="020F0502020204030204" pitchFamily="34" charset="0"/>
                  </a:rPr>
                  <a:t> ισχύει: </a:t>
                </a:r>
                <a14:m>
                  <m:oMath xmlns:m="http://schemas.openxmlformats.org/officeDocument/2006/math">
                    <m:r>
                      <a:rPr lang="el-GR" sz="2800" i="1">
                        <a:latin typeface="Cambria Math" panose="02040503050406030204" pitchFamily="18" charset="0"/>
                        <a:ea typeface="Calibri" panose="020F0502020204030204" pitchFamily="34" charset="0"/>
                      </a:rPr>
                      <m:t>𝑓</m:t>
                    </m:r>
                    <m:r>
                      <a:rPr lang="el-GR" sz="2800">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m:t>
                    </m:r>
                    <m:f>
                      <m:fPr>
                        <m:ctrlPr>
                          <a:rPr lang="el-GR" sz="2800" i="1">
                            <a:latin typeface="Cambria Math" panose="02040503050406030204" pitchFamily="18" charset="0"/>
                            <a:ea typeface="Calibri" panose="020F0502020204030204" pitchFamily="34" charset="0"/>
                          </a:rPr>
                        </m:ctrlPr>
                      </m:fPr>
                      <m:num>
                        <m:r>
                          <a:rPr lang="el-GR" sz="2800">
                            <a:latin typeface="Cambria Math" panose="02040503050406030204" pitchFamily="18" charset="0"/>
                            <a:ea typeface="Calibri" panose="020F0502020204030204" pitchFamily="34" charset="0"/>
                          </a:rPr>
                          <m:t>1</m:t>
                        </m:r>
                      </m:num>
                      <m:den>
                        <m:r>
                          <a:rPr lang="el-GR" sz="2800" i="1">
                            <a:latin typeface="Cambria Math" panose="02040503050406030204" pitchFamily="18" charset="0"/>
                            <a:ea typeface="Calibri" panose="020F0502020204030204" pitchFamily="34" charset="0"/>
                          </a:rPr>
                          <m:t>𝑥</m:t>
                        </m:r>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3</m:t>
                        </m:r>
                      </m:den>
                    </m:f>
                  </m:oMath>
                </a14:m>
                <a:r>
                  <a:rPr lang="el-GR" sz="2800" dirty="0">
                    <a:latin typeface="Bookman Old Style" panose="02050604050505020204" pitchFamily="18" charset="0"/>
                    <a:ea typeface="Calibri" panose="020F0502020204030204" pitchFamily="34" charset="0"/>
                  </a:rPr>
                  <a:t> (Μονάδες 8)</a:t>
                </a:r>
              </a:p>
              <a:p>
                <a:r>
                  <a:rPr lang="el-GR" sz="2800" dirty="0">
                    <a:latin typeface="Bookman Old Style" panose="02050604050505020204" pitchFamily="18" charset="0"/>
                    <a:ea typeface="Calibri" panose="020F0502020204030204" pitchFamily="34" charset="0"/>
                  </a:rPr>
                  <a:t> </a:t>
                </a: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3592522"/>
              </a:xfrm>
              <a:prstGeom prst="rect">
                <a:avLst/>
              </a:prstGeom>
              <a:blipFill>
                <a:blip r:embed="rId2"/>
                <a:stretch>
                  <a:fillRect l="-1500" t="-2716"/>
                </a:stretch>
              </a:blipFill>
            </p:spPr>
            <p:txBody>
              <a:bodyPr/>
              <a:lstStyle/>
              <a:p>
                <a:r>
                  <a:rPr lang="el-GR">
                    <a:noFill/>
                  </a:rPr>
                  <a:t> </a:t>
                </a:r>
              </a:p>
            </p:txBody>
          </p:sp>
        </mc:Fallback>
      </mc:AlternateContent>
      <p:sp>
        <p:nvSpPr>
          <p:cNvPr id="3" name="TextBox 2">
            <a:extLst>
              <a:ext uri="{FF2B5EF4-FFF2-40B4-BE49-F238E27FC236}">
                <a16:creationId xmlns:a16="http://schemas.microsoft.com/office/drawing/2014/main" id="{D62DAC28-9180-4508-B5E1-023CFBF92D64}"/>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203709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2FDAC-CE90-429E-AB1B-B15B7732D8C6}"/>
              </a:ext>
            </a:extLst>
          </p:cNvPr>
          <p:cNvSpPr>
            <a:spLocks noGrp="1"/>
          </p:cNvSpPr>
          <p:nvPr>
            <p:ph type="title"/>
          </p:nvPr>
        </p:nvSpPr>
        <p:spPr/>
        <p:txBody>
          <a:bodyPr>
            <a:normAutofit fontScale="90000"/>
          </a:bodyPr>
          <a:lstStyle/>
          <a:p>
            <a:br>
              <a:rPr lang="el-GR" sz="5400" cap="none" dirty="0">
                <a:latin typeface="Bookman Old Style" panose="02050604050505020204" pitchFamily="18" charset="0"/>
                <a:ea typeface="Calibri" panose="020F0502020204030204" pitchFamily="34" charset="0"/>
              </a:rPr>
            </a:br>
            <a:r>
              <a:rPr lang="el-GR" sz="5400" b="1" cap="none" dirty="0">
                <a:latin typeface="Bookman Old Style" panose="02050604050505020204" pitchFamily="18" charset="0"/>
                <a:ea typeface="Calibri" panose="020F0502020204030204" pitchFamily="34" charset="0"/>
              </a:rPr>
              <a:t>4ο Θέμα</a:t>
            </a:r>
            <a:br>
              <a:rPr lang="el-GR" sz="5400" cap="none" dirty="0">
                <a:latin typeface="Bookman Old Style" panose="02050604050505020204" pitchFamily="18" charset="0"/>
                <a:ea typeface="Calibri" panose="020F0502020204030204" pitchFamily="34" charset="0"/>
              </a:rPr>
            </a:br>
            <a:r>
              <a:rPr lang="el-GR" sz="5400" cap="none" dirty="0">
                <a:latin typeface="Bookman Old Style" panose="02050604050505020204" pitchFamily="18" charset="0"/>
                <a:ea typeface="Calibri" panose="020F0502020204030204" pitchFamily="34" charset="0"/>
              </a:rPr>
              <a:t> </a:t>
            </a:r>
            <a:br>
              <a:rPr lang="el-GR" sz="5400" cap="none" dirty="0">
                <a:latin typeface="Bookman Old Style" panose="02050604050505020204" pitchFamily="18" charset="0"/>
                <a:ea typeface="Calibri" panose="020F0502020204030204" pitchFamily="34" charset="0"/>
              </a:rPr>
            </a:br>
            <a:endParaRPr lang="el-GR" cap="none" dirty="0"/>
          </a:p>
        </p:txBody>
      </p:sp>
      <p:sp>
        <p:nvSpPr>
          <p:cNvPr id="3" name="Content Placeholder 2">
            <a:extLst>
              <a:ext uri="{FF2B5EF4-FFF2-40B4-BE49-F238E27FC236}">
                <a16:creationId xmlns:a16="http://schemas.microsoft.com/office/drawing/2014/main" id="{31EFC52F-5AEB-4E69-9AAE-23EF89981521}"/>
              </a:ext>
            </a:extLst>
          </p:cNvPr>
          <p:cNvSpPr>
            <a:spLocks noGrp="1"/>
          </p:cNvSpPr>
          <p:nvPr>
            <p:ph idx="1"/>
          </p:nvPr>
        </p:nvSpPr>
        <p:spPr/>
        <p:txBody>
          <a:bodyPr/>
          <a:lstStyle/>
          <a:p>
            <a:endParaRPr lang="el-GR" dirty="0">
              <a:latin typeface="Bookman Old Style" panose="02050604050505020204" pitchFamily="18" charset="0"/>
            </a:endParaRPr>
          </a:p>
        </p:txBody>
      </p:sp>
    </p:spTree>
    <p:extLst>
      <p:ext uri="{BB962C8B-B14F-4D97-AF65-F5344CB8AC3E}">
        <p14:creationId xmlns:p14="http://schemas.microsoft.com/office/powerpoint/2010/main" val="2775875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3921330"/>
              </a:xfrm>
              <a:prstGeom prst="rect">
                <a:avLst/>
              </a:prstGeom>
              <a:noFill/>
            </p:spPr>
            <p:txBody>
              <a:bodyPr wrap="square" rtlCol="0">
                <a:spAutoFit/>
              </a:bodyPr>
              <a:lstStyle/>
              <a:p>
                <a:pPr>
                  <a:spcBef>
                    <a:spcPts val="200"/>
                  </a:spcBef>
                </a:pPr>
                <a:r>
                  <a:rPr lang="el-GR" sz="36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1389 (αποσύρθηκε!)</a:t>
                </a:r>
              </a:p>
              <a:p>
                <a:r>
                  <a:rPr lang="el-GR" sz="2800" dirty="0">
                    <a:latin typeface="Bookman Old Style" panose="02050604050505020204" pitchFamily="18" charset="0"/>
                    <a:ea typeface="Calibri" panose="020F0502020204030204" pitchFamily="34" charset="0"/>
                  </a:rPr>
                  <a:t>Δίνεται συνάρτηση </a:t>
                </a:r>
                <a14:m>
                  <m:oMath xmlns:m="http://schemas.openxmlformats.org/officeDocument/2006/math">
                    <m:r>
                      <a:rPr lang="el-GR" sz="2800" i="1">
                        <a:latin typeface="Cambria Math" panose="02040503050406030204" pitchFamily="18" charset="0"/>
                        <a:ea typeface="Calibri" panose="020F0502020204030204" pitchFamily="34" charset="0"/>
                      </a:rPr>
                      <m:t>𝑔</m:t>
                    </m:r>
                    <m:r>
                      <a:rPr lang="el-GR" sz="2800">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m:t>
                    </m:r>
                    <m:f>
                      <m:fPr>
                        <m:ctrlPr>
                          <a:rPr lang="el-GR" sz="2800" i="1">
                            <a:latin typeface="Cambria Math" panose="02040503050406030204" pitchFamily="18" charset="0"/>
                            <a:ea typeface="Calibri" panose="020F0502020204030204" pitchFamily="34" charset="0"/>
                          </a:rPr>
                        </m:ctrlPr>
                      </m:fPr>
                      <m:num>
                        <m:d>
                          <m:dPr>
                            <m:ctrlPr>
                              <a:rPr lang="el-GR" sz="2800" i="1">
                                <a:latin typeface="Cambria Math" panose="02040503050406030204" pitchFamily="18" charset="0"/>
                                <a:ea typeface="Calibri" panose="020F0502020204030204" pitchFamily="34" charset="0"/>
                              </a:rPr>
                            </m:ctrlPr>
                          </m:dPr>
                          <m:e>
                            <m:sSup>
                              <m:sSupPr>
                                <m:ctrlPr>
                                  <a:rPr lang="el-GR" sz="2800" i="1">
                                    <a:latin typeface="Cambria Math" panose="02040503050406030204" pitchFamily="18" charset="0"/>
                                    <a:ea typeface="Calibri" panose="020F0502020204030204" pitchFamily="34" charset="0"/>
                                  </a:rPr>
                                </m:ctrlPr>
                              </m:sSupPr>
                              <m:e>
                                <m:r>
                                  <a:rPr lang="el-GR" sz="2800" i="1">
                                    <a:latin typeface="Cambria Math" panose="02040503050406030204" pitchFamily="18" charset="0"/>
                                    <a:ea typeface="Calibri" panose="020F0502020204030204" pitchFamily="34" charset="0"/>
                                  </a:rPr>
                                  <m:t>𝑥</m:t>
                                </m:r>
                              </m:e>
                              <m:sup>
                                <m:r>
                                  <a:rPr lang="el-GR" sz="2800">
                                    <a:latin typeface="Cambria Math" panose="02040503050406030204" pitchFamily="18" charset="0"/>
                                    <a:ea typeface="Calibri" panose="020F0502020204030204" pitchFamily="34" charset="0"/>
                                  </a:rPr>
                                  <m:t>2</m:t>
                                </m:r>
                              </m:sup>
                            </m:sSup>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1</m:t>
                            </m:r>
                          </m:e>
                        </m:d>
                        <m:d>
                          <m:dPr>
                            <m:ctrlPr>
                              <a:rPr lang="el-GR" sz="2800" i="1">
                                <a:latin typeface="Cambria Math" panose="02040503050406030204" pitchFamily="18" charset="0"/>
                                <a:ea typeface="Calibri" panose="020F0502020204030204" pitchFamily="34" charset="0"/>
                              </a:rPr>
                            </m:ctrlPr>
                          </m:dPr>
                          <m:e>
                            <m:sSup>
                              <m:sSupPr>
                                <m:ctrlPr>
                                  <a:rPr lang="el-GR" sz="2800" i="1">
                                    <a:latin typeface="Cambria Math" panose="02040503050406030204" pitchFamily="18" charset="0"/>
                                    <a:ea typeface="Calibri" panose="020F0502020204030204" pitchFamily="34" charset="0"/>
                                  </a:rPr>
                                </m:ctrlPr>
                              </m:sSupPr>
                              <m:e>
                                <m:r>
                                  <a:rPr lang="el-GR" sz="2800" i="1">
                                    <a:latin typeface="Cambria Math" panose="02040503050406030204" pitchFamily="18" charset="0"/>
                                    <a:ea typeface="Calibri" panose="020F0502020204030204" pitchFamily="34" charset="0"/>
                                  </a:rPr>
                                  <m:t>𝑥</m:t>
                                </m:r>
                              </m:e>
                              <m:sup>
                                <m:r>
                                  <a:rPr lang="el-GR" sz="2800">
                                    <a:latin typeface="Cambria Math" panose="02040503050406030204" pitchFamily="18" charset="0"/>
                                    <a:ea typeface="Calibri" panose="020F0502020204030204" pitchFamily="34" charset="0"/>
                                  </a:rPr>
                                  <m:t>2</m:t>
                                </m:r>
                              </m:sup>
                            </m:sSup>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4</m:t>
                            </m:r>
                          </m:e>
                        </m:d>
                      </m:num>
                      <m:den>
                        <m:sSup>
                          <m:sSupPr>
                            <m:ctrlPr>
                              <a:rPr lang="el-GR" sz="2800" i="1">
                                <a:latin typeface="Cambria Math" panose="02040503050406030204" pitchFamily="18" charset="0"/>
                                <a:ea typeface="Calibri" panose="020F0502020204030204" pitchFamily="34" charset="0"/>
                              </a:rPr>
                            </m:ctrlPr>
                          </m:sSupPr>
                          <m:e>
                            <m:r>
                              <a:rPr lang="el-GR" sz="2800" i="1">
                                <a:latin typeface="Cambria Math" panose="02040503050406030204" pitchFamily="18" charset="0"/>
                                <a:ea typeface="Calibri" panose="020F0502020204030204" pitchFamily="34" charset="0"/>
                              </a:rPr>
                              <m:t>𝑥</m:t>
                            </m:r>
                          </m:e>
                          <m:sup>
                            <m:r>
                              <a:rPr lang="el-GR" sz="2800">
                                <a:latin typeface="Cambria Math" panose="02040503050406030204" pitchFamily="18" charset="0"/>
                                <a:ea typeface="Calibri" panose="020F0502020204030204" pitchFamily="34" charset="0"/>
                              </a:rPr>
                              <m:t>2</m:t>
                            </m:r>
                          </m:sup>
                        </m:sSup>
                        <m:r>
                          <a:rPr lang="el-GR" sz="2800">
                            <a:latin typeface="Cambria Math" panose="02040503050406030204" pitchFamily="18" charset="0"/>
                            <a:ea typeface="Calibri" panose="020F0502020204030204" pitchFamily="34" charset="0"/>
                          </a:rPr>
                          <m:t>+</m:t>
                        </m:r>
                        <m:r>
                          <m:rPr>
                            <m:sty m:val="p"/>
                          </m:rPr>
                          <a:rPr lang="el-GR" sz="2800">
                            <a:latin typeface="Cambria Math" panose="02040503050406030204" pitchFamily="18" charset="0"/>
                            <a:ea typeface="Calibri" panose="020F0502020204030204" pitchFamily="34" charset="0"/>
                          </a:rPr>
                          <m:t>κ</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m:t>
                        </m:r>
                        <m:r>
                          <m:rPr>
                            <m:sty m:val="p"/>
                          </m:rPr>
                          <a:rPr lang="el-GR" sz="2800">
                            <a:latin typeface="Cambria Math" panose="02040503050406030204" pitchFamily="18" charset="0"/>
                            <a:ea typeface="Calibri" panose="020F0502020204030204" pitchFamily="34" charset="0"/>
                          </a:rPr>
                          <m:t>λ</m:t>
                        </m:r>
                      </m:den>
                    </m:f>
                  </m:oMath>
                </a14:m>
                <a:r>
                  <a:rPr lang="el-GR" sz="2800" dirty="0">
                    <a:latin typeface="Bookman Old Style" panose="02050604050505020204" pitchFamily="18" charset="0"/>
                    <a:ea typeface="Calibri" panose="020F0502020204030204" pitchFamily="34" charset="0"/>
                  </a:rPr>
                  <a:t>, η οποία έχει πεδίο ορισμού το </a:t>
                </a:r>
                <a:r>
                  <a:rPr lang="el-GR" sz="2800" spc="-100" dirty="0">
                    <a:latin typeface="Bookman Old Style" panose="02050604050505020204" pitchFamily="18" charset="0"/>
                    <a:ea typeface="Calibri,Italic"/>
                  </a:rPr>
                  <a:t>Ι</a:t>
                </a:r>
                <a:r>
                  <a:rPr lang="el-GR" sz="2800" dirty="0">
                    <a:latin typeface="Bookman Old Style" panose="02050604050505020204" pitchFamily="18" charset="0"/>
                    <a:ea typeface="Calibri" panose="020F0502020204030204" pitchFamily="34" charset="0"/>
                  </a:rPr>
                  <a:t>R</a:t>
                </a:r>
                <a:r>
                  <a:rPr lang="el-GR" sz="2800" dirty="0">
                    <a:latin typeface="Bookman Old Style" panose="02050604050505020204" pitchFamily="18" charset="0"/>
                    <a:ea typeface="LucidaSansUnicode"/>
                    <a:sym typeface="Symbol" panose="05050102010706020507" pitchFamily="18" charset="2"/>
                  </a:rPr>
                  <a:t></a:t>
                </a:r>
                <a:r>
                  <a:rPr lang="el-GR" sz="2800" dirty="0">
                    <a:latin typeface="Bookman Old Style" panose="02050604050505020204" pitchFamily="18" charset="0"/>
                    <a:ea typeface="Calibri" panose="020F0502020204030204" pitchFamily="34" charset="0"/>
                  </a:rPr>
                  <a:t>{</a:t>
                </a:r>
                <a:r>
                  <a:rPr lang="el-GR" sz="2800" dirty="0">
                    <a:latin typeface="Bookman Old Style" panose="02050604050505020204" pitchFamily="18" charset="0"/>
                    <a:ea typeface="LucidaSansUnicode"/>
                    <a:sym typeface="Symbol" panose="05050102010706020507" pitchFamily="18" charset="2"/>
                  </a:rPr>
                  <a:t></a:t>
                </a:r>
                <a:r>
                  <a:rPr lang="el-GR" sz="2800" dirty="0">
                    <a:latin typeface="Bookman Old Style" panose="02050604050505020204" pitchFamily="18" charset="0"/>
                    <a:ea typeface="Calibri" panose="020F0502020204030204" pitchFamily="34" charset="0"/>
                  </a:rPr>
                  <a:t>2,1}.</a:t>
                </a:r>
              </a:p>
              <a:p>
                <a:r>
                  <a:rPr lang="el-GR" sz="2800" b="1" dirty="0">
                    <a:latin typeface="Bookman Old Style" panose="02050604050505020204" pitchFamily="18" charset="0"/>
                    <a:ea typeface="Calibri" panose="020F0502020204030204" pitchFamily="34" charset="0"/>
                  </a:rPr>
                  <a:t>α) </a:t>
                </a:r>
                <a:r>
                  <a:rPr lang="el-GR" sz="2800" dirty="0">
                    <a:latin typeface="Bookman Old Style" panose="02050604050505020204" pitchFamily="18" charset="0"/>
                    <a:ea typeface="Calibri" panose="020F0502020204030204" pitchFamily="34" charset="0"/>
                  </a:rPr>
                  <a:t>Να βρείτε τις τιμές των κ και λ. (Μονάδες 9)</a:t>
                </a:r>
              </a:p>
              <a:p>
                <a:r>
                  <a:rPr lang="el-GR" sz="2800" b="1" dirty="0">
                    <a:latin typeface="Bookman Old Style" panose="02050604050505020204" pitchFamily="18" charset="0"/>
                    <a:ea typeface="Calibri" panose="020F0502020204030204" pitchFamily="34" charset="0"/>
                  </a:rPr>
                  <a:t>β) </a:t>
                </a:r>
                <a:r>
                  <a:rPr lang="el-GR" sz="2800" dirty="0">
                    <a:latin typeface="Bookman Old Style" panose="02050604050505020204" pitchFamily="18" charset="0"/>
                    <a:ea typeface="Calibri" panose="020F0502020204030204" pitchFamily="34" charset="0"/>
                  </a:rPr>
                  <a:t>Για </a:t>
                </a:r>
                <a14:m>
                  <m:oMath xmlns:m="http://schemas.openxmlformats.org/officeDocument/2006/math">
                    <m:r>
                      <m:rPr>
                        <m:sty m:val="p"/>
                      </m:rPr>
                      <a:rPr lang="el-GR" sz="2800">
                        <a:latin typeface="Cambria Math" panose="02040503050406030204" pitchFamily="18" charset="0"/>
                        <a:ea typeface="Calibri" panose="020F0502020204030204" pitchFamily="34" charset="0"/>
                      </a:rPr>
                      <m:t>κ</m:t>
                    </m:r>
                    <m:r>
                      <a:rPr lang="el-GR" sz="2800">
                        <a:latin typeface="Cambria Math" panose="02040503050406030204" pitchFamily="18" charset="0"/>
                        <a:ea typeface="Calibri" panose="020F0502020204030204" pitchFamily="34" charset="0"/>
                      </a:rPr>
                      <m:t>=1</m:t>
                    </m:r>
                  </m:oMath>
                </a14:m>
                <a:r>
                  <a:rPr lang="el-GR" sz="2800" dirty="0">
                    <a:latin typeface="Bookman Old Style" panose="02050604050505020204" pitchFamily="18" charset="0"/>
                    <a:ea typeface="Calibri" panose="020F0502020204030204" pitchFamily="34" charset="0"/>
                  </a:rPr>
                  <a:t> και </a:t>
                </a:r>
                <a14:m>
                  <m:oMath xmlns:m="http://schemas.openxmlformats.org/officeDocument/2006/math">
                    <m:r>
                      <m:rPr>
                        <m:sty m:val="p"/>
                      </m:rPr>
                      <a:rPr lang="el-GR" sz="2800">
                        <a:latin typeface="Cambria Math" panose="02040503050406030204" pitchFamily="18" charset="0"/>
                        <a:ea typeface="Calibri" panose="020F0502020204030204" pitchFamily="34" charset="0"/>
                      </a:rPr>
                      <m:t>λ</m:t>
                    </m:r>
                    <m:r>
                      <a:rPr lang="el-GR" sz="2800">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2</m:t>
                    </m:r>
                  </m:oMath>
                </a14:m>
                <a:r>
                  <a:rPr lang="el-GR" sz="2800" dirty="0">
                    <a:latin typeface="Bookman Old Style" panose="02050604050505020204" pitchFamily="18" charset="0"/>
                    <a:ea typeface="Calibri" panose="020F0502020204030204" pitchFamily="34" charset="0"/>
                  </a:rPr>
                  <a:t>,</a:t>
                </a:r>
              </a:p>
              <a:p>
                <a:r>
                  <a:rPr lang="el-GR" sz="2800" b="1" dirty="0">
                    <a:latin typeface="Bookman Old Style" panose="02050604050505020204" pitchFamily="18" charset="0"/>
                    <a:ea typeface="Calibri" panose="020F0502020204030204" pitchFamily="34" charset="0"/>
                  </a:rPr>
                  <a:t>i)</a:t>
                </a:r>
                <a:r>
                  <a:rPr lang="el-GR" sz="2800" dirty="0">
                    <a:latin typeface="Bookman Old Style" panose="02050604050505020204" pitchFamily="18" charset="0"/>
                    <a:ea typeface="Calibri" panose="020F0502020204030204" pitchFamily="34" charset="0"/>
                  </a:rPr>
                  <a:t> να απλοποιήσετε τον τύπο της </a:t>
                </a:r>
                <a:r>
                  <a:rPr lang="el-GR" sz="2800" dirty="0">
                    <a:latin typeface="Bookman Old Style" panose="02050604050505020204" pitchFamily="18" charset="0"/>
                    <a:ea typeface="Calibri,Italic"/>
                  </a:rPr>
                  <a:t>g</a:t>
                </a:r>
                <a:r>
                  <a:rPr lang="el-GR" sz="2800" dirty="0">
                    <a:latin typeface="Bookman Old Style" panose="02050604050505020204" pitchFamily="18" charset="0"/>
                    <a:ea typeface="Calibri" panose="020F0502020204030204" pitchFamily="34" charset="0"/>
                  </a:rPr>
                  <a:t>. (Μονάδες 9)</a:t>
                </a:r>
              </a:p>
              <a:p>
                <a:r>
                  <a:rPr lang="el-GR" sz="2800" b="1" dirty="0">
                    <a:latin typeface="Bookman Old Style" panose="02050604050505020204" pitchFamily="18" charset="0"/>
                    <a:ea typeface="Calibri" panose="020F0502020204030204" pitchFamily="34" charset="0"/>
                  </a:rPr>
                  <a:t>ii)</a:t>
                </a:r>
                <a:r>
                  <a:rPr lang="el-GR" sz="2800" dirty="0">
                    <a:latin typeface="Bookman Old Style" panose="02050604050505020204" pitchFamily="18" charset="0"/>
                    <a:ea typeface="Calibri" panose="020F0502020204030204" pitchFamily="34" charset="0"/>
                  </a:rPr>
                  <a:t> να δείξετε ότι: </a:t>
                </a:r>
                <a14:m>
                  <m:oMath xmlns:m="http://schemas.openxmlformats.org/officeDocument/2006/math">
                    <m:r>
                      <a:rPr lang="el-GR" sz="2800" i="1">
                        <a:latin typeface="Cambria Math" panose="02040503050406030204" pitchFamily="18" charset="0"/>
                        <a:ea typeface="Calibri" panose="020F0502020204030204" pitchFamily="34" charset="0"/>
                      </a:rPr>
                      <m:t>𝑔</m:t>
                    </m:r>
                    <m:r>
                      <a:rPr lang="el-GR" sz="2800">
                        <a:latin typeface="Cambria Math" panose="02040503050406030204" pitchFamily="18" charset="0"/>
                        <a:ea typeface="Calibri" panose="020F0502020204030204" pitchFamily="34" charset="0"/>
                      </a:rPr>
                      <m:t>(</m:t>
                    </m:r>
                    <m:r>
                      <m:rPr>
                        <m:sty m:val="p"/>
                      </m:rPr>
                      <a:rPr lang="el-GR" sz="2800">
                        <a:latin typeface="Cambria Math" panose="02040503050406030204" pitchFamily="18" charset="0"/>
                        <a:ea typeface="Calibri" panose="020F0502020204030204" pitchFamily="34" charset="0"/>
                      </a:rPr>
                      <m:t>α</m:t>
                    </m:r>
                    <m:r>
                      <a:rPr lang="el-GR" sz="2800">
                        <a:latin typeface="Cambria Math" panose="02040503050406030204" pitchFamily="18" charset="0"/>
                        <a:ea typeface="Calibri" panose="020F0502020204030204" pitchFamily="34" charset="0"/>
                      </a:rPr>
                      <m:t>+3)&gt;</m:t>
                    </m:r>
                    <m:r>
                      <a:rPr lang="el-GR" sz="2800" i="1">
                        <a:latin typeface="Cambria Math" panose="02040503050406030204" pitchFamily="18" charset="0"/>
                        <a:ea typeface="Calibri" panose="020F0502020204030204" pitchFamily="34" charset="0"/>
                      </a:rPr>
                      <m:t>𝑔</m:t>
                    </m:r>
                    <m:r>
                      <a:rPr lang="el-GR" sz="2800">
                        <a:latin typeface="Cambria Math" panose="02040503050406030204" pitchFamily="18" charset="0"/>
                        <a:ea typeface="Calibri" panose="020F0502020204030204" pitchFamily="34" charset="0"/>
                      </a:rPr>
                      <m:t>(</m:t>
                    </m:r>
                    <m:r>
                      <m:rPr>
                        <m:sty m:val="p"/>
                      </m:rPr>
                      <a:rPr lang="el-GR" sz="2800">
                        <a:latin typeface="Cambria Math" panose="02040503050406030204" pitchFamily="18" charset="0"/>
                        <a:ea typeface="Calibri" panose="020F0502020204030204" pitchFamily="34" charset="0"/>
                      </a:rPr>
                      <m:t>α</m:t>
                    </m:r>
                    <m:r>
                      <a:rPr lang="el-GR" sz="2800">
                        <a:latin typeface="Cambria Math" panose="02040503050406030204" pitchFamily="18" charset="0"/>
                        <a:ea typeface="Calibri" panose="020F0502020204030204" pitchFamily="34" charset="0"/>
                      </a:rPr>
                      <m:t>)</m:t>
                    </m:r>
                  </m:oMath>
                </a14:m>
                <a:r>
                  <a:rPr lang="el-GR" sz="2800" dirty="0">
                    <a:latin typeface="Bookman Old Style" panose="02050604050505020204" pitchFamily="18" charset="0"/>
                    <a:ea typeface="Calibri,Italic"/>
                  </a:rPr>
                  <a:t>, </a:t>
                </a:r>
                <a:r>
                  <a:rPr lang="el-GR" sz="2800" dirty="0">
                    <a:latin typeface="Bookman Old Style" panose="02050604050505020204" pitchFamily="18" charset="0"/>
                    <a:ea typeface="Calibri" panose="020F0502020204030204" pitchFamily="34" charset="0"/>
                  </a:rPr>
                  <a:t>όταν </a:t>
                </a:r>
                <a:r>
                  <a:rPr lang="el-GR" sz="2800" dirty="0">
                    <a:latin typeface="Bookman Old Style" panose="02050604050505020204" pitchFamily="18" charset="0"/>
                    <a:ea typeface="Calibri,Italic"/>
                  </a:rPr>
                  <a:t>α</a:t>
                </a:r>
                <a:r>
                  <a:rPr lang="el-GR" sz="2800" dirty="0">
                    <a:latin typeface="Bookman Old Style" panose="02050604050505020204" pitchFamily="18" charset="0"/>
                    <a:ea typeface="Calibri,Italic"/>
                    <a:sym typeface="Symbol" panose="05050102010706020507" pitchFamily="18" charset="2"/>
                  </a:rPr>
                  <a:t></a:t>
                </a:r>
                <a:r>
                  <a:rPr lang="el-GR" sz="2800" dirty="0">
                    <a:latin typeface="Bookman Old Style" panose="02050604050505020204" pitchFamily="18" charset="0"/>
                    <a:ea typeface="Calibri,Italic"/>
                  </a:rPr>
                  <a:t>(</a:t>
                </a:r>
                <a:r>
                  <a:rPr lang="el-GR" sz="2800" dirty="0">
                    <a:latin typeface="Bookman Old Style" panose="02050604050505020204" pitchFamily="18" charset="0"/>
                    <a:ea typeface="LucidaSansUnicode"/>
                    <a:sym typeface="Symbol" panose="05050102010706020507" pitchFamily="18" charset="2"/>
                  </a:rPr>
                  <a:t></a:t>
                </a:r>
                <a:r>
                  <a:rPr lang="el-GR" sz="2800" dirty="0">
                    <a:latin typeface="Bookman Old Style" panose="02050604050505020204" pitchFamily="18" charset="0"/>
                    <a:ea typeface="Calibri,Italic"/>
                  </a:rPr>
                  <a:t>1,1)</a:t>
                </a:r>
                <a:r>
                  <a:rPr lang="el-GR" sz="2800" dirty="0">
                    <a:latin typeface="Bookman Old Style" panose="02050604050505020204" pitchFamily="18" charset="0"/>
                    <a:ea typeface="Calibri,Italic"/>
                    <a:sym typeface="Symbol" panose="05050102010706020507" pitchFamily="18" charset="2"/>
                  </a:rPr>
                  <a:t></a:t>
                </a:r>
                <a:r>
                  <a:rPr lang="el-GR" sz="2800" dirty="0">
                    <a:latin typeface="Bookman Old Style" panose="02050604050505020204" pitchFamily="18" charset="0"/>
                    <a:ea typeface="Calibri,Italic"/>
                  </a:rPr>
                  <a:t>(1,2). </a:t>
                </a:r>
                <a:r>
                  <a:rPr lang="el-GR" sz="2800" dirty="0">
                    <a:latin typeface="Bookman Old Style" panose="02050604050505020204" pitchFamily="18" charset="0"/>
                    <a:ea typeface="Calibri" panose="020F0502020204030204" pitchFamily="34" charset="0"/>
                  </a:rPr>
                  <a:t>(Μονάδες 7)</a:t>
                </a:r>
              </a:p>
              <a:p>
                <a:r>
                  <a:rPr lang="el-GR" sz="2800" dirty="0">
                    <a:latin typeface="Bookman Old Style" panose="02050604050505020204" pitchFamily="18" charset="0"/>
                    <a:ea typeface="Calibri" panose="020F0502020204030204" pitchFamily="34" charset="0"/>
                  </a:rPr>
                  <a:t> </a:t>
                </a: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3921330"/>
              </a:xfrm>
              <a:prstGeom prst="rect">
                <a:avLst/>
              </a:prstGeom>
              <a:blipFill>
                <a:blip r:embed="rId2"/>
                <a:stretch>
                  <a:fillRect l="-1500" t="-2488"/>
                </a:stretch>
              </a:blipFill>
            </p:spPr>
            <p:txBody>
              <a:bodyPr/>
              <a:lstStyle/>
              <a:p>
                <a:r>
                  <a:rPr lang="el-GR">
                    <a:noFill/>
                  </a:rPr>
                  <a:t> </a:t>
                </a:r>
              </a:p>
            </p:txBody>
          </p:sp>
        </mc:Fallback>
      </mc:AlternateContent>
      <p:sp>
        <p:nvSpPr>
          <p:cNvPr id="3" name="TextBox 2">
            <a:extLst>
              <a:ext uri="{FF2B5EF4-FFF2-40B4-BE49-F238E27FC236}">
                <a16:creationId xmlns:a16="http://schemas.microsoft.com/office/drawing/2014/main" id="{D87748DB-A3EC-4A74-8359-247A50838090}"/>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74078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3921330"/>
              </a:xfrm>
              <a:prstGeom prst="rect">
                <a:avLst/>
              </a:prstGeom>
              <a:noFill/>
            </p:spPr>
            <p:txBody>
              <a:bodyPr wrap="square" rtlCol="0">
                <a:spAutoFit/>
              </a:bodyPr>
              <a:lstStyle/>
              <a:p>
                <a:pPr>
                  <a:spcBef>
                    <a:spcPts val="200"/>
                  </a:spcBef>
                </a:pPr>
                <a:r>
                  <a:rPr lang="el-GR" sz="36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1390 (αποσύρθηκε!)</a:t>
                </a:r>
              </a:p>
              <a:p>
                <a:r>
                  <a:rPr lang="el-GR" sz="2800" dirty="0">
                    <a:latin typeface="Bookman Old Style" panose="02050604050505020204" pitchFamily="18" charset="0"/>
                    <a:ea typeface="Calibri" panose="020F0502020204030204" pitchFamily="34" charset="0"/>
                  </a:rPr>
                  <a:t>Δίνεται συνάρτηση </a:t>
                </a:r>
                <a14:m>
                  <m:oMath xmlns:m="http://schemas.openxmlformats.org/officeDocument/2006/math">
                    <m:r>
                      <a:rPr lang="el-GR" sz="2800" i="1">
                        <a:latin typeface="Cambria Math" panose="02040503050406030204" pitchFamily="18" charset="0"/>
                        <a:ea typeface="Calibri" panose="020F0502020204030204" pitchFamily="34" charset="0"/>
                      </a:rPr>
                      <m:t>𝑔</m:t>
                    </m:r>
                    <m:r>
                      <a:rPr lang="el-GR" sz="2800">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m:t>
                    </m:r>
                    <m:f>
                      <m:fPr>
                        <m:ctrlPr>
                          <a:rPr lang="el-GR" sz="2800" i="1">
                            <a:latin typeface="Cambria Math" panose="02040503050406030204" pitchFamily="18" charset="0"/>
                            <a:ea typeface="Calibri" panose="020F0502020204030204" pitchFamily="34" charset="0"/>
                          </a:rPr>
                        </m:ctrlPr>
                      </m:fPr>
                      <m:num>
                        <m:d>
                          <m:dPr>
                            <m:ctrlPr>
                              <a:rPr lang="el-GR" sz="2800" i="1">
                                <a:latin typeface="Cambria Math" panose="02040503050406030204" pitchFamily="18" charset="0"/>
                                <a:ea typeface="Calibri" panose="020F0502020204030204" pitchFamily="34" charset="0"/>
                              </a:rPr>
                            </m:ctrlPr>
                          </m:dPr>
                          <m:e>
                            <m:sSup>
                              <m:sSupPr>
                                <m:ctrlPr>
                                  <a:rPr lang="el-GR" sz="2800" i="1">
                                    <a:latin typeface="Cambria Math" panose="02040503050406030204" pitchFamily="18" charset="0"/>
                                    <a:ea typeface="Calibri" panose="020F0502020204030204" pitchFamily="34" charset="0"/>
                                  </a:rPr>
                                </m:ctrlPr>
                              </m:sSupPr>
                              <m:e>
                                <m:r>
                                  <a:rPr lang="el-GR" sz="2800" i="1">
                                    <a:latin typeface="Cambria Math" panose="02040503050406030204" pitchFamily="18" charset="0"/>
                                    <a:ea typeface="Calibri" panose="020F0502020204030204" pitchFamily="34" charset="0"/>
                                  </a:rPr>
                                  <m:t>𝑥</m:t>
                                </m:r>
                              </m:e>
                              <m:sup>
                                <m:r>
                                  <a:rPr lang="el-GR" sz="2800">
                                    <a:latin typeface="Cambria Math" panose="02040503050406030204" pitchFamily="18" charset="0"/>
                                    <a:ea typeface="Calibri" panose="020F0502020204030204" pitchFamily="34" charset="0"/>
                                  </a:rPr>
                                  <m:t>2</m:t>
                                </m:r>
                              </m:sup>
                            </m:sSup>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1</m:t>
                            </m:r>
                          </m:e>
                        </m:d>
                        <m:d>
                          <m:dPr>
                            <m:ctrlPr>
                              <a:rPr lang="el-GR" sz="2800" i="1">
                                <a:latin typeface="Cambria Math" panose="02040503050406030204" pitchFamily="18" charset="0"/>
                                <a:ea typeface="Calibri" panose="020F0502020204030204" pitchFamily="34" charset="0"/>
                              </a:rPr>
                            </m:ctrlPr>
                          </m:dPr>
                          <m:e>
                            <m:sSup>
                              <m:sSupPr>
                                <m:ctrlPr>
                                  <a:rPr lang="el-GR" sz="2800" i="1">
                                    <a:latin typeface="Cambria Math" panose="02040503050406030204" pitchFamily="18" charset="0"/>
                                    <a:ea typeface="Calibri" panose="020F0502020204030204" pitchFamily="34" charset="0"/>
                                  </a:rPr>
                                </m:ctrlPr>
                              </m:sSupPr>
                              <m:e>
                                <m:r>
                                  <a:rPr lang="el-GR" sz="2800" i="1">
                                    <a:latin typeface="Cambria Math" panose="02040503050406030204" pitchFamily="18" charset="0"/>
                                    <a:ea typeface="Calibri" panose="020F0502020204030204" pitchFamily="34" charset="0"/>
                                  </a:rPr>
                                  <m:t>𝑥</m:t>
                                </m:r>
                              </m:e>
                              <m:sup>
                                <m:r>
                                  <a:rPr lang="el-GR" sz="2800">
                                    <a:latin typeface="Cambria Math" panose="02040503050406030204" pitchFamily="18" charset="0"/>
                                    <a:ea typeface="Calibri" panose="020F0502020204030204" pitchFamily="34" charset="0"/>
                                  </a:rPr>
                                  <m:t>2</m:t>
                                </m:r>
                              </m:sup>
                            </m:sSup>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4</m:t>
                            </m:r>
                          </m:e>
                        </m:d>
                      </m:num>
                      <m:den>
                        <m:sSup>
                          <m:sSupPr>
                            <m:ctrlPr>
                              <a:rPr lang="el-GR" sz="2800" i="1">
                                <a:latin typeface="Cambria Math" panose="02040503050406030204" pitchFamily="18" charset="0"/>
                                <a:ea typeface="Calibri" panose="020F0502020204030204" pitchFamily="34" charset="0"/>
                              </a:rPr>
                            </m:ctrlPr>
                          </m:sSupPr>
                          <m:e>
                            <m:r>
                              <a:rPr lang="el-GR" sz="2800" i="1">
                                <a:latin typeface="Cambria Math" panose="02040503050406030204" pitchFamily="18" charset="0"/>
                                <a:ea typeface="Calibri" panose="020F0502020204030204" pitchFamily="34" charset="0"/>
                              </a:rPr>
                              <m:t>𝑥</m:t>
                            </m:r>
                          </m:e>
                          <m:sup>
                            <m:r>
                              <a:rPr lang="el-GR" sz="2800">
                                <a:latin typeface="Cambria Math" panose="02040503050406030204" pitchFamily="18" charset="0"/>
                                <a:ea typeface="Calibri" panose="020F0502020204030204" pitchFamily="34" charset="0"/>
                              </a:rPr>
                              <m:t>2</m:t>
                            </m:r>
                          </m:sup>
                        </m:sSup>
                        <m:r>
                          <a:rPr lang="el-GR" sz="2800">
                            <a:latin typeface="Cambria Math" panose="02040503050406030204" pitchFamily="18" charset="0"/>
                            <a:ea typeface="Calibri" panose="020F0502020204030204" pitchFamily="34" charset="0"/>
                          </a:rPr>
                          <m:t>+</m:t>
                        </m:r>
                        <m:r>
                          <m:rPr>
                            <m:sty m:val="p"/>
                          </m:rPr>
                          <a:rPr lang="el-GR" sz="2800">
                            <a:latin typeface="Cambria Math" panose="02040503050406030204" pitchFamily="18" charset="0"/>
                            <a:ea typeface="Calibri" panose="020F0502020204030204" pitchFamily="34" charset="0"/>
                          </a:rPr>
                          <m:t>κ</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m:t>
                        </m:r>
                        <m:r>
                          <m:rPr>
                            <m:sty m:val="p"/>
                          </m:rPr>
                          <a:rPr lang="el-GR" sz="2800">
                            <a:latin typeface="Cambria Math" panose="02040503050406030204" pitchFamily="18" charset="0"/>
                            <a:ea typeface="Calibri" panose="020F0502020204030204" pitchFamily="34" charset="0"/>
                          </a:rPr>
                          <m:t>λ</m:t>
                        </m:r>
                      </m:den>
                    </m:f>
                  </m:oMath>
                </a14:m>
                <a:r>
                  <a:rPr lang="el-GR" sz="2800" dirty="0">
                    <a:latin typeface="Bookman Old Style" panose="02050604050505020204" pitchFamily="18" charset="0"/>
                    <a:ea typeface="Calibri" panose="020F0502020204030204" pitchFamily="34" charset="0"/>
                  </a:rPr>
                  <a:t>, η οποία έχει πεδίο ορισμού το </a:t>
                </a:r>
                <a:r>
                  <a:rPr lang="el-GR" sz="2800" spc="-100" dirty="0">
                    <a:latin typeface="Bookman Old Style" panose="02050604050505020204" pitchFamily="18" charset="0"/>
                    <a:ea typeface="Calibri,Italic"/>
                  </a:rPr>
                  <a:t>Ι</a:t>
                </a:r>
                <a:r>
                  <a:rPr lang="en-US" sz="2800" dirty="0">
                    <a:latin typeface="Bookman Old Style" panose="02050604050505020204" pitchFamily="18" charset="0"/>
                    <a:ea typeface="Calibri,Italic"/>
                  </a:rPr>
                  <a:t>R</a:t>
                </a:r>
                <a:r>
                  <a:rPr lang="el-GR" sz="2800" dirty="0">
                    <a:latin typeface="Bookman Old Style" panose="02050604050505020204" pitchFamily="18" charset="0"/>
                    <a:ea typeface="LucidaSansUnicode"/>
                    <a:sym typeface="Symbol" panose="05050102010706020507" pitchFamily="18" charset="2"/>
                  </a:rPr>
                  <a:t></a:t>
                </a:r>
                <a:r>
                  <a:rPr lang="el-GR" sz="2800" dirty="0">
                    <a:latin typeface="Bookman Old Style" panose="02050604050505020204" pitchFamily="18" charset="0"/>
                    <a:ea typeface="Calibri" panose="020F0502020204030204" pitchFamily="34" charset="0"/>
                  </a:rPr>
                  <a:t>{</a:t>
                </a:r>
                <a:r>
                  <a:rPr lang="el-GR" sz="2800" dirty="0">
                    <a:latin typeface="Bookman Old Style" panose="02050604050505020204" pitchFamily="18" charset="0"/>
                    <a:ea typeface="LucidaSansUnicode"/>
                    <a:sym typeface="Symbol" panose="05050102010706020507" pitchFamily="18" charset="2"/>
                  </a:rPr>
                  <a:t></a:t>
                </a:r>
                <a:r>
                  <a:rPr lang="el-GR" sz="2800" dirty="0">
                    <a:latin typeface="Bookman Old Style" panose="02050604050505020204" pitchFamily="18" charset="0"/>
                    <a:ea typeface="Calibri" panose="020F0502020204030204" pitchFamily="34" charset="0"/>
                  </a:rPr>
                  <a:t>2,1}.</a:t>
                </a:r>
              </a:p>
              <a:p>
                <a:r>
                  <a:rPr lang="el-GR" sz="2800" b="1" dirty="0">
                    <a:latin typeface="Bookman Old Style" panose="02050604050505020204" pitchFamily="18" charset="0"/>
                    <a:ea typeface="Calibri" panose="020F0502020204030204" pitchFamily="34" charset="0"/>
                  </a:rPr>
                  <a:t>α)</a:t>
                </a:r>
                <a:r>
                  <a:rPr lang="el-GR" sz="2800" dirty="0">
                    <a:latin typeface="Bookman Old Style" panose="02050604050505020204" pitchFamily="18" charset="0"/>
                    <a:ea typeface="Calibri" panose="020F0502020204030204" pitchFamily="34" charset="0"/>
                  </a:rPr>
                  <a:t> Να βρείτε τις τιμές των </a:t>
                </a:r>
                <a:r>
                  <a:rPr lang="el-GR" sz="2800" dirty="0">
                    <a:latin typeface="Bookman Old Style" panose="02050604050505020204" pitchFamily="18" charset="0"/>
                    <a:ea typeface="Calibri,Italic"/>
                  </a:rPr>
                  <a:t>κ </a:t>
                </a:r>
                <a:r>
                  <a:rPr lang="el-GR" sz="2800" dirty="0">
                    <a:latin typeface="Bookman Old Style" panose="02050604050505020204" pitchFamily="18" charset="0"/>
                    <a:ea typeface="Calibri" panose="020F0502020204030204" pitchFamily="34" charset="0"/>
                  </a:rPr>
                  <a:t>και </a:t>
                </a:r>
                <a:r>
                  <a:rPr lang="el-GR" sz="2800" dirty="0">
                    <a:latin typeface="Bookman Old Style" panose="02050604050505020204" pitchFamily="18" charset="0"/>
                    <a:ea typeface="Calibri,Italic"/>
                  </a:rPr>
                  <a:t>λ</a:t>
                </a:r>
                <a:r>
                  <a:rPr lang="el-GR" sz="2800" dirty="0">
                    <a:latin typeface="Bookman Old Style" panose="02050604050505020204" pitchFamily="18" charset="0"/>
                    <a:ea typeface="Calibri" panose="020F0502020204030204" pitchFamily="34" charset="0"/>
                  </a:rPr>
                  <a:t>. (Μονάδες 9)</a:t>
                </a:r>
              </a:p>
              <a:p>
                <a:r>
                  <a:rPr lang="el-GR" sz="2800" b="1" dirty="0">
                    <a:latin typeface="Bookman Old Style" panose="02050604050505020204" pitchFamily="18" charset="0"/>
                    <a:ea typeface="Calibri" panose="020F0502020204030204" pitchFamily="34" charset="0"/>
                  </a:rPr>
                  <a:t>β)</a:t>
                </a:r>
                <a:r>
                  <a:rPr lang="el-GR" sz="2800" dirty="0">
                    <a:latin typeface="Bookman Old Style" panose="02050604050505020204" pitchFamily="18" charset="0"/>
                    <a:ea typeface="Calibri" panose="020F0502020204030204" pitchFamily="34" charset="0"/>
                  </a:rPr>
                  <a:t> Για </a:t>
                </a:r>
                <a14:m>
                  <m:oMath xmlns:m="http://schemas.openxmlformats.org/officeDocument/2006/math">
                    <m:r>
                      <m:rPr>
                        <m:sty m:val="p"/>
                      </m:rPr>
                      <a:rPr lang="el-GR" sz="2800">
                        <a:latin typeface="Cambria Math" panose="02040503050406030204" pitchFamily="18" charset="0"/>
                        <a:ea typeface="Calibri" panose="020F0502020204030204" pitchFamily="34" charset="0"/>
                      </a:rPr>
                      <m:t>κ</m:t>
                    </m:r>
                    <m:r>
                      <a:rPr lang="el-GR" sz="2800">
                        <a:latin typeface="Cambria Math" panose="02040503050406030204" pitchFamily="18" charset="0"/>
                        <a:ea typeface="Calibri" panose="020F0502020204030204" pitchFamily="34" charset="0"/>
                      </a:rPr>
                      <m:t>=1</m:t>
                    </m:r>
                  </m:oMath>
                </a14:m>
                <a:r>
                  <a:rPr lang="el-GR" sz="2800" dirty="0">
                    <a:latin typeface="Bookman Old Style" panose="02050604050505020204" pitchFamily="18" charset="0"/>
                    <a:ea typeface="Calibri" panose="020F0502020204030204" pitchFamily="34" charset="0"/>
                  </a:rPr>
                  <a:t> και </a:t>
                </a:r>
                <a14:m>
                  <m:oMath xmlns:m="http://schemas.openxmlformats.org/officeDocument/2006/math">
                    <m:r>
                      <m:rPr>
                        <m:sty m:val="p"/>
                      </m:rPr>
                      <a:rPr lang="el-GR" sz="2800">
                        <a:latin typeface="Cambria Math" panose="02040503050406030204" pitchFamily="18" charset="0"/>
                        <a:ea typeface="Calibri" panose="020F0502020204030204" pitchFamily="34" charset="0"/>
                      </a:rPr>
                      <m:t>λ</m:t>
                    </m:r>
                    <m:r>
                      <a:rPr lang="el-GR" sz="2800">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2</m:t>
                    </m:r>
                  </m:oMath>
                </a14:m>
                <a:r>
                  <a:rPr lang="el-GR" sz="2800" dirty="0">
                    <a:latin typeface="Bookman Old Style" panose="02050604050505020204" pitchFamily="18" charset="0"/>
                    <a:ea typeface="Calibri" panose="020F0502020204030204" pitchFamily="34" charset="0"/>
                  </a:rPr>
                  <a:t>,</a:t>
                </a:r>
              </a:p>
              <a:p>
                <a:r>
                  <a:rPr lang="el-GR" sz="2800" b="1" dirty="0">
                    <a:latin typeface="Bookman Old Style" panose="02050604050505020204" pitchFamily="18" charset="0"/>
                    <a:ea typeface="Calibri" panose="020F0502020204030204" pitchFamily="34" charset="0"/>
                  </a:rPr>
                  <a:t>i)</a:t>
                </a:r>
                <a:r>
                  <a:rPr lang="el-GR" sz="2800" dirty="0">
                    <a:latin typeface="Bookman Old Style" panose="02050604050505020204" pitchFamily="18" charset="0"/>
                    <a:ea typeface="Calibri" panose="020F0502020204030204" pitchFamily="34" charset="0"/>
                  </a:rPr>
                  <a:t> να απλοποιήσετε τον τύπο της </a:t>
                </a:r>
                <a:r>
                  <a:rPr lang="el-GR" sz="2800" dirty="0">
                    <a:latin typeface="Bookman Old Style" panose="02050604050505020204" pitchFamily="18" charset="0"/>
                    <a:ea typeface="Calibri,Italic"/>
                  </a:rPr>
                  <a:t>g</a:t>
                </a:r>
                <a:r>
                  <a:rPr lang="el-GR" sz="2800" dirty="0">
                    <a:latin typeface="Bookman Old Style" panose="02050604050505020204" pitchFamily="18" charset="0"/>
                    <a:ea typeface="Calibri" panose="020F0502020204030204" pitchFamily="34" charset="0"/>
                  </a:rPr>
                  <a:t>. (Μονάδες 9)</a:t>
                </a:r>
              </a:p>
              <a:p>
                <a:r>
                  <a:rPr lang="el-GR" sz="2800" b="1" dirty="0">
                    <a:latin typeface="Bookman Old Style" panose="02050604050505020204" pitchFamily="18" charset="0"/>
                    <a:ea typeface="Calibri" panose="020F0502020204030204" pitchFamily="34" charset="0"/>
                  </a:rPr>
                  <a:t>ii)</a:t>
                </a:r>
                <a:r>
                  <a:rPr lang="el-GR" sz="2800" dirty="0">
                    <a:latin typeface="Bookman Old Style" panose="02050604050505020204" pitchFamily="18" charset="0"/>
                    <a:ea typeface="Calibri" panose="020F0502020204030204" pitchFamily="34" charset="0"/>
                  </a:rPr>
                  <a:t> να δείξετε ότι: </a:t>
                </a:r>
                <a14:m>
                  <m:oMath xmlns:m="http://schemas.openxmlformats.org/officeDocument/2006/math">
                    <m:r>
                      <a:rPr lang="el-GR" sz="2800" i="1">
                        <a:latin typeface="Cambria Math" panose="02040503050406030204" pitchFamily="18" charset="0"/>
                        <a:ea typeface="Calibri" panose="020F0502020204030204" pitchFamily="34" charset="0"/>
                      </a:rPr>
                      <m:t>𝑔</m:t>
                    </m:r>
                    <m:r>
                      <a:rPr lang="el-GR" sz="2800">
                        <a:latin typeface="Cambria Math" panose="02040503050406030204" pitchFamily="18" charset="0"/>
                        <a:ea typeface="Calibri" panose="020F0502020204030204" pitchFamily="34" charset="0"/>
                      </a:rPr>
                      <m:t>(</m:t>
                    </m:r>
                    <m:r>
                      <m:rPr>
                        <m:sty m:val="p"/>
                      </m:rPr>
                      <a:rPr lang="el-GR" sz="2800">
                        <a:latin typeface="Cambria Math" panose="02040503050406030204" pitchFamily="18" charset="0"/>
                        <a:ea typeface="Calibri" panose="020F0502020204030204" pitchFamily="34" charset="0"/>
                      </a:rPr>
                      <m:t>α</m:t>
                    </m:r>
                    <m:r>
                      <a:rPr lang="el-GR" sz="2800">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𝑔</m:t>
                    </m:r>
                    <m:r>
                      <a:rPr lang="el-GR" sz="2800">
                        <a:latin typeface="Cambria Math" panose="02040503050406030204" pitchFamily="18" charset="0"/>
                        <a:ea typeface="Calibri" panose="020F0502020204030204" pitchFamily="34" charset="0"/>
                      </a:rPr>
                      <m:t>(</m:t>
                    </m:r>
                    <m:r>
                      <m:rPr>
                        <m:sty m:val="p"/>
                      </m:rPr>
                      <a:rPr lang="el-GR" sz="2800">
                        <a:latin typeface="Cambria Math" panose="02040503050406030204" pitchFamily="18" charset="0"/>
                        <a:ea typeface="Calibri" panose="020F0502020204030204" pitchFamily="34" charset="0"/>
                      </a:rPr>
                      <m:t>β</m:t>
                    </m:r>
                    <m:r>
                      <a:rPr lang="el-GR" sz="2800">
                        <a:latin typeface="Cambria Math" panose="02040503050406030204" pitchFamily="18" charset="0"/>
                        <a:ea typeface="Calibri" panose="020F0502020204030204" pitchFamily="34" charset="0"/>
                      </a:rPr>
                      <m:t>)&gt;0</m:t>
                    </m:r>
                  </m:oMath>
                </a14:m>
                <a:r>
                  <a:rPr lang="el-GR" sz="2800" dirty="0">
                    <a:latin typeface="Bookman Old Style" panose="02050604050505020204" pitchFamily="18" charset="0"/>
                    <a:ea typeface="Calibri,Italic"/>
                  </a:rPr>
                  <a:t>, </a:t>
                </a:r>
                <a:r>
                  <a:rPr lang="el-GR" sz="2800" dirty="0">
                    <a:latin typeface="Bookman Old Style" panose="02050604050505020204" pitchFamily="18" charset="0"/>
                    <a:ea typeface="Calibri" panose="020F0502020204030204" pitchFamily="34" charset="0"/>
                  </a:rPr>
                  <a:t>όταν </a:t>
                </a:r>
                <a:r>
                  <a:rPr lang="el-GR" sz="2800" dirty="0">
                    <a:latin typeface="Bookman Old Style" panose="02050604050505020204" pitchFamily="18" charset="0"/>
                    <a:ea typeface="Calibri,Italic"/>
                  </a:rPr>
                  <a:t>α, β</a:t>
                </a:r>
                <a:r>
                  <a:rPr lang="el-GR" sz="2800" dirty="0">
                    <a:latin typeface="Bookman Old Style" panose="02050604050505020204" pitchFamily="18" charset="0"/>
                    <a:ea typeface="Calibri,Italic"/>
                    <a:sym typeface="Symbol" panose="05050102010706020507" pitchFamily="18" charset="2"/>
                  </a:rPr>
                  <a:t></a:t>
                </a:r>
                <a:r>
                  <a:rPr lang="el-GR" sz="2800" dirty="0">
                    <a:latin typeface="Bookman Old Style" panose="02050604050505020204" pitchFamily="18" charset="0"/>
                    <a:ea typeface="Calibri,Italic"/>
                  </a:rPr>
                  <a:t>(</a:t>
                </a:r>
                <a:r>
                  <a:rPr lang="el-GR" sz="2800" dirty="0">
                    <a:latin typeface="Bookman Old Style" panose="02050604050505020204" pitchFamily="18" charset="0"/>
                    <a:ea typeface="LucidaSansUnicode"/>
                    <a:sym typeface="Symbol" panose="05050102010706020507" pitchFamily="18" charset="2"/>
                  </a:rPr>
                  <a:t></a:t>
                </a:r>
                <a:r>
                  <a:rPr lang="el-GR" sz="2800" dirty="0">
                    <a:latin typeface="Bookman Old Style" panose="02050604050505020204" pitchFamily="18" charset="0"/>
                    <a:ea typeface="Calibri,Italic"/>
                  </a:rPr>
                  <a:t>1,1)</a:t>
                </a:r>
                <a:r>
                  <a:rPr lang="el-GR" sz="2800" dirty="0">
                    <a:latin typeface="Bookman Old Style" panose="02050604050505020204" pitchFamily="18" charset="0"/>
                    <a:ea typeface="Calibri,Italic"/>
                    <a:sym typeface="Symbol" panose="05050102010706020507" pitchFamily="18" charset="2"/>
                  </a:rPr>
                  <a:t></a:t>
                </a:r>
                <a:r>
                  <a:rPr lang="el-GR" sz="2800" dirty="0">
                    <a:latin typeface="Bookman Old Style" panose="02050604050505020204" pitchFamily="18" charset="0"/>
                    <a:ea typeface="Calibri,Italic"/>
                  </a:rPr>
                  <a:t>(1,2). </a:t>
                </a:r>
                <a:r>
                  <a:rPr lang="el-GR" sz="2800" dirty="0">
                    <a:latin typeface="Bookman Old Style" panose="02050604050505020204" pitchFamily="18" charset="0"/>
                    <a:ea typeface="Calibri" panose="020F0502020204030204" pitchFamily="34" charset="0"/>
                  </a:rPr>
                  <a:t>(Μονάδες 7)</a:t>
                </a:r>
              </a:p>
              <a:p>
                <a:r>
                  <a:rPr lang="el-GR" sz="2800" dirty="0">
                    <a:latin typeface="Bookman Old Style" panose="02050604050505020204" pitchFamily="18" charset="0"/>
                    <a:ea typeface="Calibri" panose="020F0502020204030204" pitchFamily="34" charset="0"/>
                  </a:rPr>
                  <a:t> </a:t>
                </a: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3921330"/>
              </a:xfrm>
              <a:prstGeom prst="rect">
                <a:avLst/>
              </a:prstGeom>
              <a:blipFill>
                <a:blip r:embed="rId2"/>
                <a:stretch>
                  <a:fillRect l="-1500" t="-2488"/>
                </a:stretch>
              </a:blipFill>
            </p:spPr>
            <p:txBody>
              <a:bodyPr/>
              <a:lstStyle/>
              <a:p>
                <a:r>
                  <a:rPr lang="el-GR">
                    <a:noFill/>
                  </a:rPr>
                  <a:t> </a:t>
                </a:r>
              </a:p>
            </p:txBody>
          </p:sp>
        </mc:Fallback>
      </mc:AlternateContent>
      <p:sp>
        <p:nvSpPr>
          <p:cNvPr id="3" name="TextBox 2">
            <a:extLst>
              <a:ext uri="{FF2B5EF4-FFF2-40B4-BE49-F238E27FC236}">
                <a16:creationId xmlns:a16="http://schemas.microsoft.com/office/drawing/2014/main" id="{9AABD78D-927C-4AB0-85D8-C48087C65E78}"/>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95614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5361724"/>
              </a:xfrm>
              <a:prstGeom prst="rect">
                <a:avLst/>
              </a:prstGeom>
              <a:noFill/>
            </p:spPr>
            <p:txBody>
              <a:bodyPr wrap="square" rtlCol="0">
                <a:spAutoFit/>
              </a:bodyPr>
              <a:lstStyle/>
              <a:p>
                <a:pPr>
                  <a:spcBef>
                    <a:spcPts val="200"/>
                  </a:spcBef>
                </a:pPr>
                <a:r>
                  <a:rPr lang="el-GR" sz="36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1454</a:t>
                </a:r>
              </a:p>
              <a:p>
                <a:r>
                  <a:rPr lang="el-GR" sz="2800" dirty="0">
                    <a:latin typeface="Bookman Old Style" panose="02050604050505020204" pitchFamily="18" charset="0"/>
                    <a:ea typeface="Calibri" panose="020F0502020204030204" pitchFamily="34" charset="0"/>
                  </a:rPr>
                  <a:t>Δίνεται η συνάρτηση: </a:t>
                </a:r>
                <a14:m>
                  <m:oMath xmlns:m="http://schemas.openxmlformats.org/officeDocument/2006/math">
                    <m:r>
                      <a:rPr lang="el-GR" sz="2800" i="1">
                        <a:latin typeface="Cambria Math" panose="02040503050406030204" pitchFamily="18" charset="0"/>
                        <a:ea typeface="Calibri" panose="020F0502020204030204" pitchFamily="34" charset="0"/>
                      </a:rPr>
                      <m:t>𝑓</m:t>
                    </m:r>
                    <m:r>
                      <a:rPr lang="el-GR" sz="2800">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m:t>
                    </m:r>
                    <m:rad>
                      <m:radPr>
                        <m:degHide m:val="on"/>
                        <m:ctrlPr>
                          <a:rPr lang="el-GR" sz="2800" i="1">
                            <a:latin typeface="Cambria Math" panose="02040503050406030204" pitchFamily="18" charset="0"/>
                            <a:ea typeface="Calibri" panose="020F0502020204030204" pitchFamily="34" charset="0"/>
                          </a:rPr>
                        </m:ctrlPr>
                      </m:radPr>
                      <m:deg/>
                      <m:e>
                        <m:sSup>
                          <m:sSupPr>
                            <m:ctrlPr>
                              <a:rPr lang="el-GR" sz="2800" i="1">
                                <a:latin typeface="Cambria Math" panose="02040503050406030204" pitchFamily="18" charset="0"/>
                                <a:ea typeface="Calibri" panose="020F0502020204030204" pitchFamily="34" charset="0"/>
                              </a:rPr>
                            </m:ctrlPr>
                          </m:sSupPr>
                          <m:e>
                            <m:r>
                              <a:rPr lang="el-GR" sz="2800" i="1">
                                <a:latin typeface="Cambria Math" panose="02040503050406030204" pitchFamily="18" charset="0"/>
                                <a:ea typeface="Calibri" panose="020F0502020204030204" pitchFamily="34" charset="0"/>
                              </a:rPr>
                              <m:t>𝑥</m:t>
                            </m:r>
                          </m:e>
                          <m:sup>
                            <m:r>
                              <a:rPr lang="el-GR" sz="2800">
                                <a:latin typeface="Cambria Math" panose="02040503050406030204" pitchFamily="18" charset="0"/>
                                <a:ea typeface="Calibri" panose="020F0502020204030204" pitchFamily="34" charset="0"/>
                              </a:rPr>
                              <m:t>2</m:t>
                            </m:r>
                          </m:sup>
                        </m:sSup>
                        <m:r>
                          <a:rPr lang="el-GR" sz="2800" i="1">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m:t>
                        </m:r>
                        <m:f>
                          <m:fPr>
                            <m:ctrlPr>
                              <a:rPr lang="el-GR" sz="2800" i="1">
                                <a:latin typeface="Cambria Math" panose="02040503050406030204" pitchFamily="18" charset="0"/>
                                <a:ea typeface="Calibri" panose="020F0502020204030204" pitchFamily="34" charset="0"/>
                              </a:rPr>
                            </m:ctrlPr>
                          </m:fPr>
                          <m:num>
                            <m:r>
                              <m:rPr>
                                <m:sty m:val="p"/>
                              </m:rPr>
                              <a:rPr lang="el-GR" sz="2800">
                                <a:latin typeface="Cambria Math" panose="02040503050406030204" pitchFamily="18" charset="0"/>
                                <a:ea typeface="Calibri" panose="020F0502020204030204" pitchFamily="34" charset="0"/>
                              </a:rPr>
                              <m:t>α</m:t>
                            </m:r>
                          </m:num>
                          <m:den>
                            <m:r>
                              <a:rPr lang="el-GR" sz="2800">
                                <a:latin typeface="Cambria Math" panose="02040503050406030204" pitchFamily="18" charset="0"/>
                                <a:ea typeface="Calibri" panose="020F0502020204030204" pitchFamily="34" charset="0"/>
                              </a:rPr>
                              <m:t>4</m:t>
                            </m:r>
                          </m:den>
                        </m:f>
                      </m:e>
                    </m:rad>
                  </m:oMath>
                </a14:m>
                <a:r>
                  <a:rPr lang="el-GR" sz="2800" dirty="0">
                    <a:latin typeface="Bookman Old Style" panose="02050604050505020204" pitchFamily="18" charset="0"/>
                    <a:ea typeface="Calibri" panose="020F0502020204030204" pitchFamily="34" charset="0"/>
                  </a:rPr>
                  <a:t> </a:t>
                </a:r>
              </a:p>
              <a:p>
                <a:r>
                  <a:rPr lang="el-GR" sz="2800" b="1" dirty="0">
                    <a:latin typeface="Bookman Old Style" panose="02050604050505020204" pitchFamily="18" charset="0"/>
                    <a:ea typeface="Calibri" panose="020F0502020204030204" pitchFamily="34" charset="0"/>
                  </a:rPr>
                  <a:t>α) </a:t>
                </a:r>
                <a:r>
                  <a:rPr lang="el-GR" sz="2800" dirty="0">
                    <a:latin typeface="Bookman Old Style" panose="02050604050505020204" pitchFamily="18" charset="0"/>
                    <a:ea typeface="Calibri" panose="020F0502020204030204" pitchFamily="34" charset="0"/>
                  </a:rPr>
                  <a:t>Να βρείτε τις τιμές του πραγματικού αριθμού α, ώστε το πεδίο ορισμού της συνάρτησης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 να είναι το σύνολο </a:t>
                </a:r>
                <a:r>
                  <a:rPr lang="en-US" sz="2800" spc="-100" dirty="0">
                    <a:latin typeface="Bookman Old Style" panose="02050604050505020204" pitchFamily="18" charset="0"/>
                    <a:ea typeface="Calibri" panose="020F0502020204030204" pitchFamily="34" charset="0"/>
                  </a:rPr>
                  <a:t>I</a:t>
                </a:r>
                <a:r>
                  <a:rPr lang="en-US" sz="2800" dirty="0">
                    <a:latin typeface="Bookman Old Style" panose="02050604050505020204" pitchFamily="18" charset="0"/>
                    <a:ea typeface="Calibri" panose="020F0502020204030204" pitchFamily="34" charset="0"/>
                  </a:rPr>
                  <a:t>R</a:t>
                </a:r>
                <a:r>
                  <a:rPr lang="el-GR" sz="2800" dirty="0">
                    <a:latin typeface="Bookman Old Style" panose="02050604050505020204" pitchFamily="18" charset="0"/>
                    <a:ea typeface="Calibri" panose="020F0502020204030204" pitchFamily="34" charset="0"/>
                  </a:rPr>
                  <a:t>. (Μονάδες 10) </a:t>
                </a:r>
              </a:p>
              <a:p>
                <a:r>
                  <a:rPr lang="el-GR" sz="2800" b="1" dirty="0">
                    <a:latin typeface="Bookman Old Style" panose="02050604050505020204" pitchFamily="18" charset="0"/>
                    <a:ea typeface="Calibri" panose="020F0502020204030204" pitchFamily="34" charset="0"/>
                  </a:rPr>
                  <a:t>β) </a:t>
                </a:r>
                <a:r>
                  <a:rPr lang="el-GR" sz="2800" dirty="0">
                    <a:latin typeface="Bookman Old Style" panose="02050604050505020204" pitchFamily="18" charset="0"/>
                    <a:ea typeface="Calibri" panose="020F0502020204030204" pitchFamily="34" charset="0"/>
                  </a:rPr>
                  <a:t>Αν είναι γνωστό ότι η γραφική παράσταση της συνάρτησης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 διέρχεται από το σημείο </a:t>
                </a:r>
                <a14:m>
                  <m:oMath xmlns:m="http://schemas.openxmlformats.org/officeDocument/2006/math">
                    <m:r>
                      <a:rPr lang="el-GR" sz="2800" i="1">
                        <a:latin typeface="Cambria Math" panose="02040503050406030204" pitchFamily="18" charset="0"/>
                        <a:ea typeface="Calibri" panose="020F0502020204030204" pitchFamily="34" charset="0"/>
                      </a:rPr>
                      <m:t>𝐴</m:t>
                    </m:r>
                    <m:d>
                      <m:dPr>
                        <m:ctrlPr>
                          <a:rPr lang="el-GR" sz="2800" i="1">
                            <a:latin typeface="Cambria Math" panose="02040503050406030204" pitchFamily="18" charset="0"/>
                            <a:ea typeface="Calibri" panose="020F0502020204030204" pitchFamily="34" charset="0"/>
                          </a:rPr>
                        </m:ctrlPr>
                      </m:dPr>
                      <m:e>
                        <m:r>
                          <a:rPr lang="el-GR" sz="2800">
                            <a:latin typeface="Cambria Math" panose="02040503050406030204" pitchFamily="18" charset="0"/>
                            <a:ea typeface="Calibri" panose="020F0502020204030204" pitchFamily="34" charset="0"/>
                          </a:rPr>
                          <m:t>0</m:t>
                        </m:r>
                        <m:r>
                          <a:rPr lang="el-GR" sz="2800">
                            <a:latin typeface="Cambria Math" panose="02040503050406030204" pitchFamily="18" charset="0"/>
                            <a:ea typeface="Calibri" panose="020F0502020204030204" pitchFamily="34" charset="0"/>
                          </a:rPr>
                          <m:t>,</m:t>
                        </m:r>
                        <m:f>
                          <m:fPr>
                            <m:ctrlPr>
                              <a:rPr lang="el-GR" sz="2800" i="1">
                                <a:latin typeface="Cambria Math" panose="02040503050406030204" pitchFamily="18" charset="0"/>
                                <a:ea typeface="Calibri" panose="020F0502020204030204" pitchFamily="34" charset="0"/>
                              </a:rPr>
                            </m:ctrlPr>
                          </m:fPr>
                          <m:num>
                            <m:r>
                              <a:rPr lang="el-GR" sz="2800">
                                <a:latin typeface="Cambria Math" panose="02040503050406030204" pitchFamily="18" charset="0"/>
                                <a:ea typeface="Calibri" panose="020F0502020204030204" pitchFamily="34" charset="0"/>
                              </a:rPr>
                              <m:t>1</m:t>
                            </m:r>
                          </m:num>
                          <m:den>
                            <m:r>
                              <a:rPr lang="el-GR" sz="2800">
                                <a:latin typeface="Cambria Math" panose="02040503050406030204" pitchFamily="18" charset="0"/>
                                <a:ea typeface="Calibri" panose="020F0502020204030204" pitchFamily="34" charset="0"/>
                              </a:rPr>
                              <m:t>2</m:t>
                            </m:r>
                          </m:den>
                        </m:f>
                      </m:e>
                    </m:d>
                  </m:oMath>
                </a14:m>
                <a:r>
                  <a:rPr lang="el-GR" sz="2800" dirty="0">
                    <a:latin typeface="Bookman Old Style" panose="02050604050505020204" pitchFamily="18" charset="0"/>
                    <a:ea typeface="Calibri" panose="020F0502020204030204" pitchFamily="34" charset="0"/>
                  </a:rPr>
                  <a:t>, τότε:</a:t>
                </a:r>
              </a:p>
              <a:p>
                <a:r>
                  <a:rPr lang="en-US" sz="2800" b="1" dirty="0">
                    <a:latin typeface="Bookman Old Style" panose="02050604050505020204" pitchFamily="18" charset="0"/>
                    <a:ea typeface="Calibri" panose="020F0502020204030204" pitchFamily="34" charset="0"/>
                  </a:rPr>
                  <a:t>i</a:t>
                </a:r>
                <a:r>
                  <a:rPr lang="el-GR" sz="2800" b="1" dirty="0">
                    <a:latin typeface="Bookman Old Style" panose="02050604050505020204" pitchFamily="18" charset="0"/>
                    <a:ea typeface="Calibri" panose="020F0502020204030204" pitchFamily="34" charset="0"/>
                  </a:rPr>
                  <a:t>) </a:t>
                </a:r>
                <a:r>
                  <a:rPr lang="el-GR" sz="2800" dirty="0">
                    <a:latin typeface="Bookman Old Style" panose="02050604050505020204" pitchFamily="18" charset="0"/>
                    <a:ea typeface="Calibri" panose="020F0502020204030204" pitchFamily="34" charset="0"/>
                  </a:rPr>
                  <a:t>Να αποδείξετε ότι </a:t>
                </a:r>
                <a14:m>
                  <m:oMath xmlns:m="http://schemas.openxmlformats.org/officeDocument/2006/math">
                    <m:r>
                      <m:rPr>
                        <m:sty m:val="p"/>
                      </m:rPr>
                      <a:rPr lang="el-GR" sz="2800">
                        <a:latin typeface="Cambria Math" panose="02040503050406030204" pitchFamily="18" charset="0"/>
                        <a:ea typeface="Calibri" panose="020F0502020204030204" pitchFamily="34" charset="0"/>
                      </a:rPr>
                      <m:t>α</m:t>
                    </m:r>
                    <m:r>
                      <a:rPr lang="el-GR" sz="2800">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1</m:t>
                    </m:r>
                  </m:oMath>
                </a14:m>
                <a:r>
                  <a:rPr lang="el-GR" sz="2800" dirty="0">
                    <a:latin typeface="Bookman Old Style" panose="02050604050505020204" pitchFamily="18" charset="0"/>
                    <a:ea typeface="Calibri" panose="020F0502020204030204" pitchFamily="34" charset="0"/>
                  </a:rPr>
                  <a:t> και να γράψετε τον τύπο της χωρίς το σύμβολο της τετραγωνικής ρίζας. (Μονάδες 7)</a:t>
                </a:r>
              </a:p>
              <a:p>
                <a:r>
                  <a:rPr lang="en-US" sz="2800" b="1" dirty="0">
                    <a:latin typeface="Bookman Old Style" panose="02050604050505020204" pitchFamily="18" charset="0"/>
                    <a:ea typeface="Calibri" panose="020F0502020204030204" pitchFamily="34" charset="0"/>
                  </a:rPr>
                  <a:t>ii</a:t>
                </a:r>
                <a:r>
                  <a:rPr lang="el-GR" sz="2800" b="1" dirty="0">
                    <a:latin typeface="Bookman Old Style" panose="02050604050505020204" pitchFamily="18" charset="0"/>
                    <a:ea typeface="Calibri" panose="020F0502020204030204" pitchFamily="34" charset="0"/>
                  </a:rPr>
                  <a:t>) </a:t>
                </a:r>
                <a:r>
                  <a:rPr lang="el-GR" sz="2800" dirty="0">
                    <a:latin typeface="Bookman Old Style" panose="02050604050505020204" pitchFamily="18" charset="0"/>
                    <a:ea typeface="Calibri" panose="020F0502020204030204" pitchFamily="34" charset="0"/>
                  </a:rPr>
                  <a:t>Να λύσετε την εξίσωση </a:t>
                </a:r>
                <a14:m>
                  <m:oMath xmlns:m="http://schemas.openxmlformats.org/officeDocument/2006/math">
                    <m:r>
                      <a:rPr lang="el-GR" sz="2800" i="1">
                        <a:latin typeface="Cambria Math" panose="02040503050406030204" pitchFamily="18" charset="0"/>
                        <a:ea typeface="Calibri" panose="020F0502020204030204" pitchFamily="34" charset="0"/>
                      </a:rPr>
                      <m:t>𝑓</m:t>
                    </m:r>
                    <m:r>
                      <a:rPr lang="el-GR" sz="2800">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m:t>
                    </m:r>
                    <m:f>
                      <m:fPr>
                        <m:ctrlPr>
                          <a:rPr lang="el-GR" sz="2800" i="1">
                            <a:latin typeface="Cambria Math" panose="02040503050406030204" pitchFamily="18" charset="0"/>
                            <a:ea typeface="Calibri" panose="020F0502020204030204" pitchFamily="34" charset="0"/>
                          </a:rPr>
                        </m:ctrlPr>
                      </m:fPr>
                      <m:num>
                        <m:r>
                          <a:rPr lang="el-GR" sz="2800">
                            <a:latin typeface="Cambria Math" panose="02040503050406030204" pitchFamily="18" charset="0"/>
                            <a:ea typeface="Calibri" panose="020F0502020204030204" pitchFamily="34" charset="0"/>
                          </a:rPr>
                          <m:t>1</m:t>
                        </m:r>
                      </m:num>
                      <m:den>
                        <m:r>
                          <a:rPr lang="el-GR" sz="2800">
                            <a:latin typeface="Cambria Math" panose="02040503050406030204" pitchFamily="18" charset="0"/>
                            <a:ea typeface="Calibri" panose="020F0502020204030204" pitchFamily="34" charset="0"/>
                          </a:rPr>
                          <m:t>2</m:t>
                        </m:r>
                      </m:den>
                    </m:f>
                  </m:oMath>
                </a14:m>
                <a:r>
                  <a:rPr lang="el-GR" sz="2800" dirty="0">
                    <a:latin typeface="Bookman Old Style" panose="02050604050505020204" pitchFamily="18" charset="0"/>
                    <a:ea typeface="Calibri" panose="020F0502020204030204" pitchFamily="34" charset="0"/>
                  </a:rPr>
                  <a:t>. (Μονάδες 8)</a:t>
                </a:r>
              </a:p>
              <a:p>
                <a:r>
                  <a:rPr lang="el-GR" sz="2800" dirty="0">
                    <a:latin typeface="Bookman Old Style" panose="02050604050505020204" pitchFamily="18" charset="0"/>
                    <a:ea typeface="Calibri" panose="020F0502020204030204" pitchFamily="34" charset="0"/>
                  </a:rPr>
                  <a:t> </a:t>
                </a: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5361724"/>
              </a:xfrm>
              <a:prstGeom prst="rect">
                <a:avLst/>
              </a:prstGeom>
              <a:blipFill>
                <a:blip r:embed="rId2"/>
                <a:stretch>
                  <a:fillRect l="-1500" t="-1818"/>
                </a:stretch>
              </a:blipFill>
            </p:spPr>
            <p:txBody>
              <a:bodyPr/>
              <a:lstStyle/>
              <a:p>
                <a:r>
                  <a:rPr lang="el-GR">
                    <a:noFill/>
                  </a:rPr>
                  <a:t> </a:t>
                </a:r>
              </a:p>
            </p:txBody>
          </p:sp>
        </mc:Fallback>
      </mc:AlternateContent>
      <p:sp>
        <p:nvSpPr>
          <p:cNvPr id="3" name="TextBox 2">
            <a:extLst>
              <a:ext uri="{FF2B5EF4-FFF2-40B4-BE49-F238E27FC236}">
                <a16:creationId xmlns:a16="http://schemas.microsoft.com/office/drawing/2014/main" id="{2C3B0C31-3E21-49C3-AC10-AEFD7360F8C8}"/>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8022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5438797"/>
              </a:xfrm>
              <a:prstGeom prst="rect">
                <a:avLst/>
              </a:prstGeom>
              <a:noFill/>
            </p:spPr>
            <p:txBody>
              <a:bodyPr wrap="square" rtlCol="0">
                <a:spAutoFit/>
              </a:bodyPr>
              <a:lstStyle/>
              <a:p>
                <a:pPr>
                  <a:spcBef>
                    <a:spcPts val="200"/>
                  </a:spcBef>
                </a:pPr>
                <a:r>
                  <a:rPr lang="el-GR" sz="36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1457</a:t>
                </a:r>
              </a:p>
              <a:p>
                <a:r>
                  <a:rPr lang="el-GR" sz="2800" dirty="0">
                    <a:latin typeface="Bookman Old Style" panose="02050604050505020204" pitchFamily="18" charset="0"/>
                    <a:ea typeface="Calibri" panose="020F0502020204030204" pitchFamily="34" charset="0"/>
                  </a:rPr>
                  <a:t>Δίνεται η εξίσωση: </a:t>
                </a:r>
                <a14:m>
                  <m:oMath xmlns:m="http://schemas.openxmlformats.org/officeDocument/2006/math">
                    <m:sSup>
                      <m:sSupPr>
                        <m:ctrlPr>
                          <a:rPr lang="el-GR" sz="2800" i="1">
                            <a:latin typeface="Cambria Math" panose="02040503050406030204" pitchFamily="18" charset="0"/>
                            <a:ea typeface="Calibri" panose="020F0502020204030204" pitchFamily="34" charset="0"/>
                          </a:rPr>
                        </m:ctrlPr>
                      </m:sSupPr>
                      <m:e>
                        <m:r>
                          <a:rPr lang="el-GR" sz="2800" i="1">
                            <a:latin typeface="Cambria Math" panose="02040503050406030204" pitchFamily="18" charset="0"/>
                            <a:ea typeface="Calibri" panose="020F0502020204030204" pitchFamily="34" charset="0"/>
                          </a:rPr>
                          <m:t>𝑥</m:t>
                        </m:r>
                      </m:e>
                      <m:sup>
                        <m:r>
                          <a:rPr lang="el-GR" sz="2800">
                            <a:latin typeface="Cambria Math" panose="02040503050406030204" pitchFamily="18" charset="0"/>
                            <a:ea typeface="Calibri" panose="020F0502020204030204" pitchFamily="34" charset="0"/>
                          </a:rPr>
                          <m:t>2</m:t>
                        </m:r>
                      </m:sup>
                    </m:sSup>
                    <m:r>
                      <a:rPr lang="el-GR" sz="2800" i="1">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m:t>
                    </m:r>
                    <m:r>
                      <m:rPr>
                        <m:sty m:val="p"/>
                      </m:rPr>
                      <a:rPr lang="el-GR" sz="2800">
                        <a:latin typeface="Cambria Math" panose="02040503050406030204" pitchFamily="18" charset="0"/>
                        <a:ea typeface="Calibri" panose="020F0502020204030204" pitchFamily="34" charset="0"/>
                      </a:rPr>
                      <m:t>λ</m:t>
                    </m:r>
                    <m:r>
                      <a:rPr lang="el-GR" sz="2800" i="1">
                        <a:latin typeface="Cambria Math" panose="02040503050406030204" pitchFamily="18" charset="0"/>
                        <a:ea typeface="Calibri" panose="020F0502020204030204" pitchFamily="34" charset="0"/>
                      </a:rPr>
                      <m:t>−</m:t>
                    </m:r>
                    <m:sSup>
                      <m:sSupPr>
                        <m:ctrlPr>
                          <a:rPr lang="el-GR" sz="2800" i="1">
                            <a:latin typeface="Cambria Math" panose="02040503050406030204" pitchFamily="18" charset="0"/>
                            <a:ea typeface="Calibri" panose="020F0502020204030204" pitchFamily="34" charset="0"/>
                          </a:rPr>
                        </m:ctrlPr>
                      </m:sSupPr>
                      <m:e>
                        <m:r>
                          <m:rPr>
                            <m:sty m:val="p"/>
                          </m:rPr>
                          <a:rPr lang="el-GR" sz="2800">
                            <a:latin typeface="Cambria Math" panose="02040503050406030204" pitchFamily="18" charset="0"/>
                            <a:ea typeface="Calibri" panose="020F0502020204030204" pitchFamily="34" charset="0"/>
                          </a:rPr>
                          <m:t>λ</m:t>
                        </m:r>
                      </m:e>
                      <m:sup>
                        <m:r>
                          <a:rPr lang="el-GR" sz="2800">
                            <a:latin typeface="Cambria Math" panose="02040503050406030204" pitchFamily="18" charset="0"/>
                            <a:ea typeface="Calibri" panose="020F0502020204030204" pitchFamily="34" charset="0"/>
                          </a:rPr>
                          <m:t>2</m:t>
                        </m:r>
                      </m:sup>
                    </m:sSup>
                    <m:r>
                      <a:rPr lang="el-GR" sz="2800">
                        <a:latin typeface="Cambria Math" panose="02040503050406030204" pitchFamily="18" charset="0"/>
                        <a:ea typeface="Calibri" panose="020F0502020204030204" pitchFamily="34" charset="0"/>
                      </a:rPr>
                      <m:t>=0</m:t>
                    </m:r>
                  </m:oMath>
                </a14:m>
                <a:r>
                  <a:rPr lang="el-GR" sz="2800" dirty="0">
                    <a:latin typeface="Bookman Old Style" panose="02050604050505020204" pitchFamily="18" charset="0"/>
                    <a:ea typeface="Calibri" panose="020F0502020204030204" pitchFamily="34" charset="0"/>
                  </a:rPr>
                  <a:t> με παράμετρο λ</a:t>
                </a:r>
                <a:r>
                  <a:rPr lang="el-GR" sz="2800" dirty="0">
                    <a:latin typeface="Bookman Old Style" panose="02050604050505020204" pitchFamily="18" charset="0"/>
                    <a:ea typeface="Calibri" panose="020F0502020204030204" pitchFamily="34" charset="0"/>
                    <a:sym typeface="Symbol" panose="05050102010706020507" pitchFamily="18" charset="2"/>
                  </a:rPr>
                  <a:t></a:t>
                </a:r>
                <a:r>
                  <a:rPr lang="en-US" sz="2800" spc="-100" dirty="0">
                    <a:latin typeface="Bookman Old Style" panose="02050604050505020204" pitchFamily="18" charset="0"/>
                    <a:ea typeface="Calibri" panose="020F0502020204030204" pitchFamily="34" charset="0"/>
                  </a:rPr>
                  <a:t>I</a:t>
                </a:r>
                <a:r>
                  <a:rPr lang="en-US" sz="2800" dirty="0">
                    <a:latin typeface="Bookman Old Style" panose="02050604050505020204" pitchFamily="18" charset="0"/>
                    <a:ea typeface="Calibri" panose="020F0502020204030204" pitchFamily="34" charset="0"/>
                  </a:rPr>
                  <a:t>R</a:t>
                </a:r>
                <a:endParaRPr lang="el-GR" sz="2800" dirty="0">
                  <a:latin typeface="Bookman Old Style" panose="02050604050505020204" pitchFamily="18" charset="0"/>
                  <a:ea typeface="Calibri" panose="020F0502020204030204" pitchFamily="34" charset="0"/>
                </a:endParaRPr>
              </a:p>
              <a:p>
                <a:r>
                  <a:rPr lang="el-GR" sz="2800" b="1" dirty="0">
                    <a:latin typeface="Bookman Old Style" panose="02050604050505020204" pitchFamily="18" charset="0"/>
                    <a:ea typeface="Calibri" panose="020F0502020204030204" pitchFamily="34" charset="0"/>
                  </a:rPr>
                  <a:t>α) </a:t>
                </a:r>
                <a:r>
                  <a:rPr lang="el-GR" sz="2800" dirty="0">
                    <a:latin typeface="Bookman Old Style" panose="02050604050505020204" pitchFamily="18" charset="0"/>
                    <a:ea typeface="Calibri" panose="020F0502020204030204" pitchFamily="34" charset="0"/>
                  </a:rPr>
                  <a:t>Να βρείτε τη διακρίνουσα Δ της εξίσωσης και να αποδείξετε ότι η εξίσωση έχει ρίζες πραγματικές για κάθε λ</a:t>
                </a:r>
                <a:r>
                  <a:rPr lang="el-GR" sz="2800" dirty="0">
                    <a:latin typeface="Bookman Old Style" panose="02050604050505020204" pitchFamily="18" charset="0"/>
                    <a:ea typeface="Calibri" panose="020F0502020204030204" pitchFamily="34" charset="0"/>
                    <a:sym typeface="Symbol" panose="05050102010706020507" pitchFamily="18" charset="2"/>
                  </a:rPr>
                  <a:t></a:t>
                </a:r>
                <a:r>
                  <a:rPr lang="en-US" sz="2800" spc="-100" dirty="0">
                    <a:latin typeface="Bookman Old Style" panose="02050604050505020204" pitchFamily="18" charset="0"/>
                    <a:ea typeface="Calibri" panose="020F0502020204030204" pitchFamily="34" charset="0"/>
                  </a:rPr>
                  <a:t>I</a:t>
                </a:r>
                <a:r>
                  <a:rPr lang="en-US" sz="2800" dirty="0">
                    <a:latin typeface="Bookman Old Style" panose="02050604050505020204" pitchFamily="18" charset="0"/>
                    <a:ea typeface="Calibri" panose="020F0502020204030204" pitchFamily="34" charset="0"/>
                  </a:rPr>
                  <a:t>R </a:t>
                </a:r>
                <a:r>
                  <a:rPr lang="el-GR" sz="2800" dirty="0">
                    <a:latin typeface="Bookman Old Style" panose="02050604050505020204" pitchFamily="18" charset="0"/>
                    <a:ea typeface="Calibri" panose="020F0502020204030204" pitchFamily="34" charset="0"/>
                  </a:rPr>
                  <a:t>(Μονάδες 10)</a:t>
                </a:r>
              </a:p>
              <a:p>
                <a:r>
                  <a:rPr lang="el-GR" sz="2800" b="1" dirty="0">
                    <a:latin typeface="Bookman Old Style" panose="02050604050505020204" pitchFamily="18" charset="0"/>
                    <a:ea typeface="Calibri" panose="020F0502020204030204" pitchFamily="34" charset="0"/>
                  </a:rPr>
                  <a:t>β) </a:t>
                </a:r>
                <a:r>
                  <a:rPr lang="el-GR" sz="2800" dirty="0">
                    <a:latin typeface="Bookman Old Style" panose="02050604050505020204" pitchFamily="18" charset="0"/>
                    <a:ea typeface="Calibri" panose="020F0502020204030204" pitchFamily="34" charset="0"/>
                  </a:rPr>
                  <a:t>Για ποια τιμή του λ η εξίσωση (1) έχει δύο ρίζες ίσες; (Μονάδες 6)</a:t>
                </a:r>
              </a:p>
              <a:p>
                <a:r>
                  <a:rPr lang="el-GR" sz="2800" b="1" dirty="0">
                    <a:latin typeface="Bookman Old Style" panose="02050604050505020204" pitchFamily="18" charset="0"/>
                    <a:ea typeface="Calibri" panose="020F0502020204030204" pitchFamily="34" charset="0"/>
                  </a:rPr>
                  <a:t>γ) </a:t>
                </a:r>
                <a:r>
                  <a:rPr lang="el-GR" sz="2800" dirty="0">
                    <a:latin typeface="Bookman Old Style" panose="02050604050505020204" pitchFamily="18" charset="0"/>
                    <a:ea typeface="Calibri" panose="020F0502020204030204" pitchFamily="34" charset="0"/>
                  </a:rPr>
                  <a:t>Να βρείτε το λ, ώστε η συνάρτηση </a:t>
                </a:r>
                <a14:m>
                  <m:oMath xmlns:m="http://schemas.openxmlformats.org/officeDocument/2006/math">
                    <m:r>
                      <a:rPr lang="el-GR" sz="2800" i="1">
                        <a:latin typeface="Cambria Math" panose="02040503050406030204" pitchFamily="18" charset="0"/>
                        <a:ea typeface="Calibri" panose="020F0502020204030204" pitchFamily="34" charset="0"/>
                      </a:rPr>
                      <m:t>𝑓</m:t>
                    </m:r>
                    <m:r>
                      <a:rPr lang="el-GR" sz="2800">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m:t>
                    </m:r>
                    <m:rad>
                      <m:radPr>
                        <m:degHide m:val="on"/>
                        <m:ctrlPr>
                          <a:rPr lang="el-GR" sz="2800" i="1">
                            <a:latin typeface="Cambria Math" panose="02040503050406030204" pitchFamily="18" charset="0"/>
                            <a:ea typeface="Calibri" panose="020F0502020204030204" pitchFamily="34" charset="0"/>
                          </a:rPr>
                        </m:ctrlPr>
                      </m:radPr>
                      <m:deg/>
                      <m:e>
                        <m:sSup>
                          <m:sSupPr>
                            <m:ctrlPr>
                              <a:rPr lang="el-GR" sz="2800" i="1">
                                <a:latin typeface="Cambria Math" panose="02040503050406030204" pitchFamily="18" charset="0"/>
                                <a:ea typeface="Calibri" panose="020F0502020204030204" pitchFamily="34" charset="0"/>
                              </a:rPr>
                            </m:ctrlPr>
                          </m:sSupPr>
                          <m:e>
                            <m:r>
                              <a:rPr lang="el-GR" sz="2800" i="1">
                                <a:latin typeface="Cambria Math" panose="02040503050406030204" pitchFamily="18" charset="0"/>
                                <a:ea typeface="Calibri" panose="020F0502020204030204" pitchFamily="34" charset="0"/>
                              </a:rPr>
                              <m:t>𝑥</m:t>
                            </m:r>
                          </m:e>
                          <m:sup>
                            <m:r>
                              <a:rPr lang="el-GR" sz="2800">
                                <a:latin typeface="Cambria Math" panose="02040503050406030204" pitchFamily="18" charset="0"/>
                                <a:ea typeface="Calibri" panose="020F0502020204030204" pitchFamily="34" charset="0"/>
                              </a:rPr>
                              <m:t>2</m:t>
                            </m:r>
                          </m:sup>
                        </m:sSup>
                        <m:r>
                          <a:rPr lang="el-GR" sz="2800" i="1">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m:t>
                        </m:r>
                        <m:r>
                          <m:rPr>
                            <m:sty m:val="p"/>
                          </m:rPr>
                          <a:rPr lang="el-GR" sz="2800">
                            <a:latin typeface="Cambria Math" panose="02040503050406030204" pitchFamily="18" charset="0"/>
                            <a:ea typeface="Calibri" panose="020F0502020204030204" pitchFamily="34" charset="0"/>
                          </a:rPr>
                          <m:t>λ</m:t>
                        </m:r>
                        <m:r>
                          <a:rPr lang="el-GR" sz="2800" i="1">
                            <a:latin typeface="Cambria Math" panose="02040503050406030204" pitchFamily="18" charset="0"/>
                            <a:ea typeface="Calibri" panose="020F0502020204030204" pitchFamily="34" charset="0"/>
                          </a:rPr>
                          <m:t>−</m:t>
                        </m:r>
                        <m:sSup>
                          <m:sSupPr>
                            <m:ctrlPr>
                              <a:rPr lang="el-GR" sz="2800" i="1">
                                <a:latin typeface="Cambria Math" panose="02040503050406030204" pitchFamily="18" charset="0"/>
                                <a:ea typeface="Calibri" panose="020F0502020204030204" pitchFamily="34" charset="0"/>
                              </a:rPr>
                            </m:ctrlPr>
                          </m:sSupPr>
                          <m:e>
                            <m:r>
                              <m:rPr>
                                <m:sty m:val="p"/>
                              </m:rPr>
                              <a:rPr lang="el-GR" sz="2800">
                                <a:latin typeface="Cambria Math" panose="02040503050406030204" pitchFamily="18" charset="0"/>
                                <a:ea typeface="Calibri" panose="020F0502020204030204" pitchFamily="34" charset="0"/>
                              </a:rPr>
                              <m:t>λ</m:t>
                            </m:r>
                          </m:e>
                          <m:sup>
                            <m:r>
                              <a:rPr lang="el-GR" sz="2800">
                                <a:latin typeface="Cambria Math" panose="02040503050406030204" pitchFamily="18" charset="0"/>
                                <a:ea typeface="Calibri" panose="020F0502020204030204" pitchFamily="34" charset="0"/>
                              </a:rPr>
                              <m:t>2</m:t>
                            </m:r>
                          </m:sup>
                        </m:sSup>
                      </m:e>
                    </m:rad>
                  </m:oMath>
                </a14:m>
                <a:r>
                  <a:rPr lang="el-GR" sz="2800" dirty="0">
                    <a:latin typeface="Bookman Old Style" panose="02050604050505020204" pitchFamily="18" charset="0"/>
                    <a:ea typeface="Calibri" panose="020F0502020204030204" pitchFamily="34" charset="0"/>
                  </a:rPr>
                  <a:t> να έχει πεδίο ορισμού το </a:t>
                </a:r>
                <a:r>
                  <a:rPr lang="en-US" sz="2800" spc="-100" dirty="0">
                    <a:latin typeface="Bookman Old Style" panose="02050604050505020204" pitchFamily="18" charset="0"/>
                    <a:ea typeface="Calibri" panose="020F0502020204030204" pitchFamily="34" charset="0"/>
                  </a:rPr>
                  <a:t>I</a:t>
                </a:r>
                <a:r>
                  <a:rPr lang="en-US" sz="2800" dirty="0">
                    <a:latin typeface="Bookman Old Style" panose="02050604050505020204" pitchFamily="18" charset="0"/>
                    <a:ea typeface="Calibri" panose="020F0502020204030204" pitchFamily="34" charset="0"/>
                  </a:rPr>
                  <a:t>R</a:t>
                </a:r>
                <a:r>
                  <a:rPr lang="el-GR" sz="2800" dirty="0">
                    <a:latin typeface="Bookman Old Style" panose="02050604050505020204" pitchFamily="18" charset="0"/>
                    <a:ea typeface="Calibri" panose="020F0502020204030204" pitchFamily="34" charset="0"/>
                  </a:rPr>
                  <a:t>. (Μονάδες 9)</a:t>
                </a:r>
              </a:p>
              <a:p>
                <a:r>
                  <a:rPr lang="el-GR" sz="2800" dirty="0">
                    <a:latin typeface="Bookman Old Style" panose="02050604050505020204" pitchFamily="18" charset="0"/>
                    <a:ea typeface="Calibri" panose="020F0502020204030204" pitchFamily="34" charset="0"/>
                  </a:rPr>
                  <a:t> </a:t>
                </a:r>
              </a:p>
              <a:p>
                <a:r>
                  <a:rPr lang="el-GR" sz="2800" dirty="0">
                    <a:latin typeface="Bookman Old Style" panose="02050604050505020204" pitchFamily="18" charset="0"/>
                    <a:ea typeface="Calibri" panose="020F0502020204030204" pitchFamily="34" charset="0"/>
                  </a:rPr>
                  <a:t> </a:t>
                </a:r>
              </a:p>
              <a:p>
                <a:r>
                  <a:rPr lang="el-GR" sz="2800" dirty="0">
                    <a:latin typeface="Bookman Old Style" panose="02050604050505020204" pitchFamily="18" charset="0"/>
                    <a:ea typeface="Calibri" panose="020F0502020204030204" pitchFamily="34" charset="0"/>
                  </a:rPr>
                  <a:t> </a:t>
                </a:r>
              </a:p>
              <a:p>
                <a:r>
                  <a:rPr lang="el-GR" sz="2800" dirty="0">
                    <a:latin typeface="Bookman Old Style" panose="02050604050505020204" pitchFamily="18" charset="0"/>
                    <a:ea typeface="Calibri" panose="020F0502020204030204" pitchFamily="34" charset="0"/>
                  </a:rPr>
                  <a:t> </a:t>
                </a:r>
              </a:p>
              <a:p>
                <a:r>
                  <a:rPr lang="el-GR" sz="2800" dirty="0">
                    <a:latin typeface="Bookman Old Style" panose="02050604050505020204" pitchFamily="18" charset="0"/>
                    <a:ea typeface="Calibri" panose="020F0502020204030204" pitchFamily="34" charset="0"/>
                  </a:rPr>
                  <a:t> </a:t>
                </a: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5438797"/>
              </a:xfrm>
              <a:prstGeom prst="rect">
                <a:avLst/>
              </a:prstGeom>
              <a:blipFill>
                <a:blip r:embed="rId2"/>
                <a:stretch>
                  <a:fillRect l="-1500" t="-1794"/>
                </a:stretch>
              </a:blipFill>
            </p:spPr>
            <p:txBody>
              <a:bodyPr/>
              <a:lstStyle/>
              <a:p>
                <a:r>
                  <a:rPr lang="el-GR">
                    <a:noFill/>
                  </a:rPr>
                  <a:t> </a:t>
                </a:r>
              </a:p>
            </p:txBody>
          </p:sp>
        </mc:Fallback>
      </mc:AlternateContent>
      <p:sp>
        <p:nvSpPr>
          <p:cNvPr id="3" name="TextBox 2">
            <a:extLst>
              <a:ext uri="{FF2B5EF4-FFF2-40B4-BE49-F238E27FC236}">
                <a16:creationId xmlns:a16="http://schemas.microsoft.com/office/drawing/2014/main" id="{5149AA1B-B869-4C28-ACC1-414EFEC6FF10}"/>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120807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4639988"/>
              </a:xfrm>
              <a:prstGeom prst="rect">
                <a:avLst/>
              </a:prstGeom>
              <a:noFill/>
            </p:spPr>
            <p:txBody>
              <a:bodyPr wrap="square" rtlCol="0">
                <a:spAutoFit/>
              </a:bodyPr>
              <a:lstStyle/>
              <a:p>
                <a:pPr>
                  <a:spcBef>
                    <a:spcPts val="200"/>
                  </a:spcBef>
                </a:pPr>
                <a:r>
                  <a:rPr lang="el-GR" sz="36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1495</a:t>
                </a:r>
              </a:p>
              <a:p>
                <a:r>
                  <a:rPr lang="el-GR" sz="2800" dirty="0">
                    <a:latin typeface="Bookman Old Style" panose="02050604050505020204" pitchFamily="18" charset="0"/>
                    <a:ea typeface="Calibri" panose="020F0502020204030204" pitchFamily="34" charset="0"/>
                  </a:rPr>
                  <a:t>Θεωρούμε ορθογώνιο τρίγωνο ΑΒΓ </a:t>
                </a:r>
                <a14:m>
                  <m:oMath xmlns:m="http://schemas.openxmlformats.org/officeDocument/2006/math">
                    <m:d>
                      <m:dPr>
                        <m:ctrlPr>
                          <a:rPr lang="el-GR" sz="2800" i="1">
                            <a:latin typeface="Cambria Math" panose="02040503050406030204" pitchFamily="18" charset="0"/>
                            <a:ea typeface="Calibri" panose="020F0502020204030204" pitchFamily="34" charset="0"/>
                          </a:rPr>
                        </m:ctrlPr>
                      </m:dPr>
                      <m:e>
                        <m:r>
                          <m:rPr>
                            <m:sty m:val="p"/>
                          </m:rPr>
                          <a:rPr lang="el-GR" sz="2800">
                            <a:latin typeface="Cambria Math" panose="02040503050406030204" pitchFamily="18" charset="0"/>
                            <a:ea typeface="Calibri" panose="020F0502020204030204" pitchFamily="34" charset="0"/>
                          </a:rPr>
                          <m:t>Α</m:t>
                        </m:r>
                        <m:r>
                          <a:rPr lang="el-GR" sz="2800">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9</m:t>
                        </m:r>
                        <m:sSup>
                          <m:sSupPr>
                            <m:ctrlPr>
                              <a:rPr lang="el-GR" sz="2800" i="1">
                                <a:latin typeface="Cambria Math" panose="02040503050406030204" pitchFamily="18" charset="0"/>
                                <a:ea typeface="Calibri" panose="020F0502020204030204" pitchFamily="34" charset="0"/>
                              </a:rPr>
                            </m:ctrlPr>
                          </m:sSupPr>
                          <m:e>
                            <m:r>
                              <a:rPr lang="el-GR" sz="2800">
                                <a:latin typeface="Cambria Math" panose="02040503050406030204" pitchFamily="18" charset="0"/>
                                <a:ea typeface="Calibri" panose="020F0502020204030204" pitchFamily="34" charset="0"/>
                              </a:rPr>
                              <m:t>0</m:t>
                            </m:r>
                          </m:e>
                          <m:sup>
                            <m:r>
                              <m:rPr>
                                <m:sty m:val="p"/>
                              </m:rPr>
                              <a:rPr lang="el-GR" sz="2800">
                                <a:latin typeface="Cambria Math" panose="02040503050406030204" pitchFamily="18" charset="0"/>
                                <a:ea typeface="Calibri" panose="020F0502020204030204" pitchFamily="34" charset="0"/>
                              </a:rPr>
                              <m:t>ο</m:t>
                            </m:r>
                          </m:sup>
                        </m:sSup>
                      </m:e>
                    </m:d>
                  </m:oMath>
                </a14:m>
                <a:r>
                  <a:rPr lang="el-GR" sz="2800" dirty="0">
                    <a:latin typeface="Bookman Old Style" panose="02050604050505020204" pitchFamily="18" charset="0"/>
                    <a:ea typeface="Calibri" panose="020F0502020204030204" pitchFamily="34" charset="0"/>
                  </a:rPr>
                  <a:t> με κάθετες πλευρές που έχουν μήκη </a:t>
                </a:r>
                <a:r>
                  <a:rPr lang="en-US" sz="2800" dirty="0">
                    <a:latin typeface="Bookman Old Style" panose="02050604050505020204" pitchFamily="18" charset="0"/>
                    <a:ea typeface="Calibri" panose="020F0502020204030204" pitchFamily="34" charset="0"/>
                  </a:rPr>
                  <a:t>x</a:t>
                </a:r>
                <a:r>
                  <a:rPr lang="el-GR" sz="2800" dirty="0">
                    <a:latin typeface="Bookman Old Style" panose="02050604050505020204" pitchFamily="18" charset="0"/>
                    <a:ea typeface="Calibri" panose="020F0502020204030204" pitchFamily="34" charset="0"/>
                  </a:rPr>
                  <a:t>,</a:t>
                </a:r>
                <a:r>
                  <a:rPr lang="en-US" sz="2800" dirty="0">
                    <a:latin typeface="Bookman Old Style" panose="02050604050505020204" pitchFamily="18" charset="0"/>
                    <a:ea typeface="Calibri" panose="020F0502020204030204" pitchFamily="34" charset="0"/>
                  </a:rPr>
                  <a:t>y </a:t>
                </a:r>
                <a:r>
                  <a:rPr lang="el-GR" sz="2800" dirty="0">
                    <a:latin typeface="Bookman Old Style" panose="02050604050505020204" pitchFamily="18" charset="0"/>
                    <a:ea typeface="Calibri" panose="020F0502020204030204" pitchFamily="34" charset="0"/>
                  </a:rPr>
                  <a:t>τέτοια, ώστε: </a:t>
                </a:r>
                <a14:m>
                  <m:oMath xmlns:m="http://schemas.openxmlformats.org/officeDocument/2006/math">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𝑦</m:t>
                    </m:r>
                    <m:r>
                      <a:rPr lang="el-GR" sz="2800">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10</m:t>
                    </m:r>
                  </m:oMath>
                </a14:m>
                <a:r>
                  <a:rPr lang="el-GR" sz="2800" dirty="0">
                    <a:latin typeface="Bookman Old Style" panose="02050604050505020204" pitchFamily="18" charset="0"/>
                    <a:ea typeface="Calibri" panose="020F0502020204030204" pitchFamily="34" charset="0"/>
                  </a:rPr>
                  <a:t>.</a:t>
                </a:r>
              </a:p>
              <a:p>
                <a:r>
                  <a:rPr lang="el-GR" sz="2800" b="1" dirty="0">
                    <a:latin typeface="Bookman Old Style" panose="02050604050505020204" pitchFamily="18" charset="0"/>
                    <a:ea typeface="Calibri" panose="020F0502020204030204" pitchFamily="34" charset="0"/>
                  </a:rPr>
                  <a:t>α) </a:t>
                </a:r>
                <a:r>
                  <a:rPr lang="el-GR" sz="2800" dirty="0">
                    <a:latin typeface="Bookman Old Style" panose="02050604050505020204" pitchFamily="18" charset="0"/>
                    <a:ea typeface="Calibri" panose="020F0502020204030204" pitchFamily="34" charset="0"/>
                  </a:rPr>
                  <a:t>Να αποδείξετε ότι το εμβαδόν του τριγώνου ΑΒΓ συναρτήσει του </a:t>
                </a:r>
                <a:r>
                  <a:rPr lang="en-US" sz="2800" dirty="0">
                    <a:latin typeface="Bookman Old Style" panose="02050604050505020204" pitchFamily="18" charset="0"/>
                    <a:ea typeface="Calibri" panose="020F0502020204030204" pitchFamily="34" charset="0"/>
                  </a:rPr>
                  <a:t>x </a:t>
                </a:r>
                <a:r>
                  <a:rPr lang="el-GR" sz="2800" dirty="0">
                    <a:latin typeface="Bookman Old Style" panose="02050604050505020204" pitchFamily="18" charset="0"/>
                    <a:ea typeface="Calibri" panose="020F0502020204030204" pitchFamily="34" charset="0"/>
                  </a:rPr>
                  <a:t>δίνεται από τον τύπο: </a:t>
                </a:r>
                <a14:m>
                  <m:oMath xmlns:m="http://schemas.openxmlformats.org/officeDocument/2006/math">
                    <m:r>
                      <a:rPr lang="el-GR" sz="2800" i="1">
                        <a:latin typeface="Cambria Math" panose="02040503050406030204" pitchFamily="18" charset="0"/>
                        <a:ea typeface="Calibri" panose="020F0502020204030204" pitchFamily="34" charset="0"/>
                      </a:rPr>
                      <m:t>𝐸</m:t>
                    </m:r>
                    <m:r>
                      <a:rPr lang="el-GR" sz="2800">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m:t>
                    </m:r>
                    <m:f>
                      <m:fPr>
                        <m:ctrlPr>
                          <a:rPr lang="el-GR" sz="2800" i="1">
                            <a:latin typeface="Cambria Math" panose="02040503050406030204" pitchFamily="18" charset="0"/>
                            <a:ea typeface="Calibri" panose="020F0502020204030204" pitchFamily="34" charset="0"/>
                          </a:rPr>
                        </m:ctrlPr>
                      </m:fPr>
                      <m:num>
                        <m:r>
                          <a:rPr lang="el-GR" sz="2800">
                            <a:latin typeface="Cambria Math" panose="02040503050406030204" pitchFamily="18" charset="0"/>
                            <a:ea typeface="Calibri" panose="020F0502020204030204" pitchFamily="34" charset="0"/>
                          </a:rPr>
                          <m:t>1</m:t>
                        </m:r>
                      </m:num>
                      <m:den>
                        <m:r>
                          <a:rPr lang="el-GR" sz="2800">
                            <a:latin typeface="Cambria Math" panose="02040503050406030204" pitchFamily="18" charset="0"/>
                            <a:ea typeface="Calibri" panose="020F0502020204030204" pitchFamily="34" charset="0"/>
                          </a:rPr>
                          <m:t>2</m:t>
                        </m:r>
                      </m:den>
                    </m:f>
                    <m:d>
                      <m:dPr>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m:t>
                        </m:r>
                        <m:sSup>
                          <m:sSupPr>
                            <m:ctrlPr>
                              <a:rPr lang="el-GR" sz="2800" i="1">
                                <a:latin typeface="Cambria Math" panose="02040503050406030204" pitchFamily="18" charset="0"/>
                                <a:ea typeface="Calibri" panose="020F0502020204030204" pitchFamily="34" charset="0"/>
                              </a:rPr>
                            </m:ctrlPr>
                          </m:sSupPr>
                          <m:e>
                            <m:r>
                              <a:rPr lang="el-GR" sz="2800" i="1">
                                <a:latin typeface="Cambria Math" panose="02040503050406030204" pitchFamily="18" charset="0"/>
                                <a:ea typeface="Calibri" panose="020F0502020204030204" pitchFamily="34" charset="0"/>
                              </a:rPr>
                              <m:t>𝑥</m:t>
                            </m:r>
                          </m:e>
                          <m:sup>
                            <m:r>
                              <a:rPr lang="el-GR" sz="2800">
                                <a:latin typeface="Cambria Math" panose="02040503050406030204" pitchFamily="18" charset="0"/>
                                <a:ea typeface="Calibri" panose="020F0502020204030204" pitchFamily="34" charset="0"/>
                              </a:rPr>
                              <m:t>2</m:t>
                            </m:r>
                          </m:sup>
                        </m:sSup>
                        <m:r>
                          <a:rPr lang="el-GR" sz="2800">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10</m:t>
                        </m:r>
                        <m:r>
                          <a:rPr lang="el-GR" sz="2800" i="1">
                            <a:latin typeface="Cambria Math" panose="02040503050406030204" pitchFamily="18" charset="0"/>
                            <a:ea typeface="Calibri" panose="020F0502020204030204" pitchFamily="34" charset="0"/>
                          </a:rPr>
                          <m:t>𝑥</m:t>
                        </m:r>
                      </m:e>
                    </m:d>
                    <m:r>
                      <a:rPr lang="el-GR" sz="2800">
                        <a:latin typeface="Cambria Math" panose="02040503050406030204" pitchFamily="18" charset="0"/>
                        <a:ea typeface="Calibri" panose="020F0502020204030204" pitchFamily="34" charset="0"/>
                      </a:rPr>
                      <m:t> </m:t>
                    </m:r>
                  </m:oMath>
                </a14:m>
                <a:r>
                  <a:rPr lang="el-GR" sz="2800" dirty="0">
                    <a:latin typeface="Bookman Old Style" panose="02050604050505020204" pitchFamily="18" charset="0"/>
                    <a:ea typeface="Calibri" panose="020F0502020204030204" pitchFamily="34" charset="0"/>
                  </a:rPr>
                  <a:t>, </a:t>
                </a:r>
                <a:r>
                  <a:rPr lang="en-US" sz="2800" dirty="0">
                    <a:latin typeface="Bookman Old Style" panose="02050604050505020204" pitchFamily="18" charset="0"/>
                    <a:ea typeface="Calibri" panose="020F0502020204030204" pitchFamily="34" charset="0"/>
                  </a:rPr>
                  <a:t>x</a:t>
                </a:r>
                <a:r>
                  <a:rPr lang="el-GR" sz="2800" dirty="0">
                    <a:latin typeface="Bookman Old Style" panose="02050604050505020204" pitchFamily="18" charset="0"/>
                    <a:ea typeface="Calibri" panose="020F0502020204030204" pitchFamily="34" charset="0"/>
                    <a:sym typeface="Symbol" panose="05050102010706020507" pitchFamily="18" charset="2"/>
                  </a:rPr>
                  <a:t></a:t>
                </a:r>
                <a:r>
                  <a:rPr lang="el-GR" sz="2800" dirty="0">
                    <a:latin typeface="Bookman Old Style" panose="02050604050505020204" pitchFamily="18" charset="0"/>
                    <a:ea typeface="Calibri" panose="020F0502020204030204" pitchFamily="34" charset="0"/>
                  </a:rPr>
                  <a:t>(0,10). (Μονάδες 9)</a:t>
                </a:r>
              </a:p>
              <a:p>
                <a:r>
                  <a:rPr lang="el-GR" sz="2800" b="1" dirty="0">
                    <a:latin typeface="Bookman Old Style" panose="02050604050505020204" pitchFamily="18" charset="0"/>
                    <a:ea typeface="Calibri" panose="020F0502020204030204" pitchFamily="34" charset="0"/>
                  </a:rPr>
                  <a:t>β) </a:t>
                </a:r>
                <a:r>
                  <a:rPr lang="el-GR" sz="2800" dirty="0">
                    <a:latin typeface="Bookman Old Style" panose="02050604050505020204" pitchFamily="18" charset="0"/>
                    <a:ea typeface="Calibri" panose="020F0502020204030204" pitchFamily="34" charset="0"/>
                  </a:rPr>
                  <a:t>Να αποδείξετε ότι </a:t>
                </a:r>
                <a14:m>
                  <m:oMath xmlns:m="http://schemas.openxmlformats.org/officeDocument/2006/math">
                    <m:r>
                      <a:rPr lang="el-GR" sz="2800" i="1">
                        <a:latin typeface="Cambria Math" panose="02040503050406030204" pitchFamily="18" charset="0"/>
                        <a:ea typeface="Calibri" panose="020F0502020204030204" pitchFamily="34" charset="0"/>
                      </a:rPr>
                      <m:t>𝐸</m:t>
                    </m:r>
                    <m:r>
                      <a:rPr lang="el-GR" sz="2800">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m:t>
                    </m:r>
                    <m:f>
                      <m:fPr>
                        <m:ctrlPr>
                          <a:rPr lang="el-GR" sz="2800" i="1">
                            <a:latin typeface="Cambria Math" panose="02040503050406030204" pitchFamily="18" charset="0"/>
                            <a:ea typeface="Calibri" panose="020F0502020204030204" pitchFamily="34" charset="0"/>
                          </a:rPr>
                        </m:ctrlPr>
                      </m:fPr>
                      <m:num>
                        <m:r>
                          <a:rPr lang="el-GR" sz="2800">
                            <a:latin typeface="Cambria Math" panose="02040503050406030204" pitchFamily="18" charset="0"/>
                            <a:ea typeface="Calibri" panose="020F0502020204030204" pitchFamily="34" charset="0"/>
                          </a:rPr>
                          <m:t>25</m:t>
                        </m:r>
                      </m:num>
                      <m:den>
                        <m:r>
                          <a:rPr lang="el-GR" sz="2800">
                            <a:latin typeface="Cambria Math" panose="02040503050406030204" pitchFamily="18" charset="0"/>
                            <a:ea typeface="Calibri" panose="020F0502020204030204" pitchFamily="34" charset="0"/>
                          </a:rPr>
                          <m:t>2</m:t>
                        </m:r>
                      </m:den>
                    </m:f>
                  </m:oMath>
                </a14:m>
                <a:r>
                  <a:rPr lang="el-GR" sz="2800" dirty="0">
                    <a:latin typeface="Bookman Old Style" panose="02050604050505020204" pitchFamily="18" charset="0"/>
                    <a:ea typeface="Calibri" panose="020F0502020204030204" pitchFamily="34" charset="0"/>
                  </a:rPr>
                  <a:t> για κάθε </a:t>
                </a:r>
                <a:r>
                  <a:rPr lang="en-US" sz="2800" dirty="0">
                    <a:latin typeface="Bookman Old Style" panose="02050604050505020204" pitchFamily="18" charset="0"/>
                    <a:ea typeface="Calibri" panose="020F0502020204030204" pitchFamily="34" charset="0"/>
                  </a:rPr>
                  <a:t>x</a:t>
                </a:r>
                <a:r>
                  <a:rPr lang="el-GR" sz="2800" dirty="0">
                    <a:latin typeface="Bookman Old Style" panose="02050604050505020204" pitchFamily="18" charset="0"/>
                    <a:ea typeface="Calibri" panose="020F0502020204030204" pitchFamily="34" charset="0"/>
                    <a:sym typeface="Symbol" panose="05050102010706020507" pitchFamily="18" charset="2"/>
                  </a:rPr>
                  <a:t></a:t>
                </a:r>
                <a:r>
                  <a:rPr lang="el-GR" sz="2800" dirty="0">
                    <a:latin typeface="Bookman Old Style" panose="02050604050505020204" pitchFamily="18" charset="0"/>
                    <a:ea typeface="Calibri" panose="020F0502020204030204" pitchFamily="34" charset="0"/>
                  </a:rPr>
                  <a:t>(0,10). (Μονάδες 8)</a:t>
                </a:r>
              </a:p>
              <a:p>
                <a:r>
                  <a:rPr lang="el-GR" sz="2800" b="1" dirty="0">
                    <a:latin typeface="Bookman Old Style" panose="02050604050505020204" pitchFamily="18" charset="0"/>
                    <a:ea typeface="Calibri" panose="020F0502020204030204" pitchFamily="34" charset="0"/>
                  </a:rPr>
                  <a:t>γ) </a:t>
                </a:r>
                <a:r>
                  <a:rPr lang="el-GR" sz="2800" dirty="0">
                    <a:latin typeface="Bookman Old Style" panose="02050604050505020204" pitchFamily="18" charset="0"/>
                    <a:ea typeface="Calibri" panose="020F0502020204030204" pitchFamily="34" charset="0"/>
                  </a:rPr>
                  <a:t>Για ποια τιμή του </a:t>
                </a:r>
                <a:r>
                  <a:rPr lang="en-US" sz="2800" dirty="0">
                    <a:latin typeface="Bookman Old Style" panose="02050604050505020204" pitchFamily="18" charset="0"/>
                    <a:ea typeface="Calibri" panose="020F0502020204030204" pitchFamily="34" charset="0"/>
                  </a:rPr>
                  <a:t>x</a:t>
                </a:r>
                <a:r>
                  <a:rPr lang="el-GR" sz="2800" dirty="0">
                    <a:latin typeface="Bookman Old Style" panose="02050604050505020204" pitchFamily="18" charset="0"/>
                    <a:ea typeface="Calibri" panose="020F0502020204030204" pitchFamily="34" charset="0"/>
                    <a:sym typeface="Symbol" panose="05050102010706020507" pitchFamily="18" charset="2"/>
                  </a:rPr>
                  <a:t></a:t>
                </a:r>
                <a:r>
                  <a:rPr lang="el-GR" sz="2800" dirty="0">
                    <a:latin typeface="Bookman Old Style" panose="02050604050505020204" pitchFamily="18" charset="0"/>
                    <a:ea typeface="Calibri" panose="020F0502020204030204" pitchFamily="34" charset="0"/>
                  </a:rPr>
                  <a:t>(0,10) το εμβαδόν </a:t>
                </a:r>
                <a:r>
                  <a:rPr lang="en-US" sz="2800" dirty="0">
                    <a:latin typeface="Bookman Old Style" panose="02050604050505020204" pitchFamily="18" charset="0"/>
                    <a:ea typeface="Calibri" panose="020F0502020204030204" pitchFamily="34" charset="0"/>
                  </a:rPr>
                  <a:t>E</a:t>
                </a:r>
                <a:r>
                  <a:rPr lang="el-GR" sz="2800" dirty="0">
                    <a:latin typeface="Bookman Old Style" panose="02050604050505020204" pitchFamily="18" charset="0"/>
                    <a:ea typeface="Calibri" panose="020F0502020204030204" pitchFamily="34" charset="0"/>
                  </a:rPr>
                  <a:t>(</a:t>
                </a:r>
                <a:r>
                  <a:rPr lang="en-US" sz="2800" dirty="0">
                    <a:latin typeface="Bookman Old Style" panose="02050604050505020204" pitchFamily="18" charset="0"/>
                    <a:ea typeface="Calibri" panose="020F0502020204030204" pitchFamily="34" charset="0"/>
                  </a:rPr>
                  <a:t>x</a:t>
                </a:r>
                <a:r>
                  <a:rPr lang="el-GR" sz="2800" dirty="0">
                    <a:latin typeface="Bookman Old Style" panose="02050604050505020204" pitchFamily="18" charset="0"/>
                    <a:ea typeface="Calibri" panose="020F0502020204030204" pitchFamily="34" charset="0"/>
                  </a:rPr>
                  <a:t>) γίνεται μέγιστο, δηλαδή ίσο με </a:t>
                </a:r>
                <a14:m>
                  <m:oMath xmlns:m="http://schemas.openxmlformats.org/officeDocument/2006/math">
                    <m:f>
                      <m:fPr>
                        <m:ctrlPr>
                          <a:rPr lang="el-GR" sz="2800" i="1">
                            <a:latin typeface="Cambria Math" panose="02040503050406030204" pitchFamily="18" charset="0"/>
                            <a:ea typeface="Calibri" panose="020F0502020204030204" pitchFamily="34" charset="0"/>
                          </a:rPr>
                        </m:ctrlPr>
                      </m:fPr>
                      <m:num>
                        <m:r>
                          <a:rPr lang="el-GR" sz="2800">
                            <a:latin typeface="Cambria Math" panose="02040503050406030204" pitchFamily="18" charset="0"/>
                            <a:ea typeface="Calibri" panose="020F0502020204030204" pitchFamily="34" charset="0"/>
                          </a:rPr>
                          <m:t>25</m:t>
                        </m:r>
                      </m:num>
                      <m:den>
                        <m:r>
                          <a:rPr lang="el-GR" sz="2800">
                            <a:latin typeface="Cambria Math" panose="02040503050406030204" pitchFamily="18" charset="0"/>
                            <a:ea typeface="Calibri" panose="020F0502020204030204" pitchFamily="34" charset="0"/>
                          </a:rPr>
                          <m:t>2</m:t>
                        </m:r>
                      </m:den>
                    </m:f>
                  </m:oMath>
                </a14:m>
                <a:r>
                  <a:rPr lang="el-GR" sz="2800" dirty="0">
                    <a:latin typeface="Bookman Old Style" panose="02050604050505020204" pitchFamily="18" charset="0"/>
                    <a:ea typeface="Calibri" panose="020F0502020204030204" pitchFamily="34" charset="0"/>
                  </a:rPr>
                  <a:t>; Τι παρατηρείτε τότε για το τρίγωνο ΑΒΓ; (Μονάδες 8)</a:t>
                </a:r>
              </a:p>
              <a:p>
                <a:r>
                  <a:rPr lang="el-GR" sz="2800" dirty="0">
                    <a:latin typeface="Bookman Old Style" panose="02050604050505020204" pitchFamily="18" charset="0"/>
                    <a:ea typeface="Calibri" panose="020F0502020204030204" pitchFamily="34" charset="0"/>
                  </a:rPr>
                  <a:t> </a:t>
                </a: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4639988"/>
              </a:xfrm>
              <a:prstGeom prst="rect">
                <a:avLst/>
              </a:prstGeom>
              <a:blipFill>
                <a:blip r:embed="rId2"/>
                <a:stretch>
                  <a:fillRect l="-1500" t="-2102" r="-250"/>
                </a:stretch>
              </a:blipFill>
            </p:spPr>
            <p:txBody>
              <a:bodyPr/>
              <a:lstStyle/>
              <a:p>
                <a:r>
                  <a:rPr lang="el-GR">
                    <a:noFill/>
                  </a:rPr>
                  <a:t> </a:t>
                </a:r>
              </a:p>
            </p:txBody>
          </p:sp>
        </mc:Fallback>
      </mc:AlternateContent>
      <p:sp>
        <p:nvSpPr>
          <p:cNvPr id="3" name="TextBox 2">
            <a:extLst>
              <a:ext uri="{FF2B5EF4-FFF2-40B4-BE49-F238E27FC236}">
                <a16:creationId xmlns:a16="http://schemas.microsoft.com/office/drawing/2014/main" id="{1A647512-E9F1-4990-B987-A13BC8EEC00E}"/>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393865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0166350" cy="6863417"/>
              </a:xfrm>
              <a:prstGeom prst="rect">
                <a:avLst/>
              </a:prstGeom>
              <a:noFill/>
            </p:spPr>
            <p:txBody>
              <a:bodyPr wrap="square" rtlCol="0">
                <a:spAutoFit/>
              </a:bodyPr>
              <a:lstStyle/>
              <a:p>
                <a:pPr>
                  <a:spcBef>
                    <a:spcPts val="200"/>
                  </a:spcBef>
                </a:pPr>
                <a:r>
                  <a:rPr lang="el-GR" sz="32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1501</a:t>
                </a:r>
              </a:p>
              <a:p>
                <a:r>
                  <a:rPr lang="el-GR" sz="2400" dirty="0">
                    <a:latin typeface="Bookman Old Style" panose="02050604050505020204" pitchFamily="18" charset="0"/>
                    <a:ea typeface="Calibri" panose="020F0502020204030204" pitchFamily="34" charset="0"/>
                  </a:rPr>
                  <a:t>Οι ανθρωπολόγοι για να προσεγγίσουν το ύψος ενός ενήλικα, χρησιμοποιούν τις παρακάτω εξισώσεις που παριστάνουν τη σχέση μεταξύ του μήκους </a:t>
                </a:r>
                <a:r>
                  <a:rPr lang="en-US" sz="2400" dirty="0">
                    <a:latin typeface="Bookman Old Style" panose="02050604050505020204" pitchFamily="18" charset="0"/>
                    <a:ea typeface="Calibri" panose="020F0502020204030204" pitchFamily="34" charset="0"/>
                  </a:rPr>
                  <a:t>y </a:t>
                </a:r>
                <a:r>
                  <a:rPr lang="el-GR" sz="2400" dirty="0">
                    <a:latin typeface="Bookman Old Style" panose="02050604050505020204" pitchFamily="18" charset="0"/>
                    <a:ea typeface="Calibri" panose="020F0502020204030204" pitchFamily="34" charset="0"/>
                  </a:rPr>
                  <a:t>(σε </a:t>
                </a:r>
                <a:r>
                  <a:rPr lang="en-US" sz="2400" dirty="0">
                    <a:latin typeface="Bookman Old Style" panose="02050604050505020204" pitchFamily="18" charset="0"/>
                    <a:ea typeface="Calibri" panose="020F0502020204030204" pitchFamily="34" charset="0"/>
                  </a:rPr>
                  <a:t>cm</a:t>
                </a:r>
                <a:r>
                  <a:rPr lang="el-GR" sz="2400" dirty="0">
                    <a:latin typeface="Bookman Old Style" panose="02050604050505020204" pitchFamily="18" charset="0"/>
                    <a:ea typeface="Calibri" panose="020F0502020204030204" pitchFamily="34" charset="0"/>
                  </a:rPr>
                  <a:t>) οστού του μηρού και του ύψους </a:t>
                </a:r>
                <a:r>
                  <a:rPr lang="en-US" sz="2400" dirty="0">
                    <a:latin typeface="Bookman Old Style" panose="02050604050505020204" pitchFamily="18" charset="0"/>
                    <a:ea typeface="Calibri" panose="020F0502020204030204" pitchFamily="34" charset="0"/>
                  </a:rPr>
                  <a:t>x </a:t>
                </a:r>
                <a:r>
                  <a:rPr lang="el-GR" sz="2400" dirty="0">
                    <a:latin typeface="Bookman Old Style" panose="02050604050505020204" pitchFamily="18" charset="0"/>
                    <a:ea typeface="Calibri" panose="020F0502020204030204" pitchFamily="34" charset="0"/>
                  </a:rPr>
                  <a:t>(σε </a:t>
                </a:r>
                <a:r>
                  <a:rPr lang="en-US" sz="2400" dirty="0">
                    <a:latin typeface="Bookman Old Style" panose="02050604050505020204" pitchFamily="18" charset="0"/>
                    <a:ea typeface="Calibri" panose="020F0502020204030204" pitchFamily="34" charset="0"/>
                  </a:rPr>
                  <a:t>cm</a:t>
                </a:r>
                <a:r>
                  <a:rPr lang="el-GR" sz="2400" dirty="0">
                    <a:latin typeface="Bookman Old Style" panose="02050604050505020204" pitchFamily="18" charset="0"/>
                    <a:ea typeface="Calibri" panose="020F0502020204030204" pitchFamily="34" charset="0"/>
                  </a:rPr>
                  <a:t>) του ενήλικα ανάλογα με το φύλο του:</a:t>
                </a:r>
              </a:p>
              <a:p>
                <a:r>
                  <a:rPr lang="el-GR" sz="2400" dirty="0">
                    <a:latin typeface="Bookman Old Style" panose="02050604050505020204" pitchFamily="18" charset="0"/>
                    <a:ea typeface="Calibri" panose="020F0502020204030204" pitchFamily="34" charset="0"/>
                  </a:rPr>
                  <a:t>Γυναίκα: </a:t>
                </a:r>
                <a14:m>
                  <m:oMath xmlns:m="http://schemas.openxmlformats.org/officeDocument/2006/math">
                    <m:r>
                      <a:rPr lang="el-GR" sz="2400" i="1">
                        <a:latin typeface="Cambria Math" panose="02040503050406030204" pitchFamily="18" charset="0"/>
                        <a:ea typeface="Calibri" panose="020F0502020204030204" pitchFamily="34" charset="0"/>
                      </a:rPr>
                      <m:t>𝑦</m:t>
                    </m:r>
                    <m:r>
                      <a:rPr lang="el-GR" sz="2400">
                        <a:latin typeface="Cambria Math" panose="02040503050406030204" pitchFamily="18" charset="0"/>
                        <a:ea typeface="Calibri" panose="020F0502020204030204" pitchFamily="34" charset="0"/>
                      </a:rPr>
                      <m:t>=</m:t>
                    </m:r>
                    <m:r>
                      <a:rPr lang="el-GR" sz="2400">
                        <a:latin typeface="Cambria Math" panose="02040503050406030204" pitchFamily="18" charset="0"/>
                        <a:ea typeface="Calibri" panose="020F0502020204030204" pitchFamily="34" charset="0"/>
                      </a:rPr>
                      <m:t>0</m:t>
                    </m:r>
                    <m:r>
                      <a:rPr lang="el-GR" sz="2400">
                        <a:latin typeface="Cambria Math" panose="02040503050406030204" pitchFamily="18" charset="0"/>
                        <a:ea typeface="Calibri" panose="020F0502020204030204" pitchFamily="34" charset="0"/>
                      </a:rPr>
                      <m:t>,</m:t>
                    </m:r>
                    <m:r>
                      <a:rPr lang="el-GR" sz="2400">
                        <a:latin typeface="Cambria Math" panose="02040503050406030204" pitchFamily="18" charset="0"/>
                        <a:ea typeface="Calibri" panose="020F0502020204030204" pitchFamily="34" charset="0"/>
                      </a:rPr>
                      <m:t>43</m:t>
                    </m:r>
                    <m:r>
                      <a:rPr lang="el-GR" sz="2400" i="1">
                        <a:latin typeface="Cambria Math" panose="02040503050406030204" pitchFamily="18" charset="0"/>
                        <a:ea typeface="Calibri" panose="020F0502020204030204" pitchFamily="34" charset="0"/>
                      </a:rPr>
                      <m:t>𝑥</m:t>
                    </m:r>
                    <m:r>
                      <a:rPr lang="el-GR" sz="2400" i="1">
                        <a:latin typeface="Cambria Math" panose="02040503050406030204" pitchFamily="18" charset="0"/>
                        <a:ea typeface="Calibri" panose="020F0502020204030204" pitchFamily="34" charset="0"/>
                      </a:rPr>
                      <m:t>−</m:t>
                    </m:r>
                    <m:r>
                      <a:rPr lang="el-GR" sz="2400">
                        <a:latin typeface="Cambria Math" panose="02040503050406030204" pitchFamily="18" charset="0"/>
                        <a:ea typeface="Calibri" panose="020F0502020204030204" pitchFamily="34" charset="0"/>
                      </a:rPr>
                      <m:t>26</m:t>
                    </m:r>
                  </m:oMath>
                </a14:m>
                <a:endParaRPr lang="el-GR" sz="2400" dirty="0">
                  <a:latin typeface="Bookman Old Style" panose="02050604050505020204" pitchFamily="18" charset="0"/>
                  <a:ea typeface="Calibri" panose="020F0502020204030204" pitchFamily="34" charset="0"/>
                </a:endParaRPr>
              </a:p>
              <a:p>
                <a:r>
                  <a:rPr lang="el-GR" sz="2400" dirty="0">
                    <a:latin typeface="Bookman Old Style" panose="02050604050505020204" pitchFamily="18" charset="0"/>
                    <a:ea typeface="Calibri" panose="020F0502020204030204" pitchFamily="34" charset="0"/>
                  </a:rPr>
                  <a:t>Άνδρας: </a:t>
                </a:r>
                <a14:m>
                  <m:oMath xmlns:m="http://schemas.openxmlformats.org/officeDocument/2006/math">
                    <m:r>
                      <a:rPr lang="el-GR" sz="2400" i="1">
                        <a:latin typeface="Cambria Math" panose="02040503050406030204" pitchFamily="18" charset="0"/>
                        <a:ea typeface="Calibri" panose="020F0502020204030204" pitchFamily="34" charset="0"/>
                      </a:rPr>
                      <m:t>𝑦</m:t>
                    </m:r>
                    <m:r>
                      <a:rPr lang="el-GR" sz="2400">
                        <a:latin typeface="Cambria Math" panose="02040503050406030204" pitchFamily="18" charset="0"/>
                        <a:ea typeface="Calibri" panose="020F0502020204030204" pitchFamily="34" charset="0"/>
                      </a:rPr>
                      <m:t>=</m:t>
                    </m:r>
                    <m:r>
                      <a:rPr lang="el-GR" sz="2400">
                        <a:latin typeface="Cambria Math" panose="02040503050406030204" pitchFamily="18" charset="0"/>
                        <a:ea typeface="Calibri" panose="020F0502020204030204" pitchFamily="34" charset="0"/>
                      </a:rPr>
                      <m:t>0</m:t>
                    </m:r>
                    <m:r>
                      <a:rPr lang="el-GR" sz="2400">
                        <a:latin typeface="Cambria Math" panose="02040503050406030204" pitchFamily="18" charset="0"/>
                        <a:ea typeface="Calibri" panose="020F0502020204030204" pitchFamily="34" charset="0"/>
                      </a:rPr>
                      <m:t>,</m:t>
                    </m:r>
                    <m:r>
                      <a:rPr lang="el-GR" sz="2400">
                        <a:latin typeface="Cambria Math" panose="02040503050406030204" pitchFamily="18" charset="0"/>
                        <a:ea typeface="Calibri" panose="020F0502020204030204" pitchFamily="34" charset="0"/>
                      </a:rPr>
                      <m:t>45</m:t>
                    </m:r>
                    <m:r>
                      <a:rPr lang="el-GR" sz="2400" i="1">
                        <a:latin typeface="Cambria Math" panose="02040503050406030204" pitchFamily="18" charset="0"/>
                        <a:ea typeface="Calibri" panose="020F0502020204030204" pitchFamily="34" charset="0"/>
                      </a:rPr>
                      <m:t>𝑥</m:t>
                    </m:r>
                    <m:r>
                      <a:rPr lang="el-GR" sz="2400" i="1">
                        <a:latin typeface="Cambria Math" panose="02040503050406030204" pitchFamily="18" charset="0"/>
                        <a:ea typeface="Calibri" panose="020F0502020204030204" pitchFamily="34" charset="0"/>
                      </a:rPr>
                      <m:t>−</m:t>
                    </m:r>
                    <m:r>
                      <a:rPr lang="el-GR" sz="2400">
                        <a:latin typeface="Cambria Math" panose="02040503050406030204" pitchFamily="18" charset="0"/>
                        <a:ea typeface="Calibri" panose="020F0502020204030204" pitchFamily="34" charset="0"/>
                      </a:rPr>
                      <m:t>31</m:t>
                    </m:r>
                  </m:oMath>
                </a14:m>
                <a:endParaRPr lang="el-GR" sz="2400" dirty="0">
                  <a:latin typeface="Bookman Old Style" panose="02050604050505020204" pitchFamily="18" charset="0"/>
                  <a:ea typeface="Calibri" panose="020F0502020204030204" pitchFamily="34" charset="0"/>
                </a:endParaRPr>
              </a:p>
              <a:p>
                <a:r>
                  <a:rPr lang="el-GR" sz="2400" b="1" dirty="0">
                    <a:latin typeface="Bookman Old Style" panose="02050604050505020204" pitchFamily="18" charset="0"/>
                    <a:ea typeface="Calibri" panose="020F0502020204030204" pitchFamily="34" charset="0"/>
                  </a:rPr>
                  <a:t>α) </a:t>
                </a:r>
                <a:r>
                  <a:rPr lang="el-GR" sz="2400" dirty="0">
                    <a:latin typeface="Bookman Old Style" panose="02050604050505020204" pitchFamily="18" charset="0"/>
                    <a:ea typeface="Calibri" panose="020F0502020204030204" pitchFamily="34" charset="0"/>
                  </a:rPr>
                  <a:t>Ένας ανθρωπολόγος ανακαλύπτει ένα μηριαίο οστό μήκους 38,5 </a:t>
                </a:r>
                <a:r>
                  <a:rPr lang="en-US" sz="2400" dirty="0">
                    <a:latin typeface="Bookman Old Style" panose="02050604050505020204" pitchFamily="18" charset="0"/>
                    <a:ea typeface="Calibri" panose="020F0502020204030204" pitchFamily="34" charset="0"/>
                  </a:rPr>
                  <a:t>cm</a:t>
                </a:r>
                <a:r>
                  <a:rPr lang="el-GR" sz="2400" dirty="0">
                    <a:latin typeface="Bookman Old Style" panose="02050604050505020204" pitchFamily="18" charset="0"/>
                    <a:ea typeface="Calibri" panose="020F0502020204030204" pitchFamily="34" charset="0"/>
                  </a:rPr>
                  <a:t> που ανήκει σε γυναίκα. Να υπολογίσετε το ύψος της γυναίκας. (Μονάδες 8)</a:t>
                </a:r>
              </a:p>
              <a:p>
                <a:r>
                  <a:rPr lang="el-GR" sz="2400" b="1" dirty="0">
                    <a:latin typeface="Bookman Old Style" panose="02050604050505020204" pitchFamily="18" charset="0"/>
                    <a:ea typeface="Calibri" panose="020F0502020204030204" pitchFamily="34" charset="0"/>
                  </a:rPr>
                  <a:t>β) </a:t>
                </a:r>
                <a:r>
                  <a:rPr lang="el-GR" sz="2400" dirty="0">
                    <a:latin typeface="Bookman Old Style" panose="02050604050505020204" pitchFamily="18" charset="0"/>
                    <a:ea typeface="Calibri" panose="020F0502020204030204" pitchFamily="34" charset="0"/>
                  </a:rPr>
                  <a:t>Ο ανθρωπολόγος βρίσκει μεμονωμένα οστά χεριού, τα οποία εκτιμά ότι ανήκουν σε άντρα ύψους περίπου 164 </a:t>
                </a:r>
                <a:r>
                  <a:rPr lang="en-US" sz="2400" dirty="0">
                    <a:latin typeface="Bookman Old Style" panose="02050604050505020204" pitchFamily="18" charset="0"/>
                    <a:ea typeface="Calibri" panose="020F0502020204030204" pitchFamily="34" charset="0"/>
                  </a:rPr>
                  <a:t>cm</a:t>
                </a:r>
                <a:r>
                  <a:rPr lang="el-GR" sz="2400" dirty="0">
                    <a:latin typeface="Bookman Old Style" panose="02050604050505020204" pitchFamily="18" charset="0"/>
                    <a:ea typeface="Calibri" panose="020F0502020204030204" pitchFamily="34" charset="0"/>
                  </a:rPr>
                  <a:t>. Λίγα μέτρα πιο κάτω, ανακαλύπτει ένα μηριαίο οστό μήκους 42,8 </a:t>
                </a:r>
                <a:r>
                  <a:rPr lang="en-US" sz="2400" dirty="0">
                    <a:latin typeface="Bookman Old Style" panose="02050604050505020204" pitchFamily="18" charset="0"/>
                    <a:ea typeface="Calibri" panose="020F0502020204030204" pitchFamily="34" charset="0"/>
                  </a:rPr>
                  <a:t>cm</a:t>
                </a:r>
                <a:r>
                  <a:rPr lang="el-GR" sz="2400" dirty="0">
                    <a:latin typeface="Bookman Old Style" panose="02050604050505020204" pitchFamily="18" charset="0"/>
                    <a:ea typeface="Calibri" panose="020F0502020204030204" pitchFamily="34" charset="0"/>
                  </a:rPr>
                  <a:t> που ανήκει σε άντρα. Είναι πιθανόν το μηριαίο οστό και τα οστά χεριού να προέρχονται από το ίδιο άτομο; Να αιτιολογήσετε την απάντησή σας. (Μονάδες 8)</a:t>
                </a:r>
              </a:p>
              <a:p>
                <a:r>
                  <a:rPr lang="el-GR" sz="2400" b="1" dirty="0">
                    <a:latin typeface="Bookman Old Style" panose="02050604050505020204" pitchFamily="18" charset="0"/>
                    <a:ea typeface="Calibri" panose="020F0502020204030204" pitchFamily="34" charset="0"/>
                  </a:rPr>
                  <a:t>γ) </a:t>
                </a:r>
                <a:r>
                  <a:rPr lang="el-GR" sz="2400" dirty="0">
                    <a:latin typeface="Bookman Old Style" panose="02050604050505020204" pitchFamily="18" charset="0"/>
                    <a:ea typeface="Calibri" panose="020F0502020204030204" pitchFamily="34" charset="0"/>
                  </a:rPr>
                  <a:t>Να εξετάσετε αν μπορεί ένας άνδρας και μια γυναίκα ίδιου ύψους να έχουν μηριαίο οστό ίδιου μήκους. (Μονάδες 9)</a:t>
                </a:r>
                <a:endParaRPr lang="el-GR" dirty="0">
                  <a:latin typeface="Bookman Old Style" panose="02050604050505020204" pitchFamily="18" charset="0"/>
                  <a:ea typeface="Calibri" panose="020F0502020204030204" pitchFamily="34"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0166350" cy="6863417"/>
              </a:xfrm>
              <a:prstGeom prst="rect">
                <a:avLst/>
              </a:prstGeom>
              <a:blipFill>
                <a:blip r:embed="rId2"/>
                <a:stretch>
                  <a:fillRect l="-1499" t="-1243" r="-1679" b="-1155"/>
                </a:stretch>
              </a:blipFill>
            </p:spPr>
            <p:txBody>
              <a:bodyPr/>
              <a:lstStyle/>
              <a:p>
                <a:r>
                  <a:rPr lang="el-GR">
                    <a:noFill/>
                  </a:rPr>
                  <a:t> </a:t>
                </a:r>
              </a:p>
            </p:txBody>
          </p:sp>
        </mc:Fallback>
      </mc:AlternateContent>
      <p:pic>
        <p:nvPicPr>
          <p:cNvPr id="2049" name="Εικόνα 9">
            <a:extLst>
              <a:ext uri="{FF2B5EF4-FFF2-40B4-BE49-F238E27FC236}">
                <a16:creationId xmlns:a16="http://schemas.microsoft.com/office/drawing/2014/main" id="{59651EC4-F2C7-4506-A634-488C24F64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412" t="6560"/>
          <a:stretch>
            <a:fillRect/>
          </a:stretch>
        </p:blipFill>
        <p:spPr bwMode="auto">
          <a:xfrm>
            <a:off x="10166350" y="453308"/>
            <a:ext cx="2025650" cy="23066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2">
            <a:extLst>
              <a:ext uri="{FF2B5EF4-FFF2-40B4-BE49-F238E27FC236}">
                <a16:creationId xmlns:a16="http://schemas.microsoft.com/office/drawing/2014/main" id="{72622977-3A14-4447-B995-CE5CD41D9A55}"/>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4"/>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204443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9163455" cy="6247864"/>
              </a:xfrm>
              <a:prstGeom prst="rect">
                <a:avLst/>
              </a:prstGeom>
              <a:noFill/>
            </p:spPr>
            <p:txBody>
              <a:bodyPr wrap="square" rtlCol="0">
                <a:spAutoFit/>
              </a:bodyPr>
              <a:lstStyle/>
              <a:p>
                <a:pPr>
                  <a:spcBef>
                    <a:spcPts val="200"/>
                  </a:spcBef>
                </a:pPr>
                <a:r>
                  <a:rPr lang="el-GR" sz="36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1505</a:t>
                </a:r>
              </a:p>
              <a:p>
                <a:r>
                  <a:rPr lang="el-GR" sz="2800" dirty="0">
                    <a:latin typeface="Bookman Old Style" panose="02050604050505020204" pitchFamily="18" charset="0"/>
                    <a:ea typeface="Calibri" panose="020F0502020204030204" pitchFamily="34" charset="0"/>
                  </a:rPr>
                  <a:t>Ένα δημοτικό κολυμβητήριο έχει σχήμα ορθογώνιο παραλληλόγραμμο ΑΒΓΔ, με διαστάσεις 15 </a:t>
                </a:r>
                <a:r>
                  <a:rPr lang="en-US" sz="2800" dirty="0">
                    <a:latin typeface="Bookman Old Style" panose="02050604050505020204" pitchFamily="18" charset="0"/>
                    <a:ea typeface="Calibri" panose="020F0502020204030204" pitchFamily="34" charset="0"/>
                  </a:rPr>
                  <a:t>m</a:t>
                </a:r>
                <a:r>
                  <a:rPr lang="el-GR" sz="2800" dirty="0">
                    <a:latin typeface="Bookman Old Style" panose="02050604050505020204" pitchFamily="18" charset="0"/>
                    <a:ea typeface="Calibri" panose="020F0502020204030204" pitchFamily="34" charset="0"/>
                  </a:rPr>
                  <a:t> και 25 </a:t>
                </a:r>
                <a:r>
                  <a:rPr lang="en-US" sz="2800" dirty="0">
                    <a:latin typeface="Bookman Old Style" panose="02050604050505020204" pitchFamily="18" charset="0"/>
                    <a:ea typeface="Calibri" panose="020F0502020204030204" pitchFamily="34" charset="0"/>
                  </a:rPr>
                  <a:t>m</a:t>
                </a:r>
                <a:r>
                  <a:rPr lang="el-GR" sz="2800" dirty="0">
                    <a:latin typeface="Bookman Old Style" panose="02050604050505020204" pitchFamily="18" charset="0"/>
                    <a:ea typeface="Calibri" panose="020F0502020204030204" pitchFamily="34" charset="0"/>
                  </a:rPr>
                  <a:t>. Ο δήμος, για λόγους ασφαλείας, θέλει να κατασκευάσει γύρω από το κολυμβητήριο μια πλακοστρωμένη ζώνη με σταθερό πλάτος </a:t>
                </a:r>
                <a:r>
                  <a:rPr lang="en-US" sz="2800" dirty="0">
                    <a:latin typeface="Bookman Old Style" panose="02050604050505020204" pitchFamily="18" charset="0"/>
                    <a:ea typeface="Calibri" panose="020F0502020204030204" pitchFamily="34" charset="0"/>
                  </a:rPr>
                  <a:t>x m</a:t>
                </a:r>
                <a:r>
                  <a:rPr lang="el-GR" sz="2800" dirty="0">
                    <a:latin typeface="Bookman Old Style" panose="02050604050505020204" pitchFamily="18" charset="0"/>
                    <a:ea typeface="Calibri" panose="020F0502020204030204" pitchFamily="34" charset="0"/>
                  </a:rPr>
                  <a:t> (</a:t>
                </a:r>
                <a14:m>
                  <m:oMath xmlns:m="http://schemas.openxmlformats.org/officeDocument/2006/math">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&gt;0</m:t>
                    </m:r>
                  </m:oMath>
                </a14:m>
                <a:r>
                  <a:rPr lang="el-GR" sz="2800" dirty="0">
                    <a:latin typeface="Bookman Old Style" panose="02050604050505020204" pitchFamily="18" charset="0"/>
                    <a:ea typeface="Calibri" panose="020F0502020204030204" pitchFamily="34" charset="0"/>
                  </a:rPr>
                  <a:t>), όπως φαίνεται στο παρακάτω σχήμα.</a:t>
                </a:r>
              </a:p>
              <a:p>
                <a:r>
                  <a:rPr lang="el-GR" sz="2800" b="1" dirty="0">
                    <a:latin typeface="Bookman Old Style" panose="02050604050505020204" pitchFamily="18" charset="0"/>
                    <a:ea typeface="Calibri" panose="020F0502020204030204" pitchFamily="34" charset="0"/>
                  </a:rPr>
                  <a:t>α) </a:t>
                </a:r>
                <a:r>
                  <a:rPr lang="el-GR" sz="2800" dirty="0">
                    <a:latin typeface="Bookman Old Style" panose="02050604050505020204" pitchFamily="18" charset="0"/>
                    <a:ea typeface="Calibri" panose="020F0502020204030204" pitchFamily="34" charset="0"/>
                  </a:rPr>
                  <a:t>Να αποδείξετε ότι το εμβαδόν της ζώνης δίνεται από τη σχέση: </a:t>
                </a:r>
                <a14:m>
                  <m:oMath xmlns:m="http://schemas.openxmlformats.org/officeDocument/2006/math">
                    <m:r>
                      <a:rPr lang="el-GR" sz="2800" i="1">
                        <a:latin typeface="Cambria Math" panose="02040503050406030204" pitchFamily="18" charset="0"/>
                        <a:ea typeface="Calibri" panose="020F0502020204030204" pitchFamily="34" charset="0"/>
                      </a:rPr>
                      <m:t>𝐸</m:t>
                    </m:r>
                    <m:d>
                      <m:dPr>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𝑥</m:t>
                        </m:r>
                      </m:e>
                    </m:d>
                    <m:r>
                      <a:rPr lang="el-GR" sz="2800">
                        <a:latin typeface="Cambria Math" panose="02040503050406030204" pitchFamily="18" charset="0"/>
                        <a:ea typeface="Calibri" panose="020F0502020204030204" pitchFamily="34" charset="0"/>
                      </a:rPr>
                      <m:t>=4</m:t>
                    </m:r>
                    <m:sSup>
                      <m:sSupPr>
                        <m:ctrlPr>
                          <a:rPr lang="el-GR" sz="2800" i="1">
                            <a:latin typeface="Cambria Math" panose="02040503050406030204" pitchFamily="18" charset="0"/>
                            <a:ea typeface="Calibri" panose="020F0502020204030204" pitchFamily="34" charset="0"/>
                          </a:rPr>
                        </m:ctrlPr>
                      </m:sSupPr>
                      <m:e>
                        <m:r>
                          <a:rPr lang="el-GR" sz="2800" i="1">
                            <a:latin typeface="Cambria Math" panose="02040503050406030204" pitchFamily="18" charset="0"/>
                            <a:ea typeface="Calibri" panose="020F0502020204030204" pitchFamily="34" charset="0"/>
                          </a:rPr>
                          <m:t>𝑥</m:t>
                        </m:r>
                      </m:e>
                      <m:sup>
                        <m:r>
                          <a:rPr lang="el-GR" sz="2800">
                            <a:latin typeface="Cambria Math" panose="02040503050406030204" pitchFamily="18" charset="0"/>
                            <a:ea typeface="Calibri" panose="020F0502020204030204" pitchFamily="34" charset="0"/>
                          </a:rPr>
                          <m:t>2</m:t>
                        </m:r>
                      </m:sup>
                    </m:sSup>
                    <m:r>
                      <a:rPr lang="el-GR" sz="2800">
                        <a:latin typeface="Cambria Math" panose="02040503050406030204" pitchFamily="18" charset="0"/>
                        <a:ea typeface="Calibri" panose="020F0502020204030204" pitchFamily="34" charset="0"/>
                      </a:rPr>
                      <m:t>+80</m:t>
                    </m:r>
                    <m:r>
                      <a:rPr lang="el-GR" sz="2800" i="1">
                        <a:latin typeface="Cambria Math" panose="02040503050406030204" pitchFamily="18" charset="0"/>
                        <a:ea typeface="Calibri" panose="020F0502020204030204" pitchFamily="34" charset="0"/>
                      </a:rPr>
                      <m:t>𝑥</m:t>
                    </m:r>
                  </m:oMath>
                </a14:m>
                <a:r>
                  <a:rPr lang="el-GR" sz="2800" dirty="0">
                    <a:latin typeface="Bookman Old Style" panose="02050604050505020204" pitchFamily="18" charset="0"/>
                    <a:ea typeface="Calibri" panose="020F0502020204030204" pitchFamily="34" charset="0"/>
                  </a:rPr>
                  <a:t>, </a:t>
                </a:r>
                <a14:m>
                  <m:oMath xmlns:m="http://schemas.openxmlformats.org/officeDocument/2006/math">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&gt;0</m:t>
                    </m:r>
                  </m:oMath>
                </a14:m>
                <a:r>
                  <a:rPr lang="el-GR" sz="2800" dirty="0">
                    <a:latin typeface="Bookman Old Style" panose="02050604050505020204" pitchFamily="18" charset="0"/>
                    <a:ea typeface="Calibri" panose="020F0502020204030204" pitchFamily="34" charset="0"/>
                  </a:rPr>
                  <a:t> (Μονάδες 9)</a:t>
                </a:r>
              </a:p>
              <a:p>
                <a:r>
                  <a:rPr lang="el-GR" sz="2800" b="1" dirty="0">
                    <a:latin typeface="Bookman Old Style" panose="02050604050505020204" pitchFamily="18" charset="0"/>
                    <a:ea typeface="Calibri" panose="020F0502020204030204" pitchFamily="34" charset="0"/>
                  </a:rPr>
                  <a:t>β) </a:t>
                </a:r>
                <a:r>
                  <a:rPr lang="el-GR" sz="2800" dirty="0">
                    <a:latin typeface="Bookman Old Style" panose="02050604050505020204" pitchFamily="18" charset="0"/>
                    <a:ea typeface="Calibri" panose="020F0502020204030204" pitchFamily="34" charset="0"/>
                  </a:rPr>
                  <a:t>Να βρεθεί το πλάτος </a:t>
                </a:r>
                <a:r>
                  <a:rPr lang="en-US" sz="2800" dirty="0">
                    <a:latin typeface="Bookman Old Style" panose="02050604050505020204" pitchFamily="18" charset="0"/>
                    <a:ea typeface="Calibri" panose="020F0502020204030204" pitchFamily="34" charset="0"/>
                  </a:rPr>
                  <a:t>x</a:t>
                </a:r>
                <a:r>
                  <a:rPr lang="el-GR" sz="2800" dirty="0">
                    <a:latin typeface="Bookman Old Style" panose="02050604050505020204" pitchFamily="18" charset="0"/>
                    <a:ea typeface="Calibri" panose="020F0502020204030204" pitchFamily="34" charset="0"/>
                  </a:rPr>
                  <a:t> της ζώνης, αν αυτή έχει εμβαδό </a:t>
                </a:r>
                <a14:m>
                  <m:oMath xmlns:m="http://schemas.openxmlformats.org/officeDocument/2006/math">
                    <m:r>
                      <a:rPr lang="el-GR" sz="2800" i="1">
                        <a:latin typeface="Cambria Math" panose="02040503050406030204" pitchFamily="18" charset="0"/>
                        <a:ea typeface="Calibri" panose="020F0502020204030204" pitchFamily="34" charset="0"/>
                      </a:rPr>
                      <m:t>𝐸</m:t>
                    </m:r>
                    <m:r>
                      <a:rPr lang="el-GR" sz="2800">
                        <a:latin typeface="Cambria Math" panose="02040503050406030204" pitchFamily="18" charset="0"/>
                        <a:ea typeface="Calibri" panose="020F0502020204030204" pitchFamily="34" charset="0"/>
                      </a:rPr>
                      <m:t>=500 </m:t>
                    </m:r>
                    <m:sSup>
                      <m:sSupPr>
                        <m:ctrlPr>
                          <a:rPr lang="el-GR" sz="2800" i="1">
                            <a:latin typeface="Cambria Math" panose="02040503050406030204" pitchFamily="18" charset="0"/>
                            <a:ea typeface="Calibri" panose="020F0502020204030204" pitchFamily="34" charset="0"/>
                          </a:rPr>
                        </m:ctrlPr>
                      </m:sSupPr>
                      <m:e>
                        <m:r>
                          <a:rPr lang="el-GR" sz="2800" i="1">
                            <a:latin typeface="Cambria Math" panose="02040503050406030204" pitchFamily="18" charset="0"/>
                            <a:ea typeface="Calibri" panose="020F0502020204030204" pitchFamily="34" charset="0"/>
                          </a:rPr>
                          <m:t>𝑚</m:t>
                        </m:r>
                      </m:e>
                      <m:sup>
                        <m:r>
                          <a:rPr lang="el-GR" sz="2800">
                            <a:latin typeface="Cambria Math" panose="02040503050406030204" pitchFamily="18" charset="0"/>
                            <a:ea typeface="Calibri" panose="020F0502020204030204" pitchFamily="34" charset="0"/>
                          </a:rPr>
                          <m:t>2</m:t>
                        </m:r>
                      </m:sup>
                    </m:sSup>
                  </m:oMath>
                </a14:m>
                <a:r>
                  <a:rPr lang="el-GR" sz="2800" dirty="0">
                    <a:latin typeface="Bookman Old Style" panose="02050604050505020204" pitchFamily="18" charset="0"/>
                    <a:ea typeface="Calibri" panose="020F0502020204030204" pitchFamily="34" charset="0"/>
                  </a:rPr>
                  <a:t>. (Μονάδες 7)</a:t>
                </a:r>
              </a:p>
              <a:p>
                <a:r>
                  <a:rPr lang="el-GR" sz="2800" b="1" dirty="0">
                    <a:latin typeface="Bookman Old Style" panose="02050604050505020204" pitchFamily="18" charset="0"/>
                    <a:ea typeface="Calibri" panose="020F0502020204030204" pitchFamily="34" charset="0"/>
                  </a:rPr>
                  <a:t>γ) </a:t>
                </a:r>
                <a:r>
                  <a:rPr lang="el-GR" sz="2800" dirty="0">
                    <a:latin typeface="Bookman Old Style" panose="02050604050505020204" pitchFamily="18" charset="0"/>
                    <a:ea typeface="Calibri" panose="020F0502020204030204" pitchFamily="34" charset="0"/>
                  </a:rPr>
                  <a:t>Ποιο μπορεί να είναι το πλάτος της ζώνης, αν αυτή έχει εμβαδόν μικρότερο από 500 </a:t>
                </a:r>
                <a14:m>
                  <m:oMath xmlns:m="http://schemas.openxmlformats.org/officeDocument/2006/math">
                    <m:sSup>
                      <m:sSupPr>
                        <m:ctrlPr>
                          <a:rPr lang="el-GR" sz="2800" i="1">
                            <a:latin typeface="Cambria Math" panose="02040503050406030204" pitchFamily="18" charset="0"/>
                            <a:ea typeface="Calibri" panose="020F0502020204030204" pitchFamily="34" charset="0"/>
                          </a:rPr>
                        </m:ctrlPr>
                      </m:sSupPr>
                      <m:e>
                        <m:r>
                          <a:rPr lang="el-GR" sz="2800" i="1">
                            <a:latin typeface="Cambria Math" panose="02040503050406030204" pitchFamily="18" charset="0"/>
                            <a:ea typeface="Calibri" panose="020F0502020204030204" pitchFamily="34" charset="0"/>
                          </a:rPr>
                          <m:t>𝑚</m:t>
                        </m:r>
                      </m:e>
                      <m:sup>
                        <m:r>
                          <a:rPr lang="el-GR" sz="2800">
                            <a:latin typeface="Cambria Math" panose="02040503050406030204" pitchFamily="18" charset="0"/>
                            <a:ea typeface="Calibri" panose="020F0502020204030204" pitchFamily="34" charset="0"/>
                          </a:rPr>
                          <m:t>2</m:t>
                        </m:r>
                      </m:sup>
                    </m:sSup>
                  </m:oMath>
                </a14:m>
                <a:r>
                  <a:rPr lang="el-GR" sz="2800" dirty="0">
                    <a:latin typeface="Bookman Old Style" panose="02050604050505020204" pitchFamily="18" charset="0"/>
                    <a:ea typeface="Calibri" panose="020F0502020204030204" pitchFamily="34" charset="0"/>
                  </a:rPr>
                  <a:t>; Να αιτιολογήσετε την απάντησή σας. (Μονάδες 9)</a:t>
                </a:r>
                <a:r>
                  <a:rPr lang="el-GR" sz="2400" dirty="0">
                    <a:latin typeface="Bookman Old Style" panose="02050604050505020204" pitchFamily="18" charset="0"/>
                    <a:ea typeface="Calibri" panose="020F0502020204030204" pitchFamily="34" charset="0"/>
                    <a:cs typeface="Times New Roman" panose="02020603050405020304" pitchFamily="18" charset="0"/>
                  </a:rPr>
                  <a:t> </a:t>
                </a:r>
                <a:endParaRPr lang="el-GR" sz="2000" dirty="0">
                  <a:latin typeface="Bookman Old Style" panose="02050604050505020204" pitchFamily="18" charset="0"/>
                  <a:ea typeface="Calibri" panose="020F0502020204030204" pitchFamily="34"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9163455" cy="6247864"/>
              </a:xfrm>
              <a:prstGeom prst="rect">
                <a:avLst/>
              </a:prstGeom>
              <a:blipFill>
                <a:blip r:embed="rId2"/>
                <a:stretch>
                  <a:fillRect l="-1996" t="-1561" r="-2329" b="-1756"/>
                </a:stretch>
              </a:blipFill>
            </p:spPr>
            <p:txBody>
              <a:bodyPr/>
              <a:lstStyle/>
              <a:p>
                <a:r>
                  <a:rPr lang="el-GR">
                    <a:noFill/>
                  </a:rPr>
                  <a:t> </a:t>
                </a:r>
              </a:p>
            </p:txBody>
          </p:sp>
        </mc:Fallback>
      </mc:AlternateContent>
      <p:pic>
        <p:nvPicPr>
          <p:cNvPr id="3073" name="Εικόνα 8">
            <a:extLst>
              <a:ext uri="{FF2B5EF4-FFF2-40B4-BE49-F238E27FC236}">
                <a16:creationId xmlns:a16="http://schemas.microsoft.com/office/drawing/2014/main" id="{37A80ADA-3BA6-4288-8FCD-7D20A2B7620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588459" y="2797313"/>
            <a:ext cx="3603541" cy="20957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2">
            <a:extLst>
              <a:ext uri="{FF2B5EF4-FFF2-40B4-BE49-F238E27FC236}">
                <a16:creationId xmlns:a16="http://schemas.microsoft.com/office/drawing/2014/main" id="{14A41B6A-520F-4217-9624-1B4F2AB89449}"/>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4"/>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329233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2469266"/>
              </a:xfrm>
              <a:prstGeom prst="rect">
                <a:avLst/>
              </a:prstGeom>
              <a:noFill/>
            </p:spPr>
            <p:txBody>
              <a:bodyPr wrap="square" rtlCol="0">
                <a:spAutoFit/>
              </a:bodyPr>
              <a:lstStyle/>
              <a:p>
                <a:pPr>
                  <a:spcBef>
                    <a:spcPts val="200"/>
                  </a:spcBef>
                </a:pPr>
                <a:r>
                  <a:rPr lang="el-GR" sz="36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1244</a:t>
                </a:r>
              </a:p>
              <a:p>
                <a:r>
                  <a:rPr lang="el-GR" sz="2800" dirty="0">
                    <a:latin typeface="Bookman Old Style" panose="02050604050505020204" pitchFamily="18" charset="0"/>
                    <a:ea typeface="Calibri" panose="020F0502020204030204" pitchFamily="34" charset="0"/>
                  </a:rPr>
                  <a:t>Δίνεται η συνάρτηση:</a:t>
                </a:r>
                <a14:m>
                  <m:oMath xmlns:m="http://schemas.openxmlformats.org/officeDocument/2006/math">
                    <m:r>
                      <a:rPr lang="el-GR" sz="2800" i="1">
                        <a:latin typeface="Cambria Math" panose="02040503050406030204" pitchFamily="18" charset="0"/>
                        <a:ea typeface="Calibri" panose="020F0502020204030204" pitchFamily="34" charset="0"/>
                      </a:rPr>
                      <m:t>𝑓</m:t>
                    </m:r>
                    <m:r>
                      <a:rPr lang="el-GR" sz="2800">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m:t>
                    </m:r>
                    <m:d>
                      <m:dPr>
                        <m:begChr m:val="{"/>
                        <m:endChr m:val=""/>
                        <m:ctrlPr>
                          <a:rPr lang="el-GR" sz="2800" i="1">
                            <a:latin typeface="Cambria Math" panose="02040503050406030204" pitchFamily="18" charset="0"/>
                            <a:ea typeface="Calibri" panose="020F0502020204030204" pitchFamily="34" charset="0"/>
                          </a:rPr>
                        </m:ctrlPr>
                      </m:dPr>
                      <m:e>
                        <m:m>
                          <m:mPr>
                            <m:plcHide m:val="on"/>
                            <m:mcs>
                              <m:mc>
                                <m:mcPr>
                                  <m:count m:val="1"/>
                                  <m:mcJc m:val="center"/>
                                </m:mcPr>
                              </m:mc>
                            </m:mcs>
                            <m:ctrlPr>
                              <a:rPr lang="el-GR" sz="2800" i="1">
                                <a:latin typeface="Cambria Math" panose="02040503050406030204" pitchFamily="18" charset="0"/>
                                <a:ea typeface="Calibri" panose="020F0502020204030204" pitchFamily="34" charset="0"/>
                              </a:rPr>
                            </m:ctrlPr>
                          </m:mPr>
                          <m:mr>
                            <m:e>
                              <m:r>
                                <a:rPr lang="el-GR" sz="2800">
                                  <a:latin typeface="Cambria Math" panose="02040503050406030204" pitchFamily="18" charset="0"/>
                                  <a:ea typeface="Calibri" panose="020F0502020204030204" pitchFamily="34" charset="0"/>
                                </a:rPr>
                                <m:t>2</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+4,</m:t>
                              </m:r>
                              <m:r>
                                <m:rPr>
                                  <m:sty m:val="p"/>
                                </m:rPr>
                                <a:rPr lang="el-GR" sz="2800">
                                  <a:latin typeface="Cambria Math" panose="02040503050406030204" pitchFamily="18" charset="0"/>
                                  <a:ea typeface="Calibri" panose="020F0502020204030204" pitchFamily="34" charset="0"/>
                                </a:rPr>
                                <m:t>x</m:t>
                              </m:r>
                              <m:r>
                                <a:rPr lang="el-GR" sz="2800">
                                  <a:latin typeface="Cambria Math" panose="02040503050406030204" pitchFamily="18" charset="0"/>
                                  <a:ea typeface="Calibri" panose="020F0502020204030204" pitchFamily="34" charset="0"/>
                                </a:rPr>
                                <m:t>&lt;0</m:t>
                              </m:r>
                            </m:e>
                          </m:mr>
                          <m:mr>
                            <m:e>
                              <m:r>
                                <a:rPr lang="el-GR" sz="2800" i="1">
                                  <a:latin typeface="Cambria Math" panose="02040503050406030204" pitchFamily="18" charset="0"/>
                                  <a:ea typeface="Calibri" panose="020F0502020204030204" pitchFamily="34" charset="0"/>
                                </a:rPr>
                                <m:t>𝑥</m:t>
                              </m:r>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1,</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≥0</m:t>
                              </m:r>
                            </m:e>
                          </m:mr>
                        </m:m>
                      </m:e>
                    </m:d>
                  </m:oMath>
                </a14:m>
                <a:endParaRPr lang="el-GR" sz="2800" dirty="0">
                  <a:latin typeface="Bookman Old Style" panose="02050604050505020204" pitchFamily="18" charset="0"/>
                  <a:ea typeface="Calibri" panose="020F0502020204030204" pitchFamily="34" charset="0"/>
                </a:endParaRPr>
              </a:p>
              <a:p>
                <a:r>
                  <a:rPr lang="el-GR" sz="2800" b="1" dirty="0">
                    <a:latin typeface="Bookman Old Style" panose="02050604050505020204" pitchFamily="18" charset="0"/>
                    <a:ea typeface="Calibri" panose="020F0502020204030204" pitchFamily="34" charset="0"/>
                  </a:rPr>
                  <a:t>α) </a:t>
                </a:r>
                <a:r>
                  <a:rPr lang="el-GR" sz="2800" dirty="0">
                    <a:latin typeface="Bookman Old Style" panose="02050604050505020204" pitchFamily="18" charset="0"/>
                    <a:ea typeface="Calibri" panose="020F0502020204030204" pitchFamily="34" charset="0"/>
                  </a:rPr>
                  <a:t>Να δείξετε ότι </a:t>
                </a:r>
                <a14:m>
                  <m:oMath xmlns:m="http://schemas.openxmlformats.org/officeDocument/2006/math">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1</m:t>
                        </m:r>
                      </m:e>
                    </m:d>
                    <m:r>
                      <a:rPr lang="el-GR" sz="2800">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r>
                          <a:rPr lang="el-GR" sz="2800">
                            <a:latin typeface="Cambria Math" panose="02040503050406030204" pitchFamily="18" charset="0"/>
                            <a:ea typeface="Calibri" panose="020F0502020204030204" pitchFamily="34" charset="0"/>
                          </a:rPr>
                          <m:t>3</m:t>
                        </m:r>
                      </m:e>
                    </m:d>
                  </m:oMath>
                </a14:m>
                <a:r>
                  <a:rPr lang="el-GR" sz="2800" dirty="0">
                    <a:latin typeface="Bookman Old Style" panose="02050604050505020204" pitchFamily="18" charset="0"/>
                    <a:ea typeface="Calibri" panose="020F0502020204030204" pitchFamily="34" charset="0"/>
                  </a:rPr>
                  <a:t> (Μονάδες 13)</a:t>
                </a:r>
              </a:p>
              <a:p>
                <a:r>
                  <a:rPr lang="el-GR" sz="2800" b="1" dirty="0">
                    <a:latin typeface="Bookman Old Style" panose="02050604050505020204" pitchFamily="18" charset="0"/>
                    <a:ea typeface="Calibri" panose="020F0502020204030204" pitchFamily="34" charset="0"/>
                  </a:rPr>
                  <a:t>β) </a:t>
                </a:r>
                <a:r>
                  <a:rPr lang="el-GR" sz="2800" dirty="0">
                    <a:latin typeface="Bookman Old Style" panose="02050604050505020204" pitchFamily="18" charset="0"/>
                    <a:ea typeface="Calibri" panose="020F0502020204030204" pitchFamily="34" charset="0"/>
                  </a:rPr>
                  <a:t>Να προσδιορίσετε τις τιμές του </a:t>
                </a:r>
                <a:r>
                  <a:rPr lang="en-US" sz="2800" dirty="0">
                    <a:latin typeface="Bookman Old Style" panose="02050604050505020204" pitchFamily="18" charset="0"/>
                    <a:ea typeface="Calibri" panose="020F0502020204030204" pitchFamily="34" charset="0"/>
                  </a:rPr>
                  <a:t>x</a:t>
                </a:r>
                <a:r>
                  <a:rPr lang="en-US" sz="2800" dirty="0">
                    <a:latin typeface="Bookman Old Style" panose="02050604050505020204" pitchFamily="18" charset="0"/>
                    <a:ea typeface="Calibri" panose="020F0502020204030204" pitchFamily="34" charset="0"/>
                    <a:sym typeface="Symbol" panose="05050102010706020507" pitchFamily="18" charset="2"/>
                  </a:rPr>
                  <a:t></a:t>
                </a:r>
                <a:r>
                  <a:rPr lang="el-GR" sz="2800" spc="-100" dirty="0">
                    <a:latin typeface="Bookman Old Style" panose="02050604050505020204" pitchFamily="18" charset="0"/>
                    <a:ea typeface="Calibri" panose="020F0502020204030204" pitchFamily="34" charset="0"/>
                  </a:rPr>
                  <a:t>Ι</a:t>
                </a:r>
                <a:r>
                  <a:rPr lang="en-US" sz="2800" dirty="0">
                    <a:latin typeface="Bookman Old Style" panose="02050604050505020204" pitchFamily="18" charset="0"/>
                    <a:ea typeface="Calibri" panose="020F0502020204030204" pitchFamily="34" charset="0"/>
                  </a:rPr>
                  <a:t>R</a:t>
                </a:r>
                <a:r>
                  <a:rPr lang="el-GR" sz="2800" dirty="0">
                    <a:latin typeface="Bookman Old Style" panose="02050604050505020204" pitchFamily="18" charset="0"/>
                    <a:ea typeface="Calibri" panose="020F0502020204030204" pitchFamily="34" charset="0"/>
                  </a:rPr>
                  <a:t>, ώστε: </a:t>
                </a:r>
                <a14:m>
                  <m:oMath xmlns:m="http://schemas.openxmlformats.org/officeDocument/2006/math">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𝑥</m:t>
                        </m:r>
                      </m:e>
                    </m:d>
                    <m:r>
                      <a:rPr lang="el-GR" sz="2800">
                        <a:latin typeface="Cambria Math" panose="02040503050406030204" pitchFamily="18" charset="0"/>
                        <a:ea typeface="Calibri" panose="020F0502020204030204" pitchFamily="34" charset="0"/>
                      </a:rPr>
                      <m:t>=0</m:t>
                    </m:r>
                  </m:oMath>
                </a14:m>
                <a:r>
                  <a:rPr lang="el-GR" sz="2800" dirty="0">
                    <a:latin typeface="Bookman Old Style" panose="02050604050505020204" pitchFamily="18" charset="0"/>
                    <a:ea typeface="Calibri" panose="020F0502020204030204" pitchFamily="34" charset="0"/>
                  </a:rPr>
                  <a:t> (Μονάδες 12)</a:t>
                </a: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2469266"/>
              </a:xfrm>
              <a:prstGeom prst="rect">
                <a:avLst/>
              </a:prstGeom>
              <a:blipFill>
                <a:blip r:embed="rId2"/>
                <a:stretch>
                  <a:fillRect l="-1500" t="-3951" b="-5926"/>
                </a:stretch>
              </a:blipFill>
            </p:spPr>
            <p:txBody>
              <a:bodyPr/>
              <a:lstStyle/>
              <a:p>
                <a:r>
                  <a:rPr lang="el-GR">
                    <a:noFill/>
                  </a:rPr>
                  <a:t> </a:t>
                </a:r>
              </a:p>
            </p:txBody>
          </p:sp>
        </mc:Fallback>
      </mc:AlternateContent>
      <p:sp>
        <p:nvSpPr>
          <p:cNvPr id="2" name="TextBox 2">
            <a:extLst>
              <a:ext uri="{FF2B5EF4-FFF2-40B4-BE49-F238E27FC236}">
                <a16:creationId xmlns:a16="http://schemas.microsoft.com/office/drawing/2014/main" id="{52EF8C75-CF77-41F3-B967-B4308389134A}"/>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282997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2"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4955203"/>
              </a:xfrm>
              <a:prstGeom prst="rect">
                <a:avLst/>
              </a:prstGeom>
              <a:noFill/>
            </p:spPr>
            <p:txBody>
              <a:bodyPr wrap="square" rtlCol="0">
                <a:spAutoFit/>
              </a:bodyPr>
              <a:lstStyle/>
              <a:p>
                <a:pPr>
                  <a:spcBef>
                    <a:spcPts val="200"/>
                  </a:spcBef>
                </a:pPr>
                <a:r>
                  <a:rPr lang="el-GR" sz="36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1506</a:t>
                </a:r>
              </a:p>
              <a:p>
                <a:r>
                  <a:rPr lang="el-GR" sz="2800" dirty="0">
                    <a:latin typeface="Bookman Old Style" panose="02050604050505020204" pitchFamily="18" charset="0"/>
                    <a:ea typeface="Calibri" panose="020F0502020204030204" pitchFamily="34" charset="0"/>
                  </a:rPr>
                  <a:t>Ένα ορθογώνιο παραλληλόγραμμο έχει περίμετρο </a:t>
                </a:r>
                <a14:m>
                  <m:oMath xmlns:m="http://schemas.openxmlformats.org/officeDocument/2006/math">
                    <m:r>
                      <m:rPr>
                        <m:sty m:val="p"/>
                      </m:rPr>
                      <a:rPr lang="el-GR" sz="2800">
                        <a:latin typeface="Cambria Math" panose="02040503050406030204" pitchFamily="18" charset="0"/>
                        <a:ea typeface="Calibri" panose="020F0502020204030204" pitchFamily="34" charset="0"/>
                      </a:rPr>
                      <m:t>Π</m:t>
                    </m:r>
                    <m:r>
                      <a:rPr lang="el-GR" sz="2800">
                        <a:latin typeface="Cambria Math" panose="02040503050406030204" pitchFamily="18" charset="0"/>
                        <a:ea typeface="Calibri" panose="020F0502020204030204" pitchFamily="34" charset="0"/>
                      </a:rPr>
                      <m:t>=40</m:t>
                    </m:r>
                  </m:oMath>
                </a14:m>
                <a:r>
                  <a:rPr lang="el-GR" sz="2800" dirty="0">
                    <a:latin typeface="Bookman Old Style" panose="02050604050505020204" pitchFamily="18" charset="0"/>
                    <a:ea typeface="Calibri" panose="020F0502020204030204" pitchFamily="34" charset="0"/>
                  </a:rPr>
                  <a:t> </a:t>
                </a:r>
                <a:r>
                  <a:rPr lang="en-US" sz="2800" dirty="0">
                    <a:latin typeface="Bookman Old Style" panose="02050604050505020204" pitchFamily="18" charset="0"/>
                    <a:ea typeface="Calibri" panose="020F0502020204030204" pitchFamily="34" charset="0"/>
                  </a:rPr>
                  <a:t>cm</a:t>
                </a:r>
                <a:r>
                  <a:rPr lang="el-GR" sz="2800" dirty="0">
                    <a:latin typeface="Bookman Old Style" panose="02050604050505020204" pitchFamily="18" charset="0"/>
                    <a:ea typeface="Calibri" panose="020F0502020204030204" pitchFamily="34" charset="0"/>
                  </a:rPr>
                  <a:t>. Αν </a:t>
                </a:r>
                <a:r>
                  <a:rPr lang="en-US" sz="2800" dirty="0">
                    <a:latin typeface="Bookman Old Style" panose="02050604050505020204" pitchFamily="18" charset="0"/>
                    <a:ea typeface="Calibri" panose="020F0502020204030204" pitchFamily="34" charset="0"/>
                  </a:rPr>
                  <a:t>x cm</a:t>
                </a:r>
                <a:r>
                  <a:rPr lang="el-GR" sz="2800" dirty="0">
                    <a:latin typeface="Bookman Old Style" panose="02050604050505020204" pitchFamily="18" charset="0"/>
                    <a:ea typeface="Calibri" panose="020F0502020204030204" pitchFamily="34" charset="0"/>
                  </a:rPr>
                  <a:t> είναι το μήκος του παραλληλογράμμου, τότε:</a:t>
                </a:r>
              </a:p>
              <a:p>
                <a:r>
                  <a:rPr lang="el-GR" sz="2800" b="1" dirty="0">
                    <a:latin typeface="Bookman Old Style" panose="02050604050505020204" pitchFamily="18" charset="0"/>
                    <a:ea typeface="Calibri" panose="020F0502020204030204" pitchFamily="34" charset="0"/>
                  </a:rPr>
                  <a:t>α) </a:t>
                </a:r>
                <a:r>
                  <a:rPr lang="en-US" sz="2800" dirty="0">
                    <a:latin typeface="Bookman Old Style" panose="02050604050505020204" pitchFamily="18" charset="0"/>
                    <a:ea typeface="Calibri" panose="020F0502020204030204" pitchFamily="34" charset="0"/>
                  </a:rPr>
                  <a:t>N</a:t>
                </a:r>
                <a:r>
                  <a:rPr lang="el-GR" sz="2800" dirty="0">
                    <a:latin typeface="Bookman Old Style" panose="02050604050505020204" pitchFamily="18" charset="0"/>
                    <a:ea typeface="Calibri" panose="020F0502020204030204" pitchFamily="34" charset="0"/>
                  </a:rPr>
                  <a:t>α αποδείξετε ότι </a:t>
                </a:r>
                <a14:m>
                  <m:oMath xmlns:m="http://schemas.openxmlformats.org/officeDocument/2006/math">
                    <m:r>
                      <a:rPr lang="el-GR" sz="2800">
                        <a:latin typeface="Cambria Math" panose="02040503050406030204" pitchFamily="18" charset="0"/>
                        <a:ea typeface="Calibri" panose="020F0502020204030204" pitchFamily="34" charset="0"/>
                      </a:rPr>
                      <m:t>0&lt;</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&lt;20</m:t>
                    </m:r>
                  </m:oMath>
                </a14:m>
                <a:r>
                  <a:rPr lang="el-GR" sz="2800" dirty="0">
                    <a:latin typeface="Bookman Old Style" panose="02050604050505020204" pitchFamily="18" charset="0"/>
                    <a:ea typeface="Calibri" panose="020F0502020204030204" pitchFamily="34" charset="0"/>
                  </a:rPr>
                  <a:t>. (Μονάδες 4)</a:t>
                </a:r>
              </a:p>
              <a:p>
                <a:r>
                  <a:rPr lang="el-GR" sz="2800" b="1" dirty="0">
                    <a:latin typeface="Bookman Old Style" panose="02050604050505020204" pitchFamily="18" charset="0"/>
                    <a:ea typeface="Calibri" panose="020F0502020204030204" pitchFamily="34" charset="0"/>
                  </a:rPr>
                  <a:t>β) </a:t>
                </a:r>
                <a:r>
                  <a:rPr lang="en-US" sz="2800" dirty="0">
                    <a:latin typeface="Bookman Old Style" panose="02050604050505020204" pitchFamily="18" charset="0"/>
                    <a:ea typeface="Calibri" panose="020F0502020204030204" pitchFamily="34" charset="0"/>
                  </a:rPr>
                  <a:t>N</a:t>
                </a:r>
                <a:r>
                  <a:rPr lang="el-GR" sz="2800" dirty="0">
                    <a:latin typeface="Bookman Old Style" panose="02050604050505020204" pitchFamily="18" charset="0"/>
                    <a:ea typeface="Calibri" panose="020F0502020204030204" pitchFamily="34" charset="0"/>
                  </a:rPr>
                  <a:t>α αποδείξετε ότι το εμβαδόν </a:t>
                </a:r>
                <a:r>
                  <a:rPr lang="en-US" sz="2800" dirty="0">
                    <a:latin typeface="Bookman Old Style" panose="02050604050505020204" pitchFamily="18" charset="0"/>
                    <a:ea typeface="Calibri" panose="020F0502020204030204" pitchFamily="34" charset="0"/>
                  </a:rPr>
                  <a:t>E</a:t>
                </a:r>
                <a:r>
                  <a:rPr lang="el-GR" sz="2800" dirty="0">
                    <a:latin typeface="Bookman Old Style" panose="02050604050505020204" pitchFamily="18" charset="0"/>
                    <a:ea typeface="Calibri" panose="020F0502020204030204" pitchFamily="34" charset="0"/>
                  </a:rPr>
                  <a:t>(</a:t>
                </a:r>
                <a:r>
                  <a:rPr lang="en-US" sz="2800" dirty="0">
                    <a:latin typeface="Bookman Old Style" panose="02050604050505020204" pitchFamily="18" charset="0"/>
                    <a:ea typeface="Calibri" panose="020F0502020204030204" pitchFamily="34" charset="0"/>
                  </a:rPr>
                  <a:t>x</a:t>
                </a:r>
                <a:r>
                  <a:rPr lang="el-GR" sz="2800" dirty="0">
                    <a:latin typeface="Bookman Old Style" panose="02050604050505020204" pitchFamily="18" charset="0"/>
                    <a:ea typeface="Calibri" panose="020F0502020204030204" pitchFamily="34" charset="0"/>
                  </a:rPr>
                  <a:t>) του ορθογωνίου δίνεται από τη σχέση: </a:t>
                </a:r>
                <a14:m>
                  <m:oMath xmlns:m="http://schemas.openxmlformats.org/officeDocument/2006/math">
                    <m:r>
                      <a:rPr lang="el-GR" sz="2800" i="1">
                        <a:latin typeface="Cambria Math" panose="02040503050406030204" pitchFamily="18" charset="0"/>
                        <a:ea typeface="Calibri" panose="020F0502020204030204" pitchFamily="34" charset="0"/>
                      </a:rPr>
                      <m:t>𝐸</m:t>
                    </m:r>
                    <m:d>
                      <m:dPr>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𝑥</m:t>
                        </m:r>
                      </m:e>
                    </m:d>
                    <m:r>
                      <a:rPr lang="el-GR" sz="2800">
                        <a:latin typeface="Cambria Math" panose="02040503050406030204" pitchFamily="18" charset="0"/>
                        <a:ea typeface="Calibri" panose="020F0502020204030204" pitchFamily="34" charset="0"/>
                      </a:rPr>
                      <m:t>=20</m:t>
                    </m:r>
                    <m:r>
                      <a:rPr lang="el-GR" sz="2800" i="1">
                        <a:latin typeface="Cambria Math" panose="02040503050406030204" pitchFamily="18" charset="0"/>
                        <a:ea typeface="Calibri" panose="020F0502020204030204" pitchFamily="34" charset="0"/>
                      </a:rPr>
                      <m:t>𝑥</m:t>
                    </m:r>
                    <m:r>
                      <a:rPr lang="el-GR" sz="2800" i="1">
                        <a:latin typeface="Cambria Math" panose="02040503050406030204" pitchFamily="18" charset="0"/>
                        <a:ea typeface="Calibri" panose="020F0502020204030204" pitchFamily="34" charset="0"/>
                      </a:rPr>
                      <m:t>−</m:t>
                    </m:r>
                    <m:sSup>
                      <m:sSupPr>
                        <m:ctrlPr>
                          <a:rPr lang="el-GR" sz="2800" i="1">
                            <a:latin typeface="Cambria Math" panose="02040503050406030204" pitchFamily="18" charset="0"/>
                            <a:ea typeface="Calibri" panose="020F0502020204030204" pitchFamily="34" charset="0"/>
                          </a:rPr>
                        </m:ctrlPr>
                      </m:sSupPr>
                      <m:e>
                        <m:r>
                          <a:rPr lang="el-GR" sz="2800" i="1">
                            <a:latin typeface="Cambria Math" panose="02040503050406030204" pitchFamily="18" charset="0"/>
                            <a:ea typeface="Calibri" panose="020F0502020204030204" pitchFamily="34" charset="0"/>
                          </a:rPr>
                          <m:t>𝑥</m:t>
                        </m:r>
                      </m:e>
                      <m:sup>
                        <m:r>
                          <a:rPr lang="el-GR" sz="2800">
                            <a:latin typeface="Cambria Math" panose="02040503050406030204" pitchFamily="18" charset="0"/>
                            <a:ea typeface="Calibri" panose="020F0502020204030204" pitchFamily="34" charset="0"/>
                          </a:rPr>
                          <m:t>2</m:t>
                        </m:r>
                      </m:sup>
                    </m:sSup>
                  </m:oMath>
                </a14:m>
                <a:r>
                  <a:rPr lang="el-GR" sz="2800" dirty="0">
                    <a:latin typeface="Bookman Old Style" panose="02050604050505020204" pitchFamily="18" charset="0"/>
                    <a:ea typeface="Calibri" panose="020F0502020204030204" pitchFamily="34" charset="0"/>
                  </a:rPr>
                  <a:t>. (Μονάδες 8)</a:t>
                </a:r>
              </a:p>
              <a:p>
                <a:r>
                  <a:rPr lang="el-GR" sz="2800" b="1" dirty="0">
                    <a:latin typeface="Bookman Old Style" panose="02050604050505020204" pitchFamily="18" charset="0"/>
                    <a:ea typeface="Calibri" panose="020F0502020204030204" pitchFamily="34" charset="0"/>
                  </a:rPr>
                  <a:t>γ) </a:t>
                </a:r>
                <a:r>
                  <a:rPr lang="en-US" sz="2800" dirty="0">
                    <a:latin typeface="Bookman Old Style" panose="02050604050505020204" pitchFamily="18" charset="0"/>
                    <a:ea typeface="Calibri" panose="020F0502020204030204" pitchFamily="34" charset="0"/>
                  </a:rPr>
                  <a:t>N</a:t>
                </a:r>
                <a:r>
                  <a:rPr lang="el-GR" sz="2800" dirty="0">
                    <a:latin typeface="Bookman Old Style" panose="02050604050505020204" pitchFamily="18" charset="0"/>
                    <a:ea typeface="Calibri" panose="020F0502020204030204" pitchFamily="34" charset="0"/>
                  </a:rPr>
                  <a:t>α αποδείξετε ότι ισχύει </a:t>
                </a:r>
                <a14:m>
                  <m:oMath xmlns:m="http://schemas.openxmlformats.org/officeDocument/2006/math">
                    <m:r>
                      <a:rPr lang="el-GR" sz="2800" i="1">
                        <a:latin typeface="Cambria Math" panose="02040503050406030204" pitchFamily="18" charset="0"/>
                        <a:ea typeface="Calibri" panose="020F0502020204030204" pitchFamily="34" charset="0"/>
                      </a:rPr>
                      <m:t>𝐸</m:t>
                    </m:r>
                    <m:d>
                      <m:dPr>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𝑥</m:t>
                        </m:r>
                      </m:e>
                    </m:d>
                    <m:r>
                      <a:rPr lang="el-GR" sz="2800">
                        <a:latin typeface="Cambria Math" panose="02040503050406030204" pitchFamily="18" charset="0"/>
                        <a:ea typeface="Calibri" panose="020F0502020204030204" pitchFamily="34" charset="0"/>
                      </a:rPr>
                      <m:t>≤100</m:t>
                    </m:r>
                  </m:oMath>
                </a14:m>
                <a:r>
                  <a:rPr lang="el-GR" sz="2800" dirty="0">
                    <a:latin typeface="Bookman Old Style" panose="02050604050505020204" pitchFamily="18" charset="0"/>
                    <a:ea typeface="Calibri" panose="020F0502020204030204" pitchFamily="34" charset="0"/>
                  </a:rPr>
                  <a:t>, για κάθε </a:t>
                </a:r>
                <a:r>
                  <a:rPr lang="en-US" sz="2800" dirty="0">
                    <a:latin typeface="Bookman Old Style" panose="02050604050505020204" pitchFamily="18" charset="0"/>
                    <a:ea typeface="Calibri" panose="020F0502020204030204" pitchFamily="34" charset="0"/>
                  </a:rPr>
                  <a:t>x</a:t>
                </a:r>
                <a:r>
                  <a:rPr lang="en-US" sz="2800" dirty="0">
                    <a:latin typeface="Bookman Old Style" panose="02050604050505020204" pitchFamily="18" charset="0"/>
                    <a:ea typeface="Calibri" panose="020F0502020204030204" pitchFamily="34" charset="0"/>
                    <a:sym typeface="Symbol" panose="05050102010706020507" pitchFamily="18" charset="2"/>
                  </a:rPr>
                  <a:t></a:t>
                </a:r>
                <a:r>
                  <a:rPr lang="el-GR" sz="2800" dirty="0">
                    <a:latin typeface="Bookman Old Style" panose="02050604050505020204" pitchFamily="18" charset="0"/>
                    <a:ea typeface="Calibri" panose="020F0502020204030204" pitchFamily="34" charset="0"/>
                  </a:rPr>
                  <a:t>(0,20). (Μονάδες 6)</a:t>
                </a:r>
              </a:p>
              <a:p>
                <a:r>
                  <a:rPr lang="el-GR" sz="2800" b="1" dirty="0">
                    <a:latin typeface="Bookman Old Style" panose="02050604050505020204" pitchFamily="18" charset="0"/>
                    <a:ea typeface="Calibri" panose="020F0502020204030204" pitchFamily="34" charset="0"/>
                  </a:rPr>
                  <a:t>δ) </a:t>
                </a:r>
                <a:r>
                  <a:rPr lang="en-US" sz="2800" dirty="0">
                    <a:latin typeface="Bookman Old Style" panose="02050604050505020204" pitchFamily="18" charset="0"/>
                    <a:ea typeface="Calibri" panose="020F0502020204030204" pitchFamily="34" charset="0"/>
                  </a:rPr>
                  <a:t>N</a:t>
                </a:r>
                <a:r>
                  <a:rPr lang="el-GR" sz="2800" dirty="0">
                    <a:latin typeface="Bookman Old Style" panose="02050604050505020204" pitchFamily="18" charset="0"/>
                    <a:ea typeface="Calibri" panose="020F0502020204030204" pitchFamily="34" charset="0"/>
                  </a:rPr>
                  <a:t>α αποδείξετε ότι από όλα τα ορθογώνια με σταθερή περίμετρο 40 </a:t>
                </a:r>
                <a:r>
                  <a:rPr lang="en-US" sz="2800" dirty="0">
                    <a:latin typeface="Bookman Old Style" panose="02050604050505020204" pitchFamily="18" charset="0"/>
                    <a:ea typeface="Calibri" panose="020F0502020204030204" pitchFamily="34" charset="0"/>
                  </a:rPr>
                  <a:t>cm</a:t>
                </a:r>
                <a:r>
                  <a:rPr lang="el-GR" sz="2800" dirty="0">
                    <a:latin typeface="Bookman Old Style" panose="02050604050505020204" pitchFamily="18" charset="0"/>
                    <a:ea typeface="Calibri" panose="020F0502020204030204" pitchFamily="34" charset="0"/>
                  </a:rPr>
                  <a:t>, εκείνο που έχει το μεγαλύτερο εμβαδόν είναι το τετράγωνο πλευράς 10 </a:t>
                </a:r>
                <a:r>
                  <a:rPr lang="en-US" sz="2800" dirty="0">
                    <a:latin typeface="Bookman Old Style" panose="02050604050505020204" pitchFamily="18" charset="0"/>
                    <a:ea typeface="Calibri" panose="020F0502020204030204" pitchFamily="34" charset="0"/>
                  </a:rPr>
                  <a:t>cm</a:t>
                </a:r>
                <a:r>
                  <a:rPr lang="el-GR" sz="2800" dirty="0">
                    <a:latin typeface="Bookman Old Style" panose="02050604050505020204" pitchFamily="18" charset="0"/>
                    <a:ea typeface="Calibri" panose="020F0502020204030204" pitchFamily="34" charset="0"/>
                  </a:rPr>
                  <a:t>. (Μονάδες 7)</a:t>
                </a:r>
              </a:p>
              <a:p>
                <a:r>
                  <a:rPr lang="el-GR" sz="2800" dirty="0">
                    <a:latin typeface="Bookman Old Style" panose="02050604050505020204" pitchFamily="18" charset="0"/>
                    <a:ea typeface="Calibri" panose="020F0502020204030204" pitchFamily="34" charset="0"/>
                  </a:rPr>
                  <a:t> </a:t>
                </a: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4955203"/>
              </a:xfrm>
              <a:prstGeom prst="rect">
                <a:avLst/>
              </a:prstGeom>
              <a:blipFill>
                <a:blip r:embed="rId2"/>
                <a:stretch>
                  <a:fillRect l="-1500" t="-1968"/>
                </a:stretch>
              </a:blipFill>
            </p:spPr>
            <p:txBody>
              <a:bodyPr/>
              <a:lstStyle/>
              <a:p>
                <a:r>
                  <a:rPr lang="el-GR">
                    <a:noFill/>
                  </a:rPr>
                  <a:t> </a:t>
                </a:r>
              </a:p>
            </p:txBody>
          </p:sp>
        </mc:Fallback>
      </mc:AlternateContent>
      <p:sp>
        <p:nvSpPr>
          <p:cNvPr id="3" name="TextBox 2">
            <a:extLst>
              <a:ext uri="{FF2B5EF4-FFF2-40B4-BE49-F238E27FC236}">
                <a16:creationId xmlns:a16="http://schemas.microsoft.com/office/drawing/2014/main" id="{4B931EB1-BFEE-405B-9759-E2DA043EC5C7}"/>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397827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6678751"/>
          </a:xfrm>
          <a:prstGeom prst="rect">
            <a:avLst/>
          </a:prstGeom>
          <a:noFill/>
        </p:spPr>
        <p:txBody>
          <a:bodyPr wrap="square" rtlCol="0">
            <a:spAutoFit/>
          </a:bodyPr>
          <a:lstStyle/>
          <a:p>
            <a:pPr>
              <a:spcBef>
                <a:spcPts val="200"/>
              </a:spcBef>
            </a:pPr>
            <a:r>
              <a:rPr lang="el-GR" sz="36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1510</a:t>
            </a:r>
          </a:p>
          <a:p>
            <a:r>
              <a:rPr lang="el-GR" sz="2800" dirty="0">
                <a:latin typeface="Bookman Old Style" panose="02050604050505020204" pitchFamily="18" charset="0"/>
                <a:ea typeface="Calibri" panose="020F0502020204030204" pitchFamily="34" charset="0"/>
              </a:rPr>
              <a:t>Δύο φίλοι αποφασίζουν να συνεταιριστούν και ανοίγουν μια επιχείρηση που γεμίζει τόνερ (</a:t>
            </a:r>
            <a:r>
              <a:rPr lang="en-US" sz="2800" dirty="0">
                <a:latin typeface="Bookman Old Style" panose="02050604050505020204" pitchFamily="18" charset="0"/>
                <a:ea typeface="Calibri" panose="020F0502020204030204" pitchFamily="34" charset="0"/>
              </a:rPr>
              <a:t>toner</a:t>
            </a:r>
            <a:r>
              <a:rPr lang="el-GR" sz="2800" dirty="0">
                <a:latin typeface="Bookman Old Style" panose="02050604050505020204" pitchFamily="18" charset="0"/>
                <a:ea typeface="Calibri" panose="020F0502020204030204" pitchFamily="34" charset="0"/>
              </a:rPr>
              <a:t>) για φωτοτυπικά μηχανήματα. Τα πάγια μηνιαία έξοδα της εταιρείας ανέρχονται στο ποσό των 6500 ευρώ (για ενοίκιο, παροχές, μισθούς, φόρους κ.α.). Το κόστος γεμίσματος ενός τόνερ είναι 15 ευρώ, η δε τιμή πώλησης ενός τόνερ καθορίζεται σε 25 ευρώ.</a:t>
            </a:r>
          </a:p>
          <a:p>
            <a:r>
              <a:rPr lang="el-GR" sz="2800" b="1" dirty="0">
                <a:latin typeface="Bookman Old Style" panose="02050604050505020204" pitchFamily="18" charset="0"/>
                <a:ea typeface="Calibri" panose="020F0502020204030204" pitchFamily="34" charset="0"/>
              </a:rPr>
              <a:t>α) </a:t>
            </a:r>
            <a:r>
              <a:rPr lang="el-GR" sz="2800" dirty="0">
                <a:latin typeface="Bookman Old Style" panose="02050604050505020204" pitchFamily="18" charset="0"/>
                <a:ea typeface="Calibri" panose="020F0502020204030204" pitchFamily="34" charset="0"/>
              </a:rPr>
              <a:t>Να γράψετε μια σχέση που να περιγράφει το μηνιαίο κόστος </a:t>
            </a:r>
            <a:r>
              <a:rPr lang="en-US" sz="2800" dirty="0">
                <a:latin typeface="Bookman Old Style" panose="02050604050505020204" pitchFamily="18" charset="0"/>
                <a:ea typeface="Calibri" panose="020F0502020204030204" pitchFamily="34" charset="0"/>
              </a:rPr>
              <a:t>K</a:t>
            </a:r>
            <a:r>
              <a:rPr lang="el-GR" sz="2800" dirty="0">
                <a:latin typeface="Bookman Old Style" panose="02050604050505020204" pitchFamily="18" charset="0"/>
                <a:ea typeface="Calibri" panose="020F0502020204030204" pitchFamily="34" charset="0"/>
              </a:rPr>
              <a:t>(ν) της επιχείρησης, αν γεμίζει ν τόνερ το μήνα. (Μονάδες 5)</a:t>
            </a:r>
          </a:p>
          <a:p>
            <a:r>
              <a:rPr lang="el-GR" sz="2800" b="1" dirty="0">
                <a:latin typeface="Bookman Old Style" panose="02050604050505020204" pitchFamily="18" charset="0"/>
                <a:ea typeface="Calibri" panose="020F0502020204030204" pitchFamily="34" charset="0"/>
              </a:rPr>
              <a:t>β) </a:t>
            </a:r>
            <a:r>
              <a:rPr lang="el-GR" sz="2800" dirty="0">
                <a:latin typeface="Bookman Old Style" panose="02050604050505020204" pitchFamily="18" charset="0"/>
                <a:ea typeface="Calibri" panose="020F0502020204030204" pitchFamily="34" charset="0"/>
              </a:rPr>
              <a:t>Να γράψετε μία σχέση που να εκφράζει τα μηνιαία έσοδα Ε(ν) της επιχείρησης από την πώληση ν αριθμού τόνερ το μήνα. (Μονάδες 5)</a:t>
            </a:r>
          </a:p>
          <a:p>
            <a:r>
              <a:rPr lang="el-GR" sz="2800" b="1" dirty="0">
                <a:latin typeface="Bookman Old Style" panose="02050604050505020204" pitchFamily="18" charset="0"/>
                <a:ea typeface="Calibri" panose="020F0502020204030204" pitchFamily="34" charset="0"/>
              </a:rPr>
              <a:t>γ) </a:t>
            </a:r>
            <a:r>
              <a:rPr lang="el-GR" sz="2800" dirty="0">
                <a:latin typeface="Bookman Old Style" panose="02050604050505020204" pitchFamily="18" charset="0"/>
                <a:ea typeface="Calibri" panose="020F0502020204030204" pitchFamily="34" charset="0"/>
              </a:rPr>
              <a:t>Να βρείτε πόσα τόνερ πρέπει να πωλούνται κάθε μήνα ώστε η επιχείρηση</a:t>
            </a:r>
          </a:p>
          <a:p>
            <a:r>
              <a:rPr lang="en-US" sz="2800" b="1" dirty="0">
                <a:latin typeface="Bookman Old Style" panose="02050604050505020204" pitchFamily="18" charset="0"/>
                <a:ea typeface="Calibri" panose="020F0502020204030204" pitchFamily="34" charset="0"/>
              </a:rPr>
              <a:t>i</a:t>
            </a:r>
            <a:r>
              <a:rPr lang="el-GR" sz="2800" b="1" dirty="0">
                <a:latin typeface="Bookman Old Style" panose="02050604050505020204" pitchFamily="18" charset="0"/>
                <a:ea typeface="Calibri" panose="020F0502020204030204" pitchFamily="34" charset="0"/>
              </a:rPr>
              <a:t>) </a:t>
            </a:r>
            <a:r>
              <a:rPr lang="el-GR" sz="2800" dirty="0">
                <a:latin typeface="Bookman Old Style" panose="02050604050505020204" pitchFamily="18" charset="0"/>
                <a:ea typeface="Calibri" panose="020F0502020204030204" pitchFamily="34" charset="0"/>
              </a:rPr>
              <a:t>να μην έχει ζημιά. (Μονάδες 7)</a:t>
            </a:r>
          </a:p>
          <a:p>
            <a:r>
              <a:rPr lang="en-US" sz="2800" b="1" dirty="0">
                <a:latin typeface="Bookman Old Style" panose="02050604050505020204" pitchFamily="18" charset="0"/>
                <a:ea typeface="Calibri" panose="020F0502020204030204" pitchFamily="34" charset="0"/>
              </a:rPr>
              <a:t>ii</a:t>
            </a:r>
            <a:r>
              <a:rPr lang="el-GR" sz="2800" b="1" dirty="0">
                <a:latin typeface="Bookman Old Style" panose="02050604050505020204" pitchFamily="18" charset="0"/>
                <a:ea typeface="Calibri" panose="020F0502020204030204" pitchFamily="34" charset="0"/>
              </a:rPr>
              <a:t>) </a:t>
            </a:r>
            <a:r>
              <a:rPr lang="el-GR" sz="2800" dirty="0">
                <a:latin typeface="Bookman Old Style" panose="02050604050505020204" pitchFamily="18" charset="0"/>
                <a:ea typeface="Calibri" panose="020F0502020204030204" pitchFamily="34" charset="0"/>
              </a:rPr>
              <a:t>να έχει μηνιαίο κέρδος τουλάχιστον 500 ευρώ. (Μονάδες 8)</a:t>
            </a:r>
          </a:p>
        </p:txBody>
      </p:sp>
      <p:sp>
        <p:nvSpPr>
          <p:cNvPr id="3" name="TextBox 2">
            <a:extLst>
              <a:ext uri="{FF2B5EF4-FFF2-40B4-BE49-F238E27FC236}">
                <a16:creationId xmlns:a16="http://schemas.microsoft.com/office/drawing/2014/main" id="{35EB7D72-2394-4E34-9D6C-5311AC445980}"/>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2"/>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404706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4364015"/>
              </a:xfrm>
              <a:prstGeom prst="rect">
                <a:avLst/>
              </a:prstGeom>
              <a:noFill/>
            </p:spPr>
            <p:txBody>
              <a:bodyPr wrap="square" rtlCol="0">
                <a:spAutoFit/>
              </a:bodyPr>
              <a:lstStyle/>
              <a:p>
                <a:pPr>
                  <a:spcBef>
                    <a:spcPts val="200"/>
                  </a:spcBef>
                </a:pPr>
                <a:r>
                  <a:rPr lang="el-GR" sz="36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1526</a:t>
                </a:r>
              </a:p>
              <a:p>
                <a:r>
                  <a:rPr lang="el-GR" sz="2800" dirty="0">
                    <a:latin typeface="Bookman Old Style" panose="02050604050505020204" pitchFamily="18" charset="0"/>
                    <a:ea typeface="Calibri" panose="020F0502020204030204" pitchFamily="34" charset="0"/>
                  </a:rPr>
                  <a:t>Για τους πραγματικούς αριθμούς α, β</a:t>
                </a:r>
                <a:r>
                  <a:rPr lang="en-US" sz="2800" dirty="0">
                    <a:latin typeface="Bookman Old Style" panose="02050604050505020204" pitchFamily="18" charset="0"/>
                    <a:ea typeface="Calibri" panose="020F0502020204030204" pitchFamily="34" charset="0"/>
                    <a:sym typeface="Symbol" panose="05050102010706020507" pitchFamily="18" charset="2"/>
                  </a:rPr>
                  <a:t></a:t>
                </a:r>
                <a:r>
                  <a:rPr lang="el-GR" sz="2800" spc="-100" dirty="0">
                    <a:latin typeface="Bookman Old Style" panose="02050604050505020204" pitchFamily="18" charset="0"/>
                    <a:ea typeface="Calibri" panose="020F0502020204030204" pitchFamily="34" charset="0"/>
                  </a:rPr>
                  <a:t>Ι</a:t>
                </a:r>
                <a:r>
                  <a:rPr lang="en-US" sz="2800" dirty="0">
                    <a:latin typeface="Bookman Old Style" panose="02050604050505020204" pitchFamily="18" charset="0"/>
                    <a:ea typeface="Calibri" panose="020F0502020204030204" pitchFamily="34" charset="0"/>
                  </a:rPr>
                  <a:t>R </a:t>
                </a:r>
                <a:r>
                  <a:rPr lang="el-GR" sz="2800" dirty="0">
                    <a:latin typeface="Bookman Old Style" panose="02050604050505020204" pitchFamily="18" charset="0"/>
                    <a:ea typeface="Calibri" panose="020F0502020204030204" pitchFamily="34" charset="0"/>
                  </a:rPr>
                  <a:t>ισχύει:</a:t>
                </a:r>
              </a:p>
              <a:p>
                <a:pPr/>
                <a14:m>
                  <m:oMathPara xmlns:m="http://schemas.openxmlformats.org/officeDocument/2006/math">
                    <m:oMathParaPr>
                      <m:jc m:val="centerGroup"/>
                    </m:oMathParaPr>
                    <m:oMath xmlns:m="http://schemas.openxmlformats.org/officeDocument/2006/math">
                      <m:d>
                        <m:dPr>
                          <m:begChr m:val="|"/>
                          <m:endChr m:val="|"/>
                          <m:ctrlPr>
                            <a:rPr lang="el-GR" sz="2800" i="1">
                              <a:latin typeface="Cambria Math" panose="02040503050406030204" pitchFamily="18" charset="0"/>
                              <a:ea typeface="Calibri" panose="020F0502020204030204" pitchFamily="34" charset="0"/>
                            </a:rPr>
                          </m:ctrlPr>
                        </m:dPr>
                        <m:e>
                          <m:r>
                            <a:rPr lang="el-GR" sz="2800" b="1" i="1">
                              <a:latin typeface="Cambria Math" panose="02040503050406030204" pitchFamily="18" charset="0"/>
                              <a:ea typeface="Calibri" panose="020F0502020204030204" pitchFamily="34" charset="0"/>
                            </a:rPr>
                            <m:t>𝟏</m:t>
                          </m:r>
                          <m:r>
                            <a:rPr lang="el-GR" sz="2800" b="1" i="1">
                              <a:latin typeface="Cambria Math" panose="02040503050406030204" pitchFamily="18" charset="0"/>
                              <a:ea typeface="Calibri" panose="020F0502020204030204" pitchFamily="34" charset="0"/>
                            </a:rPr>
                            <m:t>−</m:t>
                          </m:r>
                          <m:r>
                            <a:rPr lang="el-GR" sz="2800" b="1" i="1">
                              <a:latin typeface="Cambria Math" panose="02040503050406030204" pitchFamily="18" charset="0"/>
                              <a:ea typeface="Calibri" panose="020F0502020204030204" pitchFamily="34" charset="0"/>
                            </a:rPr>
                            <m:t>𝟑</m:t>
                          </m:r>
                          <m:r>
                            <a:rPr lang="el-GR" sz="2800" b="1" i="1">
                              <a:latin typeface="Cambria Math" panose="02040503050406030204" pitchFamily="18" charset="0"/>
                              <a:ea typeface="Calibri" panose="020F0502020204030204" pitchFamily="34" charset="0"/>
                            </a:rPr>
                            <m:t>𝛂</m:t>
                          </m:r>
                        </m:e>
                      </m:d>
                      <m:r>
                        <a:rPr lang="el-GR" sz="2800" b="1">
                          <a:latin typeface="Cambria Math" panose="02040503050406030204" pitchFamily="18" charset="0"/>
                          <a:ea typeface="Calibri" panose="020F0502020204030204" pitchFamily="34" charset="0"/>
                        </a:rPr>
                        <m:t>&lt;</m:t>
                      </m:r>
                      <m:r>
                        <a:rPr lang="el-GR" sz="2800" b="1" i="1">
                          <a:latin typeface="Cambria Math" panose="02040503050406030204" pitchFamily="18" charset="0"/>
                          <a:ea typeface="Calibri" panose="020F0502020204030204" pitchFamily="34" charset="0"/>
                        </a:rPr>
                        <m:t>𝟐</m:t>
                      </m:r>
                    </m:oMath>
                  </m:oMathPara>
                </a14:m>
                <a:endParaRPr lang="el-GR" sz="2800" dirty="0">
                  <a:latin typeface="Bookman Old Style" panose="02050604050505020204" pitchFamily="18" charset="0"/>
                  <a:ea typeface="Calibri" panose="020F0502020204030204" pitchFamily="34" charset="0"/>
                </a:endParaRPr>
              </a:p>
              <a:p>
                <a:r>
                  <a:rPr lang="el-GR" sz="2800" dirty="0">
                    <a:latin typeface="Bookman Old Style" panose="02050604050505020204" pitchFamily="18" charset="0"/>
                    <a:ea typeface="Calibri" panose="020F0502020204030204" pitchFamily="34" charset="0"/>
                  </a:rPr>
                  <a:t>Η απόσταση του αριθμού β από τον αριθμό 2 είναι μικρότερη του 1.</a:t>
                </a:r>
              </a:p>
              <a:p>
                <a:r>
                  <a:rPr lang="el-GR" sz="2800" b="1" dirty="0">
                    <a:latin typeface="Bookman Old Style" panose="02050604050505020204" pitchFamily="18" charset="0"/>
                    <a:ea typeface="Calibri" panose="020F0502020204030204" pitchFamily="34" charset="0"/>
                  </a:rPr>
                  <a:t>α) </a:t>
                </a:r>
                <a:r>
                  <a:rPr lang="el-GR" sz="2800" dirty="0">
                    <a:latin typeface="Bookman Old Style" panose="02050604050505020204" pitchFamily="18" charset="0"/>
                    <a:ea typeface="Calibri" panose="020F0502020204030204" pitchFamily="34" charset="0"/>
                  </a:rPr>
                  <a:t>Να αποδειχθεί ότι </a:t>
                </a:r>
                <a14:m>
                  <m:oMath xmlns:m="http://schemas.openxmlformats.org/officeDocument/2006/math">
                    <m:r>
                      <a:rPr lang="el-GR" sz="2800" i="1">
                        <a:latin typeface="Cambria Math" panose="02040503050406030204" pitchFamily="18" charset="0"/>
                        <a:ea typeface="Calibri" panose="020F0502020204030204" pitchFamily="34" charset="0"/>
                      </a:rPr>
                      <m:t>−</m:t>
                    </m:r>
                    <m:f>
                      <m:fPr>
                        <m:ctrlPr>
                          <a:rPr lang="el-GR" sz="2800" i="1">
                            <a:latin typeface="Cambria Math" panose="02040503050406030204" pitchFamily="18" charset="0"/>
                            <a:ea typeface="Calibri" panose="020F0502020204030204" pitchFamily="34" charset="0"/>
                          </a:rPr>
                        </m:ctrlPr>
                      </m:fPr>
                      <m:num>
                        <m:r>
                          <a:rPr lang="el-GR" sz="2800">
                            <a:latin typeface="Cambria Math" panose="02040503050406030204" pitchFamily="18" charset="0"/>
                            <a:ea typeface="Calibri" panose="020F0502020204030204" pitchFamily="34" charset="0"/>
                          </a:rPr>
                          <m:t>1</m:t>
                        </m:r>
                      </m:num>
                      <m:den>
                        <m:r>
                          <a:rPr lang="el-GR" sz="2800">
                            <a:latin typeface="Cambria Math" panose="02040503050406030204" pitchFamily="18" charset="0"/>
                            <a:ea typeface="Calibri" panose="020F0502020204030204" pitchFamily="34" charset="0"/>
                          </a:rPr>
                          <m:t>3</m:t>
                        </m:r>
                      </m:den>
                    </m:f>
                    <m:r>
                      <a:rPr lang="el-GR" sz="2800">
                        <a:latin typeface="Cambria Math" panose="02040503050406030204" pitchFamily="18" charset="0"/>
                        <a:ea typeface="Calibri" panose="020F0502020204030204" pitchFamily="34" charset="0"/>
                      </a:rPr>
                      <m:t>&lt;</m:t>
                    </m:r>
                    <m:r>
                      <m:rPr>
                        <m:sty m:val="p"/>
                      </m:rPr>
                      <a:rPr lang="el-GR" sz="2800">
                        <a:latin typeface="Cambria Math" panose="02040503050406030204" pitchFamily="18" charset="0"/>
                        <a:ea typeface="Calibri" panose="020F0502020204030204" pitchFamily="34" charset="0"/>
                      </a:rPr>
                      <m:t>α</m:t>
                    </m:r>
                    <m:r>
                      <a:rPr lang="el-GR" sz="2800">
                        <a:latin typeface="Cambria Math" panose="02040503050406030204" pitchFamily="18" charset="0"/>
                        <a:ea typeface="Calibri" panose="020F0502020204030204" pitchFamily="34" charset="0"/>
                      </a:rPr>
                      <m:t>&lt;1</m:t>
                    </m:r>
                  </m:oMath>
                </a14:m>
                <a:r>
                  <a:rPr lang="el-GR" sz="2800" dirty="0">
                    <a:latin typeface="Bookman Old Style" panose="02050604050505020204" pitchFamily="18" charset="0"/>
                    <a:ea typeface="Calibri" panose="020F0502020204030204" pitchFamily="34" charset="0"/>
                  </a:rPr>
                  <a:t>. (Μονάδες 5)</a:t>
                </a:r>
              </a:p>
              <a:p>
                <a:r>
                  <a:rPr lang="el-GR" sz="2800" b="1" dirty="0">
                    <a:latin typeface="Bookman Old Style" panose="02050604050505020204" pitchFamily="18" charset="0"/>
                    <a:ea typeface="Calibri" panose="020F0502020204030204" pitchFamily="34" charset="0"/>
                  </a:rPr>
                  <a:t>β) </a:t>
                </a:r>
                <a:r>
                  <a:rPr lang="el-GR" sz="2800" dirty="0">
                    <a:latin typeface="Bookman Old Style" panose="02050604050505020204" pitchFamily="18" charset="0"/>
                    <a:ea typeface="Calibri" panose="020F0502020204030204" pitchFamily="34" charset="0"/>
                  </a:rPr>
                  <a:t>Να αποδειχθεί ότι </a:t>
                </a:r>
                <a14:m>
                  <m:oMath xmlns:m="http://schemas.openxmlformats.org/officeDocument/2006/math">
                    <m:d>
                      <m:dPr>
                        <m:begChr m:val="|"/>
                        <m:endChr m:val="|"/>
                        <m:ctrlPr>
                          <a:rPr lang="el-GR" sz="2800" i="1">
                            <a:latin typeface="Cambria Math" panose="02040503050406030204" pitchFamily="18" charset="0"/>
                            <a:ea typeface="Calibri" panose="020F0502020204030204" pitchFamily="34" charset="0"/>
                          </a:rPr>
                        </m:ctrlPr>
                      </m:dPr>
                      <m:e>
                        <m:r>
                          <m:rPr>
                            <m:sty m:val="p"/>
                          </m:rPr>
                          <a:rPr lang="el-GR" sz="2800">
                            <a:latin typeface="Cambria Math" panose="02040503050406030204" pitchFamily="18" charset="0"/>
                            <a:ea typeface="Calibri" panose="020F0502020204030204" pitchFamily="34" charset="0"/>
                          </a:rPr>
                          <m:t>β</m:t>
                        </m:r>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3</m:t>
                        </m:r>
                        <m:r>
                          <m:rPr>
                            <m:sty m:val="p"/>
                          </m:rPr>
                          <a:rPr lang="el-GR" sz="2800">
                            <a:latin typeface="Cambria Math" panose="02040503050406030204" pitchFamily="18" charset="0"/>
                            <a:ea typeface="Calibri" panose="020F0502020204030204" pitchFamily="34" charset="0"/>
                          </a:rPr>
                          <m:t>α</m:t>
                        </m:r>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1</m:t>
                        </m:r>
                      </m:e>
                    </m:d>
                    <m:r>
                      <a:rPr lang="el-GR" sz="2800">
                        <a:latin typeface="Cambria Math" panose="02040503050406030204" pitchFamily="18" charset="0"/>
                        <a:ea typeface="Calibri" panose="020F0502020204030204" pitchFamily="34" charset="0"/>
                      </a:rPr>
                      <m:t>&lt;3</m:t>
                    </m:r>
                  </m:oMath>
                </a14:m>
                <a:r>
                  <a:rPr lang="el-GR" sz="2800" dirty="0">
                    <a:latin typeface="Bookman Old Style" panose="02050604050505020204" pitchFamily="18" charset="0"/>
                    <a:ea typeface="Calibri" panose="020F0502020204030204" pitchFamily="34" charset="0"/>
                  </a:rPr>
                  <a:t>. (Μονάδες 10)</a:t>
                </a:r>
              </a:p>
              <a:p>
                <a:r>
                  <a:rPr lang="el-GR" sz="2800" b="1" dirty="0">
                    <a:latin typeface="Bookman Old Style" panose="02050604050505020204" pitchFamily="18" charset="0"/>
                    <a:ea typeface="Calibri" panose="020F0502020204030204" pitchFamily="34" charset="0"/>
                  </a:rPr>
                  <a:t>γ) </a:t>
                </a:r>
                <a:r>
                  <a:rPr lang="el-GR" sz="2800" dirty="0">
                    <a:latin typeface="Bookman Old Style" panose="02050604050505020204" pitchFamily="18" charset="0"/>
                    <a:ea typeface="Calibri" panose="020F0502020204030204" pitchFamily="34" charset="0"/>
                  </a:rPr>
                  <a:t>Να αποδειχθεί ότι η συνάρτηση </a:t>
                </a:r>
                <a14:m>
                  <m:oMath xmlns:m="http://schemas.openxmlformats.org/officeDocument/2006/math">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𝑥</m:t>
                        </m:r>
                      </m:e>
                    </m:d>
                    <m:r>
                      <a:rPr lang="el-GR" sz="2800">
                        <a:latin typeface="Cambria Math" panose="02040503050406030204" pitchFamily="18" charset="0"/>
                        <a:ea typeface="Calibri" panose="020F0502020204030204" pitchFamily="34" charset="0"/>
                      </a:rPr>
                      <m:t>=</m:t>
                    </m:r>
                    <m:rad>
                      <m:radPr>
                        <m:degHide m:val="on"/>
                        <m:ctrlPr>
                          <a:rPr lang="el-GR" sz="2800" i="1">
                            <a:latin typeface="Cambria Math" panose="02040503050406030204" pitchFamily="18" charset="0"/>
                            <a:ea typeface="Calibri" panose="020F0502020204030204" pitchFamily="34" charset="0"/>
                          </a:rPr>
                        </m:ctrlPr>
                      </m:radPr>
                      <m:deg/>
                      <m:e>
                        <m:r>
                          <a:rPr lang="el-GR" sz="2800">
                            <a:latin typeface="Cambria Math" panose="02040503050406030204" pitchFamily="18" charset="0"/>
                            <a:ea typeface="Calibri" panose="020F0502020204030204" pitchFamily="34" charset="0"/>
                          </a:rPr>
                          <m:t>4</m:t>
                        </m:r>
                        <m:sSup>
                          <m:sSupPr>
                            <m:ctrlPr>
                              <a:rPr lang="el-GR" sz="2800" i="1">
                                <a:latin typeface="Cambria Math" panose="02040503050406030204" pitchFamily="18" charset="0"/>
                                <a:ea typeface="Calibri" panose="020F0502020204030204" pitchFamily="34" charset="0"/>
                              </a:rPr>
                            </m:ctrlPr>
                          </m:sSupPr>
                          <m:e>
                            <m:r>
                              <a:rPr lang="el-GR" sz="2800" i="1">
                                <a:latin typeface="Cambria Math" panose="02040503050406030204" pitchFamily="18" charset="0"/>
                                <a:ea typeface="Calibri" panose="020F0502020204030204" pitchFamily="34" charset="0"/>
                              </a:rPr>
                              <m:t>𝑥</m:t>
                            </m:r>
                          </m:e>
                          <m:sup>
                            <m:r>
                              <a:rPr lang="el-GR" sz="2800">
                                <a:latin typeface="Cambria Math" panose="02040503050406030204" pitchFamily="18" charset="0"/>
                                <a:ea typeface="Calibri" panose="020F0502020204030204" pitchFamily="34" charset="0"/>
                              </a:rPr>
                              <m:t>2</m:t>
                            </m:r>
                          </m:sup>
                        </m:sSup>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4</m:t>
                        </m:r>
                        <m:d>
                          <m:dPr>
                            <m:ctrlPr>
                              <a:rPr lang="el-GR" sz="2800" i="1">
                                <a:latin typeface="Cambria Math" panose="02040503050406030204" pitchFamily="18" charset="0"/>
                                <a:ea typeface="Calibri" panose="020F0502020204030204" pitchFamily="34" charset="0"/>
                              </a:rPr>
                            </m:ctrlPr>
                          </m:dPr>
                          <m:e>
                            <m:r>
                              <m:rPr>
                                <m:sty m:val="p"/>
                              </m:rPr>
                              <a:rPr lang="el-GR" sz="2800">
                                <a:latin typeface="Cambria Math" panose="02040503050406030204" pitchFamily="18" charset="0"/>
                                <a:ea typeface="Calibri" panose="020F0502020204030204" pitchFamily="34" charset="0"/>
                              </a:rPr>
                              <m:t>β</m:t>
                            </m:r>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2</m:t>
                            </m:r>
                          </m:e>
                        </m:d>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m:t>
                        </m:r>
                        <m:sSup>
                          <m:sSupPr>
                            <m:ctrlPr>
                              <a:rPr lang="el-GR" sz="2800" i="1">
                                <a:latin typeface="Cambria Math" panose="02040503050406030204" pitchFamily="18" charset="0"/>
                                <a:ea typeface="Calibri" panose="020F0502020204030204" pitchFamily="34" charset="0"/>
                              </a:rPr>
                            </m:ctrlPr>
                          </m:sSupPr>
                          <m:e>
                            <m:r>
                              <m:rPr>
                                <m:sty m:val="p"/>
                              </m:rPr>
                              <a:rPr lang="el-GR" sz="2800">
                                <a:latin typeface="Cambria Math" panose="02040503050406030204" pitchFamily="18" charset="0"/>
                                <a:ea typeface="Calibri" panose="020F0502020204030204" pitchFamily="34" charset="0"/>
                              </a:rPr>
                              <m:t>β</m:t>
                            </m:r>
                          </m:e>
                          <m:sup>
                            <m:r>
                              <a:rPr lang="el-GR" sz="2800">
                                <a:latin typeface="Cambria Math" panose="02040503050406030204" pitchFamily="18" charset="0"/>
                                <a:ea typeface="Calibri" panose="020F0502020204030204" pitchFamily="34" charset="0"/>
                              </a:rPr>
                              <m:t>2</m:t>
                            </m:r>
                          </m:sup>
                        </m:sSup>
                      </m:e>
                    </m:rad>
                  </m:oMath>
                </a14:m>
                <a:r>
                  <a:rPr lang="el-GR" sz="2800" dirty="0">
                    <a:latin typeface="Bookman Old Style" panose="02050604050505020204" pitchFamily="18" charset="0"/>
                    <a:ea typeface="Calibri" panose="020F0502020204030204" pitchFamily="34" charset="0"/>
                  </a:rPr>
                  <a:t> έχει πεδίο ορισμού όλο το σύνολο </a:t>
                </a:r>
                <a:r>
                  <a:rPr lang="el-GR" sz="2800" spc="-100" dirty="0">
                    <a:latin typeface="Bookman Old Style" panose="02050604050505020204" pitchFamily="18" charset="0"/>
                    <a:ea typeface="Calibri" panose="020F0502020204030204" pitchFamily="34" charset="0"/>
                  </a:rPr>
                  <a:t>Ι</a:t>
                </a:r>
                <a:r>
                  <a:rPr lang="en-US" sz="2800" dirty="0">
                    <a:latin typeface="Bookman Old Style" panose="02050604050505020204" pitchFamily="18" charset="0"/>
                    <a:ea typeface="Calibri" panose="020F0502020204030204" pitchFamily="34" charset="0"/>
                  </a:rPr>
                  <a:t>R</a:t>
                </a:r>
                <a:r>
                  <a:rPr lang="el-GR" sz="2800" dirty="0">
                    <a:latin typeface="Bookman Old Style" panose="02050604050505020204" pitchFamily="18" charset="0"/>
                    <a:ea typeface="Calibri" panose="020F0502020204030204" pitchFamily="34" charset="0"/>
                  </a:rPr>
                  <a:t> των πραγματικών αριθμών. </a:t>
                </a:r>
              </a:p>
              <a:p>
                <a:r>
                  <a:rPr lang="el-GR" sz="2800" dirty="0">
                    <a:latin typeface="Bookman Old Style" panose="02050604050505020204" pitchFamily="18" charset="0"/>
                    <a:ea typeface="Calibri" panose="020F0502020204030204" pitchFamily="34" charset="0"/>
                  </a:rPr>
                  <a:t>(Μονάδες 10)</a:t>
                </a: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4364015"/>
              </a:xfrm>
              <a:prstGeom prst="rect">
                <a:avLst/>
              </a:prstGeom>
              <a:blipFill>
                <a:blip r:embed="rId2"/>
                <a:stretch>
                  <a:fillRect l="-1500" t="-2235" b="-2933"/>
                </a:stretch>
              </a:blipFill>
            </p:spPr>
            <p:txBody>
              <a:bodyPr/>
              <a:lstStyle/>
              <a:p>
                <a:r>
                  <a:rPr lang="el-GR">
                    <a:noFill/>
                  </a:rPr>
                  <a:t> </a:t>
                </a:r>
              </a:p>
            </p:txBody>
          </p:sp>
        </mc:Fallback>
      </mc:AlternateContent>
      <p:sp>
        <p:nvSpPr>
          <p:cNvPr id="3" name="TextBox 2">
            <a:extLst>
              <a:ext uri="{FF2B5EF4-FFF2-40B4-BE49-F238E27FC236}">
                <a16:creationId xmlns:a16="http://schemas.microsoft.com/office/drawing/2014/main" id="{FC9C8F98-FD80-45F0-8A6B-19ED127AE4E7}"/>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9454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B1266-7787-456C-A680-580EFFC44FB5}"/>
              </a:ext>
            </a:extLst>
          </p:cNvPr>
          <p:cNvSpPr>
            <a:spLocks noGrp="1"/>
          </p:cNvSpPr>
          <p:nvPr>
            <p:ph type="title"/>
          </p:nvPr>
        </p:nvSpPr>
        <p:spPr/>
        <p:txBody>
          <a:bodyPr>
            <a:normAutofit fontScale="90000"/>
          </a:bodyPr>
          <a:lstStyle/>
          <a:p>
            <a:br>
              <a:rPr lang="el-GR" sz="5400" cap="none" dirty="0">
                <a:latin typeface="Bookman Old Style" panose="02050604050505020204" pitchFamily="18" charset="0"/>
                <a:ea typeface="Calibri" panose="020F0502020204030204" pitchFamily="34" charset="0"/>
              </a:rPr>
            </a:br>
            <a:r>
              <a:rPr lang="el-GR" sz="5400" cap="none" dirty="0">
                <a:latin typeface="Bookman Old Style" panose="02050604050505020204" pitchFamily="18" charset="0"/>
                <a:ea typeface="Calibri" panose="020F0502020204030204" pitchFamily="34" charset="0"/>
              </a:rPr>
              <a:t> </a:t>
            </a:r>
            <a:br>
              <a:rPr lang="el-GR" sz="5400" cap="none" dirty="0">
                <a:latin typeface="Bookman Old Style" panose="02050604050505020204" pitchFamily="18" charset="0"/>
                <a:ea typeface="Calibri" panose="020F0502020204030204" pitchFamily="34" charset="0"/>
              </a:rPr>
            </a:br>
            <a:r>
              <a:rPr lang="el-GR" sz="5400" b="1" u="sng" cap="none" dirty="0">
                <a:latin typeface="Bookman Old Style" panose="02050604050505020204" pitchFamily="18" charset="0"/>
                <a:ea typeface="Calibri" panose="020F0502020204030204" pitchFamily="34" charset="0"/>
              </a:rPr>
              <a:t>Κεφ 6 - 6.2 Γραφική Παράσταση Συνάρτησης</a:t>
            </a:r>
            <a:br>
              <a:rPr lang="el-GR" sz="5400" cap="none" dirty="0">
                <a:latin typeface="Bookman Old Style" panose="02050604050505020204" pitchFamily="18" charset="0"/>
                <a:ea typeface="Calibri" panose="020F0502020204030204" pitchFamily="34" charset="0"/>
              </a:rPr>
            </a:br>
            <a:r>
              <a:rPr lang="el-GR" sz="5400" b="1" cap="none" dirty="0">
                <a:latin typeface="Bookman Old Style" panose="02050604050505020204" pitchFamily="18" charset="0"/>
                <a:ea typeface="Calibri" panose="020F0502020204030204" pitchFamily="34" charset="0"/>
              </a:rPr>
              <a:t> </a:t>
            </a:r>
            <a:br>
              <a:rPr lang="el-GR" sz="5400" cap="none" dirty="0">
                <a:latin typeface="Bookman Old Style" panose="02050604050505020204" pitchFamily="18" charset="0"/>
                <a:ea typeface="Calibri" panose="020F0502020204030204" pitchFamily="34" charset="0"/>
              </a:rPr>
            </a:br>
            <a:r>
              <a:rPr lang="el-GR" sz="5400" b="1" cap="none" dirty="0">
                <a:latin typeface="Bookman Old Style" panose="02050604050505020204" pitchFamily="18" charset="0"/>
                <a:ea typeface="Calibri" panose="020F0502020204030204" pitchFamily="34" charset="0"/>
              </a:rPr>
              <a:t>2ο Θέμα</a:t>
            </a:r>
            <a:br>
              <a:rPr lang="el-GR" sz="5400" cap="none" dirty="0">
                <a:latin typeface="Bookman Old Style" panose="02050604050505020204" pitchFamily="18" charset="0"/>
                <a:ea typeface="Calibri" panose="020F0502020204030204" pitchFamily="34" charset="0"/>
              </a:rPr>
            </a:br>
            <a:r>
              <a:rPr lang="el-GR" sz="5400" cap="none" dirty="0">
                <a:latin typeface="Bookman Old Style" panose="02050604050505020204" pitchFamily="18" charset="0"/>
                <a:ea typeface="Calibri" panose="020F0502020204030204" pitchFamily="34" charset="0"/>
              </a:rPr>
              <a:t> </a:t>
            </a:r>
            <a:br>
              <a:rPr lang="el-GR" sz="5400" cap="none" dirty="0">
                <a:latin typeface="Bookman Old Style" panose="02050604050505020204" pitchFamily="18" charset="0"/>
                <a:ea typeface="Calibri" panose="020F0502020204030204" pitchFamily="34" charset="0"/>
              </a:rPr>
            </a:br>
            <a:endParaRPr lang="el-GR" cap="none" dirty="0"/>
          </a:p>
        </p:txBody>
      </p:sp>
      <p:sp>
        <p:nvSpPr>
          <p:cNvPr id="3" name="Content Placeholder 2">
            <a:extLst>
              <a:ext uri="{FF2B5EF4-FFF2-40B4-BE49-F238E27FC236}">
                <a16:creationId xmlns:a16="http://schemas.microsoft.com/office/drawing/2014/main" id="{B0EB8FB2-8159-4C79-80D5-37C25FF78639}"/>
              </a:ext>
            </a:extLst>
          </p:cNvPr>
          <p:cNvSpPr>
            <a:spLocks noGrp="1"/>
          </p:cNvSpPr>
          <p:nvPr>
            <p:ph idx="1"/>
          </p:nvPr>
        </p:nvSpPr>
        <p:spPr/>
        <p:txBody>
          <a:bodyPr/>
          <a:lstStyle/>
          <a:p>
            <a:endParaRPr lang="el-GR" dirty="0">
              <a:latin typeface="Bookman Old Style" panose="02050604050505020204" pitchFamily="18" charset="0"/>
            </a:endParaRPr>
          </a:p>
        </p:txBody>
      </p:sp>
    </p:spTree>
    <p:extLst>
      <p:ext uri="{BB962C8B-B14F-4D97-AF65-F5344CB8AC3E}">
        <p14:creationId xmlns:p14="http://schemas.microsoft.com/office/powerpoint/2010/main" val="595074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3625416"/>
              </a:xfrm>
              <a:prstGeom prst="rect">
                <a:avLst/>
              </a:prstGeom>
              <a:noFill/>
            </p:spPr>
            <p:txBody>
              <a:bodyPr wrap="square" rtlCol="0">
                <a:spAutoFit/>
              </a:bodyPr>
              <a:lstStyle/>
              <a:p>
                <a:pPr>
                  <a:spcBef>
                    <a:spcPts val="200"/>
                  </a:spcBef>
                </a:pPr>
                <a:r>
                  <a:rPr lang="el-GR" sz="36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1259</a:t>
                </a:r>
              </a:p>
              <a:p>
                <a:r>
                  <a:rPr lang="el-GR" sz="2800" dirty="0">
                    <a:latin typeface="Bookman Old Style" panose="02050604050505020204" pitchFamily="18" charset="0"/>
                    <a:ea typeface="Calibri" panose="020F0502020204030204" pitchFamily="34" charset="0"/>
                  </a:rPr>
                  <a:t>Δίνεται η συνάρτηση f, με τύπο </a:t>
                </a:r>
                <a14:m>
                  <m:oMath xmlns:m="http://schemas.openxmlformats.org/officeDocument/2006/math">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𝑥</m:t>
                        </m:r>
                      </m:e>
                    </m:d>
                    <m:r>
                      <a:rPr lang="el-GR" sz="2800">
                        <a:latin typeface="Cambria Math" panose="02040503050406030204" pitchFamily="18" charset="0"/>
                        <a:ea typeface="Calibri" panose="020F0502020204030204" pitchFamily="34" charset="0"/>
                      </a:rPr>
                      <m:t>=</m:t>
                    </m:r>
                    <m:f>
                      <m:fPr>
                        <m:ctrlPr>
                          <a:rPr lang="el-GR" sz="2800" i="1">
                            <a:latin typeface="Cambria Math" panose="02040503050406030204" pitchFamily="18" charset="0"/>
                            <a:ea typeface="Calibri" panose="020F0502020204030204" pitchFamily="34" charset="0"/>
                          </a:rPr>
                        </m:ctrlPr>
                      </m:fPr>
                      <m:num>
                        <m:r>
                          <a:rPr lang="el-GR" sz="2800">
                            <a:latin typeface="Cambria Math" panose="02040503050406030204" pitchFamily="18" charset="0"/>
                            <a:ea typeface="Calibri" panose="020F0502020204030204" pitchFamily="34" charset="0"/>
                          </a:rPr>
                          <m:t>1</m:t>
                        </m:r>
                      </m:num>
                      <m:den>
                        <m:sSup>
                          <m:sSupPr>
                            <m:ctrlPr>
                              <a:rPr lang="el-GR" sz="2800" i="1">
                                <a:latin typeface="Cambria Math" panose="02040503050406030204" pitchFamily="18" charset="0"/>
                                <a:ea typeface="Calibri" panose="020F0502020204030204" pitchFamily="34" charset="0"/>
                              </a:rPr>
                            </m:ctrlPr>
                          </m:sSupPr>
                          <m:e>
                            <m:r>
                              <a:rPr lang="el-GR" sz="2800" i="1">
                                <a:latin typeface="Cambria Math" panose="02040503050406030204" pitchFamily="18" charset="0"/>
                                <a:ea typeface="Calibri" panose="020F0502020204030204" pitchFamily="34" charset="0"/>
                              </a:rPr>
                              <m:t>𝑥</m:t>
                            </m:r>
                          </m:e>
                          <m:sup>
                            <m:r>
                              <a:rPr lang="el-GR" sz="2800">
                                <a:latin typeface="Cambria Math" panose="02040503050406030204" pitchFamily="18" charset="0"/>
                                <a:ea typeface="Calibri" panose="020F0502020204030204" pitchFamily="34" charset="0"/>
                              </a:rPr>
                              <m:t>2</m:t>
                            </m:r>
                          </m:sup>
                        </m:sSup>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1</m:t>
                        </m:r>
                      </m:den>
                    </m:f>
                  </m:oMath>
                </a14:m>
                <a:endParaRPr lang="el-GR" sz="2800" dirty="0">
                  <a:latin typeface="Bookman Old Style" panose="02050604050505020204" pitchFamily="18" charset="0"/>
                  <a:ea typeface="Calibri" panose="020F0502020204030204" pitchFamily="34" charset="0"/>
                </a:endParaRPr>
              </a:p>
              <a:p>
                <a:r>
                  <a:rPr lang="el-GR" sz="2800" b="1" dirty="0">
                    <a:latin typeface="Bookman Old Style" panose="02050604050505020204" pitchFamily="18" charset="0"/>
                    <a:ea typeface="Calibri" panose="020F0502020204030204" pitchFamily="34" charset="0"/>
                  </a:rPr>
                  <a:t>α) </a:t>
                </a:r>
                <a:r>
                  <a:rPr lang="el-GR" sz="2800" dirty="0">
                    <a:latin typeface="Bookman Old Style" panose="02050604050505020204" pitchFamily="18" charset="0"/>
                    <a:ea typeface="Calibri" panose="020F0502020204030204" pitchFamily="34" charset="0"/>
                  </a:rPr>
                  <a:t>Να βρείτε το πεδίο ορισμού της συνάρτησης. (Μονάδες 13)</a:t>
                </a:r>
              </a:p>
              <a:p>
                <a:r>
                  <a:rPr lang="el-GR" sz="2800" b="1" dirty="0">
                    <a:latin typeface="Bookman Old Style" panose="02050604050505020204" pitchFamily="18" charset="0"/>
                    <a:ea typeface="Calibri" panose="020F0502020204030204" pitchFamily="34" charset="0"/>
                  </a:rPr>
                  <a:t>β) </a:t>
                </a:r>
                <a:r>
                  <a:rPr lang="el-GR" sz="2800" dirty="0">
                    <a:latin typeface="Bookman Old Style" panose="02050604050505020204" pitchFamily="18" charset="0"/>
                    <a:ea typeface="Calibri" panose="020F0502020204030204" pitchFamily="34" charset="0"/>
                  </a:rPr>
                  <a:t>Να βρείτε τις δυνατές τιμές του πραγματικού αριθμού α, ώστε το σημείο</a:t>
                </a:r>
                <a:r>
                  <a:rPr lang="en-US" sz="2800" dirty="0">
                    <a:latin typeface="Bookman Old Style" panose="02050604050505020204" pitchFamily="18" charset="0"/>
                    <a:ea typeface="Calibri" panose="020F0502020204030204" pitchFamily="34" charset="0"/>
                  </a:rPr>
                  <a:t>o </a:t>
                </a:r>
                <a14:m>
                  <m:oMath xmlns:m="http://schemas.openxmlformats.org/officeDocument/2006/math">
                    <m:r>
                      <a:rPr lang="el-GR" sz="2800" i="1">
                        <a:latin typeface="Cambria Math" panose="02040503050406030204" pitchFamily="18" charset="0"/>
                        <a:ea typeface="Calibri" panose="020F0502020204030204" pitchFamily="34" charset="0"/>
                      </a:rPr>
                      <m:t>𝑀</m:t>
                    </m:r>
                    <m:d>
                      <m:dPr>
                        <m:ctrlPr>
                          <a:rPr lang="el-GR" sz="2800" i="1">
                            <a:latin typeface="Cambria Math" panose="02040503050406030204" pitchFamily="18" charset="0"/>
                            <a:ea typeface="Calibri" panose="020F0502020204030204" pitchFamily="34" charset="0"/>
                          </a:rPr>
                        </m:ctrlPr>
                      </m:dPr>
                      <m:e>
                        <m:r>
                          <m:rPr>
                            <m:sty m:val="p"/>
                          </m:rPr>
                          <a:rPr lang="el-GR" sz="2800">
                            <a:latin typeface="Cambria Math" panose="02040503050406030204" pitchFamily="18" charset="0"/>
                            <a:ea typeface="Calibri" panose="020F0502020204030204" pitchFamily="34" charset="0"/>
                          </a:rPr>
                          <m:t>α</m:t>
                        </m:r>
                        <m:r>
                          <a:rPr lang="el-GR" sz="2800">
                            <a:latin typeface="Cambria Math" panose="02040503050406030204" pitchFamily="18" charset="0"/>
                            <a:ea typeface="Calibri" panose="020F0502020204030204" pitchFamily="34" charset="0"/>
                          </a:rPr>
                          <m:t>,</m:t>
                        </m:r>
                        <m:f>
                          <m:fPr>
                            <m:ctrlPr>
                              <a:rPr lang="el-GR" sz="2800" i="1">
                                <a:latin typeface="Cambria Math" panose="02040503050406030204" pitchFamily="18" charset="0"/>
                                <a:ea typeface="Calibri" panose="020F0502020204030204" pitchFamily="34" charset="0"/>
                              </a:rPr>
                            </m:ctrlPr>
                          </m:fPr>
                          <m:num>
                            <m:r>
                              <a:rPr lang="el-GR" sz="2800">
                                <a:latin typeface="Cambria Math" panose="02040503050406030204" pitchFamily="18" charset="0"/>
                                <a:ea typeface="Calibri" panose="020F0502020204030204" pitchFamily="34" charset="0"/>
                              </a:rPr>
                              <m:t>1</m:t>
                            </m:r>
                          </m:num>
                          <m:den>
                            <m:r>
                              <a:rPr lang="el-GR" sz="2800">
                                <a:latin typeface="Cambria Math" panose="02040503050406030204" pitchFamily="18" charset="0"/>
                                <a:ea typeface="Calibri" panose="020F0502020204030204" pitchFamily="34" charset="0"/>
                              </a:rPr>
                              <m:t>8</m:t>
                            </m:r>
                          </m:den>
                        </m:f>
                      </m:e>
                    </m:d>
                  </m:oMath>
                </a14:m>
                <a:r>
                  <a:rPr lang="el-GR" sz="2800" dirty="0">
                    <a:latin typeface="Bookman Old Style" panose="02050604050505020204" pitchFamily="18" charset="0"/>
                    <a:ea typeface="Calibri" panose="020F0502020204030204" pitchFamily="34" charset="0"/>
                  </a:rPr>
                  <a:t> να ανήκει στη γραφική παράσταση της συνάρτησης f. (Μονάδες 12)</a:t>
                </a:r>
              </a:p>
              <a:p>
                <a:r>
                  <a:rPr lang="el-GR" sz="2800" dirty="0">
                    <a:latin typeface="Bookman Old Style" panose="02050604050505020204" pitchFamily="18" charset="0"/>
                    <a:ea typeface="Calibri" panose="020F0502020204030204" pitchFamily="34" charset="0"/>
                  </a:rPr>
                  <a:t> </a:t>
                </a: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3625416"/>
              </a:xfrm>
              <a:prstGeom prst="rect">
                <a:avLst/>
              </a:prstGeom>
              <a:blipFill>
                <a:blip r:embed="rId2"/>
                <a:stretch>
                  <a:fillRect l="-1500" t="-2689"/>
                </a:stretch>
              </a:blipFill>
            </p:spPr>
            <p:txBody>
              <a:bodyPr/>
              <a:lstStyle/>
              <a:p>
                <a:r>
                  <a:rPr lang="el-GR">
                    <a:noFill/>
                  </a:rPr>
                  <a:t> </a:t>
                </a:r>
              </a:p>
            </p:txBody>
          </p:sp>
        </mc:Fallback>
      </mc:AlternateContent>
      <p:sp>
        <p:nvSpPr>
          <p:cNvPr id="3" name="TextBox 2">
            <a:extLst>
              <a:ext uri="{FF2B5EF4-FFF2-40B4-BE49-F238E27FC236}">
                <a16:creationId xmlns:a16="http://schemas.microsoft.com/office/drawing/2014/main" id="{320555CE-6A0D-43FD-BE74-EEA587226373}"/>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252850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2981457"/>
              </a:xfrm>
              <a:prstGeom prst="rect">
                <a:avLst/>
              </a:prstGeom>
              <a:noFill/>
            </p:spPr>
            <p:txBody>
              <a:bodyPr wrap="square" rtlCol="0">
                <a:spAutoFit/>
              </a:bodyPr>
              <a:lstStyle/>
              <a:p>
                <a:pPr>
                  <a:spcBef>
                    <a:spcPts val="200"/>
                  </a:spcBef>
                </a:pPr>
                <a:r>
                  <a:rPr lang="el-GR" sz="36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1299</a:t>
                </a:r>
              </a:p>
              <a:p>
                <a:r>
                  <a:rPr lang="el-GR" sz="2800" b="1" dirty="0">
                    <a:latin typeface="Bookman Old Style" panose="02050604050505020204" pitchFamily="18" charset="0"/>
                    <a:ea typeface="Calibri" panose="020F0502020204030204" pitchFamily="34" charset="0"/>
                  </a:rPr>
                  <a:t>α) </a:t>
                </a:r>
                <a:r>
                  <a:rPr lang="el-GR" sz="2800" dirty="0">
                    <a:latin typeface="Bookman Old Style" panose="02050604050505020204" pitchFamily="18" charset="0"/>
                    <a:ea typeface="Calibri" panose="020F0502020204030204" pitchFamily="34" charset="0"/>
                  </a:rPr>
                  <a:t>Να παραγοντοποιήσετε την παράσταση: </a:t>
                </a:r>
                <a14:m>
                  <m:oMath xmlns:m="http://schemas.openxmlformats.org/officeDocument/2006/math">
                    <m:r>
                      <a:rPr lang="el-GR" sz="2800" i="1">
                        <a:latin typeface="Cambria Math" panose="02040503050406030204" pitchFamily="18" charset="0"/>
                        <a:ea typeface="Calibri" panose="020F0502020204030204" pitchFamily="34" charset="0"/>
                      </a:rPr>
                      <m:t>𝐴</m:t>
                    </m:r>
                    <m:r>
                      <a:rPr lang="el-GR" sz="2800">
                        <a:latin typeface="Cambria Math" panose="02040503050406030204" pitchFamily="18" charset="0"/>
                        <a:ea typeface="Calibri" panose="020F0502020204030204" pitchFamily="34" charset="0"/>
                      </a:rPr>
                      <m:t>=</m:t>
                    </m:r>
                    <m:sSup>
                      <m:sSupPr>
                        <m:ctrlPr>
                          <a:rPr lang="el-GR" sz="2800" i="1">
                            <a:latin typeface="Cambria Math" panose="02040503050406030204" pitchFamily="18" charset="0"/>
                            <a:ea typeface="Calibri" panose="020F0502020204030204" pitchFamily="34" charset="0"/>
                          </a:rPr>
                        </m:ctrlPr>
                      </m:sSupPr>
                      <m:e>
                        <m:r>
                          <a:rPr lang="el-GR" sz="2800" i="1">
                            <a:latin typeface="Cambria Math" panose="02040503050406030204" pitchFamily="18" charset="0"/>
                            <a:ea typeface="Calibri" panose="020F0502020204030204" pitchFamily="34" charset="0"/>
                          </a:rPr>
                          <m:t>𝑥</m:t>
                        </m:r>
                      </m:e>
                      <m:sup>
                        <m:r>
                          <a:rPr lang="el-GR" sz="2800">
                            <a:latin typeface="Cambria Math" panose="02040503050406030204" pitchFamily="18" charset="0"/>
                            <a:ea typeface="Calibri" panose="020F0502020204030204" pitchFamily="34" charset="0"/>
                          </a:rPr>
                          <m:t>3</m:t>
                        </m:r>
                      </m:sup>
                    </m:sSup>
                    <m:r>
                      <a:rPr lang="el-GR" sz="2800" i="1">
                        <a:latin typeface="Cambria Math" panose="02040503050406030204" pitchFamily="18" charset="0"/>
                        <a:ea typeface="Calibri" panose="020F0502020204030204" pitchFamily="34" charset="0"/>
                      </a:rPr>
                      <m:t>−</m:t>
                    </m:r>
                    <m:sSup>
                      <m:sSupPr>
                        <m:ctrlPr>
                          <a:rPr lang="el-GR" sz="2800" i="1">
                            <a:latin typeface="Cambria Math" panose="02040503050406030204" pitchFamily="18" charset="0"/>
                            <a:ea typeface="Calibri" panose="020F0502020204030204" pitchFamily="34" charset="0"/>
                          </a:rPr>
                        </m:ctrlPr>
                      </m:sSupPr>
                      <m:e>
                        <m:r>
                          <a:rPr lang="el-GR" sz="2800" i="1">
                            <a:latin typeface="Cambria Math" panose="02040503050406030204" pitchFamily="18" charset="0"/>
                            <a:ea typeface="Calibri" panose="020F0502020204030204" pitchFamily="34" charset="0"/>
                          </a:rPr>
                          <m:t>𝑥</m:t>
                        </m:r>
                      </m:e>
                      <m:sup>
                        <m:r>
                          <a:rPr lang="el-GR" sz="2800">
                            <a:latin typeface="Cambria Math" panose="02040503050406030204" pitchFamily="18" charset="0"/>
                            <a:ea typeface="Calibri" panose="020F0502020204030204" pitchFamily="34" charset="0"/>
                          </a:rPr>
                          <m:t>2</m:t>
                        </m:r>
                      </m:sup>
                    </m:sSup>
                    <m:r>
                      <a:rPr lang="el-GR" sz="2800">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3</m:t>
                    </m:r>
                    <m:r>
                      <a:rPr lang="el-GR" sz="2800" i="1">
                        <a:latin typeface="Cambria Math" panose="02040503050406030204" pitchFamily="18" charset="0"/>
                        <a:ea typeface="Calibri" panose="020F0502020204030204" pitchFamily="34" charset="0"/>
                      </a:rPr>
                      <m:t>𝑥</m:t>
                    </m:r>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3</m:t>
                    </m:r>
                  </m:oMath>
                </a14:m>
                <a:r>
                  <a:rPr lang="el-GR" sz="2800" dirty="0">
                    <a:latin typeface="Bookman Old Style" panose="02050604050505020204" pitchFamily="18" charset="0"/>
                    <a:ea typeface="Calibri" panose="020F0502020204030204" pitchFamily="34" charset="0"/>
                  </a:rPr>
                  <a:t> (Μονάδες 13)</a:t>
                </a:r>
              </a:p>
              <a:p>
                <a:r>
                  <a:rPr lang="el-GR" sz="2800" b="1" dirty="0">
                    <a:latin typeface="Bookman Old Style" panose="02050604050505020204" pitchFamily="18" charset="0"/>
                    <a:ea typeface="Calibri" panose="020F0502020204030204" pitchFamily="34" charset="0"/>
                  </a:rPr>
                  <a:t>β) </a:t>
                </a:r>
                <a:r>
                  <a:rPr lang="el-GR" sz="2800" dirty="0">
                    <a:latin typeface="Bookman Old Style" panose="02050604050505020204" pitchFamily="18" charset="0"/>
                    <a:ea typeface="Calibri" panose="020F0502020204030204" pitchFamily="34" charset="0"/>
                  </a:rPr>
                  <a:t>Να δείξετε ότι οι γραφικές παραστάσεις των συναρτήσεων </a:t>
                </a:r>
                <a14:m>
                  <m:oMath xmlns:m="http://schemas.openxmlformats.org/officeDocument/2006/math">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𝑥</m:t>
                        </m:r>
                      </m:e>
                    </m:d>
                    <m:r>
                      <a:rPr lang="el-GR" sz="2800">
                        <a:latin typeface="Cambria Math" panose="02040503050406030204" pitchFamily="18" charset="0"/>
                        <a:ea typeface="Calibri" panose="020F0502020204030204" pitchFamily="34" charset="0"/>
                      </a:rPr>
                      <m:t>=</m:t>
                    </m:r>
                    <m:f>
                      <m:fPr>
                        <m:ctrlPr>
                          <a:rPr lang="el-GR" sz="2800" i="1">
                            <a:latin typeface="Cambria Math" panose="02040503050406030204" pitchFamily="18" charset="0"/>
                            <a:ea typeface="Calibri" panose="020F0502020204030204" pitchFamily="34" charset="0"/>
                          </a:rPr>
                        </m:ctrlPr>
                      </m:fPr>
                      <m:num>
                        <m:r>
                          <a:rPr lang="el-GR" sz="2800">
                            <a:latin typeface="Cambria Math" panose="02040503050406030204" pitchFamily="18" charset="0"/>
                            <a:ea typeface="Calibri" panose="020F0502020204030204" pitchFamily="34" charset="0"/>
                          </a:rPr>
                          <m:t>3</m:t>
                        </m:r>
                      </m:num>
                      <m:den>
                        <m:r>
                          <a:rPr lang="el-GR" sz="2800" i="1">
                            <a:latin typeface="Cambria Math" panose="02040503050406030204" pitchFamily="18" charset="0"/>
                            <a:ea typeface="Calibri" panose="020F0502020204030204" pitchFamily="34" charset="0"/>
                          </a:rPr>
                          <m:t>𝑥</m:t>
                        </m:r>
                      </m:den>
                    </m:f>
                  </m:oMath>
                </a14:m>
                <a:r>
                  <a:rPr lang="el-GR" sz="2800" dirty="0">
                    <a:latin typeface="Bookman Old Style" panose="02050604050505020204" pitchFamily="18" charset="0"/>
                    <a:ea typeface="Calibri" panose="020F0502020204030204" pitchFamily="34" charset="0"/>
                  </a:rPr>
                  <a:t> και </a:t>
                </a:r>
                <a14:m>
                  <m:oMath xmlns:m="http://schemas.openxmlformats.org/officeDocument/2006/math">
                    <m:r>
                      <a:rPr lang="el-GR" sz="2800" i="1">
                        <a:latin typeface="Cambria Math" panose="02040503050406030204" pitchFamily="18" charset="0"/>
                        <a:ea typeface="Calibri" panose="020F0502020204030204" pitchFamily="34" charset="0"/>
                      </a:rPr>
                      <m:t>𝑔</m:t>
                    </m:r>
                    <m:d>
                      <m:dPr>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𝑥</m:t>
                        </m:r>
                      </m:e>
                    </m:d>
                    <m:r>
                      <a:rPr lang="el-GR" sz="2800">
                        <a:latin typeface="Cambria Math" panose="02040503050406030204" pitchFamily="18" charset="0"/>
                        <a:ea typeface="Calibri" panose="020F0502020204030204" pitchFamily="34" charset="0"/>
                      </a:rPr>
                      <m:t>=</m:t>
                    </m:r>
                    <m:sSup>
                      <m:sSupPr>
                        <m:ctrlPr>
                          <a:rPr lang="el-GR" sz="2800" i="1">
                            <a:latin typeface="Cambria Math" panose="02040503050406030204" pitchFamily="18" charset="0"/>
                            <a:ea typeface="Calibri" panose="020F0502020204030204" pitchFamily="34" charset="0"/>
                          </a:rPr>
                        </m:ctrlPr>
                      </m:sSupPr>
                      <m:e>
                        <m:r>
                          <a:rPr lang="el-GR" sz="2800" i="1">
                            <a:latin typeface="Cambria Math" panose="02040503050406030204" pitchFamily="18" charset="0"/>
                            <a:ea typeface="Calibri" panose="020F0502020204030204" pitchFamily="34" charset="0"/>
                          </a:rPr>
                          <m:t>𝑥</m:t>
                        </m:r>
                      </m:e>
                      <m:sup>
                        <m:r>
                          <a:rPr lang="el-GR" sz="2800">
                            <a:latin typeface="Cambria Math" panose="02040503050406030204" pitchFamily="18" charset="0"/>
                            <a:ea typeface="Calibri" panose="020F0502020204030204" pitchFamily="34" charset="0"/>
                          </a:rPr>
                          <m:t>2</m:t>
                        </m:r>
                      </m:sup>
                    </m:sSup>
                    <m:r>
                      <a:rPr lang="el-GR" sz="2800" i="1">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3</m:t>
                    </m:r>
                  </m:oMath>
                </a14:m>
                <a:r>
                  <a:rPr lang="el-GR" sz="2800" dirty="0">
                    <a:latin typeface="Bookman Old Style" panose="02050604050505020204" pitchFamily="18" charset="0"/>
                    <a:ea typeface="Calibri" panose="020F0502020204030204" pitchFamily="34" charset="0"/>
                  </a:rPr>
                  <a:t> έχουν ένα μόνο κοινό σημείο, το Α(1,3). </a:t>
                </a:r>
              </a:p>
              <a:p>
                <a:r>
                  <a:rPr lang="el-GR" sz="2800" dirty="0">
                    <a:latin typeface="Bookman Old Style" panose="02050604050505020204" pitchFamily="18" charset="0"/>
                    <a:ea typeface="Calibri" panose="020F0502020204030204" pitchFamily="34" charset="0"/>
                  </a:rPr>
                  <a:t>(Μονάδες 12) </a:t>
                </a: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2981457"/>
              </a:xfrm>
              <a:prstGeom prst="rect">
                <a:avLst/>
              </a:prstGeom>
              <a:blipFill>
                <a:blip r:embed="rId2"/>
                <a:stretch>
                  <a:fillRect l="-1500" t="-3272" b="-4703"/>
                </a:stretch>
              </a:blipFill>
            </p:spPr>
            <p:txBody>
              <a:bodyPr/>
              <a:lstStyle/>
              <a:p>
                <a:r>
                  <a:rPr lang="el-GR">
                    <a:noFill/>
                  </a:rPr>
                  <a:t> </a:t>
                </a:r>
              </a:p>
            </p:txBody>
          </p:sp>
        </mc:Fallback>
      </mc:AlternateContent>
      <p:sp>
        <p:nvSpPr>
          <p:cNvPr id="3" name="TextBox 2">
            <a:extLst>
              <a:ext uri="{FF2B5EF4-FFF2-40B4-BE49-F238E27FC236}">
                <a16:creationId xmlns:a16="http://schemas.microsoft.com/office/drawing/2014/main" id="{362872DB-57A9-4E8B-9050-F0DAC57D6AEC}"/>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410453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3662541"/>
              </a:xfrm>
              <a:prstGeom prst="rect">
                <a:avLst/>
              </a:prstGeom>
              <a:noFill/>
            </p:spPr>
            <p:txBody>
              <a:bodyPr wrap="square" rtlCol="0">
                <a:spAutoFit/>
              </a:bodyPr>
              <a:lstStyle/>
              <a:p>
                <a:pPr>
                  <a:spcBef>
                    <a:spcPts val="200"/>
                  </a:spcBef>
                </a:pPr>
                <a:r>
                  <a:rPr lang="el-GR" sz="36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1301</a:t>
                </a:r>
              </a:p>
              <a:p>
                <a:r>
                  <a:rPr lang="el-GR" sz="2800" dirty="0">
                    <a:latin typeface="Bookman Old Style" panose="02050604050505020204" pitchFamily="18" charset="0"/>
                    <a:ea typeface="Calibri" panose="020F0502020204030204" pitchFamily="34" charset="0"/>
                  </a:rPr>
                  <a:t>Δίνονται οι συναρτήσεις </a:t>
                </a:r>
                <a14:m>
                  <m:oMath xmlns:m="http://schemas.openxmlformats.org/officeDocument/2006/math">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𝑥</m:t>
                        </m:r>
                      </m:e>
                    </m:d>
                    <m:r>
                      <a:rPr lang="el-GR" sz="2800">
                        <a:latin typeface="Cambria Math" panose="02040503050406030204" pitchFamily="18" charset="0"/>
                        <a:ea typeface="Calibri" panose="020F0502020204030204" pitchFamily="34" charset="0"/>
                      </a:rPr>
                      <m:t>=</m:t>
                    </m:r>
                    <m:sSup>
                      <m:sSupPr>
                        <m:ctrlPr>
                          <a:rPr lang="el-GR" sz="2800" i="1">
                            <a:latin typeface="Cambria Math" panose="02040503050406030204" pitchFamily="18" charset="0"/>
                            <a:ea typeface="Calibri" panose="020F0502020204030204" pitchFamily="34" charset="0"/>
                          </a:rPr>
                        </m:ctrlPr>
                      </m:sSupPr>
                      <m:e>
                        <m:r>
                          <a:rPr lang="el-GR" sz="2800" i="1">
                            <a:latin typeface="Cambria Math" panose="02040503050406030204" pitchFamily="18" charset="0"/>
                            <a:ea typeface="Calibri" panose="020F0502020204030204" pitchFamily="34" charset="0"/>
                          </a:rPr>
                          <m:t>𝑥</m:t>
                        </m:r>
                      </m:e>
                      <m:sup>
                        <m:r>
                          <a:rPr lang="el-GR" sz="2800">
                            <a:latin typeface="Cambria Math" panose="02040503050406030204" pitchFamily="18" charset="0"/>
                            <a:ea typeface="Calibri" panose="020F0502020204030204" pitchFamily="34" charset="0"/>
                          </a:rPr>
                          <m:t>3</m:t>
                        </m:r>
                      </m:sup>
                    </m:sSup>
                  </m:oMath>
                </a14:m>
                <a:r>
                  <a:rPr lang="el-GR" sz="2800" dirty="0">
                    <a:latin typeface="Bookman Old Style" panose="02050604050505020204" pitchFamily="18" charset="0"/>
                    <a:ea typeface="Calibri" panose="020F0502020204030204" pitchFamily="34" charset="0"/>
                  </a:rPr>
                  <a:t> και </a:t>
                </a:r>
                <a14:m>
                  <m:oMath xmlns:m="http://schemas.openxmlformats.org/officeDocument/2006/math">
                    <m:r>
                      <a:rPr lang="el-GR" sz="2800" i="1">
                        <a:latin typeface="Cambria Math" panose="02040503050406030204" pitchFamily="18" charset="0"/>
                        <a:ea typeface="Calibri" panose="020F0502020204030204" pitchFamily="34" charset="0"/>
                      </a:rPr>
                      <m:t>𝑔</m:t>
                    </m:r>
                    <m:d>
                      <m:dPr>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𝑥</m:t>
                        </m:r>
                      </m:e>
                    </m:d>
                    <m:r>
                      <a:rPr lang="el-GR" sz="2800">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𝑥</m:t>
                    </m:r>
                  </m:oMath>
                </a14:m>
                <a:r>
                  <a:rPr lang="el-GR" sz="2800" dirty="0">
                    <a:latin typeface="Bookman Old Style" panose="02050604050505020204" pitchFamily="18" charset="0"/>
                    <a:ea typeface="Calibri" panose="020F0502020204030204" pitchFamily="34" charset="0"/>
                  </a:rPr>
                  <a:t>, </a:t>
                </a:r>
                <a:r>
                  <a:rPr lang="en-US" sz="2800" dirty="0">
                    <a:latin typeface="Bookman Old Style" panose="02050604050505020204" pitchFamily="18" charset="0"/>
                    <a:ea typeface="Calibri" panose="020F0502020204030204" pitchFamily="34" charset="0"/>
                  </a:rPr>
                  <a:t>x</a:t>
                </a:r>
                <a:r>
                  <a:rPr lang="en-US" sz="2800" dirty="0">
                    <a:latin typeface="Bookman Old Style" panose="02050604050505020204" pitchFamily="18" charset="0"/>
                    <a:ea typeface="Calibri" panose="020F0502020204030204" pitchFamily="34" charset="0"/>
                    <a:sym typeface="Symbol" panose="05050102010706020507" pitchFamily="18" charset="2"/>
                  </a:rPr>
                  <a:t></a:t>
                </a:r>
                <a:r>
                  <a:rPr lang="el-GR" sz="2800" spc="-100" dirty="0">
                    <a:latin typeface="Bookman Old Style" panose="02050604050505020204" pitchFamily="18" charset="0"/>
                    <a:ea typeface="Calibri" panose="020F0502020204030204" pitchFamily="34" charset="0"/>
                  </a:rPr>
                  <a:t>Ι</a:t>
                </a:r>
                <a:r>
                  <a:rPr lang="en-US" sz="2800" dirty="0">
                    <a:latin typeface="Bookman Old Style" panose="02050604050505020204" pitchFamily="18" charset="0"/>
                    <a:ea typeface="Calibri" panose="020F0502020204030204" pitchFamily="34" charset="0"/>
                  </a:rPr>
                  <a:t>R</a:t>
                </a:r>
                <a:r>
                  <a:rPr lang="el-GR" sz="2800" dirty="0">
                    <a:latin typeface="Bookman Old Style" panose="02050604050505020204" pitchFamily="18" charset="0"/>
                    <a:ea typeface="Calibri" panose="020F0502020204030204" pitchFamily="34" charset="0"/>
                  </a:rPr>
                  <a:t>.</a:t>
                </a:r>
              </a:p>
              <a:p>
                <a:r>
                  <a:rPr lang="el-GR" sz="2800" b="1" dirty="0">
                    <a:latin typeface="Bookman Old Style" panose="02050604050505020204" pitchFamily="18" charset="0"/>
                    <a:ea typeface="Calibri" panose="020F0502020204030204" pitchFamily="34" charset="0"/>
                  </a:rPr>
                  <a:t>α) </a:t>
                </a:r>
                <a:r>
                  <a:rPr lang="el-GR" sz="2800" dirty="0">
                    <a:latin typeface="Bookman Old Style" panose="02050604050505020204" pitchFamily="18" charset="0"/>
                    <a:ea typeface="Calibri" panose="020F0502020204030204" pitchFamily="34" charset="0"/>
                  </a:rPr>
                  <a:t>Να δείξετε ότι οι γραφικές παραστάσεις των συναρτήσεων f, g τέμνονται σε τρία σημεία τα οποία και να βρείτε. (Μονάδες 13)</a:t>
                </a:r>
              </a:p>
              <a:p>
                <a:r>
                  <a:rPr lang="el-GR" sz="2800" b="1" dirty="0">
                    <a:latin typeface="Bookman Old Style" panose="02050604050505020204" pitchFamily="18" charset="0"/>
                    <a:ea typeface="Calibri" panose="020F0502020204030204" pitchFamily="34" charset="0"/>
                  </a:rPr>
                  <a:t>β) </a:t>
                </a:r>
                <a:r>
                  <a:rPr lang="el-GR" sz="2800" dirty="0">
                    <a:latin typeface="Bookman Old Style" panose="02050604050505020204" pitchFamily="18" charset="0"/>
                    <a:ea typeface="Calibri" panose="020F0502020204030204" pitchFamily="34" charset="0"/>
                  </a:rPr>
                  <a:t>Αν Α, Ο, Β είναι τα σημεία τομής των παραπάνω γραφικών παραστάσεων, όπου </a:t>
                </a:r>
                <a:r>
                  <a:rPr lang="en-US" sz="2800" dirty="0">
                    <a:latin typeface="Bookman Old Style" panose="02050604050505020204" pitchFamily="18" charset="0"/>
                    <a:ea typeface="Calibri" panose="020F0502020204030204" pitchFamily="34" charset="0"/>
                  </a:rPr>
                  <a:t>O</a:t>
                </a:r>
                <a:r>
                  <a:rPr lang="el-GR" sz="2800" dirty="0">
                    <a:latin typeface="Bookman Old Style" panose="02050604050505020204" pitchFamily="18" charset="0"/>
                    <a:ea typeface="Calibri" panose="020F0502020204030204" pitchFamily="34" charset="0"/>
                  </a:rPr>
                  <a:t>(0,0), να αποδείξτε ότι Α, Β είναι συμμετρικά ως προς το Ο. (Μονάδες 12)</a:t>
                </a:r>
              </a:p>
              <a:p>
                <a:r>
                  <a:rPr lang="el-GR" sz="2800" dirty="0">
                    <a:latin typeface="Bookman Old Style" panose="02050604050505020204" pitchFamily="18" charset="0"/>
                    <a:ea typeface="Calibri" panose="020F0502020204030204" pitchFamily="34" charset="0"/>
                  </a:rPr>
                  <a:t> </a:t>
                </a: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3662541"/>
              </a:xfrm>
              <a:prstGeom prst="rect">
                <a:avLst/>
              </a:prstGeom>
              <a:blipFill>
                <a:blip r:embed="rId2"/>
                <a:stretch>
                  <a:fillRect l="-1500" t="-2662"/>
                </a:stretch>
              </a:blipFill>
            </p:spPr>
            <p:txBody>
              <a:bodyPr/>
              <a:lstStyle/>
              <a:p>
                <a:r>
                  <a:rPr lang="el-GR">
                    <a:noFill/>
                  </a:rPr>
                  <a:t> </a:t>
                </a:r>
              </a:p>
            </p:txBody>
          </p:sp>
        </mc:Fallback>
      </mc:AlternateContent>
      <p:sp>
        <p:nvSpPr>
          <p:cNvPr id="3" name="TextBox 2">
            <a:extLst>
              <a:ext uri="{FF2B5EF4-FFF2-40B4-BE49-F238E27FC236}">
                <a16:creationId xmlns:a16="http://schemas.microsoft.com/office/drawing/2014/main" id="{4198BB58-BD8B-4435-851D-9612122C347E}"/>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193555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3514745"/>
              </a:xfrm>
              <a:prstGeom prst="rect">
                <a:avLst/>
              </a:prstGeom>
              <a:noFill/>
            </p:spPr>
            <p:txBody>
              <a:bodyPr wrap="square" rtlCol="0">
                <a:spAutoFit/>
              </a:bodyPr>
              <a:lstStyle/>
              <a:p>
                <a:pPr>
                  <a:spcBef>
                    <a:spcPts val="200"/>
                  </a:spcBef>
                </a:pPr>
                <a:r>
                  <a:rPr lang="el-GR" sz="36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1302</a:t>
                </a:r>
              </a:p>
              <a:p>
                <a:r>
                  <a:rPr lang="el-GR" sz="2800" dirty="0">
                    <a:latin typeface="Bookman Old Style" panose="02050604050505020204" pitchFamily="18" charset="0"/>
                    <a:ea typeface="Calibri" panose="020F0502020204030204" pitchFamily="34" charset="0"/>
                  </a:rPr>
                  <a:t>Δίνεται η συνάρτηση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 με </a:t>
                </a:r>
                <a14:m>
                  <m:oMath xmlns:m="http://schemas.openxmlformats.org/officeDocument/2006/math">
                    <m:r>
                      <a:rPr lang="el-GR" sz="2800" i="1">
                        <a:latin typeface="Cambria Math" panose="02040503050406030204" pitchFamily="18" charset="0"/>
                        <a:ea typeface="Calibri" panose="020F0502020204030204" pitchFamily="34" charset="0"/>
                      </a:rPr>
                      <m:t>𝑓</m:t>
                    </m:r>
                    <m:r>
                      <a:rPr lang="el-GR" sz="2800">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m:t>
                    </m:r>
                    <m:f>
                      <m:fPr>
                        <m:ctrlPr>
                          <a:rPr lang="el-GR" sz="2800" i="1">
                            <a:latin typeface="Cambria Math" panose="02040503050406030204" pitchFamily="18" charset="0"/>
                            <a:ea typeface="Calibri" panose="020F0502020204030204" pitchFamily="34" charset="0"/>
                          </a:rPr>
                        </m:ctrlPr>
                      </m:fPr>
                      <m:num>
                        <m:r>
                          <a:rPr lang="el-GR" sz="2800">
                            <a:latin typeface="Cambria Math" panose="02040503050406030204" pitchFamily="18" charset="0"/>
                            <a:ea typeface="Calibri" panose="020F0502020204030204" pitchFamily="34" charset="0"/>
                          </a:rPr>
                          <m:t>2</m:t>
                        </m:r>
                        <m:sSup>
                          <m:sSupPr>
                            <m:ctrlPr>
                              <a:rPr lang="el-GR" sz="2800" i="1">
                                <a:latin typeface="Cambria Math" panose="02040503050406030204" pitchFamily="18" charset="0"/>
                                <a:ea typeface="Calibri" panose="020F0502020204030204" pitchFamily="34" charset="0"/>
                              </a:rPr>
                            </m:ctrlPr>
                          </m:sSupPr>
                          <m:e>
                            <m:r>
                              <a:rPr lang="el-GR" sz="2800" i="1">
                                <a:latin typeface="Cambria Math" panose="02040503050406030204" pitchFamily="18" charset="0"/>
                                <a:ea typeface="Calibri" panose="020F0502020204030204" pitchFamily="34" charset="0"/>
                              </a:rPr>
                              <m:t>𝑥</m:t>
                            </m:r>
                          </m:e>
                          <m:sup>
                            <m:r>
                              <a:rPr lang="el-GR" sz="2800">
                                <a:latin typeface="Cambria Math" panose="02040503050406030204" pitchFamily="18" charset="0"/>
                                <a:ea typeface="Calibri" panose="020F0502020204030204" pitchFamily="34" charset="0"/>
                              </a:rPr>
                              <m:t>2</m:t>
                            </m:r>
                          </m:sup>
                        </m:sSup>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6</m:t>
                        </m:r>
                        <m:d>
                          <m:dPr>
                            <m:begChr m:val="|"/>
                            <m:endChr m:val="|"/>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𝑥</m:t>
                            </m:r>
                          </m:e>
                        </m:d>
                      </m:num>
                      <m:den>
                        <m:r>
                          <a:rPr lang="el-GR" sz="2800">
                            <a:latin typeface="Cambria Math" panose="02040503050406030204" pitchFamily="18" charset="0"/>
                            <a:ea typeface="Calibri" panose="020F0502020204030204" pitchFamily="34" charset="0"/>
                          </a:rPr>
                          <m:t>2</m:t>
                        </m:r>
                        <m:d>
                          <m:dPr>
                            <m:begChr m:val="|"/>
                            <m:endChr m:val="|"/>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𝑥</m:t>
                            </m:r>
                          </m:e>
                        </m:d>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6</m:t>
                        </m:r>
                      </m:den>
                    </m:f>
                  </m:oMath>
                </a14:m>
                <a:endParaRPr lang="el-GR" sz="2800" dirty="0">
                  <a:latin typeface="Bookman Old Style" panose="02050604050505020204" pitchFamily="18" charset="0"/>
                  <a:ea typeface="Calibri" panose="020F0502020204030204" pitchFamily="34" charset="0"/>
                </a:endParaRPr>
              </a:p>
              <a:p>
                <a:r>
                  <a:rPr lang="el-GR" sz="2800" b="1" dirty="0">
                    <a:latin typeface="Bookman Old Style" panose="02050604050505020204" pitchFamily="18" charset="0"/>
                    <a:ea typeface="Calibri" panose="020F0502020204030204" pitchFamily="34" charset="0"/>
                  </a:rPr>
                  <a:t>α) </a:t>
                </a:r>
                <a:r>
                  <a:rPr lang="el-GR" sz="2800" dirty="0">
                    <a:latin typeface="Bookman Old Style" panose="02050604050505020204" pitchFamily="18" charset="0"/>
                    <a:ea typeface="Calibri" panose="020F0502020204030204" pitchFamily="34" charset="0"/>
                  </a:rPr>
                  <a:t>Να προσδιορίσετε το πεδίο ορισμού </a:t>
                </a:r>
                <a:r>
                  <a:rPr lang="en-US" sz="2800" dirty="0">
                    <a:latin typeface="Bookman Old Style" panose="02050604050505020204" pitchFamily="18" charset="0"/>
                    <a:ea typeface="Calibri" panose="020F0502020204030204" pitchFamily="34" charset="0"/>
                  </a:rPr>
                  <a:t>A</a:t>
                </a:r>
                <a:r>
                  <a:rPr lang="el-GR" sz="2800" dirty="0">
                    <a:latin typeface="Bookman Old Style" panose="02050604050505020204" pitchFamily="18" charset="0"/>
                    <a:ea typeface="Calibri" panose="020F0502020204030204" pitchFamily="34" charset="0"/>
                  </a:rPr>
                  <a:t> της συνάρτησης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 </a:t>
                </a:r>
              </a:p>
              <a:p>
                <a:r>
                  <a:rPr lang="el-GR" sz="2800" dirty="0">
                    <a:latin typeface="Bookman Old Style" panose="02050604050505020204" pitchFamily="18" charset="0"/>
                    <a:ea typeface="Calibri" panose="020F0502020204030204" pitchFamily="34" charset="0"/>
                  </a:rPr>
                  <a:t>(Μονάδες 10)</a:t>
                </a:r>
              </a:p>
              <a:p>
                <a:r>
                  <a:rPr lang="el-GR" sz="2800" b="1" dirty="0">
                    <a:latin typeface="Bookman Old Style" panose="02050604050505020204" pitchFamily="18" charset="0"/>
                    <a:ea typeface="Calibri" panose="020F0502020204030204" pitchFamily="34" charset="0"/>
                  </a:rPr>
                  <a:t>β) </a:t>
                </a:r>
                <a:r>
                  <a:rPr lang="el-GR" sz="2800" dirty="0">
                    <a:latin typeface="Bookman Old Style" panose="02050604050505020204" pitchFamily="18" charset="0"/>
                    <a:ea typeface="Calibri" panose="020F0502020204030204" pitchFamily="34" charset="0"/>
                  </a:rPr>
                  <a:t>Να αποδείξετε ότι </a:t>
                </a:r>
                <a14:m>
                  <m:oMath xmlns:m="http://schemas.openxmlformats.org/officeDocument/2006/math">
                    <m:r>
                      <a:rPr lang="el-GR" sz="2800" i="1">
                        <a:latin typeface="Cambria Math" panose="02040503050406030204" pitchFamily="18" charset="0"/>
                        <a:ea typeface="Calibri" panose="020F0502020204030204" pitchFamily="34" charset="0"/>
                      </a:rPr>
                      <m:t>𝑓</m:t>
                    </m:r>
                    <m:r>
                      <a:rPr lang="el-GR" sz="2800">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m:t>
                    </m:r>
                    <m:d>
                      <m:dPr>
                        <m:begChr m:val="|"/>
                        <m:endChr m:val="|"/>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𝑥</m:t>
                        </m:r>
                      </m:e>
                    </m:d>
                  </m:oMath>
                </a14:m>
                <a:r>
                  <a:rPr lang="el-GR" sz="2800" dirty="0">
                    <a:latin typeface="Bookman Old Style" panose="02050604050505020204" pitchFamily="18" charset="0"/>
                    <a:ea typeface="Calibri" panose="020F0502020204030204" pitchFamily="34" charset="0"/>
                  </a:rPr>
                  <a:t>, για κάθε </a:t>
                </a:r>
                <a:r>
                  <a:rPr lang="en-US" sz="2800" dirty="0">
                    <a:latin typeface="Bookman Old Style" panose="02050604050505020204" pitchFamily="18" charset="0"/>
                    <a:ea typeface="Calibri" panose="020F0502020204030204" pitchFamily="34" charset="0"/>
                  </a:rPr>
                  <a:t>x</a:t>
                </a:r>
                <a:r>
                  <a:rPr lang="en-US" sz="2800" dirty="0">
                    <a:latin typeface="Bookman Old Style" panose="02050604050505020204" pitchFamily="18" charset="0"/>
                    <a:ea typeface="Calibri" panose="020F0502020204030204" pitchFamily="34" charset="0"/>
                    <a:sym typeface="Symbol" panose="05050102010706020507" pitchFamily="18" charset="2"/>
                  </a:rPr>
                  <a:t></a:t>
                </a:r>
                <a:r>
                  <a:rPr lang="en-US" sz="2800" dirty="0">
                    <a:latin typeface="Bookman Old Style" panose="02050604050505020204" pitchFamily="18" charset="0"/>
                    <a:ea typeface="Calibri" panose="020F0502020204030204" pitchFamily="34" charset="0"/>
                  </a:rPr>
                  <a:t>A</a:t>
                </a:r>
                <a:r>
                  <a:rPr lang="el-GR" sz="2800" dirty="0">
                    <a:latin typeface="Bookman Old Style" panose="02050604050505020204" pitchFamily="18" charset="0"/>
                    <a:ea typeface="Calibri" panose="020F0502020204030204" pitchFamily="34" charset="0"/>
                  </a:rPr>
                  <a:t>. (Μονάδες 10)</a:t>
                </a:r>
              </a:p>
              <a:p>
                <a:r>
                  <a:rPr lang="el-GR" sz="2800" b="1" dirty="0">
                    <a:latin typeface="Bookman Old Style" panose="02050604050505020204" pitchFamily="18" charset="0"/>
                    <a:ea typeface="Calibri" panose="020F0502020204030204" pitchFamily="34" charset="0"/>
                  </a:rPr>
                  <a:t>γ) </a:t>
                </a:r>
                <a:r>
                  <a:rPr lang="el-GR" sz="2800" dirty="0">
                    <a:latin typeface="Bookman Old Style" panose="02050604050505020204" pitchFamily="18" charset="0"/>
                    <a:ea typeface="Calibri" panose="020F0502020204030204" pitchFamily="34" charset="0"/>
                  </a:rPr>
                  <a:t>Να χαράξετε τη γραφική παράσταση της συνάρτησης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 για </a:t>
                </a:r>
                <a14:m>
                  <m:oMath xmlns:m="http://schemas.openxmlformats.org/officeDocument/2006/math">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&gt;</m:t>
                    </m:r>
                    <m:r>
                      <a:rPr lang="el-GR" sz="2800">
                        <a:latin typeface="Cambria Math" panose="02040503050406030204" pitchFamily="18" charset="0"/>
                        <a:ea typeface="Calibri" panose="020F0502020204030204" pitchFamily="34" charset="0"/>
                      </a:rPr>
                      <m:t>0</m:t>
                    </m:r>
                  </m:oMath>
                </a14:m>
                <a:r>
                  <a:rPr lang="el-GR" sz="2800" dirty="0">
                    <a:latin typeface="Bookman Old Style" panose="02050604050505020204" pitchFamily="18" charset="0"/>
                    <a:ea typeface="Calibri" panose="020F0502020204030204" pitchFamily="34" charset="0"/>
                  </a:rPr>
                  <a:t>. (Μονάδες 5)</a:t>
                </a: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3514745"/>
              </a:xfrm>
              <a:prstGeom prst="rect">
                <a:avLst/>
              </a:prstGeom>
              <a:blipFill>
                <a:blip r:embed="rId2"/>
                <a:stretch>
                  <a:fillRect l="-1500" t="-2773" b="-3813"/>
                </a:stretch>
              </a:blipFill>
            </p:spPr>
            <p:txBody>
              <a:bodyPr/>
              <a:lstStyle/>
              <a:p>
                <a:r>
                  <a:rPr lang="el-GR">
                    <a:noFill/>
                  </a:rPr>
                  <a:t> </a:t>
                </a:r>
              </a:p>
            </p:txBody>
          </p:sp>
        </mc:Fallback>
      </mc:AlternateContent>
      <p:sp>
        <p:nvSpPr>
          <p:cNvPr id="3" name="TextBox 2">
            <a:extLst>
              <a:ext uri="{FF2B5EF4-FFF2-40B4-BE49-F238E27FC236}">
                <a16:creationId xmlns:a16="http://schemas.microsoft.com/office/drawing/2014/main" id="{74665C43-2C7D-4E0C-AB58-92165D2662A3}"/>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264281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96B9F0-CBBD-4950-9302-1C5C968DA7CB}"/>
              </a:ext>
            </a:extLst>
          </p:cNvPr>
          <p:cNvSpPr txBox="1"/>
          <p:nvPr/>
        </p:nvSpPr>
        <p:spPr>
          <a:xfrm>
            <a:off x="0" y="0"/>
            <a:ext cx="8039100" cy="5816977"/>
          </a:xfrm>
          <a:prstGeom prst="rect">
            <a:avLst/>
          </a:prstGeom>
          <a:noFill/>
        </p:spPr>
        <p:txBody>
          <a:bodyPr wrap="square" rtlCol="0">
            <a:spAutoFit/>
          </a:bodyPr>
          <a:lstStyle/>
          <a:p>
            <a:pPr>
              <a:spcBef>
                <a:spcPts val="200"/>
              </a:spcBef>
            </a:pPr>
            <a:r>
              <a:rPr lang="el-GR" sz="36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1304</a:t>
            </a:r>
          </a:p>
          <a:p>
            <a:r>
              <a:rPr lang="el-GR" sz="2800" dirty="0">
                <a:latin typeface="Bookman Old Style" panose="02050604050505020204" pitchFamily="18" charset="0"/>
                <a:ea typeface="Calibri" panose="020F0502020204030204" pitchFamily="34" charset="0"/>
              </a:rPr>
              <a:t>Στο παρακάτω σύστημα συντεταγμένων δίνεται η γραφική παράσταση μιας συνάρτησης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a:t>
            </a:r>
          </a:p>
          <a:p>
            <a:r>
              <a:rPr lang="el-GR" sz="2800" b="1" dirty="0">
                <a:latin typeface="Bookman Old Style" panose="02050604050505020204" pitchFamily="18" charset="0"/>
                <a:ea typeface="Calibri" panose="020F0502020204030204" pitchFamily="34" charset="0"/>
              </a:rPr>
              <a:t>α) </a:t>
            </a:r>
            <a:r>
              <a:rPr lang="en-US" sz="2800" dirty="0">
                <a:latin typeface="Bookman Old Style" panose="02050604050505020204" pitchFamily="18" charset="0"/>
                <a:ea typeface="Calibri" panose="020F0502020204030204" pitchFamily="34" charset="0"/>
              </a:rPr>
              <a:t>N</a:t>
            </a:r>
            <a:r>
              <a:rPr lang="el-GR" sz="2800" dirty="0">
                <a:latin typeface="Bookman Old Style" panose="02050604050505020204" pitchFamily="18" charset="0"/>
                <a:ea typeface="Calibri" panose="020F0502020204030204" pitchFamily="34" charset="0"/>
              </a:rPr>
              <a:t>α προσδιορίσετε το πεδίο ορισμού της συνάρτησης. (Μονάδες 6)</a:t>
            </a:r>
          </a:p>
          <a:p>
            <a:r>
              <a:rPr lang="el-GR" sz="2800" b="1" dirty="0">
                <a:latin typeface="Bookman Old Style" panose="02050604050505020204" pitchFamily="18" charset="0"/>
                <a:ea typeface="Calibri" panose="020F0502020204030204" pitchFamily="34" charset="0"/>
              </a:rPr>
              <a:t>β) </a:t>
            </a:r>
            <a:r>
              <a:rPr lang="el-GR" sz="2800" dirty="0">
                <a:latin typeface="Bookman Old Style" panose="02050604050505020204" pitchFamily="18" charset="0"/>
                <a:ea typeface="Calibri" panose="020F0502020204030204" pitchFamily="34" charset="0"/>
              </a:rPr>
              <a:t>Να συμπληρώσετε τον παρακάτω πίνακα τιμών:</a:t>
            </a:r>
          </a:p>
          <a:p>
            <a:r>
              <a:rPr lang="el-GR" sz="2800" dirty="0">
                <a:latin typeface="Bookman Old Style" panose="02050604050505020204" pitchFamily="18" charset="0"/>
                <a:ea typeface="Calibri" panose="020F0502020204030204" pitchFamily="34" charset="0"/>
              </a:rPr>
              <a:t> </a:t>
            </a:r>
            <a:r>
              <a:rPr lang="en-US" sz="2800" dirty="0">
                <a:latin typeface="Bookman Old Style" panose="02050604050505020204" pitchFamily="18" charset="0"/>
                <a:ea typeface="Calibri" panose="020F0502020204030204" pitchFamily="34" charset="0"/>
              </a:rPr>
              <a:t>(</a:t>
            </a:r>
            <a:r>
              <a:rPr lang="el-GR" sz="2800" dirty="0">
                <a:latin typeface="Bookman Old Style" panose="02050604050505020204" pitchFamily="18" charset="0"/>
                <a:ea typeface="Calibri" panose="020F0502020204030204" pitchFamily="34" charset="0"/>
              </a:rPr>
              <a:t>Μονάδες</a:t>
            </a:r>
            <a:r>
              <a:rPr lang="en-US" sz="2800" dirty="0">
                <a:latin typeface="Bookman Old Style" panose="02050604050505020204" pitchFamily="18" charset="0"/>
                <a:ea typeface="Calibri" panose="020F0502020204030204" pitchFamily="34" charset="0"/>
              </a:rPr>
              <a:t> 6</a:t>
            </a:r>
            <a:r>
              <a:rPr lang="el-GR" sz="2800" dirty="0">
                <a:latin typeface="Bookman Old Style" panose="02050604050505020204" pitchFamily="18" charset="0"/>
                <a:ea typeface="Calibri" panose="020F0502020204030204" pitchFamily="34" charset="0"/>
              </a:rPr>
              <a:t>)</a:t>
            </a:r>
          </a:p>
          <a:p>
            <a:r>
              <a:rPr lang="el-GR" sz="2800" b="1" dirty="0">
                <a:latin typeface="Bookman Old Style" panose="02050604050505020204" pitchFamily="18" charset="0"/>
                <a:ea typeface="Calibri" panose="020F0502020204030204" pitchFamily="34" charset="0"/>
              </a:rPr>
              <a:t>γ) </a:t>
            </a:r>
            <a:r>
              <a:rPr lang="el-GR" sz="2800" dirty="0">
                <a:latin typeface="Bookman Old Style" panose="02050604050505020204" pitchFamily="18" charset="0"/>
                <a:ea typeface="Calibri" panose="020F0502020204030204" pitchFamily="34" charset="0"/>
              </a:rPr>
              <a:t>Να βρείτε τα σημεία τομής της γραφικής παράστασης με τους άξονες.  (Μονάδες 6)</a:t>
            </a:r>
          </a:p>
          <a:p>
            <a:r>
              <a:rPr lang="el-GR" sz="2800" b="1" dirty="0">
                <a:latin typeface="Bookman Old Style" panose="02050604050505020204" pitchFamily="18" charset="0"/>
                <a:ea typeface="Calibri" panose="020F0502020204030204" pitchFamily="34" charset="0"/>
              </a:rPr>
              <a:t>δ) </a:t>
            </a:r>
            <a:r>
              <a:rPr lang="el-GR" sz="2800" dirty="0">
                <a:latin typeface="Bookman Old Style" panose="02050604050505020204" pitchFamily="18" charset="0"/>
                <a:ea typeface="Calibri" panose="020F0502020204030204" pitchFamily="34" charset="0"/>
              </a:rPr>
              <a:t>Να προσδιορίσετε τα διαστήματα του πεδίου ορισμού στα οποία η συνάρτηση παίρνει αρνητικές τιμές. (Μονάδες 7)</a:t>
            </a:r>
            <a:r>
              <a:rPr lang="el-GR" sz="2400" dirty="0">
                <a:latin typeface="Bookman Old Style" panose="02050604050505020204" pitchFamily="18" charset="0"/>
                <a:ea typeface="Calibri" panose="020F0502020204030204" pitchFamily="34" charset="0"/>
                <a:cs typeface="Times New Roman" panose="02020603050405020304" pitchFamily="18" charset="0"/>
              </a:rPr>
              <a:t> </a:t>
            </a:r>
            <a:endParaRPr lang="el-GR" sz="2000" dirty="0">
              <a:latin typeface="Bookman Old Style" panose="02050604050505020204" pitchFamily="18"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72870892-D667-439D-BDA9-DD7437B4D107}"/>
              </a:ext>
            </a:extLst>
          </p:cNvPr>
          <p:cNvGraphicFramePr>
            <a:graphicFrameLocks noGrp="1"/>
          </p:cNvGraphicFramePr>
          <p:nvPr>
            <p:extLst>
              <p:ext uri="{D42A27DB-BD31-4B8C-83A1-F6EECF244321}">
                <p14:modId xmlns:p14="http://schemas.microsoft.com/office/powerpoint/2010/main" val="2248570629"/>
              </p:ext>
            </p:extLst>
          </p:nvPr>
        </p:nvGraphicFramePr>
        <p:xfrm>
          <a:off x="8455206" y="1055477"/>
          <a:ext cx="3320688" cy="909510"/>
        </p:xfrm>
        <a:graphic>
          <a:graphicData uri="http://schemas.openxmlformats.org/drawingml/2006/table">
            <a:tbl>
              <a:tblPr firstRow="1" firstCol="1" bandRow="1"/>
              <a:tblGrid>
                <a:gridCol w="474384">
                  <a:extLst>
                    <a:ext uri="{9D8B030D-6E8A-4147-A177-3AD203B41FA5}">
                      <a16:colId xmlns:a16="http://schemas.microsoft.com/office/drawing/2014/main" val="887479960"/>
                    </a:ext>
                  </a:extLst>
                </a:gridCol>
                <a:gridCol w="474384">
                  <a:extLst>
                    <a:ext uri="{9D8B030D-6E8A-4147-A177-3AD203B41FA5}">
                      <a16:colId xmlns:a16="http://schemas.microsoft.com/office/drawing/2014/main" val="3222596626"/>
                    </a:ext>
                  </a:extLst>
                </a:gridCol>
                <a:gridCol w="474384">
                  <a:extLst>
                    <a:ext uri="{9D8B030D-6E8A-4147-A177-3AD203B41FA5}">
                      <a16:colId xmlns:a16="http://schemas.microsoft.com/office/drawing/2014/main" val="1090489227"/>
                    </a:ext>
                  </a:extLst>
                </a:gridCol>
                <a:gridCol w="474384">
                  <a:extLst>
                    <a:ext uri="{9D8B030D-6E8A-4147-A177-3AD203B41FA5}">
                      <a16:colId xmlns:a16="http://schemas.microsoft.com/office/drawing/2014/main" val="2646295683"/>
                    </a:ext>
                  </a:extLst>
                </a:gridCol>
                <a:gridCol w="474384">
                  <a:extLst>
                    <a:ext uri="{9D8B030D-6E8A-4147-A177-3AD203B41FA5}">
                      <a16:colId xmlns:a16="http://schemas.microsoft.com/office/drawing/2014/main" val="1510721510"/>
                    </a:ext>
                  </a:extLst>
                </a:gridCol>
                <a:gridCol w="474384">
                  <a:extLst>
                    <a:ext uri="{9D8B030D-6E8A-4147-A177-3AD203B41FA5}">
                      <a16:colId xmlns:a16="http://schemas.microsoft.com/office/drawing/2014/main" val="1187145655"/>
                    </a:ext>
                  </a:extLst>
                </a:gridCol>
                <a:gridCol w="474384">
                  <a:extLst>
                    <a:ext uri="{9D8B030D-6E8A-4147-A177-3AD203B41FA5}">
                      <a16:colId xmlns:a16="http://schemas.microsoft.com/office/drawing/2014/main" val="4280923653"/>
                    </a:ext>
                  </a:extLst>
                </a:gridCol>
              </a:tblGrid>
              <a:tr h="454755">
                <a:tc>
                  <a:txBody>
                    <a:bodyPr/>
                    <a:lstStyle/>
                    <a:p>
                      <a:r>
                        <a:rPr lang="en-US" sz="1800" dirty="0">
                          <a:effectLst/>
                          <a:latin typeface="Bookman Old Style" panose="02050604050505020204" pitchFamily="18" charset="0"/>
                          <a:ea typeface="Calibri" panose="020F0502020204030204" pitchFamily="34" charset="0"/>
                        </a:rPr>
                        <a:t>x</a:t>
                      </a:r>
                      <a:endParaRPr lang="el-GR" sz="1800" dirty="0">
                        <a:effectLst/>
                        <a:latin typeface="Bookman Old Style" panose="020506040505050202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l-GR" sz="1800" dirty="0">
                          <a:effectLst/>
                          <a:latin typeface="Bookman Old Style" panose="02050604050505020204" pitchFamily="18" charset="0"/>
                          <a:ea typeface="Calibri" panose="020F0502020204030204" pitchFamily="34" charset="0"/>
                          <a:sym typeface="Symbol" panose="05050102010706020507" pitchFamily="18" charset="2"/>
                        </a:rPr>
                        <a:t></a:t>
                      </a:r>
                      <a:r>
                        <a:rPr lang="en-US" sz="1800" dirty="0">
                          <a:effectLst/>
                          <a:latin typeface="Bookman Old Style" panose="02050604050505020204" pitchFamily="18" charset="0"/>
                          <a:ea typeface="Calibri" panose="020F0502020204030204" pitchFamily="34" charset="0"/>
                        </a:rPr>
                        <a:t>2</a:t>
                      </a:r>
                      <a:endParaRPr lang="el-GR" sz="1800" dirty="0">
                        <a:effectLst/>
                        <a:latin typeface="Bookman Old Style" panose="020506040505050202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l-GR" sz="1800" dirty="0">
                          <a:effectLst/>
                          <a:latin typeface="Bookman Old Style" panose="02050604050505020204" pitchFamily="18" charset="0"/>
                          <a:ea typeface="Calibri" panose="020F0502020204030204" pitchFamily="34" charset="0"/>
                          <a:sym typeface="Symbol" panose="05050102010706020507" pitchFamily="18" charset="2"/>
                        </a:rPr>
                        <a:t></a:t>
                      </a:r>
                      <a:r>
                        <a:rPr lang="en-US" sz="1800" dirty="0">
                          <a:effectLst/>
                          <a:latin typeface="Bookman Old Style" panose="02050604050505020204" pitchFamily="18" charset="0"/>
                          <a:ea typeface="Calibri" panose="020F0502020204030204" pitchFamily="34" charset="0"/>
                        </a:rPr>
                        <a:t>1</a:t>
                      </a:r>
                      <a:endParaRPr lang="el-GR" sz="1800" dirty="0">
                        <a:effectLst/>
                        <a:latin typeface="Bookman Old Style" panose="020506040505050202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effectLst/>
                          <a:latin typeface="Bookman Old Style" panose="02050604050505020204" pitchFamily="18" charset="0"/>
                          <a:ea typeface="Calibri" panose="020F0502020204030204" pitchFamily="34" charset="0"/>
                        </a:rPr>
                        <a:t> </a:t>
                      </a:r>
                      <a:endParaRPr lang="el-GR" sz="1800" dirty="0">
                        <a:effectLst/>
                        <a:latin typeface="Bookman Old Style" panose="020506040505050202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effectLst/>
                          <a:latin typeface="Bookman Old Style" panose="02050604050505020204" pitchFamily="18" charset="0"/>
                          <a:ea typeface="Calibri" panose="020F0502020204030204" pitchFamily="34" charset="0"/>
                        </a:rPr>
                        <a:t>1</a:t>
                      </a:r>
                      <a:endParaRPr lang="el-GR" sz="1800" dirty="0">
                        <a:effectLst/>
                        <a:latin typeface="Bookman Old Style" panose="020506040505050202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effectLst/>
                          <a:latin typeface="Bookman Old Style" panose="02050604050505020204" pitchFamily="18" charset="0"/>
                          <a:ea typeface="Calibri" panose="020F0502020204030204" pitchFamily="34" charset="0"/>
                        </a:rPr>
                        <a:t>2</a:t>
                      </a:r>
                      <a:endParaRPr lang="el-GR" sz="1800" dirty="0">
                        <a:effectLst/>
                        <a:latin typeface="Bookman Old Style" panose="020506040505050202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effectLst/>
                          <a:latin typeface="Bookman Old Style" panose="02050604050505020204" pitchFamily="18" charset="0"/>
                          <a:ea typeface="Calibri" panose="020F0502020204030204" pitchFamily="34" charset="0"/>
                        </a:rPr>
                        <a:t> </a:t>
                      </a:r>
                      <a:endParaRPr lang="el-GR" sz="1800" dirty="0">
                        <a:effectLst/>
                        <a:latin typeface="Bookman Old Style" panose="020506040505050202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4248233"/>
                  </a:ext>
                </a:extLst>
              </a:tr>
              <a:tr h="454755">
                <a:tc>
                  <a:txBody>
                    <a:bodyPr/>
                    <a:lstStyle/>
                    <a:p>
                      <a:r>
                        <a:rPr lang="en-US" sz="1800" dirty="0">
                          <a:effectLst/>
                          <a:latin typeface="Bookman Old Style" panose="02050604050505020204" pitchFamily="18" charset="0"/>
                          <a:ea typeface="Calibri" panose="020F0502020204030204" pitchFamily="34" charset="0"/>
                        </a:rPr>
                        <a:t>y</a:t>
                      </a:r>
                      <a:endParaRPr lang="el-GR" sz="1800" dirty="0">
                        <a:effectLst/>
                        <a:latin typeface="Bookman Old Style" panose="020506040505050202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effectLst/>
                          <a:latin typeface="Bookman Old Style" panose="02050604050505020204" pitchFamily="18" charset="0"/>
                          <a:ea typeface="Calibri" panose="020F0502020204030204" pitchFamily="34" charset="0"/>
                        </a:rPr>
                        <a:t> </a:t>
                      </a:r>
                      <a:endParaRPr lang="el-GR" sz="1800" dirty="0">
                        <a:effectLst/>
                        <a:latin typeface="Bookman Old Style" panose="020506040505050202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effectLst/>
                          <a:latin typeface="Bookman Old Style" panose="02050604050505020204" pitchFamily="18" charset="0"/>
                          <a:ea typeface="Calibri" panose="020F0502020204030204" pitchFamily="34" charset="0"/>
                        </a:rPr>
                        <a:t> </a:t>
                      </a:r>
                      <a:endParaRPr lang="el-GR" sz="1800" dirty="0">
                        <a:effectLst/>
                        <a:latin typeface="Bookman Old Style" panose="020506040505050202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l-GR" sz="1800" dirty="0">
                          <a:effectLst/>
                          <a:latin typeface="Bookman Old Style" panose="02050604050505020204" pitchFamily="18" charset="0"/>
                          <a:ea typeface="Calibri" panose="020F0502020204030204" pitchFamily="34" charset="0"/>
                          <a:sym typeface="Symbol" panose="05050102010706020507" pitchFamily="18" charset="2"/>
                        </a:rPr>
                        <a:t></a:t>
                      </a:r>
                      <a:r>
                        <a:rPr lang="en-US" sz="1800" dirty="0">
                          <a:effectLst/>
                          <a:latin typeface="Bookman Old Style" panose="02050604050505020204" pitchFamily="18" charset="0"/>
                          <a:ea typeface="Calibri" panose="020F0502020204030204" pitchFamily="34" charset="0"/>
                        </a:rPr>
                        <a:t>1</a:t>
                      </a:r>
                      <a:endParaRPr lang="el-GR" sz="1800" dirty="0">
                        <a:effectLst/>
                        <a:latin typeface="Bookman Old Style" panose="020506040505050202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effectLst/>
                          <a:latin typeface="Bookman Old Style" panose="02050604050505020204" pitchFamily="18" charset="0"/>
                          <a:ea typeface="Calibri" panose="020F0502020204030204" pitchFamily="34" charset="0"/>
                        </a:rPr>
                        <a:t> </a:t>
                      </a:r>
                      <a:endParaRPr lang="el-GR" sz="1800" dirty="0">
                        <a:effectLst/>
                        <a:latin typeface="Bookman Old Style" panose="020506040505050202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effectLst/>
                          <a:latin typeface="Bookman Old Style" panose="02050604050505020204" pitchFamily="18" charset="0"/>
                          <a:ea typeface="Calibri" panose="020F0502020204030204" pitchFamily="34" charset="0"/>
                        </a:rPr>
                        <a:t> </a:t>
                      </a:r>
                      <a:endParaRPr lang="el-GR" sz="1800" dirty="0">
                        <a:effectLst/>
                        <a:latin typeface="Bookman Old Style" panose="020506040505050202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l-GR" sz="1800" dirty="0">
                          <a:effectLst/>
                          <a:latin typeface="Bookman Old Style" panose="02050604050505020204" pitchFamily="18" charset="0"/>
                          <a:ea typeface="Calibri" panose="020F0502020204030204" pitchFamily="34" charset="0"/>
                          <a:sym typeface="Symbol" panose="05050102010706020507" pitchFamily="18" charset="2"/>
                        </a:rPr>
                        <a:t></a:t>
                      </a:r>
                      <a:r>
                        <a:rPr lang="en-US" sz="1800" dirty="0">
                          <a:effectLst/>
                          <a:latin typeface="Bookman Old Style" panose="02050604050505020204" pitchFamily="18" charset="0"/>
                          <a:ea typeface="Calibri" panose="020F0502020204030204" pitchFamily="34" charset="0"/>
                        </a:rPr>
                        <a:t>3</a:t>
                      </a:r>
                      <a:endParaRPr lang="el-GR" sz="1800" dirty="0">
                        <a:effectLst/>
                        <a:latin typeface="Bookman Old Style" panose="020506040505050202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49239"/>
                  </a:ext>
                </a:extLst>
              </a:tr>
            </a:tbl>
          </a:graphicData>
        </a:graphic>
      </p:graphicFrame>
      <p:pic>
        <p:nvPicPr>
          <p:cNvPr id="4097" name="Picture 110">
            <a:extLst>
              <a:ext uri="{FF2B5EF4-FFF2-40B4-BE49-F238E27FC236}">
                <a16:creationId xmlns:a16="http://schemas.microsoft.com/office/drawing/2014/main" id="{16CF3337-231E-43A8-86D3-38597A2690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9100" y="3184525"/>
            <a:ext cx="4152900" cy="36734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2">
            <a:extLst>
              <a:ext uri="{FF2B5EF4-FFF2-40B4-BE49-F238E27FC236}">
                <a16:creationId xmlns:a16="http://schemas.microsoft.com/office/drawing/2014/main" id="{C7FC90FE-A01C-4E96-9B72-819DC4E22BE0}"/>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40241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96B9F0-CBBD-4950-9302-1C5C968DA7CB}"/>
              </a:ext>
            </a:extLst>
          </p:cNvPr>
          <p:cNvSpPr txBox="1"/>
          <p:nvPr/>
        </p:nvSpPr>
        <p:spPr>
          <a:xfrm>
            <a:off x="1" y="0"/>
            <a:ext cx="7620000" cy="6247864"/>
          </a:xfrm>
          <a:prstGeom prst="rect">
            <a:avLst/>
          </a:prstGeom>
          <a:noFill/>
        </p:spPr>
        <p:txBody>
          <a:bodyPr wrap="square" rtlCol="0">
            <a:spAutoFit/>
          </a:bodyPr>
          <a:lstStyle/>
          <a:p>
            <a:pPr>
              <a:spcBef>
                <a:spcPts val="200"/>
              </a:spcBef>
            </a:pPr>
            <a:r>
              <a:rPr lang="el-GR" sz="36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1305</a:t>
            </a:r>
          </a:p>
          <a:p>
            <a:r>
              <a:rPr lang="el-GR" sz="2800" dirty="0">
                <a:latin typeface="Bookman Old Style" panose="02050604050505020204" pitchFamily="18" charset="0"/>
                <a:ea typeface="Calibri" panose="020F0502020204030204" pitchFamily="34" charset="0"/>
              </a:rPr>
              <a:t>Στο παραπάνω σύστημα συντεταγμένων δίνεται η γραφική παράσταση μιας συνάρτησης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 .</a:t>
            </a:r>
          </a:p>
          <a:p>
            <a:r>
              <a:rPr lang="el-GR" sz="2800" dirty="0">
                <a:latin typeface="Bookman Old Style" panose="02050604050505020204" pitchFamily="18" charset="0"/>
                <a:ea typeface="Calibri" panose="020F0502020204030204" pitchFamily="34" charset="0"/>
              </a:rPr>
              <a:t>α) </a:t>
            </a:r>
            <a:r>
              <a:rPr lang="en-US" sz="2800" dirty="0">
                <a:latin typeface="Bookman Old Style" panose="02050604050505020204" pitchFamily="18" charset="0"/>
                <a:ea typeface="Calibri" panose="020F0502020204030204" pitchFamily="34" charset="0"/>
              </a:rPr>
              <a:t>N</a:t>
            </a:r>
            <a:r>
              <a:rPr lang="el-GR" sz="2800" dirty="0">
                <a:latin typeface="Bookman Old Style" panose="02050604050505020204" pitchFamily="18" charset="0"/>
                <a:ea typeface="Calibri" panose="020F0502020204030204" pitchFamily="34" charset="0"/>
              </a:rPr>
              <a:t>α προσδιορίσετε το πεδίο ορισμού της συνάρτησης. (Μονάδες 6)</a:t>
            </a:r>
          </a:p>
          <a:p>
            <a:r>
              <a:rPr lang="el-GR" sz="2800" dirty="0">
                <a:latin typeface="Bookman Old Style" panose="02050604050505020204" pitchFamily="18" charset="0"/>
                <a:ea typeface="Calibri" panose="020F0502020204030204" pitchFamily="34" charset="0"/>
              </a:rPr>
              <a:t>β) Να συμπληρώσετε τον παρακάτω πίνακα τιμών:</a:t>
            </a:r>
          </a:p>
          <a:p>
            <a:r>
              <a:rPr lang="el-GR" sz="2800" dirty="0">
                <a:latin typeface="Bookman Old Style" panose="02050604050505020204" pitchFamily="18" charset="0"/>
                <a:ea typeface="Calibri" panose="020F0502020204030204" pitchFamily="34" charset="0"/>
              </a:rPr>
              <a:t> </a:t>
            </a:r>
            <a:r>
              <a:rPr lang="en-US" sz="2800" dirty="0">
                <a:latin typeface="Bookman Old Style" panose="02050604050505020204" pitchFamily="18" charset="0"/>
                <a:ea typeface="Calibri" panose="020F0502020204030204" pitchFamily="34" charset="0"/>
              </a:rPr>
              <a:t>(Μονάδες 6</a:t>
            </a:r>
            <a:r>
              <a:rPr lang="el-GR" sz="2800" dirty="0">
                <a:latin typeface="Bookman Old Style" panose="02050604050505020204" pitchFamily="18" charset="0"/>
                <a:ea typeface="Calibri" panose="020F0502020204030204" pitchFamily="34" charset="0"/>
              </a:rPr>
              <a:t>)</a:t>
            </a:r>
          </a:p>
          <a:p>
            <a:r>
              <a:rPr lang="el-GR" sz="2800" dirty="0">
                <a:latin typeface="Bookman Old Style" panose="02050604050505020204" pitchFamily="18" charset="0"/>
                <a:ea typeface="Calibri" panose="020F0502020204030204" pitchFamily="34" charset="0"/>
              </a:rPr>
              <a:t>γ) Να βρείτε τα σημεία τομής της γραφικής παράστασης με τους άξονες.  (Μονάδες 6)</a:t>
            </a:r>
          </a:p>
          <a:p>
            <a:r>
              <a:rPr lang="el-GR" sz="2800" dirty="0">
                <a:latin typeface="Bookman Old Style" panose="02050604050505020204" pitchFamily="18" charset="0"/>
                <a:ea typeface="Calibri" panose="020F0502020204030204" pitchFamily="34" charset="0"/>
              </a:rPr>
              <a:t>δ) Να προσδιορίσετε το διάστημα του πεδίου ορισμού στο οποίο η συνάρτηση παίρνει θετικές τιμές. (Μονάδες 7)</a:t>
            </a:r>
            <a:endParaRPr lang="el-GR" sz="2000" dirty="0">
              <a:latin typeface="Bookman Old Style" panose="02050604050505020204" pitchFamily="18"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8B7A434B-EBC9-40EB-B8FA-C561D9A9094A}"/>
              </a:ext>
            </a:extLst>
          </p:cNvPr>
          <p:cNvGraphicFramePr>
            <a:graphicFrameLocks noGrp="1"/>
          </p:cNvGraphicFramePr>
          <p:nvPr>
            <p:extLst>
              <p:ext uri="{D42A27DB-BD31-4B8C-83A1-F6EECF244321}">
                <p14:modId xmlns:p14="http://schemas.microsoft.com/office/powerpoint/2010/main" val="2076758189"/>
              </p:ext>
            </p:extLst>
          </p:nvPr>
        </p:nvGraphicFramePr>
        <p:xfrm>
          <a:off x="8073957" y="1332689"/>
          <a:ext cx="3291190" cy="826852"/>
        </p:xfrm>
        <a:graphic>
          <a:graphicData uri="http://schemas.openxmlformats.org/drawingml/2006/table">
            <a:tbl>
              <a:tblPr firstRow="1" firstCol="1" bandRow="1"/>
              <a:tblGrid>
                <a:gridCol w="470170">
                  <a:extLst>
                    <a:ext uri="{9D8B030D-6E8A-4147-A177-3AD203B41FA5}">
                      <a16:colId xmlns:a16="http://schemas.microsoft.com/office/drawing/2014/main" val="1292484952"/>
                    </a:ext>
                  </a:extLst>
                </a:gridCol>
                <a:gridCol w="470170">
                  <a:extLst>
                    <a:ext uri="{9D8B030D-6E8A-4147-A177-3AD203B41FA5}">
                      <a16:colId xmlns:a16="http://schemas.microsoft.com/office/drawing/2014/main" val="1230165358"/>
                    </a:ext>
                  </a:extLst>
                </a:gridCol>
                <a:gridCol w="470170">
                  <a:extLst>
                    <a:ext uri="{9D8B030D-6E8A-4147-A177-3AD203B41FA5}">
                      <a16:colId xmlns:a16="http://schemas.microsoft.com/office/drawing/2014/main" val="520925611"/>
                    </a:ext>
                  </a:extLst>
                </a:gridCol>
                <a:gridCol w="470170">
                  <a:extLst>
                    <a:ext uri="{9D8B030D-6E8A-4147-A177-3AD203B41FA5}">
                      <a16:colId xmlns:a16="http://schemas.microsoft.com/office/drawing/2014/main" val="2665189322"/>
                    </a:ext>
                  </a:extLst>
                </a:gridCol>
                <a:gridCol w="470170">
                  <a:extLst>
                    <a:ext uri="{9D8B030D-6E8A-4147-A177-3AD203B41FA5}">
                      <a16:colId xmlns:a16="http://schemas.microsoft.com/office/drawing/2014/main" val="1645918849"/>
                    </a:ext>
                  </a:extLst>
                </a:gridCol>
                <a:gridCol w="470170">
                  <a:extLst>
                    <a:ext uri="{9D8B030D-6E8A-4147-A177-3AD203B41FA5}">
                      <a16:colId xmlns:a16="http://schemas.microsoft.com/office/drawing/2014/main" val="2373667544"/>
                    </a:ext>
                  </a:extLst>
                </a:gridCol>
                <a:gridCol w="470170">
                  <a:extLst>
                    <a:ext uri="{9D8B030D-6E8A-4147-A177-3AD203B41FA5}">
                      <a16:colId xmlns:a16="http://schemas.microsoft.com/office/drawing/2014/main" val="2180086435"/>
                    </a:ext>
                  </a:extLst>
                </a:gridCol>
              </a:tblGrid>
              <a:tr h="413426">
                <a:tc>
                  <a:txBody>
                    <a:bodyPr/>
                    <a:lstStyle/>
                    <a:p>
                      <a:r>
                        <a:rPr lang="en-US" sz="1800" dirty="0">
                          <a:effectLst/>
                          <a:latin typeface="Bookman Old Style" panose="02050604050505020204" pitchFamily="18" charset="0"/>
                          <a:ea typeface="Calibri" panose="020F0502020204030204" pitchFamily="34" charset="0"/>
                        </a:rPr>
                        <a:t>x</a:t>
                      </a:r>
                      <a:endParaRPr lang="el-GR" sz="1800" dirty="0">
                        <a:effectLst/>
                        <a:latin typeface="Bookman Old Style" panose="020506040505050202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effectLst/>
                          <a:latin typeface="Bookman Old Style" panose="02050604050505020204" pitchFamily="18" charset="0"/>
                          <a:ea typeface="Calibri" panose="020F0502020204030204" pitchFamily="34" charset="0"/>
                          <a:sym typeface="Symbol" panose="05050102010706020507" pitchFamily="18" charset="2"/>
                        </a:rPr>
                        <a:t></a:t>
                      </a:r>
                      <a:r>
                        <a:rPr lang="en-US" sz="1800" dirty="0">
                          <a:effectLst/>
                          <a:latin typeface="Bookman Old Style" panose="02050604050505020204" pitchFamily="18" charset="0"/>
                          <a:ea typeface="Calibri" panose="020F0502020204030204" pitchFamily="34" charset="0"/>
                        </a:rPr>
                        <a:t>3</a:t>
                      </a:r>
                      <a:endParaRPr lang="el-GR" sz="1800" dirty="0">
                        <a:effectLst/>
                        <a:latin typeface="Bookman Old Style" panose="020506040505050202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effectLst/>
                          <a:latin typeface="Bookman Old Style" panose="02050604050505020204" pitchFamily="18" charset="0"/>
                          <a:ea typeface="Calibri" panose="020F0502020204030204" pitchFamily="34" charset="0"/>
                          <a:sym typeface="Symbol" panose="05050102010706020507" pitchFamily="18" charset="2"/>
                        </a:rPr>
                        <a:t></a:t>
                      </a:r>
                      <a:r>
                        <a:rPr lang="en-US" sz="1800" dirty="0">
                          <a:effectLst/>
                          <a:latin typeface="Bookman Old Style" panose="02050604050505020204" pitchFamily="18" charset="0"/>
                          <a:ea typeface="Calibri" panose="020F0502020204030204" pitchFamily="34" charset="0"/>
                        </a:rPr>
                        <a:t>1</a:t>
                      </a:r>
                      <a:endParaRPr lang="el-GR" sz="1800" dirty="0">
                        <a:effectLst/>
                        <a:latin typeface="Bookman Old Style" panose="020506040505050202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effectLst/>
                          <a:latin typeface="Bookman Old Style" panose="02050604050505020204" pitchFamily="18" charset="0"/>
                          <a:ea typeface="Calibri" panose="020F0502020204030204" pitchFamily="34" charset="0"/>
                        </a:rPr>
                        <a:t>0</a:t>
                      </a:r>
                      <a:endParaRPr lang="el-GR" sz="1800" dirty="0">
                        <a:effectLst/>
                        <a:latin typeface="Bookman Old Style" panose="020506040505050202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effectLst/>
                          <a:latin typeface="Bookman Old Style" panose="02050604050505020204" pitchFamily="18" charset="0"/>
                          <a:ea typeface="Calibri" panose="020F0502020204030204" pitchFamily="34" charset="0"/>
                        </a:rPr>
                        <a:t>3</a:t>
                      </a:r>
                      <a:endParaRPr lang="el-GR" sz="1800" dirty="0">
                        <a:effectLst/>
                        <a:latin typeface="Bookman Old Style" panose="020506040505050202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effectLst/>
                          <a:latin typeface="Bookman Old Style" panose="02050604050505020204" pitchFamily="18" charset="0"/>
                          <a:ea typeface="Calibri" panose="020F0502020204030204" pitchFamily="34" charset="0"/>
                        </a:rPr>
                        <a:t> </a:t>
                      </a:r>
                      <a:endParaRPr lang="el-GR" sz="1800" dirty="0">
                        <a:effectLst/>
                        <a:latin typeface="Bookman Old Style" panose="020506040505050202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effectLst/>
                          <a:latin typeface="Bookman Old Style" panose="02050604050505020204" pitchFamily="18" charset="0"/>
                          <a:ea typeface="Calibri" panose="020F0502020204030204" pitchFamily="34" charset="0"/>
                        </a:rPr>
                        <a:t> </a:t>
                      </a:r>
                      <a:endParaRPr lang="el-GR" sz="1800" dirty="0">
                        <a:effectLst/>
                        <a:latin typeface="Bookman Old Style" panose="020506040505050202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1723197"/>
                  </a:ext>
                </a:extLst>
              </a:tr>
              <a:tr h="413426">
                <a:tc>
                  <a:txBody>
                    <a:bodyPr/>
                    <a:lstStyle/>
                    <a:p>
                      <a:r>
                        <a:rPr lang="en-US" sz="1800" dirty="0">
                          <a:effectLst/>
                          <a:latin typeface="Bookman Old Style" panose="02050604050505020204" pitchFamily="18" charset="0"/>
                          <a:ea typeface="Calibri" panose="020F0502020204030204" pitchFamily="34" charset="0"/>
                        </a:rPr>
                        <a:t>y</a:t>
                      </a:r>
                      <a:endParaRPr lang="el-GR" sz="1800" dirty="0">
                        <a:effectLst/>
                        <a:latin typeface="Bookman Old Style" panose="020506040505050202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effectLst/>
                          <a:latin typeface="Bookman Old Style" panose="02050604050505020204" pitchFamily="18" charset="0"/>
                          <a:ea typeface="Calibri" panose="020F0502020204030204" pitchFamily="34" charset="0"/>
                        </a:rPr>
                        <a:t> </a:t>
                      </a:r>
                      <a:endParaRPr lang="el-GR" sz="1800" dirty="0">
                        <a:effectLst/>
                        <a:latin typeface="Bookman Old Style" panose="020506040505050202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effectLst/>
                          <a:latin typeface="Bookman Old Style" panose="02050604050505020204" pitchFamily="18" charset="0"/>
                          <a:ea typeface="Calibri" panose="020F0502020204030204" pitchFamily="34" charset="0"/>
                        </a:rPr>
                        <a:t> </a:t>
                      </a:r>
                      <a:endParaRPr lang="el-GR" sz="1800" dirty="0">
                        <a:effectLst/>
                        <a:latin typeface="Bookman Old Style" panose="020506040505050202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effectLst/>
                          <a:latin typeface="Bookman Old Style" panose="02050604050505020204" pitchFamily="18" charset="0"/>
                          <a:ea typeface="Calibri" panose="020F0502020204030204" pitchFamily="34" charset="0"/>
                        </a:rPr>
                        <a:t> </a:t>
                      </a:r>
                      <a:endParaRPr lang="el-GR" sz="1800" dirty="0">
                        <a:effectLst/>
                        <a:latin typeface="Bookman Old Style" panose="020506040505050202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effectLst/>
                          <a:latin typeface="Bookman Old Style" panose="02050604050505020204" pitchFamily="18" charset="0"/>
                          <a:ea typeface="Calibri" panose="020F0502020204030204" pitchFamily="34" charset="0"/>
                        </a:rPr>
                        <a:t> </a:t>
                      </a:r>
                      <a:endParaRPr lang="el-GR" sz="1800" dirty="0">
                        <a:effectLst/>
                        <a:latin typeface="Bookman Old Style" panose="020506040505050202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effectLst/>
                          <a:latin typeface="Bookman Old Style" panose="02050604050505020204" pitchFamily="18" charset="0"/>
                          <a:ea typeface="Calibri" panose="020F0502020204030204" pitchFamily="34" charset="0"/>
                          <a:sym typeface="Symbol" panose="05050102010706020507" pitchFamily="18" charset="2"/>
                        </a:rPr>
                        <a:t></a:t>
                      </a:r>
                      <a:r>
                        <a:rPr lang="en-US" sz="1800" dirty="0">
                          <a:effectLst/>
                          <a:latin typeface="Bookman Old Style" panose="02050604050505020204" pitchFamily="18" charset="0"/>
                          <a:ea typeface="Calibri" panose="020F0502020204030204" pitchFamily="34" charset="0"/>
                        </a:rPr>
                        <a:t>2</a:t>
                      </a:r>
                      <a:endParaRPr lang="el-GR" sz="1800" dirty="0">
                        <a:effectLst/>
                        <a:latin typeface="Bookman Old Style" panose="020506040505050202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effectLst/>
                          <a:latin typeface="Bookman Old Style" panose="02050604050505020204" pitchFamily="18" charset="0"/>
                          <a:ea typeface="Calibri" panose="020F0502020204030204" pitchFamily="34" charset="0"/>
                          <a:sym typeface="Symbol" panose="05050102010706020507" pitchFamily="18" charset="2"/>
                        </a:rPr>
                        <a:t></a:t>
                      </a:r>
                      <a:r>
                        <a:rPr lang="en-US" sz="1800" dirty="0">
                          <a:effectLst/>
                          <a:latin typeface="Bookman Old Style" panose="02050604050505020204" pitchFamily="18" charset="0"/>
                          <a:ea typeface="Calibri" panose="020F0502020204030204" pitchFamily="34" charset="0"/>
                        </a:rPr>
                        <a:t>4</a:t>
                      </a:r>
                      <a:endParaRPr lang="el-GR" sz="1800" dirty="0">
                        <a:effectLst/>
                        <a:latin typeface="Bookman Old Style" panose="020506040505050202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3404783"/>
                  </a:ext>
                </a:extLst>
              </a:tr>
            </a:tbl>
          </a:graphicData>
        </a:graphic>
      </p:graphicFrame>
      <p:pic>
        <p:nvPicPr>
          <p:cNvPr id="5121" name="Picture 111">
            <a:extLst>
              <a:ext uri="{FF2B5EF4-FFF2-40B4-BE49-F238E27FC236}">
                <a16:creationId xmlns:a16="http://schemas.microsoft.com/office/drawing/2014/main" id="{16EBE404-AFC5-4451-894F-B0E3D23338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2851069"/>
            <a:ext cx="4572000" cy="39846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2">
            <a:extLst>
              <a:ext uri="{FF2B5EF4-FFF2-40B4-BE49-F238E27FC236}">
                <a16:creationId xmlns:a16="http://schemas.microsoft.com/office/drawing/2014/main" id="{0545E93B-9D22-4F40-89BB-23AC168CFBD4}"/>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268681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2550955"/>
              </a:xfrm>
              <a:prstGeom prst="rect">
                <a:avLst/>
              </a:prstGeom>
              <a:noFill/>
            </p:spPr>
            <p:txBody>
              <a:bodyPr wrap="square" rtlCol="0">
                <a:spAutoFit/>
              </a:bodyPr>
              <a:lstStyle/>
              <a:p>
                <a:pPr>
                  <a:spcBef>
                    <a:spcPts val="200"/>
                  </a:spcBef>
                </a:pPr>
                <a:r>
                  <a:rPr lang="el-GR" sz="36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1255</a:t>
                </a:r>
              </a:p>
              <a:p>
                <a:r>
                  <a:rPr lang="el-GR" sz="2800" dirty="0">
                    <a:latin typeface="Bookman Old Style" panose="02050604050505020204" pitchFamily="18" charset="0"/>
                    <a:ea typeface="Calibri" panose="020F0502020204030204" pitchFamily="34" charset="0"/>
                  </a:rPr>
                  <a:t>Δίνεται η συνάρτηση: </a:t>
                </a:r>
                <a14:m>
                  <m:oMath xmlns:m="http://schemas.openxmlformats.org/officeDocument/2006/math">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𝑥</m:t>
                        </m:r>
                      </m:e>
                    </m:d>
                    <m:r>
                      <a:rPr lang="el-GR" sz="2800">
                        <a:latin typeface="Cambria Math" panose="02040503050406030204" pitchFamily="18" charset="0"/>
                        <a:ea typeface="Calibri" panose="020F0502020204030204" pitchFamily="34" charset="0"/>
                      </a:rPr>
                      <m:t>=</m:t>
                    </m:r>
                    <m:f>
                      <m:fPr>
                        <m:ctrlPr>
                          <a:rPr lang="el-GR" sz="2800" i="1">
                            <a:latin typeface="Cambria Math" panose="02040503050406030204" pitchFamily="18" charset="0"/>
                            <a:ea typeface="Calibri" panose="020F0502020204030204" pitchFamily="34" charset="0"/>
                          </a:rPr>
                        </m:ctrlPr>
                      </m:fPr>
                      <m:num>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+2</m:t>
                        </m:r>
                      </m:num>
                      <m:den>
                        <m:sSup>
                          <m:sSupPr>
                            <m:ctrlPr>
                              <a:rPr lang="el-GR" sz="2800" i="1">
                                <a:latin typeface="Cambria Math" panose="02040503050406030204" pitchFamily="18" charset="0"/>
                                <a:ea typeface="Calibri" panose="020F0502020204030204" pitchFamily="34" charset="0"/>
                              </a:rPr>
                            </m:ctrlPr>
                          </m:sSupPr>
                          <m:e>
                            <m:r>
                              <a:rPr lang="el-GR" sz="2800" i="1">
                                <a:latin typeface="Cambria Math" panose="02040503050406030204" pitchFamily="18" charset="0"/>
                                <a:ea typeface="Calibri" panose="020F0502020204030204" pitchFamily="34" charset="0"/>
                              </a:rPr>
                              <m:t>𝑥</m:t>
                            </m:r>
                          </m:e>
                          <m:sup>
                            <m:r>
                              <a:rPr lang="el-GR" sz="2800">
                                <a:latin typeface="Cambria Math" panose="02040503050406030204" pitchFamily="18" charset="0"/>
                                <a:ea typeface="Calibri" panose="020F0502020204030204" pitchFamily="34" charset="0"/>
                              </a:rPr>
                              <m:t>2</m:t>
                            </m:r>
                          </m:sup>
                        </m:sSup>
                        <m:r>
                          <a:rPr lang="el-GR" sz="2800" i="1">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𝑥</m:t>
                        </m:r>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6</m:t>
                        </m:r>
                      </m:den>
                    </m:f>
                  </m:oMath>
                </a14:m>
                <a:endParaRPr lang="el-GR" sz="2800" dirty="0">
                  <a:latin typeface="Bookman Old Style" panose="02050604050505020204" pitchFamily="18" charset="0"/>
                  <a:ea typeface="Calibri" panose="020F0502020204030204" pitchFamily="34" charset="0"/>
                </a:endParaRPr>
              </a:p>
              <a:p>
                <a:r>
                  <a:rPr lang="el-GR" sz="2800" b="1" dirty="0">
                    <a:latin typeface="Bookman Old Style" panose="02050604050505020204" pitchFamily="18" charset="0"/>
                    <a:ea typeface="Calibri" panose="020F0502020204030204" pitchFamily="34" charset="0"/>
                  </a:rPr>
                  <a:t>α) </a:t>
                </a:r>
                <a:r>
                  <a:rPr lang="el-GR" sz="2800" dirty="0">
                    <a:latin typeface="Bookman Old Style" panose="02050604050505020204" pitchFamily="18" charset="0"/>
                    <a:ea typeface="Calibri" panose="020F0502020204030204" pitchFamily="34" charset="0"/>
                  </a:rPr>
                  <a:t>Να βρείτε το πεδίο ορισμού της συνάρτησης f. (Μονάδες 15)</a:t>
                </a:r>
              </a:p>
              <a:p>
                <a:r>
                  <a:rPr lang="el-GR" sz="2800" b="1" dirty="0">
                    <a:latin typeface="Bookman Old Style" panose="02050604050505020204" pitchFamily="18" charset="0"/>
                    <a:ea typeface="Calibri" panose="020F0502020204030204" pitchFamily="34" charset="0"/>
                  </a:rPr>
                  <a:t>β) </a:t>
                </a:r>
                <a:r>
                  <a:rPr lang="el-GR" sz="2800" dirty="0">
                    <a:latin typeface="Bookman Old Style" panose="02050604050505020204" pitchFamily="18" charset="0"/>
                    <a:ea typeface="Calibri" panose="020F0502020204030204" pitchFamily="34" charset="0"/>
                  </a:rPr>
                  <a:t>Να δείξετε ότι: </a:t>
                </a:r>
                <a14:m>
                  <m:oMath xmlns:m="http://schemas.openxmlformats.org/officeDocument/2006/math">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r>
                          <a:rPr lang="el-GR" sz="2800">
                            <a:latin typeface="Cambria Math" panose="02040503050406030204" pitchFamily="18" charset="0"/>
                            <a:ea typeface="Calibri" panose="020F0502020204030204" pitchFamily="34" charset="0"/>
                          </a:rPr>
                          <m:t>2</m:t>
                        </m:r>
                      </m:e>
                    </m:d>
                    <m:r>
                      <a:rPr lang="el-GR" sz="2800">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r>
                          <a:rPr lang="el-GR" sz="2800">
                            <a:latin typeface="Cambria Math" panose="02040503050406030204" pitchFamily="18" charset="0"/>
                            <a:ea typeface="Calibri" panose="020F0502020204030204" pitchFamily="34" charset="0"/>
                          </a:rPr>
                          <m:t>4</m:t>
                        </m:r>
                      </m:e>
                    </m:d>
                    <m:r>
                      <a:rPr lang="el-GR" sz="2800">
                        <a:latin typeface="Cambria Math" panose="02040503050406030204" pitchFamily="18" charset="0"/>
                        <a:ea typeface="Calibri" panose="020F0502020204030204" pitchFamily="34" charset="0"/>
                      </a:rPr>
                      <m:t>=0</m:t>
                    </m:r>
                  </m:oMath>
                </a14:m>
                <a:r>
                  <a:rPr lang="el-GR" sz="2800" dirty="0">
                    <a:latin typeface="Bookman Old Style" panose="02050604050505020204" pitchFamily="18" charset="0"/>
                    <a:ea typeface="Calibri" panose="020F0502020204030204" pitchFamily="34" charset="0"/>
                  </a:rPr>
                  <a:t>. (Μονάδες 10)</a:t>
                </a:r>
              </a:p>
              <a:p>
                <a:r>
                  <a:rPr lang="el-GR" sz="2800" dirty="0">
                    <a:latin typeface="Bookman Old Style" panose="02050604050505020204" pitchFamily="18" charset="0"/>
                    <a:ea typeface="Calibri" panose="020F0502020204030204" pitchFamily="34" charset="0"/>
                  </a:rPr>
                  <a:t> </a:t>
                </a: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2550955"/>
              </a:xfrm>
              <a:prstGeom prst="rect">
                <a:avLst/>
              </a:prstGeom>
              <a:blipFill>
                <a:blip r:embed="rId2"/>
                <a:stretch>
                  <a:fillRect l="-1500" t="-3828"/>
                </a:stretch>
              </a:blipFill>
            </p:spPr>
            <p:txBody>
              <a:bodyPr/>
              <a:lstStyle/>
              <a:p>
                <a:r>
                  <a:rPr lang="el-GR">
                    <a:noFill/>
                  </a:rPr>
                  <a:t> </a:t>
                </a:r>
              </a:p>
            </p:txBody>
          </p:sp>
        </mc:Fallback>
      </mc:AlternateContent>
      <p:sp>
        <p:nvSpPr>
          <p:cNvPr id="3" name="TextBox 2">
            <a:extLst>
              <a:ext uri="{FF2B5EF4-FFF2-40B4-BE49-F238E27FC236}">
                <a16:creationId xmlns:a16="http://schemas.microsoft.com/office/drawing/2014/main" id="{21839C0F-EF83-4418-BF92-B8891348A132}"/>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319543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3472617"/>
              </a:xfrm>
              <a:prstGeom prst="rect">
                <a:avLst/>
              </a:prstGeom>
              <a:noFill/>
            </p:spPr>
            <p:txBody>
              <a:bodyPr wrap="square" rtlCol="0">
                <a:spAutoFit/>
              </a:bodyPr>
              <a:lstStyle/>
              <a:p>
                <a:pPr>
                  <a:spcBef>
                    <a:spcPts val="200"/>
                  </a:spcBef>
                </a:pPr>
                <a:r>
                  <a:rPr lang="el-GR" sz="36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1345</a:t>
                </a:r>
              </a:p>
              <a:p>
                <a:r>
                  <a:rPr lang="el-GR" sz="2800" dirty="0">
                    <a:latin typeface="Bookman Old Style" panose="02050604050505020204" pitchFamily="18" charset="0"/>
                    <a:ea typeface="Calibri" panose="020F0502020204030204" pitchFamily="34" charset="0"/>
                  </a:rPr>
                  <a:t>Δίνεται η συνάρτηση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 με </a:t>
                </a:r>
                <a14:m>
                  <m:oMath xmlns:m="http://schemas.openxmlformats.org/officeDocument/2006/math">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𝑥</m:t>
                        </m:r>
                      </m:e>
                    </m:d>
                    <m:r>
                      <a:rPr lang="el-GR" sz="2800">
                        <a:latin typeface="Cambria Math" panose="02040503050406030204" pitchFamily="18" charset="0"/>
                        <a:ea typeface="Calibri" panose="020F0502020204030204" pitchFamily="34" charset="0"/>
                      </a:rPr>
                      <m:t>=</m:t>
                    </m:r>
                    <m:f>
                      <m:fPr>
                        <m:ctrlPr>
                          <a:rPr lang="el-GR" sz="2800" i="1">
                            <a:latin typeface="Cambria Math" panose="02040503050406030204" pitchFamily="18" charset="0"/>
                            <a:ea typeface="Calibri" panose="020F0502020204030204" pitchFamily="34" charset="0"/>
                          </a:rPr>
                        </m:ctrlPr>
                      </m:fPr>
                      <m:num>
                        <m:sSup>
                          <m:sSupPr>
                            <m:ctrlPr>
                              <a:rPr lang="el-GR" sz="2800" i="1">
                                <a:latin typeface="Cambria Math" panose="02040503050406030204" pitchFamily="18" charset="0"/>
                                <a:ea typeface="Calibri" panose="020F0502020204030204" pitchFamily="34" charset="0"/>
                              </a:rPr>
                            </m:ctrlPr>
                          </m:sSupPr>
                          <m:e>
                            <m:r>
                              <a:rPr lang="el-GR" sz="2800" i="1">
                                <a:latin typeface="Cambria Math" panose="02040503050406030204" pitchFamily="18" charset="0"/>
                                <a:ea typeface="Calibri" panose="020F0502020204030204" pitchFamily="34" charset="0"/>
                              </a:rPr>
                              <m:t>𝑥</m:t>
                            </m:r>
                          </m:e>
                          <m:sup>
                            <m:r>
                              <a:rPr lang="el-GR" sz="2800">
                                <a:latin typeface="Cambria Math" panose="02040503050406030204" pitchFamily="18" charset="0"/>
                                <a:ea typeface="Calibri" panose="020F0502020204030204" pitchFamily="34" charset="0"/>
                              </a:rPr>
                              <m:t>2</m:t>
                            </m:r>
                          </m:sup>
                        </m:sSup>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5</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6</m:t>
                        </m:r>
                      </m:num>
                      <m:den>
                        <m:r>
                          <a:rPr lang="el-GR" sz="2800" i="1">
                            <a:latin typeface="Cambria Math" panose="02040503050406030204" pitchFamily="18" charset="0"/>
                            <a:ea typeface="Calibri" panose="020F0502020204030204" pitchFamily="34" charset="0"/>
                          </a:rPr>
                          <m:t>𝑥</m:t>
                        </m:r>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3</m:t>
                        </m:r>
                      </m:den>
                    </m:f>
                  </m:oMath>
                </a14:m>
                <a:endParaRPr lang="el-GR" sz="2800" dirty="0">
                  <a:latin typeface="Bookman Old Style" panose="02050604050505020204" pitchFamily="18" charset="0"/>
                  <a:ea typeface="Calibri" panose="020F0502020204030204" pitchFamily="34" charset="0"/>
                </a:endParaRPr>
              </a:p>
              <a:p>
                <a:r>
                  <a:rPr lang="el-GR" sz="2800" b="1" dirty="0">
                    <a:latin typeface="Bookman Old Style" panose="02050604050505020204" pitchFamily="18" charset="0"/>
                    <a:ea typeface="Calibri" panose="020F0502020204030204" pitchFamily="34" charset="0"/>
                  </a:rPr>
                  <a:t>α) </a:t>
                </a:r>
                <a:r>
                  <a:rPr lang="el-GR" sz="2800" dirty="0">
                    <a:latin typeface="Bookman Old Style" panose="02050604050505020204" pitchFamily="18" charset="0"/>
                    <a:ea typeface="Calibri" panose="020F0502020204030204" pitchFamily="34" charset="0"/>
                  </a:rPr>
                  <a:t>Να βρείτε το πεδίο ορισμού της συνάρτησης f. (Μονάδες 7)</a:t>
                </a:r>
              </a:p>
              <a:p>
                <a:r>
                  <a:rPr lang="el-GR" sz="2800" b="1" dirty="0">
                    <a:latin typeface="Bookman Old Style" panose="02050604050505020204" pitchFamily="18" charset="0"/>
                    <a:ea typeface="Calibri" panose="020F0502020204030204" pitchFamily="34" charset="0"/>
                  </a:rPr>
                  <a:t>β) </a:t>
                </a:r>
                <a:r>
                  <a:rPr lang="el-GR" sz="2800" dirty="0">
                    <a:latin typeface="Bookman Old Style" panose="02050604050505020204" pitchFamily="18" charset="0"/>
                    <a:ea typeface="Calibri" panose="020F0502020204030204" pitchFamily="34" charset="0"/>
                  </a:rPr>
                  <a:t>Να απλοποιήσετε τον τύπο της συνάρτησης f. (Μονάδες 9)</a:t>
                </a:r>
              </a:p>
              <a:p>
                <a:r>
                  <a:rPr lang="el-GR" sz="2800" b="1" dirty="0">
                    <a:latin typeface="Bookman Old Style" panose="02050604050505020204" pitchFamily="18" charset="0"/>
                    <a:ea typeface="Calibri" panose="020F0502020204030204" pitchFamily="34" charset="0"/>
                  </a:rPr>
                  <a:t>γ) </a:t>
                </a:r>
                <a:r>
                  <a:rPr lang="el-GR" sz="2800" dirty="0">
                    <a:latin typeface="Bookman Old Style" panose="02050604050505020204" pitchFamily="18" charset="0"/>
                    <a:ea typeface="Calibri" panose="020F0502020204030204" pitchFamily="34" charset="0"/>
                  </a:rPr>
                  <a:t>Να βρείτε τα σημεία τομής της γραφικής παράστασης της f με τους άξονες </a:t>
                </a:r>
                <a:r>
                  <a:rPr lang="en-US" sz="2800" dirty="0">
                    <a:latin typeface="Bookman Old Style" panose="02050604050505020204" pitchFamily="18" charset="0"/>
                    <a:ea typeface="Calibri" panose="020F0502020204030204" pitchFamily="34" charset="0"/>
                  </a:rPr>
                  <a:t>x</a:t>
                </a:r>
                <a:r>
                  <a:rPr lang="el-GR" sz="2800" dirty="0">
                    <a:latin typeface="Bookman Old Style" panose="02050604050505020204" pitchFamily="18" charset="0"/>
                    <a:ea typeface="Calibri" panose="020F0502020204030204" pitchFamily="34" charset="0"/>
                  </a:rPr>
                  <a:t>΄</a:t>
                </a:r>
                <a:r>
                  <a:rPr lang="en-US" sz="2800" dirty="0">
                    <a:latin typeface="Bookman Old Style" panose="02050604050505020204" pitchFamily="18" charset="0"/>
                    <a:ea typeface="Calibri" panose="020F0502020204030204" pitchFamily="34" charset="0"/>
                  </a:rPr>
                  <a:t>x</a:t>
                </a:r>
                <a:r>
                  <a:rPr lang="el-GR" sz="2800" dirty="0">
                    <a:latin typeface="Bookman Old Style" panose="02050604050505020204" pitchFamily="18" charset="0"/>
                    <a:ea typeface="Calibri" panose="020F0502020204030204" pitchFamily="34" charset="0"/>
                  </a:rPr>
                  <a:t> και </a:t>
                </a:r>
                <a:r>
                  <a:rPr lang="en-US" sz="2800" dirty="0">
                    <a:latin typeface="Bookman Old Style" panose="02050604050505020204" pitchFamily="18" charset="0"/>
                    <a:ea typeface="Calibri" panose="020F0502020204030204" pitchFamily="34" charset="0"/>
                  </a:rPr>
                  <a:t>y</a:t>
                </a:r>
                <a:r>
                  <a:rPr lang="el-GR" sz="2800" dirty="0">
                    <a:latin typeface="Bookman Old Style" panose="02050604050505020204" pitchFamily="18" charset="0"/>
                    <a:ea typeface="Calibri" panose="020F0502020204030204" pitchFamily="34" charset="0"/>
                  </a:rPr>
                  <a:t>΄</a:t>
                </a:r>
                <a:r>
                  <a:rPr lang="en-US" sz="2800" dirty="0">
                    <a:latin typeface="Bookman Old Style" panose="02050604050505020204" pitchFamily="18" charset="0"/>
                    <a:ea typeface="Calibri" panose="020F0502020204030204" pitchFamily="34" charset="0"/>
                  </a:rPr>
                  <a:t>y</a:t>
                </a:r>
                <a:r>
                  <a:rPr lang="el-GR" sz="2800" dirty="0">
                    <a:latin typeface="Bookman Old Style" panose="02050604050505020204" pitchFamily="18" charset="0"/>
                    <a:ea typeface="Calibri" panose="020F0502020204030204" pitchFamily="34" charset="0"/>
                  </a:rPr>
                  <a:t>. (Μονάδες 9)</a:t>
                </a:r>
              </a:p>
              <a:p>
                <a:r>
                  <a:rPr lang="el-GR" sz="2800" dirty="0">
                    <a:latin typeface="Bookman Old Style" panose="02050604050505020204" pitchFamily="18" charset="0"/>
                    <a:ea typeface="Calibri" panose="020F0502020204030204" pitchFamily="34" charset="0"/>
                  </a:rPr>
                  <a:t> </a:t>
                </a: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3472617"/>
              </a:xfrm>
              <a:prstGeom prst="rect">
                <a:avLst/>
              </a:prstGeom>
              <a:blipFill>
                <a:blip r:embed="rId2"/>
                <a:stretch>
                  <a:fillRect l="-1500" t="-2807"/>
                </a:stretch>
              </a:blipFill>
            </p:spPr>
            <p:txBody>
              <a:bodyPr/>
              <a:lstStyle/>
              <a:p>
                <a:r>
                  <a:rPr lang="el-GR">
                    <a:noFill/>
                  </a:rPr>
                  <a:t> </a:t>
                </a:r>
              </a:p>
            </p:txBody>
          </p:sp>
        </mc:Fallback>
      </mc:AlternateContent>
      <p:sp>
        <p:nvSpPr>
          <p:cNvPr id="3" name="TextBox 2">
            <a:extLst>
              <a:ext uri="{FF2B5EF4-FFF2-40B4-BE49-F238E27FC236}">
                <a16:creationId xmlns:a16="http://schemas.microsoft.com/office/drawing/2014/main" id="{6F5111A6-0543-4EFE-B9E8-F7DF86E0C90B}"/>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270417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2369880"/>
              </a:xfrm>
              <a:prstGeom prst="rect">
                <a:avLst/>
              </a:prstGeom>
              <a:noFill/>
            </p:spPr>
            <p:txBody>
              <a:bodyPr wrap="square" rtlCol="0">
                <a:spAutoFit/>
              </a:bodyPr>
              <a:lstStyle/>
              <a:p>
                <a:pPr>
                  <a:spcBef>
                    <a:spcPts val="200"/>
                  </a:spcBef>
                </a:pPr>
                <a:r>
                  <a:rPr lang="el-GR" sz="36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1358</a:t>
                </a:r>
              </a:p>
              <a:p>
                <a:r>
                  <a:rPr lang="el-GR" sz="2800" dirty="0">
                    <a:latin typeface="Bookman Old Style" panose="02050604050505020204" pitchFamily="18" charset="0"/>
                    <a:ea typeface="Calibri" panose="020F0502020204030204" pitchFamily="34" charset="0"/>
                  </a:rPr>
                  <a:t>Δίνεται η συνάρτηση </a:t>
                </a:r>
                <a14:m>
                  <m:oMath xmlns:m="http://schemas.openxmlformats.org/officeDocument/2006/math">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𝑥</m:t>
                        </m:r>
                      </m:e>
                    </m:d>
                    <m:r>
                      <a:rPr lang="el-GR" sz="2800">
                        <a:latin typeface="Cambria Math" panose="02040503050406030204" pitchFamily="18" charset="0"/>
                        <a:ea typeface="Calibri" panose="020F0502020204030204" pitchFamily="34" charset="0"/>
                      </a:rPr>
                      <m:t>=</m:t>
                    </m:r>
                    <m:sSup>
                      <m:sSupPr>
                        <m:ctrlPr>
                          <a:rPr lang="el-GR" sz="2800" i="1">
                            <a:latin typeface="Cambria Math" panose="02040503050406030204" pitchFamily="18" charset="0"/>
                            <a:ea typeface="Calibri" panose="020F0502020204030204" pitchFamily="34" charset="0"/>
                          </a:rPr>
                        </m:ctrlPr>
                      </m:sSupPr>
                      <m:e>
                        <m:r>
                          <a:rPr lang="el-GR" sz="2800" i="1">
                            <a:latin typeface="Cambria Math" panose="02040503050406030204" pitchFamily="18" charset="0"/>
                            <a:ea typeface="Calibri" panose="020F0502020204030204" pitchFamily="34" charset="0"/>
                          </a:rPr>
                          <m:t>𝑥</m:t>
                        </m:r>
                      </m:e>
                      <m:sup>
                        <m:r>
                          <a:rPr lang="el-GR" sz="2800">
                            <a:latin typeface="Cambria Math" panose="02040503050406030204" pitchFamily="18" charset="0"/>
                            <a:ea typeface="Calibri" panose="020F0502020204030204" pitchFamily="34" charset="0"/>
                          </a:rPr>
                          <m:t>2</m:t>
                        </m:r>
                      </m:sup>
                    </m:sSup>
                    <m:r>
                      <a:rPr lang="el-GR" sz="2800">
                        <a:latin typeface="Cambria Math" panose="02040503050406030204" pitchFamily="18" charset="0"/>
                        <a:ea typeface="Calibri" panose="020F0502020204030204" pitchFamily="34" charset="0"/>
                      </a:rPr>
                      <m:t>+2</m:t>
                    </m:r>
                    <m:r>
                      <a:rPr lang="el-GR" sz="2800" i="1">
                        <a:latin typeface="Cambria Math" panose="02040503050406030204" pitchFamily="18" charset="0"/>
                        <a:ea typeface="Calibri" panose="020F0502020204030204" pitchFamily="34" charset="0"/>
                      </a:rPr>
                      <m:t>𝑥</m:t>
                    </m:r>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15</m:t>
                    </m:r>
                  </m:oMath>
                </a14:m>
                <a:r>
                  <a:rPr lang="el-GR" sz="2800" dirty="0">
                    <a:latin typeface="Bookman Old Style" panose="02050604050505020204" pitchFamily="18" charset="0"/>
                    <a:ea typeface="Calibri" panose="020F0502020204030204" pitchFamily="34" charset="0"/>
                  </a:rPr>
                  <a:t>, </a:t>
                </a:r>
                <a:r>
                  <a:rPr lang="en-US" sz="2800" dirty="0">
                    <a:latin typeface="Bookman Old Style" panose="02050604050505020204" pitchFamily="18" charset="0"/>
                    <a:ea typeface="Calibri" panose="020F0502020204030204" pitchFamily="34" charset="0"/>
                  </a:rPr>
                  <a:t>x</a:t>
                </a:r>
                <a:r>
                  <a:rPr lang="el-GR" sz="2800" dirty="0">
                    <a:latin typeface="Bookman Old Style" panose="02050604050505020204" pitchFamily="18" charset="0"/>
                    <a:ea typeface="Calibri" panose="020F0502020204030204" pitchFamily="34" charset="0"/>
                    <a:sym typeface="Symbol" panose="05050102010706020507" pitchFamily="18" charset="2"/>
                  </a:rPr>
                  <a:t></a:t>
                </a:r>
                <a:r>
                  <a:rPr lang="en-US" sz="2800" spc="-100" dirty="0">
                    <a:latin typeface="Bookman Old Style" panose="02050604050505020204" pitchFamily="18" charset="0"/>
                    <a:ea typeface="Calibri" panose="020F0502020204030204" pitchFamily="34" charset="0"/>
                  </a:rPr>
                  <a:t>I</a:t>
                </a:r>
                <a:r>
                  <a:rPr lang="en-US" sz="2800" dirty="0">
                    <a:latin typeface="Bookman Old Style" panose="02050604050505020204" pitchFamily="18" charset="0"/>
                    <a:ea typeface="Calibri" panose="020F0502020204030204" pitchFamily="34" charset="0"/>
                  </a:rPr>
                  <a:t>R</a:t>
                </a:r>
                <a:r>
                  <a:rPr lang="el-GR" sz="2800" dirty="0">
                    <a:latin typeface="Bookman Old Style" panose="02050604050505020204" pitchFamily="18" charset="0"/>
                    <a:ea typeface="Calibri" panose="020F0502020204030204" pitchFamily="34" charset="0"/>
                  </a:rPr>
                  <a:t>.</a:t>
                </a:r>
              </a:p>
              <a:p>
                <a:r>
                  <a:rPr lang="el-GR" sz="2800" b="1" dirty="0">
                    <a:latin typeface="Bookman Old Style" panose="02050604050505020204" pitchFamily="18" charset="0"/>
                    <a:ea typeface="Calibri" panose="020F0502020204030204" pitchFamily="34" charset="0"/>
                  </a:rPr>
                  <a:t>α) </a:t>
                </a:r>
                <a:r>
                  <a:rPr lang="el-GR" sz="2800" dirty="0">
                    <a:latin typeface="Bookman Old Style" panose="02050604050505020204" pitchFamily="18" charset="0"/>
                    <a:ea typeface="Calibri" panose="020F0502020204030204" pitchFamily="34" charset="0"/>
                  </a:rPr>
                  <a:t>Να υπολογίσετε το άθροισμα </a:t>
                </a:r>
                <a14:m>
                  <m:oMath xmlns:m="http://schemas.openxmlformats.org/officeDocument/2006/math">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1</m:t>
                        </m:r>
                      </m:e>
                    </m:d>
                    <m:r>
                      <a:rPr lang="el-GR" sz="2800">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r>
                          <a:rPr lang="el-GR" sz="2800">
                            <a:latin typeface="Cambria Math" panose="02040503050406030204" pitchFamily="18" charset="0"/>
                            <a:ea typeface="Calibri" panose="020F0502020204030204" pitchFamily="34" charset="0"/>
                          </a:rPr>
                          <m:t>0</m:t>
                        </m:r>
                      </m:e>
                    </m:d>
                    <m:r>
                      <a:rPr lang="el-GR" sz="2800" i="1">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r>
                          <a:rPr lang="el-GR" sz="2800">
                            <a:latin typeface="Cambria Math" panose="02040503050406030204" pitchFamily="18" charset="0"/>
                            <a:ea typeface="Calibri" panose="020F0502020204030204" pitchFamily="34" charset="0"/>
                          </a:rPr>
                          <m:t>1</m:t>
                        </m:r>
                      </m:e>
                    </m:d>
                  </m:oMath>
                </a14:m>
                <a:r>
                  <a:rPr lang="el-GR" sz="2800" dirty="0">
                    <a:latin typeface="Bookman Old Style" panose="02050604050505020204" pitchFamily="18" charset="0"/>
                    <a:ea typeface="Calibri" panose="020F0502020204030204" pitchFamily="34" charset="0"/>
                  </a:rPr>
                  <a:t>. (Μονάδες 10)</a:t>
                </a:r>
              </a:p>
              <a:p>
                <a:r>
                  <a:rPr lang="el-GR" sz="2800" b="1" dirty="0">
                    <a:latin typeface="Bookman Old Style" panose="02050604050505020204" pitchFamily="18" charset="0"/>
                    <a:ea typeface="Calibri" panose="020F0502020204030204" pitchFamily="34" charset="0"/>
                  </a:rPr>
                  <a:t>β) </a:t>
                </a:r>
                <a:r>
                  <a:rPr lang="el-GR" sz="2800" dirty="0">
                    <a:latin typeface="Bookman Old Style" panose="02050604050505020204" pitchFamily="18" charset="0"/>
                    <a:ea typeface="Calibri" panose="020F0502020204030204" pitchFamily="34" charset="0"/>
                  </a:rPr>
                  <a:t>Να βρείτε τα κοινά σημεία της γραφικής παράστασης της f με τους άξονες. (Μονάδες 15)</a:t>
                </a: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2369880"/>
              </a:xfrm>
              <a:prstGeom prst="rect">
                <a:avLst/>
              </a:prstGeom>
              <a:blipFill>
                <a:blip r:embed="rId2"/>
                <a:stretch>
                  <a:fillRect l="-1500" t="-4113" b="-6170"/>
                </a:stretch>
              </a:blipFill>
            </p:spPr>
            <p:txBody>
              <a:bodyPr/>
              <a:lstStyle/>
              <a:p>
                <a:r>
                  <a:rPr lang="el-GR">
                    <a:noFill/>
                  </a:rPr>
                  <a:t> </a:t>
                </a:r>
              </a:p>
            </p:txBody>
          </p:sp>
        </mc:Fallback>
      </mc:AlternateContent>
      <p:sp>
        <p:nvSpPr>
          <p:cNvPr id="3" name="TextBox 2">
            <a:extLst>
              <a:ext uri="{FF2B5EF4-FFF2-40B4-BE49-F238E27FC236}">
                <a16:creationId xmlns:a16="http://schemas.microsoft.com/office/drawing/2014/main" id="{119494E9-C94A-4155-A66C-741F27003584}"/>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119029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6F0D1-55DB-4000-AC3F-AC03D6D7A2A2}"/>
              </a:ext>
            </a:extLst>
          </p:cNvPr>
          <p:cNvSpPr>
            <a:spLocks noGrp="1"/>
          </p:cNvSpPr>
          <p:nvPr>
            <p:ph type="title"/>
          </p:nvPr>
        </p:nvSpPr>
        <p:spPr/>
        <p:txBody>
          <a:bodyPr>
            <a:normAutofit fontScale="90000"/>
          </a:bodyPr>
          <a:lstStyle/>
          <a:p>
            <a:r>
              <a:rPr lang="el-GR" sz="5400" b="1" cap="none" dirty="0">
                <a:latin typeface="Bookman Old Style" panose="02050604050505020204" pitchFamily="18" charset="0"/>
                <a:ea typeface="Calibri" panose="020F0502020204030204" pitchFamily="34" charset="0"/>
              </a:rPr>
              <a:t>4ο Θέμα</a:t>
            </a:r>
            <a:br>
              <a:rPr lang="el-GR" sz="5400" cap="none" dirty="0">
                <a:latin typeface="Bookman Old Style" panose="02050604050505020204" pitchFamily="18" charset="0"/>
                <a:ea typeface="Calibri" panose="020F0502020204030204" pitchFamily="34" charset="0"/>
              </a:rPr>
            </a:br>
            <a:r>
              <a:rPr lang="el-GR" sz="5400" cap="none" dirty="0">
                <a:latin typeface="Bookman Old Style" panose="02050604050505020204" pitchFamily="18" charset="0"/>
                <a:ea typeface="Calibri" panose="020F0502020204030204" pitchFamily="34" charset="0"/>
              </a:rPr>
              <a:t> </a:t>
            </a:r>
            <a:br>
              <a:rPr lang="el-GR" sz="5400" cap="none" dirty="0">
                <a:latin typeface="Bookman Old Style" panose="02050604050505020204" pitchFamily="18" charset="0"/>
                <a:ea typeface="Calibri" panose="020F0502020204030204" pitchFamily="34" charset="0"/>
              </a:rPr>
            </a:br>
            <a:endParaRPr lang="el-GR" cap="none" dirty="0"/>
          </a:p>
        </p:txBody>
      </p:sp>
      <p:sp>
        <p:nvSpPr>
          <p:cNvPr id="3" name="Content Placeholder 2">
            <a:extLst>
              <a:ext uri="{FF2B5EF4-FFF2-40B4-BE49-F238E27FC236}">
                <a16:creationId xmlns:a16="http://schemas.microsoft.com/office/drawing/2014/main" id="{B284D691-E0C5-41EB-91CA-D6EB5BDCD2F1}"/>
              </a:ext>
            </a:extLst>
          </p:cNvPr>
          <p:cNvSpPr>
            <a:spLocks noGrp="1"/>
          </p:cNvSpPr>
          <p:nvPr>
            <p:ph idx="1"/>
          </p:nvPr>
        </p:nvSpPr>
        <p:spPr/>
        <p:txBody>
          <a:bodyPr/>
          <a:lstStyle/>
          <a:p>
            <a:endParaRPr lang="el-GR" dirty="0">
              <a:latin typeface="Bookman Old Style" panose="02050604050505020204" pitchFamily="18" charset="0"/>
            </a:endParaRPr>
          </a:p>
        </p:txBody>
      </p:sp>
    </p:spTree>
    <p:extLst>
      <p:ext uri="{BB962C8B-B14F-4D97-AF65-F5344CB8AC3E}">
        <p14:creationId xmlns:p14="http://schemas.microsoft.com/office/powerpoint/2010/main" val="907264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4524315"/>
              </a:xfrm>
              <a:prstGeom prst="rect">
                <a:avLst/>
              </a:prstGeom>
              <a:noFill/>
            </p:spPr>
            <p:txBody>
              <a:bodyPr wrap="square" rtlCol="0">
                <a:spAutoFit/>
              </a:bodyPr>
              <a:lstStyle/>
              <a:p>
                <a:pPr>
                  <a:spcBef>
                    <a:spcPts val="200"/>
                  </a:spcBef>
                </a:pPr>
                <a:r>
                  <a:rPr lang="el-GR" sz="36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1393</a:t>
                </a:r>
              </a:p>
              <a:p>
                <a:r>
                  <a:rPr lang="el-GR" sz="2800" dirty="0">
                    <a:latin typeface="Bookman Old Style" panose="02050604050505020204" pitchFamily="18" charset="0"/>
                    <a:ea typeface="Calibri" panose="020F0502020204030204" pitchFamily="34" charset="0"/>
                  </a:rPr>
                  <a:t>Δίνονται οι συναρτήσεις </a:t>
                </a:r>
                <a14:m>
                  <m:oMath xmlns:m="http://schemas.openxmlformats.org/officeDocument/2006/math">
                    <m:r>
                      <a:rPr lang="en-US" sz="2800" i="1">
                        <a:latin typeface="Cambria Math" panose="02040503050406030204" pitchFamily="18" charset="0"/>
                        <a:ea typeface="Calibri" panose="020F0502020204030204" pitchFamily="34" charset="0"/>
                      </a:rPr>
                      <m:t>𝑓</m:t>
                    </m:r>
                    <m:r>
                      <a:rPr lang="el-GR"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𝑥</m:t>
                    </m:r>
                    <m:r>
                      <a:rPr lang="el-GR" sz="2800" i="1">
                        <a:latin typeface="Cambria Math" panose="02040503050406030204" pitchFamily="18" charset="0"/>
                        <a:ea typeface="Calibri" panose="020F0502020204030204" pitchFamily="34" charset="0"/>
                      </a:rPr>
                      <m:t>)=</m:t>
                    </m:r>
                    <m:sSup>
                      <m:sSupPr>
                        <m:ctrlPr>
                          <a:rPr lang="el-GR" sz="2800" i="1">
                            <a:latin typeface="Cambria Math" panose="02040503050406030204" pitchFamily="18" charset="0"/>
                            <a:ea typeface="Calibri" panose="020F0502020204030204" pitchFamily="34" charset="0"/>
                          </a:rPr>
                        </m:ctrlPr>
                      </m:sSupPr>
                      <m:e>
                        <m:r>
                          <a:rPr lang="en-US" sz="2800" i="1">
                            <a:latin typeface="Cambria Math" panose="02040503050406030204" pitchFamily="18" charset="0"/>
                            <a:ea typeface="Calibri" panose="020F0502020204030204" pitchFamily="34" charset="0"/>
                          </a:rPr>
                          <m:t>𝑥</m:t>
                        </m:r>
                      </m:e>
                      <m:sup>
                        <m:r>
                          <a:rPr lang="el-GR" sz="2800" i="1">
                            <a:latin typeface="Cambria Math" panose="02040503050406030204" pitchFamily="18" charset="0"/>
                            <a:ea typeface="Calibri" panose="020F0502020204030204" pitchFamily="34" charset="0"/>
                          </a:rPr>
                          <m:t>2</m:t>
                        </m:r>
                      </m:sup>
                    </m:sSup>
                    <m:r>
                      <a:rPr lang="el-GR" sz="2800" i="1">
                        <a:latin typeface="Cambria Math" panose="02040503050406030204" pitchFamily="18" charset="0"/>
                        <a:ea typeface="Calibri" panose="020F0502020204030204" pitchFamily="34" charset="0"/>
                      </a:rPr>
                      <m:t>+3</m:t>
                    </m:r>
                    <m:r>
                      <a:rPr lang="en-US" sz="2800" i="1">
                        <a:latin typeface="Cambria Math" panose="02040503050406030204" pitchFamily="18" charset="0"/>
                        <a:ea typeface="Calibri" panose="020F0502020204030204" pitchFamily="34" charset="0"/>
                      </a:rPr>
                      <m:t>𝑥</m:t>
                    </m:r>
                    <m:r>
                      <a:rPr lang="el-GR" sz="2800" i="1">
                        <a:latin typeface="Cambria Math" panose="02040503050406030204" pitchFamily="18" charset="0"/>
                        <a:ea typeface="Calibri" panose="020F0502020204030204" pitchFamily="34" charset="0"/>
                      </a:rPr>
                      <m:t>+2</m:t>
                    </m:r>
                  </m:oMath>
                </a14:m>
                <a:r>
                  <a:rPr lang="el-GR" sz="2800" dirty="0">
                    <a:latin typeface="Bookman Old Style" panose="02050604050505020204" pitchFamily="18" charset="0"/>
                    <a:ea typeface="Calibri" panose="020F0502020204030204" pitchFamily="34" charset="0"/>
                  </a:rPr>
                  <a:t> και </a:t>
                </a:r>
                <a14:m>
                  <m:oMath xmlns:m="http://schemas.openxmlformats.org/officeDocument/2006/math">
                    <m:r>
                      <a:rPr lang="en-US" sz="2800" i="1">
                        <a:latin typeface="Cambria Math" panose="02040503050406030204" pitchFamily="18" charset="0"/>
                        <a:ea typeface="Calibri" panose="020F0502020204030204" pitchFamily="34" charset="0"/>
                      </a:rPr>
                      <m:t>𝑔</m:t>
                    </m:r>
                    <m:r>
                      <a:rPr lang="el-GR"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𝑥</m:t>
                    </m:r>
                    <m:r>
                      <a:rPr lang="el-GR"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𝑥</m:t>
                    </m:r>
                    <m:r>
                      <a:rPr lang="el-GR" sz="2800" i="1">
                        <a:latin typeface="Cambria Math" panose="02040503050406030204" pitchFamily="18" charset="0"/>
                        <a:ea typeface="Calibri" panose="020F0502020204030204" pitchFamily="34" charset="0"/>
                      </a:rPr>
                      <m:t>+1 </m:t>
                    </m:r>
                  </m:oMath>
                </a14:m>
                <a:r>
                  <a:rPr lang="el-GR" sz="2800" dirty="0">
                    <a:latin typeface="Bookman Old Style" panose="02050604050505020204" pitchFamily="18" charset="0"/>
                    <a:ea typeface="Calibri" panose="020F0502020204030204" pitchFamily="34" charset="0"/>
                  </a:rPr>
                  <a:t>, </a:t>
                </a:r>
                <a:r>
                  <a:rPr lang="en-US" sz="2800" dirty="0">
                    <a:latin typeface="Bookman Old Style" panose="02050604050505020204" pitchFamily="18" charset="0"/>
                    <a:ea typeface="Calibri" panose="020F0502020204030204" pitchFamily="34" charset="0"/>
                  </a:rPr>
                  <a:t>x</a:t>
                </a:r>
                <a:r>
                  <a:rPr lang="el-GR" sz="2800" dirty="0">
                    <a:latin typeface="Bookman Old Style" panose="02050604050505020204" pitchFamily="18" charset="0"/>
                    <a:ea typeface="Calibri" panose="020F0502020204030204" pitchFamily="34" charset="0"/>
                    <a:sym typeface="Symbol" panose="05050102010706020507" pitchFamily="18" charset="2"/>
                  </a:rPr>
                  <a:t></a:t>
                </a:r>
                <a:r>
                  <a:rPr lang="el-GR" sz="2800" spc="-100" dirty="0">
                    <a:latin typeface="Bookman Old Style" panose="02050604050505020204" pitchFamily="18" charset="0"/>
                    <a:ea typeface="Calibri,Italic"/>
                  </a:rPr>
                  <a:t>Ι</a:t>
                </a:r>
                <a:r>
                  <a:rPr lang="en-US" sz="2800" dirty="0">
                    <a:latin typeface="Bookman Old Style" panose="02050604050505020204" pitchFamily="18" charset="0"/>
                    <a:ea typeface="Calibri,Italic"/>
                  </a:rPr>
                  <a:t>R</a:t>
                </a:r>
                <a:r>
                  <a:rPr lang="el-GR" sz="2800" dirty="0">
                    <a:latin typeface="Bookman Old Style" panose="02050604050505020204" pitchFamily="18" charset="0"/>
                    <a:ea typeface="Calibri,Italic"/>
                  </a:rPr>
                  <a:t>.</a:t>
                </a:r>
                <a:endParaRPr lang="el-GR" sz="2800" dirty="0">
                  <a:latin typeface="Bookman Old Style" panose="02050604050505020204" pitchFamily="18" charset="0"/>
                  <a:ea typeface="Calibri" panose="020F0502020204030204" pitchFamily="34" charset="0"/>
                </a:endParaRPr>
              </a:p>
              <a:p>
                <a:r>
                  <a:rPr lang="el-GR" sz="2800" b="1" dirty="0">
                    <a:latin typeface="Bookman Old Style" panose="02050604050505020204" pitchFamily="18" charset="0"/>
                    <a:ea typeface="Calibri" panose="020F0502020204030204" pitchFamily="34" charset="0"/>
                  </a:rPr>
                  <a:t>α)</a:t>
                </a:r>
                <a:r>
                  <a:rPr lang="el-GR" sz="2800" dirty="0">
                    <a:latin typeface="Bookman Old Style" panose="02050604050505020204" pitchFamily="18" charset="0"/>
                    <a:ea typeface="Calibri" panose="020F0502020204030204" pitchFamily="34" charset="0"/>
                  </a:rPr>
                  <a:t> Να δείξετε ότι οι γραφικές παραστάσεις των συναρτήσεων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a:t>
                </a:r>
                <a:r>
                  <a:rPr lang="en-US" sz="2800" dirty="0">
                    <a:latin typeface="Bookman Old Style" panose="02050604050505020204" pitchFamily="18" charset="0"/>
                    <a:ea typeface="Calibri" panose="020F0502020204030204" pitchFamily="34" charset="0"/>
                  </a:rPr>
                  <a:t>g</a:t>
                </a:r>
                <a:r>
                  <a:rPr lang="el-GR" sz="2800" dirty="0">
                    <a:latin typeface="Bookman Old Style" panose="02050604050505020204" pitchFamily="18" charset="0"/>
                    <a:ea typeface="Calibri" panose="020F0502020204030204" pitchFamily="34" charset="0"/>
                  </a:rPr>
                  <a:t> έχουν ένα μόνο κοινό σημείο, το οποίο στη συνέχεια να προσδιορίσετε. (Μονάδες 10)</a:t>
                </a:r>
              </a:p>
              <a:p>
                <a:r>
                  <a:rPr lang="el-GR" sz="2800" b="1" dirty="0">
                    <a:latin typeface="Bookman Old Style" panose="02050604050505020204" pitchFamily="18" charset="0"/>
                    <a:ea typeface="Calibri" panose="020F0502020204030204" pitchFamily="34" charset="0"/>
                  </a:rPr>
                  <a:t>β)</a:t>
                </a:r>
                <a:r>
                  <a:rPr lang="el-GR" sz="2800" dirty="0">
                    <a:latin typeface="Bookman Old Style" panose="02050604050505020204" pitchFamily="18" charset="0"/>
                    <a:ea typeface="Calibri" panose="020F0502020204030204" pitchFamily="34" charset="0"/>
                  </a:rPr>
                  <a:t> Δίνεται η συνάρτηση </a:t>
                </a:r>
                <a14:m>
                  <m:oMath xmlns:m="http://schemas.openxmlformats.org/officeDocument/2006/math">
                    <m:r>
                      <a:rPr lang="el-GR" sz="2800" i="1">
                        <a:latin typeface="Cambria Math" panose="02040503050406030204" pitchFamily="18" charset="0"/>
                        <a:ea typeface="Calibri" panose="020F0502020204030204" pitchFamily="34" charset="0"/>
                      </a:rPr>
                      <m:t>h</m:t>
                    </m:r>
                    <m:r>
                      <a:rPr lang="el-GR"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𝑥</m:t>
                    </m:r>
                    <m:r>
                      <a:rPr lang="el-GR"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𝑥</m:t>
                    </m:r>
                    <m:r>
                      <a:rPr lang="el-GR"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𝑎</m:t>
                    </m:r>
                  </m:oMath>
                </a14:m>
                <a:r>
                  <a:rPr lang="en-US" sz="2800" dirty="0">
                    <a:latin typeface="Bookman Old Style" panose="02050604050505020204" pitchFamily="18" charset="0"/>
                    <a:ea typeface="Calibri" panose="020F0502020204030204" pitchFamily="34" charset="0"/>
                  </a:rPr>
                  <a:t> </a:t>
                </a:r>
                <a:r>
                  <a:rPr lang="el-GR" sz="2800" dirty="0">
                    <a:latin typeface="Bookman Old Style" panose="02050604050505020204" pitchFamily="18" charset="0"/>
                    <a:ea typeface="Calibri" panose="020F0502020204030204" pitchFamily="34" charset="0"/>
                  </a:rPr>
                  <a:t>. Να δείξετε ότι:</a:t>
                </a:r>
              </a:p>
              <a:p>
                <a:r>
                  <a:rPr lang="el-GR" sz="2800" b="1" dirty="0">
                    <a:latin typeface="Bookman Old Style" panose="02050604050505020204" pitchFamily="18" charset="0"/>
                    <a:ea typeface="Calibri" panose="020F0502020204030204" pitchFamily="34" charset="0"/>
                  </a:rPr>
                  <a:t>i)</a:t>
                </a:r>
                <a:r>
                  <a:rPr lang="el-GR" sz="2800" dirty="0">
                    <a:latin typeface="Bookman Old Style" panose="02050604050505020204" pitchFamily="18" charset="0"/>
                    <a:ea typeface="Calibri" panose="020F0502020204030204" pitchFamily="34" charset="0"/>
                  </a:rPr>
                  <a:t> αν α&gt;1, τότε οι γραφικές παραστάσεις των συναρτήσεων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a:t>
                </a:r>
                <a:r>
                  <a:rPr lang="en-US" sz="2800" dirty="0">
                    <a:latin typeface="Bookman Old Style" panose="02050604050505020204" pitchFamily="18" charset="0"/>
                    <a:ea typeface="Calibri" panose="020F0502020204030204" pitchFamily="34" charset="0"/>
                  </a:rPr>
                  <a:t>h</a:t>
                </a:r>
                <a:r>
                  <a:rPr lang="el-GR" sz="2800" dirty="0">
                    <a:latin typeface="Bookman Old Style" panose="02050604050505020204" pitchFamily="18" charset="0"/>
                    <a:ea typeface="Calibri" panose="020F0502020204030204" pitchFamily="34" charset="0"/>
                  </a:rPr>
                  <a:t> έχουν δύο κοινά σημεία.</a:t>
                </a:r>
              </a:p>
              <a:p>
                <a:r>
                  <a:rPr lang="el-GR" sz="2800" b="1" dirty="0">
                    <a:latin typeface="Bookman Old Style" panose="02050604050505020204" pitchFamily="18" charset="0"/>
                    <a:ea typeface="Calibri" panose="020F0502020204030204" pitchFamily="34" charset="0"/>
                  </a:rPr>
                  <a:t>ii)</a:t>
                </a:r>
                <a:r>
                  <a:rPr lang="el-GR" sz="2800" dirty="0">
                    <a:latin typeface="Bookman Old Style" panose="02050604050505020204" pitchFamily="18" charset="0"/>
                    <a:ea typeface="Calibri" panose="020F0502020204030204" pitchFamily="34" charset="0"/>
                  </a:rPr>
                  <a:t> αν α&lt;1 , τότε οι γραφικές παραστάσεις των συναρτήσεων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a:t>
                </a:r>
                <a:r>
                  <a:rPr lang="en-US" sz="2800" dirty="0">
                    <a:latin typeface="Bookman Old Style" panose="02050604050505020204" pitchFamily="18" charset="0"/>
                    <a:ea typeface="Calibri" panose="020F0502020204030204" pitchFamily="34" charset="0"/>
                  </a:rPr>
                  <a:t>h</a:t>
                </a:r>
                <a:r>
                  <a:rPr lang="el-GR" sz="2800" dirty="0">
                    <a:latin typeface="Bookman Old Style" panose="02050604050505020204" pitchFamily="18" charset="0"/>
                    <a:ea typeface="Calibri" panose="020F0502020204030204" pitchFamily="34" charset="0"/>
                  </a:rPr>
                  <a:t> δεν έχουν κοινά σημεία. (Μονάδες 15)</a:t>
                </a:r>
                <a:r>
                  <a:rPr lang="el-GR" sz="2400" dirty="0">
                    <a:latin typeface="Bookman Old Style" panose="02050604050505020204" pitchFamily="18" charset="0"/>
                    <a:ea typeface="Calibri" panose="020F0502020204030204" pitchFamily="34" charset="0"/>
                    <a:cs typeface="Times New Roman" panose="02020603050405020304" pitchFamily="18" charset="0"/>
                  </a:rPr>
                  <a:t> </a:t>
                </a:r>
                <a:endParaRPr lang="el-GR" sz="2000" dirty="0">
                  <a:latin typeface="Bookman Old Style" panose="02050604050505020204" pitchFamily="18" charset="0"/>
                  <a:ea typeface="Calibri" panose="020F0502020204030204" pitchFamily="34"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4524315"/>
              </a:xfrm>
              <a:prstGeom prst="rect">
                <a:avLst/>
              </a:prstGeom>
              <a:blipFill>
                <a:blip r:embed="rId2"/>
                <a:stretch>
                  <a:fillRect l="-1500" t="-2156" b="-2830"/>
                </a:stretch>
              </a:blipFill>
            </p:spPr>
            <p:txBody>
              <a:bodyPr/>
              <a:lstStyle/>
              <a:p>
                <a:r>
                  <a:rPr lang="el-GR">
                    <a:noFill/>
                  </a:rPr>
                  <a:t> </a:t>
                </a:r>
              </a:p>
            </p:txBody>
          </p:sp>
        </mc:Fallback>
      </mc:AlternateContent>
      <p:sp>
        <p:nvSpPr>
          <p:cNvPr id="14" name="TextBox 2">
            <a:extLst>
              <a:ext uri="{FF2B5EF4-FFF2-40B4-BE49-F238E27FC236}">
                <a16:creationId xmlns:a16="http://schemas.microsoft.com/office/drawing/2014/main" id="{7A3D0BBF-0748-4A78-8C80-B2AF1AC31760}"/>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10296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14"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4663841"/>
              </a:xfrm>
              <a:prstGeom prst="rect">
                <a:avLst/>
              </a:prstGeom>
              <a:noFill/>
            </p:spPr>
            <p:txBody>
              <a:bodyPr wrap="square" rtlCol="0">
                <a:spAutoFit/>
              </a:bodyPr>
              <a:lstStyle/>
              <a:p>
                <a:pPr>
                  <a:spcBef>
                    <a:spcPts val="200"/>
                  </a:spcBef>
                </a:pPr>
                <a:r>
                  <a:rPr lang="el-GR" sz="36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1408</a:t>
                </a:r>
              </a:p>
              <a:p>
                <a:r>
                  <a:rPr lang="el-GR" sz="2800" dirty="0">
                    <a:latin typeface="Bookman Old Style" panose="02050604050505020204" pitchFamily="18" charset="0"/>
                    <a:ea typeface="Calibri" panose="020F0502020204030204" pitchFamily="34" charset="0"/>
                  </a:rPr>
                  <a:t>Δίνονται οι συναρτήσεις: </a:t>
                </a:r>
                <a14:m>
                  <m:oMath xmlns:m="http://schemas.openxmlformats.org/officeDocument/2006/math">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𝑥</m:t>
                        </m:r>
                      </m:e>
                    </m:d>
                    <m:r>
                      <a:rPr lang="el-GR" sz="2800">
                        <a:latin typeface="Cambria Math" panose="02040503050406030204" pitchFamily="18" charset="0"/>
                        <a:ea typeface="Calibri" panose="020F0502020204030204" pitchFamily="34" charset="0"/>
                      </a:rPr>
                      <m:t>=</m:t>
                    </m:r>
                    <m:sSup>
                      <m:sSupPr>
                        <m:ctrlPr>
                          <a:rPr lang="el-GR" sz="2800" i="1">
                            <a:latin typeface="Cambria Math" panose="02040503050406030204" pitchFamily="18" charset="0"/>
                            <a:ea typeface="Calibri" panose="020F0502020204030204" pitchFamily="34" charset="0"/>
                          </a:rPr>
                        </m:ctrlPr>
                      </m:sSupPr>
                      <m:e>
                        <m:r>
                          <a:rPr lang="el-GR" sz="2800" i="1">
                            <a:latin typeface="Cambria Math" panose="02040503050406030204" pitchFamily="18" charset="0"/>
                            <a:ea typeface="Calibri" panose="020F0502020204030204" pitchFamily="34" charset="0"/>
                          </a:rPr>
                          <m:t>𝑥</m:t>
                        </m:r>
                      </m:e>
                      <m:sup>
                        <m:r>
                          <a:rPr lang="el-GR" sz="2800">
                            <a:latin typeface="Cambria Math" panose="02040503050406030204" pitchFamily="18" charset="0"/>
                            <a:ea typeface="Calibri" panose="020F0502020204030204" pitchFamily="34" charset="0"/>
                          </a:rPr>
                          <m:t>2</m:t>
                        </m:r>
                      </m:sup>
                    </m:sSup>
                  </m:oMath>
                </a14:m>
                <a:r>
                  <a:rPr lang="el-GR" sz="2800" dirty="0">
                    <a:latin typeface="Bookman Old Style" panose="02050604050505020204" pitchFamily="18" charset="0"/>
                    <a:ea typeface="Calibri" panose="020F0502020204030204" pitchFamily="34" charset="0"/>
                  </a:rPr>
                  <a:t> και </a:t>
                </a:r>
                <a14:m>
                  <m:oMath xmlns:m="http://schemas.openxmlformats.org/officeDocument/2006/math">
                    <m:r>
                      <a:rPr lang="el-GR" sz="2800" i="1">
                        <a:latin typeface="Cambria Math" panose="02040503050406030204" pitchFamily="18" charset="0"/>
                        <a:ea typeface="Calibri" panose="020F0502020204030204" pitchFamily="34" charset="0"/>
                      </a:rPr>
                      <m:t>𝑔</m:t>
                    </m:r>
                    <m:d>
                      <m:dPr>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𝑥</m:t>
                        </m:r>
                      </m:e>
                    </m:d>
                    <m:r>
                      <a:rPr lang="el-GR" sz="2800">
                        <a:latin typeface="Cambria Math" panose="02040503050406030204" pitchFamily="18" charset="0"/>
                        <a:ea typeface="Calibri" panose="020F0502020204030204" pitchFamily="34" charset="0"/>
                      </a:rPr>
                      <m:t>=</m:t>
                    </m:r>
                    <m:r>
                      <m:rPr>
                        <m:sty m:val="p"/>
                      </m:rPr>
                      <a:rPr lang="el-GR" sz="2800">
                        <a:latin typeface="Cambria Math" panose="02040503050406030204" pitchFamily="18" charset="0"/>
                        <a:ea typeface="Calibri" panose="020F0502020204030204" pitchFamily="34" charset="0"/>
                      </a:rPr>
                      <m:t>λ</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m:t>
                    </m:r>
                    <m:d>
                      <m:dPr>
                        <m:ctrlPr>
                          <a:rPr lang="el-GR" sz="2800" i="1">
                            <a:latin typeface="Cambria Math" panose="02040503050406030204" pitchFamily="18" charset="0"/>
                            <a:ea typeface="Calibri" panose="020F0502020204030204" pitchFamily="34" charset="0"/>
                          </a:rPr>
                        </m:ctrlPr>
                      </m:dPr>
                      <m:e>
                        <m:r>
                          <a:rPr lang="el-GR" sz="2800">
                            <a:latin typeface="Cambria Math" panose="02040503050406030204" pitchFamily="18" charset="0"/>
                            <a:ea typeface="Calibri" panose="020F0502020204030204" pitchFamily="34" charset="0"/>
                          </a:rPr>
                          <m:t>1</m:t>
                        </m:r>
                        <m:r>
                          <a:rPr lang="el-GR" sz="2800" i="1">
                            <a:latin typeface="Cambria Math" panose="02040503050406030204" pitchFamily="18" charset="0"/>
                            <a:ea typeface="Calibri" panose="020F0502020204030204" pitchFamily="34" charset="0"/>
                          </a:rPr>
                          <m:t>−</m:t>
                        </m:r>
                        <m:r>
                          <m:rPr>
                            <m:sty m:val="p"/>
                          </m:rPr>
                          <a:rPr lang="el-GR" sz="2800">
                            <a:latin typeface="Cambria Math" panose="02040503050406030204" pitchFamily="18" charset="0"/>
                            <a:ea typeface="Calibri" panose="020F0502020204030204" pitchFamily="34" charset="0"/>
                          </a:rPr>
                          <m:t>λ</m:t>
                        </m:r>
                      </m:e>
                    </m:d>
                  </m:oMath>
                </a14:m>
                <a:r>
                  <a:rPr lang="el-GR" sz="2800" dirty="0">
                    <a:latin typeface="Bookman Old Style" panose="02050604050505020204" pitchFamily="18" charset="0"/>
                    <a:ea typeface="Calibri" panose="020F0502020204030204" pitchFamily="34" charset="0"/>
                  </a:rPr>
                  <a:t>, </a:t>
                </a:r>
                <a:r>
                  <a:rPr lang="en-US" sz="2800" dirty="0">
                    <a:latin typeface="Bookman Old Style" panose="02050604050505020204" pitchFamily="18" charset="0"/>
                    <a:ea typeface="Calibri" panose="020F0502020204030204" pitchFamily="34" charset="0"/>
                  </a:rPr>
                  <a:t>x</a:t>
                </a:r>
                <a:r>
                  <a:rPr lang="el-GR" sz="2800" dirty="0">
                    <a:latin typeface="Bookman Old Style" panose="02050604050505020204" pitchFamily="18" charset="0"/>
                    <a:ea typeface="Calibri" panose="020F0502020204030204" pitchFamily="34" charset="0"/>
                    <a:sym typeface="Symbol" panose="05050102010706020507" pitchFamily="18" charset="2"/>
                  </a:rPr>
                  <a:t></a:t>
                </a:r>
                <a:r>
                  <a:rPr lang="en-US" sz="2800" spc="-100" dirty="0">
                    <a:latin typeface="Bookman Old Style" panose="02050604050505020204" pitchFamily="18" charset="0"/>
                    <a:ea typeface="Calibri" panose="020F0502020204030204" pitchFamily="34" charset="0"/>
                  </a:rPr>
                  <a:t>I</a:t>
                </a:r>
                <a:r>
                  <a:rPr lang="en-US" sz="2800" dirty="0">
                    <a:latin typeface="Bookman Old Style" panose="02050604050505020204" pitchFamily="18" charset="0"/>
                    <a:ea typeface="Calibri" panose="020F0502020204030204" pitchFamily="34" charset="0"/>
                  </a:rPr>
                  <a:t>R</a:t>
                </a:r>
                <a:r>
                  <a:rPr lang="el-GR" sz="2800" dirty="0">
                    <a:latin typeface="Bookman Old Style" panose="02050604050505020204" pitchFamily="18" charset="0"/>
                    <a:ea typeface="Calibri" panose="020F0502020204030204" pitchFamily="34" charset="0"/>
                  </a:rPr>
                  <a:t> και λ παράμετρος με </a:t>
                </a:r>
                <a14:m>
                  <m:oMath xmlns:m="http://schemas.openxmlformats.org/officeDocument/2006/math">
                    <m:r>
                      <m:rPr>
                        <m:sty m:val="p"/>
                      </m:rPr>
                      <a:rPr lang="el-GR" sz="2800">
                        <a:latin typeface="Cambria Math" panose="02040503050406030204" pitchFamily="18" charset="0"/>
                        <a:ea typeface="Calibri" panose="020F0502020204030204" pitchFamily="34" charset="0"/>
                      </a:rPr>
                      <m:t>λ</m:t>
                    </m:r>
                    <m:r>
                      <a:rPr lang="el-GR" sz="2800">
                        <a:latin typeface="Cambria Math" panose="02040503050406030204" pitchFamily="18" charset="0"/>
                        <a:ea typeface="Calibri" panose="020F0502020204030204" pitchFamily="34" charset="0"/>
                      </a:rPr>
                      <m:t>≠0</m:t>
                    </m:r>
                  </m:oMath>
                </a14:m>
                <a:r>
                  <a:rPr lang="el-GR" sz="2800" dirty="0">
                    <a:latin typeface="Bookman Old Style" panose="02050604050505020204" pitchFamily="18" charset="0"/>
                    <a:ea typeface="Calibri" panose="020F0502020204030204" pitchFamily="34" charset="0"/>
                  </a:rPr>
                  <a:t>.</a:t>
                </a:r>
              </a:p>
              <a:p>
                <a:r>
                  <a:rPr lang="el-GR" sz="2800" b="1" dirty="0">
                    <a:latin typeface="Bookman Old Style" panose="02050604050505020204" pitchFamily="18" charset="0"/>
                    <a:ea typeface="Calibri" panose="020F0502020204030204" pitchFamily="34" charset="0"/>
                  </a:rPr>
                  <a:t>α) </a:t>
                </a:r>
                <a:r>
                  <a:rPr lang="el-GR" sz="2800" dirty="0">
                    <a:latin typeface="Bookman Old Style" panose="02050604050505020204" pitchFamily="18" charset="0"/>
                    <a:ea typeface="Calibri" panose="020F0502020204030204" pitchFamily="34" charset="0"/>
                  </a:rPr>
                  <a:t>Να δείξετε ότι οι γραφικές παραστάσεις </a:t>
                </a:r>
                <a14:m>
                  <m:oMath xmlns:m="http://schemas.openxmlformats.org/officeDocument/2006/math">
                    <m:sSub>
                      <m:sSubPr>
                        <m:ctrlPr>
                          <a:rPr lang="el-GR" sz="2800" i="1">
                            <a:latin typeface="Cambria Math" panose="02040503050406030204" pitchFamily="18" charset="0"/>
                            <a:ea typeface="Calibri" panose="020F0502020204030204" pitchFamily="34" charset="0"/>
                          </a:rPr>
                        </m:ctrlPr>
                      </m:sSubPr>
                      <m:e>
                        <m:r>
                          <a:rPr lang="el-GR" sz="2800" i="1">
                            <a:latin typeface="Cambria Math" panose="02040503050406030204" pitchFamily="18" charset="0"/>
                            <a:ea typeface="Calibri" panose="020F0502020204030204" pitchFamily="34" charset="0"/>
                          </a:rPr>
                          <m:t>𝐶</m:t>
                        </m:r>
                      </m:e>
                      <m:sub>
                        <m:r>
                          <a:rPr lang="el-GR" sz="2800" i="1">
                            <a:latin typeface="Cambria Math" panose="02040503050406030204" pitchFamily="18" charset="0"/>
                            <a:ea typeface="Calibri" panose="020F0502020204030204" pitchFamily="34" charset="0"/>
                          </a:rPr>
                          <m:t>𝑓</m:t>
                        </m:r>
                      </m:sub>
                    </m:sSub>
                  </m:oMath>
                </a14:m>
                <a:r>
                  <a:rPr lang="el-GR" sz="2800" dirty="0">
                    <a:latin typeface="Bookman Old Style" panose="02050604050505020204" pitchFamily="18" charset="0"/>
                    <a:ea typeface="Calibri" panose="020F0502020204030204" pitchFamily="34" charset="0"/>
                  </a:rPr>
                  <a:t> και </a:t>
                </a:r>
                <a14:m>
                  <m:oMath xmlns:m="http://schemas.openxmlformats.org/officeDocument/2006/math">
                    <m:sSub>
                      <m:sSubPr>
                        <m:ctrlPr>
                          <a:rPr lang="el-GR" sz="2800" i="1">
                            <a:latin typeface="Cambria Math" panose="02040503050406030204" pitchFamily="18" charset="0"/>
                            <a:ea typeface="Calibri" panose="020F0502020204030204" pitchFamily="34" charset="0"/>
                          </a:rPr>
                        </m:ctrlPr>
                      </m:sSubPr>
                      <m:e>
                        <m:r>
                          <a:rPr lang="el-GR" sz="2800" i="1">
                            <a:latin typeface="Cambria Math" panose="02040503050406030204" pitchFamily="18" charset="0"/>
                            <a:ea typeface="Calibri" panose="020F0502020204030204" pitchFamily="34" charset="0"/>
                          </a:rPr>
                          <m:t>𝐶</m:t>
                        </m:r>
                      </m:e>
                      <m:sub>
                        <m:r>
                          <a:rPr lang="el-GR" sz="2800" i="1">
                            <a:latin typeface="Cambria Math" panose="02040503050406030204" pitchFamily="18" charset="0"/>
                            <a:ea typeface="Calibri" panose="020F0502020204030204" pitchFamily="34" charset="0"/>
                          </a:rPr>
                          <m:t>𝑔</m:t>
                        </m:r>
                      </m:sub>
                    </m:sSub>
                  </m:oMath>
                </a14:m>
                <a:r>
                  <a:rPr lang="el-GR" sz="2800" dirty="0">
                    <a:latin typeface="Bookman Old Style" panose="02050604050505020204" pitchFamily="18" charset="0"/>
                    <a:ea typeface="Calibri" panose="020F0502020204030204" pitchFamily="34" charset="0"/>
                  </a:rPr>
                  <a:t> έχουν για κάθε τιμή της παραμέτρου λ ένα τουλάχιστον κοινό σημείο. (Μονάδες 8)</a:t>
                </a:r>
              </a:p>
              <a:p>
                <a:r>
                  <a:rPr lang="el-GR" sz="2800" b="1" dirty="0">
                    <a:latin typeface="Bookman Old Style" panose="02050604050505020204" pitchFamily="18" charset="0"/>
                    <a:ea typeface="Calibri" panose="020F0502020204030204" pitchFamily="34" charset="0"/>
                  </a:rPr>
                  <a:t>β) </a:t>
                </a:r>
                <a:r>
                  <a:rPr lang="el-GR" sz="2800" dirty="0">
                    <a:latin typeface="Bookman Old Style" panose="02050604050505020204" pitchFamily="18" charset="0"/>
                    <a:ea typeface="Calibri" panose="020F0502020204030204" pitchFamily="34" charset="0"/>
                  </a:rPr>
                  <a:t>Για ποια τιμή της παραμέτρου λ οι </a:t>
                </a:r>
                <a14:m>
                  <m:oMath xmlns:m="http://schemas.openxmlformats.org/officeDocument/2006/math">
                    <m:sSub>
                      <m:sSubPr>
                        <m:ctrlPr>
                          <a:rPr lang="el-GR" sz="2800" i="1">
                            <a:latin typeface="Cambria Math" panose="02040503050406030204" pitchFamily="18" charset="0"/>
                            <a:ea typeface="Calibri" panose="020F0502020204030204" pitchFamily="34" charset="0"/>
                          </a:rPr>
                        </m:ctrlPr>
                      </m:sSubPr>
                      <m:e>
                        <m:r>
                          <a:rPr lang="el-GR" sz="2800" i="1">
                            <a:latin typeface="Cambria Math" panose="02040503050406030204" pitchFamily="18" charset="0"/>
                            <a:ea typeface="Calibri" panose="020F0502020204030204" pitchFamily="34" charset="0"/>
                          </a:rPr>
                          <m:t>𝐶</m:t>
                        </m:r>
                      </m:e>
                      <m:sub>
                        <m:r>
                          <a:rPr lang="el-GR" sz="2800" i="1">
                            <a:latin typeface="Cambria Math" panose="02040503050406030204" pitchFamily="18" charset="0"/>
                            <a:ea typeface="Calibri" panose="020F0502020204030204" pitchFamily="34" charset="0"/>
                          </a:rPr>
                          <m:t>𝑓</m:t>
                        </m:r>
                      </m:sub>
                    </m:sSub>
                  </m:oMath>
                </a14:m>
                <a:r>
                  <a:rPr lang="el-GR" sz="2800" dirty="0">
                    <a:latin typeface="Bookman Old Style" panose="02050604050505020204" pitchFamily="18" charset="0"/>
                    <a:ea typeface="Calibri" panose="020F0502020204030204" pitchFamily="34" charset="0"/>
                  </a:rPr>
                  <a:t> και </a:t>
                </a:r>
                <a14:m>
                  <m:oMath xmlns:m="http://schemas.openxmlformats.org/officeDocument/2006/math">
                    <m:sSub>
                      <m:sSubPr>
                        <m:ctrlPr>
                          <a:rPr lang="el-GR" sz="2800" i="1">
                            <a:latin typeface="Cambria Math" panose="02040503050406030204" pitchFamily="18" charset="0"/>
                            <a:ea typeface="Calibri" panose="020F0502020204030204" pitchFamily="34" charset="0"/>
                          </a:rPr>
                        </m:ctrlPr>
                      </m:sSubPr>
                      <m:e>
                        <m:r>
                          <a:rPr lang="el-GR" sz="2800" i="1">
                            <a:latin typeface="Cambria Math" panose="02040503050406030204" pitchFamily="18" charset="0"/>
                            <a:ea typeface="Calibri" panose="020F0502020204030204" pitchFamily="34" charset="0"/>
                          </a:rPr>
                          <m:t>𝐶</m:t>
                        </m:r>
                      </m:e>
                      <m:sub>
                        <m:r>
                          <a:rPr lang="el-GR" sz="2800" i="1">
                            <a:latin typeface="Cambria Math" panose="02040503050406030204" pitchFamily="18" charset="0"/>
                            <a:ea typeface="Calibri" panose="020F0502020204030204" pitchFamily="34" charset="0"/>
                          </a:rPr>
                          <m:t>𝑔</m:t>
                        </m:r>
                      </m:sub>
                    </m:sSub>
                  </m:oMath>
                </a14:m>
                <a:r>
                  <a:rPr lang="el-GR" sz="2800" dirty="0">
                    <a:latin typeface="Bookman Old Style" panose="02050604050505020204" pitchFamily="18" charset="0"/>
                    <a:ea typeface="Calibri" panose="020F0502020204030204" pitchFamily="34" charset="0"/>
                  </a:rPr>
                  <a:t> έχουν ένα μόνο κοινό σημείο; Ποιο είναι το σημείο αυτό; (Μονάδες 8)</a:t>
                </a:r>
              </a:p>
              <a:p>
                <a:r>
                  <a:rPr lang="el-GR" sz="2800" b="1" dirty="0">
                    <a:latin typeface="Bookman Old Style" panose="02050604050505020204" pitchFamily="18" charset="0"/>
                    <a:ea typeface="Calibri" panose="020F0502020204030204" pitchFamily="34" charset="0"/>
                  </a:rPr>
                  <a:t>γ) </a:t>
                </a:r>
                <a:r>
                  <a:rPr lang="el-GR" sz="2800" dirty="0">
                    <a:latin typeface="Bookman Old Style" panose="02050604050505020204" pitchFamily="18" charset="0"/>
                    <a:ea typeface="Calibri" panose="020F0502020204030204" pitchFamily="34" charset="0"/>
                  </a:rPr>
                  <a:t>Αν </a:t>
                </a:r>
                <a14:m>
                  <m:oMath xmlns:m="http://schemas.openxmlformats.org/officeDocument/2006/math">
                    <m:r>
                      <m:rPr>
                        <m:sty m:val="p"/>
                      </m:rPr>
                      <a:rPr lang="el-GR" sz="2800">
                        <a:latin typeface="Cambria Math" panose="02040503050406030204" pitchFamily="18" charset="0"/>
                        <a:ea typeface="Calibri" panose="020F0502020204030204" pitchFamily="34" charset="0"/>
                      </a:rPr>
                      <m:t>λ</m:t>
                    </m:r>
                    <m:r>
                      <a:rPr lang="el-GR" sz="2800">
                        <a:latin typeface="Cambria Math" panose="02040503050406030204" pitchFamily="18" charset="0"/>
                        <a:ea typeface="Calibri" panose="020F0502020204030204" pitchFamily="34" charset="0"/>
                      </a:rPr>
                      <m:t>≠2</m:t>
                    </m:r>
                  </m:oMath>
                </a14:m>
                <a:r>
                  <a:rPr lang="el-GR" sz="2800" dirty="0">
                    <a:latin typeface="Bookman Old Style" panose="02050604050505020204" pitchFamily="18" charset="0"/>
                    <a:ea typeface="Calibri" panose="020F0502020204030204" pitchFamily="34" charset="0"/>
                  </a:rPr>
                  <a:t> και </a:t>
                </a:r>
                <a14:m>
                  <m:oMath xmlns:m="http://schemas.openxmlformats.org/officeDocument/2006/math">
                    <m:sSub>
                      <m:sSubPr>
                        <m:ctrlPr>
                          <a:rPr lang="el-GR" sz="2800" i="1">
                            <a:latin typeface="Cambria Math" panose="02040503050406030204" pitchFamily="18" charset="0"/>
                            <a:ea typeface="Calibri" panose="020F0502020204030204" pitchFamily="34" charset="0"/>
                          </a:rPr>
                        </m:ctrlPr>
                      </m:sSubPr>
                      <m:e>
                        <m:r>
                          <a:rPr lang="el-GR" sz="2800" i="1">
                            <a:latin typeface="Cambria Math" panose="02040503050406030204" pitchFamily="18" charset="0"/>
                            <a:ea typeface="Calibri" panose="020F0502020204030204" pitchFamily="34" charset="0"/>
                          </a:rPr>
                          <m:t>𝑥</m:t>
                        </m:r>
                      </m:e>
                      <m:sub>
                        <m:r>
                          <a:rPr lang="el-GR" sz="2800">
                            <a:latin typeface="Cambria Math" panose="02040503050406030204" pitchFamily="18" charset="0"/>
                            <a:ea typeface="Calibri" panose="020F0502020204030204" pitchFamily="34" charset="0"/>
                          </a:rPr>
                          <m:t>1</m:t>
                        </m:r>
                      </m:sub>
                    </m:sSub>
                  </m:oMath>
                </a14:m>
                <a:r>
                  <a:rPr lang="el-GR" sz="2800" dirty="0">
                    <a:latin typeface="Bookman Old Style" panose="02050604050505020204" pitchFamily="18" charset="0"/>
                    <a:ea typeface="Calibri" panose="020F0502020204030204" pitchFamily="34" charset="0"/>
                  </a:rPr>
                  <a:t>, </a:t>
                </a:r>
                <a14:m>
                  <m:oMath xmlns:m="http://schemas.openxmlformats.org/officeDocument/2006/math">
                    <m:sSub>
                      <m:sSubPr>
                        <m:ctrlPr>
                          <a:rPr lang="el-GR" sz="2800" i="1">
                            <a:latin typeface="Cambria Math" panose="02040503050406030204" pitchFamily="18" charset="0"/>
                            <a:ea typeface="Calibri" panose="020F0502020204030204" pitchFamily="34" charset="0"/>
                          </a:rPr>
                        </m:ctrlPr>
                      </m:sSubPr>
                      <m:e>
                        <m:r>
                          <a:rPr lang="el-GR" sz="2800" i="1">
                            <a:latin typeface="Cambria Math" panose="02040503050406030204" pitchFamily="18" charset="0"/>
                            <a:ea typeface="Calibri" panose="020F0502020204030204" pitchFamily="34" charset="0"/>
                          </a:rPr>
                          <m:t>𝑥</m:t>
                        </m:r>
                      </m:e>
                      <m:sub>
                        <m:r>
                          <a:rPr lang="el-GR" sz="2800">
                            <a:latin typeface="Cambria Math" panose="02040503050406030204" pitchFamily="18" charset="0"/>
                            <a:ea typeface="Calibri" panose="020F0502020204030204" pitchFamily="34" charset="0"/>
                          </a:rPr>
                          <m:t>2</m:t>
                        </m:r>
                      </m:sub>
                    </m:sSub>
                  </m:oMath>
                </a14:m>
                <a:r>
                  <a:rPr lang="el-GR" sz="2800" dirty="0">
                    <a:latin typeface="Bookman Old Style" panose="02050604050505020204" pitchFamily="18" charset="0"/>
                    <a:ea typeface="Calibri" panose="020F0502020204030204" pitchFamily="34" charset="0"/>
                  </a:rPr>
                  <a:t> είναι οι τετμημένες των κοινών σημείων των </a:t>
                </a:r>
                <a14:m>
                  <m:oMath xmlns:m="http://schemas.openxmlformats.org/officeDocument/2006/math">
                    <m:sSub>
                      <m:sSubPr>
                        <m:ctrlPr>
                          <a:rPr lang="el-GR" sz="2800" i="1">
                            <a:latin typeface="Cambria Math" panose="02040503050406030204" pitchFamily="18" charset="0"/>
                            <a:ea typeface="Calibri" panose="020F0502020204030204" pitchFamily="34" charset="0"/>
                          </a:rPr>
                        </m:ctrlPr>
                      </m:sSubPr>
                      <m:e>
                        <m:r>
                          <a:rPr lang="el-GR" sz="2800" i="1">
                            <a:latin typeface="Cambria Math" panose="02040503050406030204" pitchFamily="18" charset="0"/>
                            <a:ea typeface="Calibri" panose="020F0502020204030204" pitchFamily="34" charset="0"/>
                          </a:rPr>
                          <m:t>𝐶</m:t>
                        </m:r>
                      </m:e>
                      <m:sub>
                        <m:r>
                          <a:rPr lang="el-GR" sz="2800" i="1">
                            <a:latin typeface="Cambria Math" panose="02040503050406030204" pitchFamily="18" charset="0"/>
                            <a:ea typeface="Calibri" panose="020F0502020204030204" pitchFamily="34" charset="0"/>
                          </a:rPr>
                          <m:t>𝑓</m:t>
                        </m:r>
                      </m:sub>
                    </m:sSub>
                  </m:oMath>
                </a14:m>
                <a:r>
                  <a:rPr lang="el-GR" sz="2800" dirty="0">
                    <a:latin typeface="Bookman Old Style" panose="02050604050505020204" pitchFamily="18" charset="0"/>
                    <a:ea typeface="Calibri" panose="020F0502020204030204" pitchFamily="34" charset="0"/>
                  </a:rPr>
                  <a:t> και </a:t>
                </a:r>
                <a14:m>
                  <m:oMath xmlns:m="http://schemas.openxmlformats.org/officeDocument/2006/math">
                    <m:sSub>
                      <m:sSubPr>
                        <m:ctrlPr>
                          <a:rPr lang="el-GR" sz="2800" i="1">
                            <a:latin typeface="Cambria Math" panose="02040503050406030204" pitchFamily="18" charset="0"/>
                            <a:ea typeface="Calibri" panose="020F0502020204030204" pitchFamily="34" charset="0"/>
                          </a:rPr>
                        </m:ctrlPr>
                      </m:sSubPr>
                      <m:e>
                        <m:r>
                          <a:rPr lang="el-GR" sz="2800" i="1">
                            <a:latin typeface="Cambria Math" panose="02040503050406030204" pitchFamily="18" charset="0"/>
                            <a:ea typeface="Calibri" panose="020F0502020204030204" pitchFamily="34" charset="0"/>
                          </a:rPr>
                          <m:t>𝐶</m:t>
                        </m:r>
                      </m:e>
                      <m:sub>
                        <m:r>
                          <a:rPr lang="el-GR" sz="2800" i="1">
                            <a:latin typeface="Cambria Math" panose="02040503050406030204" pitchFamily="18" charset="0"/>
                            <a:ea typeface="Calibri" panose="020F0502020204030204" pitchFamily="34" charset="0"/>
                          </a:rPr>
                          <m:t>𝑔</m:t>
                        </m:r>
                      </m:sub>
                    </m:sSub>
                  </m:oMath>
                </a14:m>
                <a:r>
                  <a:rPr lang="el-GR" sz="2800" dirty="0">
                    <a:latin typeface="Bookman Old Style" panose="02050604050505020204" pitchFamily="18" charset="0"/>
                    <a:ea typeface="Calibri" panose="020F0502020204030204" pitchFamily="34" charset="0"/>
                  </a:rPr>
                  <a:t>, να βρεθεί η παράμετρος λ ώστε να ισχύει:</a:t>
                </a:r>
                <a:endParaRPr lang="en-US" sz="2800" dirty="0">
                  <a:latin typeface="Bookman Old Style" panose="02050604050505020204" pitchFamily="18" charset="0"/>
                  <a:ea typeface="Calibri" panose="020F0502020204030204" pitchFamily="34" charset="0"/>
                </a:endParaRPr>
              </a:p>
              <a:p>
                <a:r>
                  <a:rPr lang="el-GR" sz="2800" dirty="0">
                    <a:latin typeface="Bookman Old Style" panose="02050604050505020204" pitchFamily="18" charset="0"/>
                    <a:ea typeface="Calibri" panose="020F0502020204030204" pitchFamily="34" charset="0"/>
                  </a:rPr>
                  <a:t> </a:t>
                </a:r>
                <a14:m>
                  <m:oMath xmlns:m="http://schemas.openxmlformats.org/officeDocument/2006/math">
                    <m:sSup>
                      <m:sSupPr>
                        <m:ctrlPr>
                          <a:rPr lang="el-GR" sz="2800" i="1">
                            <a:latin typeface="Cambria Math" panose="02040503050406030204" pitchFamily="18" charset="0"/>
                            <a:ea typeface="Calibri" panose="020F0502020204030204" pitchFamily="34" charset="0"/>
                          </a:rPr>
                        </m:ctrlPr>
                      </m:sSupPr>
                      <m:e>
                        <m:d>
                          <m:dPr>
                            <m:ctrlPr>
                              <a:rPr lang="el-GR" sz="2800" i="1">
                                <a:latin typeface="Cambria Math" panose="02040503050406030204" pitchFamily="18" charset="0"/>
                                <a:ea typeface="Calibri" panose="020F0502020204030204" pitchFamily="34" charset="0"/>
                              </a:rPr>
                            </m:ctrlPr>
                          </m:dPr>
                          <m:e>
                            <m:sSub>
                              <m:sSubPr>
                                <m:ctrlPr>
                                  <a:rPr lang="el-GR" sz="2800" i="1">
                                    <a:latin typeface="Cambria Math" panose="02040503050406030204" pitchFamily="18" charset="0"/>
                                    <a:ea typeface="Calibri" panose="020F0502020204030204" pitchFamily="34" charset="0"/>
                                  </a:rPr>
                                </m:ctrlPr>
                              </m:sSubPr>
                              <m:e>
                                <m:r>
                                  <a:rPr lang="el-GR" sz="2800" i="1">
                                    <a:latin typeface="Cambria Math" panose="02040503050406030204" pitchFamily="18" charset="0"/>
                                    <a:ea typeface="Calibri" panose="020F0502020204030204" pitchFamily="34" charset="0"/>
                                  </a:rPr>
                                  <m:t>𝑥</m:t>
                                </m:r>
                              </m:e>
                              <m:sub>
                                <m:r>
                                  <a:rPr lang="el-GR" sz="2800">
                                    <a:latin typeface="Cambria Math" panose="02040503050406030204" pitchFamily="18" charset="0"/>
                                    <a:ea typeface="Calibri" panose="020F0502020204030204" pitchFamily="34" charset="0"/>
                                  </a:rPr>
                                  <m:t>1</m:t>
                                </m:r>
                              </m:sub>
                            </m:sSub>
                            <m:r>
                              <a:rPr lang="el-GR" sz="2800">
                                <a:latin typeface="Cambria Math" panose="02040503050406030204" pitchFamily="18" charset="0"/>
                                <a:ea typeface="Calibri" panose="020F0502020204030204" pitchFamily="34" charset="0"/>
                              </a:rPr>
                              <m:t>+</m:t>
                            </m:r>
                            <m:sSub>
                              <m:sSubPr>
                                <m:ctrlPr>
                                  <a:rPr lang="el-GR" sz="2800" i="1">
                                    <a:latin typeface="Cambria Math" panose="02040503050406030204" pitchFamily="18" charset="0"/>
                                    <a:ea typeface="Calibri" panose="020F0502020204030204" pitchFamily="34" charset="0"/>
                                  </a:rPr>
                                </m:ctrlPr>
                              </m:sSubPr>
                              <m:e>
                                <m:r>
                                  <a:rPr lang="el-GR" sz="2800" i="1">
                                    <a:latin typeface="Cambria Math" panose="02040503050406030204" pitchFamily="18" charset="0"/>
                                    <a:ea typeface="Calibri" panose="020F0502020204030204" pitchFamily="34" charset="0"/>
                                  </a:rPr>
                                  <m:t>𝑥</m:t>
                                </m:r>
                              </m:e>
                              <m:sub>
                                <m:r>
                                  <a:rPr lang="el-GR" sz="2800">
                                    <a:latin typeface="Cambria Math" panose="02040503050406030204" pitchFamily="18" charset="0"/>
                                    <a:ea typeface="Calibri" panose="020F0502020204030204" pitchFamily="34" charset="0"/>
                                  </a:rPr>
                                  <m:t>2</m:t>
                                </m:r>
                              </m:sub>
                            </m:sSub>
                          </m:e>
                        </m:d>
                      </m:e>
                      <m:sup>
                        <m:r>
                          <a:rPr lang="el-GR" sz="2800">
                            <a:latin typeface="Cambria Math" panose="02040503050406030204" pitchFamily="18" charset="0"/>
                            <a:ea typeface="Calibri" panose="020F0502020204030204" pitchFamily="34" charset="0"/>
                          </a:rPr>
                          <m:t>2</m:t>
                        </m:r>
                      </m:sup>
                    </m:sSup>
                    <m:r>
                      <a:rPr lang="el-GR" sz="2800">
                        <a:latin typeface="Cambria Math" panose="02040503050406030204" pitchFamily="18" charset="0"/>
                        <a:ea typeface="Calibri" panose="020F0502020204030204" pitchFamily="34" charset="0"/>
                      </a:rPr>
                      <m:t>=</m:t>
                    </m:r>
                    <m:d>
                      <m:dPr>
                        <m:begChr m:val="|"/>
                        <m:endChr m:val="|"/>
                        <m:ctrlPr>
                          <a:rPr lang="el-GR" sz="2800" i="1">
                            <a:latin typeface="Cambria Math" panose="02040503050406030204" pitchFamily="18" charset="0"/>
                            <a:ea typeface="Calibri" panose="020F0502020204030204" pitchFamily="34" charset="0"/>
                          </a:rPr>
                        </m:ctrlPr>
                      </m:dPr>
                      <m:e>
                        <m:sSub>
                          <m:sSubPr>
                            <m:ctrlPr>
                              <a:rPr lang="el-GR" sz="2800" i="1">
                                <a:latin typeface="Cambria Math" panose="02040503050406030204" pitchFamily="18" charset="0"/>
                                <a:ea typeface="Calibri" panose="020F0502020204030204" pitchFamily="34" charset="0"/>
                              </a:rPr>
                            </m:ctrlPr>
                          </m:sSubPr>
                          <m:e>
                            <m:r>
                              <a:rPr lang="el-GR" sz="2800" i="1">
                                <a:latin typeface="Cambria Math" panose="02040503050406030204" pitchFamily="18" charset="0"/>
                                <a:ea typeface="Calibri" panose="020F0502020204030204" pitchFamily="34" charset="0"/>
                              </a:rPr>
                              <m:t>𝑥</m:t>
                            </m:r>
                          </m:e>
                          <m:sub>
                            <m:r>
                              <a:rPr lang="el-GR" sz="2800">
                                <a:latin typeface="Cambria Math" panose="02040503050406030204" pitchFamily="18" charset="0"/>
                                <a:ea typeface="Calibri" panose="020F0502020204030204" pitchFamily="34" charset="0"/>
                              </a:rPr>
                              <m:t>1</m:t>
                            </m:r>
                          </m:sub>
                        </m:sSub>
                        <m:r>
                          <a:rPr lang="el-GR" sz="2800">
                            <a:latin typeface="Cambria Math" panose="02040503050406030204" pitchFamily="18" charset="0"/>
                            <a:ea typeface="Calibri" panose="020F0502020204030204" pitchFamily="34" charset="0"/>
                          </a:rPr>
                          <m:t>+</m:t>
                        </m:r>
                        <m:sSub>
                          <m:sSubPr>
                            <m:ctrlPr>
                              <a:rPr lang="el-GR" sz="2800" i="1">
                                <a:latin typeface="Cambria Math" panose="02040503050406030204" pitchFamily="18" charset="0"/>
                                <a:ea typeface="Calibri" panose="020F0502020204030204" pitchFamily="34" charset="0"/>
                              </a:rPr>
                            </m:ctrlPr>
                          </m:sSubPr>
                          <m:e>
                            <m:r>
                              <a:rPr lang="el-GR" sz="2800" i="1">
                                <a:latin typeface="Cambria Math" panose="02040503050406030204" pitchFamily="18" charset="0"/>
                                <a:ea typeface="Calibri" panose="020F0502020204030204" pitchFamily="34" charset="0"/>
                              </a:rPr>
                              <m:t>𝑥</m:t>
                            </m:r>
                          </m:e>
                          <m:sub>
                            <m:r>
                              <a:rPr lang="el-GR" sz="2800">
                                <a:latin typeface="Cambria Math" panose="02040503050406030204" pitchFamily="18" charset="0"/>
                                <a:ea typeface="Calibri" panose="020F0502020204030204" pitchFamily="34" charset="0"/>
                              </a:rPr>
                              <m:t>2</m:t>
                            </m:r>
                          </m:sub>
                        </m:sSub>
                      </m:e>
                    </m:d>
                    <m:r>
                      <a:rPr lang="el-GR" sz="2800">
                        <a:latin typeface="Cambria Math" panose="02040503050406030204" pitchFamily="18" charset="0"/>
                        <a:ea typeface="Calibri" panose="020F0502020204030204" pitchFamily="34" charset="0"/>
                      </a:rPr>
                      <m:t>+2</m:t>
                    </m:r>
                  </m:oMath>
                </a14:m>
                <a:r>
                  <a:rPr lang="el-GR" sz="2800" dirty="0">
                    <a:latin typeface="Bookman Old Style" panose="02050604050505020204" pitchFamily="18" charset="0"/>
                    <a:ea typeface="Calibri" panose="020F0502020204030204" pitchFamily="34" charset="0"/>
                  </a:rPr>
                  <a:t>. (Μονάδες 9) </a:t>
                </a: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4663841"/>
              </a:xfrm>
              <a:prstGeom prst="rect">
                <a:avLst/>
              </a:prstGeom>
              <a:blipFill>
                <a:blip r:embed="rId2"/>
                <a:stretch>
                  <a:fillRect l="-1500" t="-2092" b="-2745"/>
                </a:stretch>
              </a:blipFill>
            </p:spPr>
            <p:txBody>
              <a:bodyPr/>
              <a:lstStyle/>
              <a:p>
                <a:r>
                  <a:rPr lang="el-GR">
                    <a:noFill/>
                  </a:rPr>
                  <a:t> </a:t>
                </a:r>
              </a:p>
            </p:txBody>
          </p:sp>
        </mc:Fallback>
      </mc:AlternateContent>
      <p:sp>
        <p:nvSpPr>
          <p:cNvPr id="3" name="TextBox 2">
            <a:extLst>
              <a:ext uri="{FF2B5EF4-FFF2-40B4-BE49-F238E27FC236}">
                <a16:creationId xmlns:a16="http://schemas.microsoft.com/office/drawing/2014/main" id="{10504C6E-1335-4FB5-80C3-B78525671468}"/>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45975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6247864"/>
              </a:xfrm>
              <a:prstGeom prst="rect">
                <a:avLst/>
              </a:prstGeom>
              <a:noFill/>
            </p:spPr>
            <p:txBody>
              <a:bodyPr wrap="square" rtlCol="0">
                <a:spAutoFit/>
              </a:bodyPr>
              <a:lstStyle/>
              <a:p>
                <a:pPr>
                  <a:spcBef>
                    <a:spcPts val="200"/>
                  </a:spcBef>
                </a:pPr>
                <a:r>
                  <a:rPr lang="el-GR" sz="36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1433</a:t>
                </a:r>
              </a:p>
              <a:p>
                <a:r>
                  <a:rPr lang="el-GR" sz="2800" dirty="0">
                    <a:latin typeface="Bookman Old Style" panose="02050604050505020204" pitchFamily="18" charset="0"/>
                    <a:ea typeface="Calibri" panose="020F0502020204030204" pitchFamily="34" charset="0"/>
                  </a:rPr>
                  <a:t>Δίνονται οι συναρτήσεις </a:t>
                </a:r>
                <a14:m>
                  <m:oMath xmlns:m="http://schemas.openxmlformats.org/officeDocument/2006/math">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𝑥</m:t>
                        </m:r>
                      </m:e>
                    </m:d>
                    <m:r>
                      <a:rPr lang="el-GR" sz="2800">
                        <a:latin typeface="Cambria Math" panose="02040503050406030204" pitchFamily="18" charset="0"/>
                        <a:ea typeface="Calibri" panose="020F0502020204030204" pitchFamily="34" charset="0"/>
                      </a:rPr>
                      <m:t>=</m:t>
                    </m:r>
                    <m:r>
                      <m:rPr>
                        <m:sty m:val="p"/>
                      </m:rPr>
                      <a:rPr lang="el-GR" sz="2800">
                        <a:latin typeface="Cambria Math" panose="02040503050406030204" pitchFamily="18" charset="0"/>
                        <a:ea typeface="Calibri" panose="020F0502020204030204" pitchFamily="34" charset="0"/>
                      </a:rPr>
                      <m:t>α</m:t>
                    </m:r>
                    <m:r>
                      <a:rPr lang="el-GR" sz="2800" i="1">
                        <a:latin typeface="Cambria Math" panose="02040503050406030204" pitchFamily="18" charset="0"/>
                        <a:ea typeface="Calibri" panose="020F0502020204030204" pitchFamily="34" charset="0"/>
                      </a:rPr>
                      <m:t>𝑥</m:t>
                    </m:r>
                    <m:r>
                      <a:rPr lang="el-GR" sz="2800" i="1">
                        <a:latin typeface="Cambria Math" panose="02040503050406030204" pitchFamily="18" charset="0"/>
                        <a:ea typeface="Calibri" panose="020F0502020204030204" pitchFamily="34" charset="0"/>
                      </a:rPr>
                      <m:t>−</m:t>
                    </m:r>
                    <m:r>
                      <m:rPr>
                        <m:sty m:val="p"/>
                      </m:rPr>
                      <a:rPr lang="el-GR" sz="2800">
                        <a:latin typeface="Cambria Math" panose="02040503050406030204" pitchFamily="18" charset="0"/>
                        <a:ea typeface="Calibri" panose="020F0502020204030204" pitchFamily="34" charset="0"/>
                      </a:rPr>
                      <m:t>α</m:t>
                    </m:r>
                    <m:r>
                      <a:rPr lang="el-GR" sz="2800">
                        <a:latin typeface="Cambria Math" panose="02040503050406030204" pitchFamily="18" charset="0"/>
                        <a:ea typeface="Calibri" panose="020F0502020204030204" pitchFamily="34" charset="0"/>
                      </a:rPr>
                      <m:t>+2</m:t>
                    </m:r>
                  </m:oMath>
                </a14:m>
                <a:r>
                  <a:rPr lang="el-GR" sz="2800" dirty="0">
                    <a:latin typeface="Bookman Old Style" panose="02050604050505020204" pitchFamily="18" charset="0"/>
                    <a:ea typeface="Calibri" panose="020F0502020204030204" pitchFamily="34" charset="0"/>
                  </a:rPr>
                  <a:t> και </a:t>
                </a:r>
                <a14:m>
                  <m:oMath xmlns:m="http://schemas.openxmlformats.org/officeDocument/2006/math">
                    <m:r>
                      <a:rPr lang="el-GR" sz="2800" i="1">
                        <a:latin typeface="Cambria Math" panose="02040503050406030204" pitchFamily="18" charset="0"/>
                        <a:ea typeface="Calibri" panose="020F0502020204030204" pitchFamily="34" charset="0"/>
                      </a:rPr>
                      <m:t>𝑔</m:t>
                    </m:r>
                    <m:d>
                      <m:dPr>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𝑥</m:t>
                        </m:r>
                      </m:e>
                    </m:d>
                    <m:r>
                      <a:rPr lang="el-GR" sz="2800">
                        <a:latin typeface="Cambria Math" panose="02040503050406030204" pitchFamily="18" charset="0"/>
                        <a:ea typeface="Calibri" panose="020F0502020204030204" pitchFamily="34" charset="0"/>
                      </a:rPr>
                      <m:t>=</m:t>
                    </m:r>
                    <m:sSup>
                      <m:sSupPr>
                        <m:ctrlPr>
                          <a:rPr lang="el-GR" sz="2800" i="1">
                            <a:latin typeface="Cambria Math" panose="02040503050406030204" pitchFamily="18" charset="0"/>
                            <a:ea typeface="Calibri" panose="020F0502020204030204" pitchFamily="34" charset="0"/>
                          </a:rPr>
                        </m:ctrlPr>
                      </m:sSupPr>
                      <m:e>
                        <m:r>
                          <a:rPr lang="el-GR" sz="2800" i="1">
                            <a:latin typeface="Cambria Math" panose="02040503050406030204" pitchFamily="18" charset="0"/>
                            <a:ea typeface="Calibri" panose="020F0502020204030204" pitchFamily="34" charset="0"/>
                          </a:rPr>
                          <m:t>𝑥</m:t>
                        </m:r>
                      </m:e>
                      <m:sup>
                        <m:r>
                          <a:rPr lang="el-GR" sz="2800">
                            <a:latin typeface="Cambria Math" panose="02040503050406030204" pitchFamily="18" charset="0"/>
                            <a:ea typeface="Calibri" panose="020F0502020204030204" pitchFamily="34" charset="0"/>
                          </a:rPr>
                          <m:t>2</m:t>
                        </m:r>
                      </m:sup>
                    </m:sSup>
                    <m:r>
                      <a:rPr lang="el-GR" sz="2800" i="1">
                        <a:latin typeface="Cambria Math" panose="02040503050406030204" pitchFamily="18" charset="0"/>
                        <a:ea typeface="Calibri" panose="020F0502020204030204" pitchFamily="34" charset="0"/>
                      </a:rPr>
                      <m:t>−</m:t>
                    </m:r>
                    <m:r>
                      <m:rPr>
                        <m:sty m:val="p"/>
                      </m:rPr>
                      <a:rPr lang="el-GR" sz="2800">
                        <a:latin typeface="Cambria Math" panose="02040503050406030204" pitchFamily="18" charset="0"/>
                        <a:ea typeface="Calibri" panose="020F0502020204030204" pitchFamily="34" charset="0"/>
                      </a:rPr>
                      <m:t>α</m:t>
                    </m:r>
                    <m:r>
                      <a:rPr lang="el-GR" sz="2800">
                        <a:latin typeface="Cambria Math" panose="02040503050406030204" pitchFamily="18" charset="0"/>
                        <a:ea typeface="Calibri" panose="020F0502020204030204" pitchFamily="34" charset="0"/>
                      </a:rPr>
                      <m:t>+3</m:t>
                    </m:r>
                  </m:oMath>
                </a14:m>
                <a:r>
                  <a:rPr lang="el-GR" sz="2800" dirty="0">
                    <a:latin typeface="Bookman Old Style" panose="02050604050505020204" pitchFamily="18" charset="0"/>
                    <a:ea typeface="Calibri" panose="020F0502020204030204" pitchFamily="34" charset="0"/>
                  </a:rPr>
                  <a:t> με α</a:t>
                </a:r>
                <a:r>
                  <a:rPr lang="el-GR" sz="2800" dirty="0">
                    <a:latin typeface="Bookman Old Style" panose="02050604050505020204" pitchFamily="18" charset="0"/>
                    <a:ea typeface="Calibri" panose="020F0502020204030204" pitchFamily="34" charset="0"/>
                    <a:sym typeface="Symbol" panose="05050102010706020507" pitchFamily="18" charset="2"/>
                  </a:rPr>
                  <a:t></a:t>
                </a:r>
                <a:r>
                  <a:rPr lang="en-US" sz="2800" spc="-100" dirty="0">
                    <a:latin typeface="Bookman Old Style" panose="02050604050505020204" pitchFamily="18" charset="0"/>
                    <a:ea typeface="Calibri" panose="020F0502020204030204" pitchFamily="34" charset="0"/>
                  </a:rPr>
                  <a:t>I</a:t>
                </a:r>
                <a:r>
                  <a:rPr lang="en-US" sz="2800" dirty="0">
                    <a:latin typeface="Bookman Old Style" panose="02050604050505020204" pitchFamily="18" charset="0"/>
                    <a:ea typeface="Calibri" panose="020F0502020204030204" pitchFamily="34" charset="0"/>
                  </a:rPr>
                  <a:t>R</a:t>
                </a:r>
                <a:r>
                  <a:rPr lang="el-GR" sz="2800" dirty="0">
                    <a:latin typeface="Bookman Old Style" panose="02050604050505020204" pitchFamily="18" charset="0"/>
                    <a:ea typeface="Calibri" panose="020F0502020204030204" pitchFamily="34" charset="0"/>
                  </a:rPr>
                  <a:t>.</a:t>
                </a:r>
              </a:p>
              <a:p>
                <a:r>
                  <a:rPr lang="el-GR" sz="2800" b="1" dirty="0">
                    <a:latin typeface="Bookman Old Style" panose="02050604050505020204" pitchFamily="18" charset="0"/>
                    <a:ea typeface="Calibri" panose="020F0502020204030204" pitchFamily="34" charset="0"/>
                  </a:rPr>
                  <a:t>α) </a:t>
                </a:r>
                <a:r>
                  <a:rPr lang="el-GR" sz="2800" dirty="0">
                    <a:latin typeface="Bookman Old Style" panose="02050604050505020204" pitchFamily="18" charset="0"/>
                    <a:ea typeface="Calibri" panose="020F0502020204030204" pitchFamily="34" charset="0"/>
                  </a:rPr>
                  <a:t>Να αποδείξετε ότι η γραφική παράσταση της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 διέρχεται από το σημείο (1,2) για κάθε τιμή του πραγματικού αριθμού α. (Μονάδες 7)</a:t>
                </a:r>
              </a:p>
              <a:p>
                <a:r>
                  <a:rPr lang="el-GR" sz="2800" b="1" dirty="0">
                    <a:latin typeface="Bookman Old Style" panose="02050604050505020204" pitchFamily="18" charset="0"/>
                    <a:ea typeface="Calibri" panose="020F0502020204030204" pitchFamily="34" charset="0"/>
                  </a:rPr>
                  <a:t>β) </a:t>
                </a:r>
                <a:r>
                  <a:rPr lang="el-GR" sz="2800" dirty="0">
                    <a:latin typeface="Bookman Old Style" panose="02050604050505020204" pitchFamily="18" charset="0"/>
                    <a:ea typeface="Calibri" panose="020F0502020204030204" pitchFamily="34" charset="0"/>
                  </a:rPr>
                  <a:t>Αν οι γραφικές παραστάσεις των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 και </a:t>
                </a:r>
                <a:r>
                  <a:rPr lang="en-US" sz="2800" dirty="0">
                    <a:latin typeface="Bookman Old Style" panose="02050604050505020204" pitchFamily="18" charset="0"/>
                    <a:ea typeface="Calibri" panose="020F0502020204030204" pitchFamily="34" charset="0"/>
                  </a:rPr>
                  <a:t>g</a:t>
                </a:r>
                <a:r>
                  <a:rPr lang="el-GR" sz="2800" dirty="0">
                    <a:latin typeface="Bookman Old Style" panose="02050604050505020204" pitchFamily="18" charset="0"/>
                    <a:ea typeface="Calibri" panose="020F0502020204030204" pitchFamily="34" charset="0"/>
                  </a:rPr>
                  <a:t> τέμνονται σε σημείο με τετμημένη 1, τότε:</a:t>
                </a:r>
              </a:p>
              <a:p>
                <a:r>
                  <a:rPr lang="en-US" sz="2800" b="1" dirty="0">
                    <a:latin typeface="Bookman Old Style" panose="02050604050505020204" pitchFamily="18" charset="0"/>
                    <a:ea typeface="Calibri" panose="020F0502020204030204" pitchFamily="34" charset="0"/>
                  </a:rPr>
                  <a:t>i</a:t>
                </a:r>
                <a:r>
                  <a:rPr lang="el-GR" sz="2800" b="1" dirty="0">
                    <a:latin typeface="Bookman Old Style" panose="02050604050505020204" pitchFamily="18" charset="0"/>
                    <a:ea typeface="Calibri" panose="020F0502020204030204" pitchFamily="34" charset="0"/>
                  </a:rPr>
                  <a:t>) </a:t>
                </a:r>
                <a:r>
                  <a:rPr lang="el-GR" sz="2800" dirty="0">
                    <a:latin typeface="Bookman Old Style" panose="02050604050505020204" pitchFamily="18" charset="0"/>
                    <a:ea typeface="Calibri" panose="020F0502020204030204" pitchFamily="34" charset="0"/>
                  </a:rPr>
                  <a:t>Να βρείτε την τιμή του α. (Μονάδες 4)</a:t>
                </a:r>
              </a:p>
              <a:p>
                <a:r>
                  <a:rPr lang="en-US" sz="2800" b="1" dirty="0">
                    <a:latin typeface="Bookman Old Style" panose="02050604050505020204" pitchFamily="18" charset="0"/>
                    <a:ea typeface="Calibri" panose="020F0502020204030204" pitchFamily="34" charset="0"/>
                  </a:rPr>
                  <a:t>ii</a:t>
                </a:r>
                <a:r>
                  <a:rPr lang="el-GR" sz="2800" b="1" dirty="0">
                    <a:latin typeface="Bookman Old Style" panose="02050604050505020204" pitchFamily="18" charset="0"/>
                    <a:ea typeface="Calibri" panose="020F0502020204030204" pitchFamily="34" charset="0"/>
                  </a:rPr>
                  <a:t>) </a:t>
                </a:r>
                <a:r>
                  <a:rPr lang="el-GR" sz="2800" dirty="0">
                    <a:latin typeface="Bookman Old Style" panose="02050604050505020204" pitchFamily="18" charset="0"/>
                    <a:ea typeface="Calibri" panose="020F0502020204030204" pitchFamily="34" charset="0"/>
                  </a:rPr>
                  <a:t>Για την τιμή του α που βρήκατε υπάρχει άλλο σημείο τομής των γραφικών παραστάσεων των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 και </a:t>
                </a:r>
                <a:r>
                  <a:rPr lang="en-US" sz="2800" dirty="0">
                    <a:latin typeface="Bookman Old Style" panose="02050604050505020204" pitchFamily="18" charset="0"/>
                    <a:ea typeface="Calibri" panose="020F0502020204030204" pitchFamily="34" charset="0"/>
                  </a:rPr>
                  <a:t>g</a:t>
                </a:r>
                <a:r>
                  <a:rPr lang="el-GR" sz="2800" dirty="0">
                    <a:latin typeface="Bookman Old Style" panose="02050604050505020204" pitchFamily="18" charset="0"/>
                    <a:ea typeface="Calibri" panose="020F0502020204030204" pitchFamily="34" charset="0"/>
                  </a:rPr>
                  <a:t>; Αιτιολογήστε την απάντησή σας. (Μονάδες 4)</a:t>
                </a:r>
              </a:p>
              <a:p>
                <a:r>
                  <a:rPr lang="el-GR" sz="2800" b="1" dirty="0">
                    <a:latin typeface="Bookman Old Style" panose="02050604050505020204" pitchFamily="18" charset="0"/>
                    <a:ea typeface="Calibri" panose="020F0502020204030204" pitchFamily="34" charset="0"/>
                  </a:rPr>
                  <a:t>γ) </a:t>
                </a:r>
                <a:r>
                  <a:rPr lang="el-GR" sz="2800" dirty="0">
                    <a:latin typeface="Bookman Old Style" panose="02050604050505020204" pitchFamily="18" charset="0"/>
                    <a:ea typeface="Calibri" panose="020F0502020204030204" pitchFamily="34" charset="0"/>
                  </a:rPr>
                  <a:t>Να βρείτε για ποιες τιμές του α οι γραφικές παραστάσεις των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 και </a:t>
                </a:r>
                <a:r>
                  <a:rPr lang="en-US" sz="2800" dirty="0">
                    <a:latin typeface="Bookman Old Style" panose="02050604050505020204" pitchFamily="18" charset="0"/>
                    <a:ea typeface="Calibri" panose="020F0502020204030204" pitchFamily="34" charset="0"/>
                  </a:rPr>
                  <a:t>g</a:t>
                </a:r>
                <a:r>
                  <a:rPr lang="el-GR" sz="2800" dirty="0">
                    <a:latin typeface="Bookman Old Style" panose="02050604050505020204" pitchFamily="18" charset="0"/>
                    <a:ea typeface="Calibri" panose="020F0502020204030204" pitchFamily="34" charset="0"/>
                  </a:rPr>
                  <a:t> έχουν δυο σημεία τομής. (Μονάδες 10)</a:t>
                </a:r>
              </a:p>
              <a:p>
                <a:r>
                  <a:rPr lang="el-GR" sz="2800" dirty="0">
                    <a:latin typeface="Bookman Old Style" panose="02050604050505020204" pitchFamily="18" charset="0"/>
                    <a:ea typeface="Calibri" panose="020F0502020204030204" pitchFamily="34" charset="0"/>
                  </a:rPr>
                  <a:t> </a:t>
                </a: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6247864"/>
              </a:xfrm>
              <a:prstGeom prst="rect">
                <a:avLst/>
              </a:prstGeom>
              <a:blipFill>
                <a:blip r:embed="rId2"/>
                <a:stretch>
                  <a:fillRect l="-1500" t="-1561"/>
                </a:stretch>
              </a:blipFill>
            </p:spPr>
            <p:txBody>
              <a:bodyPr/>
              <a:lstStyle/>
              <a:p>
                <a:r>
                  <a:rPr lang="el-GR">
                    <a:noFill/>
                  </a:rPr>
                  <a:t> </a:t>
                </a:r>
              </a:p>
            </p:txBody>
          </p:sp>
        </mc:Fallback>
      </mc:AlternateContent>
      <p:sp>
        <p:nvSpPr>
          <p:cNvPr id="3" name="TextBox 2">
            <a:extLst>
              <a:ext uri="{FF2B5EF4-FFF2-40B4-BE49-F238E27FC236}">
                <a16:creationId xmlns:a16="http://schemas.microsoft.com/office/drawing/2014/main" id="{8A1190C3-0CC2-4DD3-AD31-FAE0CA844C08}"/>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114100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4216539"/>
          </a:xfrm>
          <a:prstGeom prst="rect">
            <a:avLst/>
          </a:prstGeom>
          <a:noFill/>
        </p:spPr>
        <p:txBody>
          <a:bodyPr wrap="square" rtlCol="0">
            <a:spAutoFit/>
          </a:bodyPr>
          <a:lstStyle/>
          <a:p>
            <a:pPr>
              <a:spcBef>
                <a:spcPts val="200"/>
              </a:spcBef>
            </a:pPr>
            <a:r>
              <a:rPr lang="el-GR" sz="28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1434</a:t>
            </a:r>
          </a:p>
          <a:p>
            <a:r>
              <a:rPr lang="el-GR" sz="2000" dirty="0">
                <a:latin typeface="Bookman Old Style" panose="02050604050505020204" pitchFamily="18" charset="0"/>
                <a:ea typeface="Calibri" panose="020F0502020204030204" pitchFamily="34" charset="0"/>
              </a:rPr>
              <a:t>Στο παρακάτω σύστημα συντεταγμένων το ευθύγραμμο τμήμα ΑΒ με Α(0,100) και Β(10,50) παριστάνει τη γραφική παράσταση της συνάρτησης δ(</a:t>
            </a:r>
            <a:r>
              <a:rPr lang="en-US" sz="2000" dirty="0">
                <a:latin typeface="Bookman Old Style" panose="02050604050505020204" pitchFamily="18" charset="0"/>
                <a:ea typeface="Calibri" panose="020F0502020204030204" pitchFamily="34" charset="0"/>
              </a:rPr>
              <a:t>x</a:t>
            </a:r>
            <a:r>
              <a:rPr lang="el-GR" sz="2000" dirty="0">
                <a:latin typeface="Bookman Old Style" panose="02050604050505020204" pitchFamily="18" charset="0"/>
                <a:ea typeface="Calibri" panose="020F0502020204030204" pitchFamily="34" charset="0"/>
              </a:rPr>
              <a:t>) των ετησίων δαπανών μιας εταιρείας, σε χιλιάδες ευρώ, στα </a:t>
            </a:r>
            <a:r>
              <a:rPr lang="en-US" sz="2000" dirty="0">
                <a:latin typeface="Bookman Old Style" panose="02050604050505020204" pitchFamily="18" charset="0"/>
                <a:ea typeface="Calibri" panose="020F0502020204030204" pitchFamily="34" charset="0"/>
              </a:rPr>
              <a:t>x</a:t>
            </a:r>
            <a:r>
              <a:rPr lang="el-GR" sz="2000" dirty="0">
                <a:latin typeface="Bookman Old Style" panose="02050604050505020204" pitchFamily="18" charset="0"/>
                <a:ea typeface="Calibri" panose="020F0502020204030204" pitchFamily="34" charset="0"/>
              </a:rPr>
              <a:t> χρονιά της λειτουργιάς της.</a:t>
            </a:r>
          </a:p>
          <a:p>
            <a:r>
              <a:rPr lang="en-US" sz="2000" dirty="0">
                <a:latin typeface="Bookman Old Style" panose="02050604050505020204" pitchFamily="18" charset="0"/>
                <a:ea typeface="Calibri" panose="020F0502020204030204" pitchFamily="34" charset="0"/>
              </a:rPr>
              <a:t>To</a:t>
            </a:r>
            <a:r>
              <a:rPr lang="el-GR" sz="2000" dirty="0">
                <a:latin typeface="Bookman Old Style" panose="02050604050505020204" pitchFamily="18" charset="0"/>
                <a:ea typeface="Calibri" panose="020F0502020204030204" pitchFamily="34" charset="0"/>
              </a:rPr>
              <a:t> ευθύγραμμο τμήμα ΓΔ με Γ(0,50) και Δ(10,150) παριστάνει τη γραφική παράσταση της συνάρτησης των ετησίων εσόδων ε(</a:t>
            </a:r>
            <a:r>
              <a:rPr lang="en-US" sz="2000" dirty="0">
                <a:latin typeface="Bookman Old Style" panose="02050604050505020204" pitchFamily="18" charset="0"/>
                <a:ea typeface="Calibri" panose="020F0502020204030204" pitchFamily="34" charset="0"/>
              </a:rPr>
              <a:t>x</a:t>
            </a:r>
            <a:r>
              <a:rPr lang="el-GR" sz="2000" dirty="0">
                <a:latin typeface="Bookman Old Style" panose="02050604050505020204" pitchFamily="18" charset="0"/>
                <a:ea typeface="Calibri" panose="020F0502020204030204" pitchFamily="34" charset="0"/>
              </a:rPr>
              <a:t>) της εταιρείας, σε χιλιάδες ευρώ, στα </a:t>
            </a:r>
            <a:r>
              <a:rPr lang="en-US" sz="2000" dirty="0">
                <a:latin typeface="Bookman Old Style" panose="02050604050505020204" pitchFamily="18" charset="0"/>
                <a:ea typeface="Calibri" panose="020F0502020204030204" pitchFamily="34" charset="0"/>
              </a:rPr>
              <a:t>x</a:t>
            </a:r>
            <a:r>
              <a:rPr lang="el-GR" sz="2000" dirty="0">
                <a:latin typeface="Bookman Old Style" panose="02050604050505020204" pitchFamily="18" charset="0"/>
                <a:ea typeface="Calibri" panose="020F0502020204030204" pitchFamily="34" charset="0"/>
              </a:rPr>
              <a:t> χρονιά της λειτουργιάς της. Οι γραφικές παραστάσεις αναφέρονται στα δέκα πρώτα χρονιά λειτουργιάς της εταιρείας.</a:t>
            </a:r>
          </a:p>
          <a:p>
            <a:r>
              <a:rPr lang="el-GR" sz="2000" b="1" dirty="0">
                <a:latin typeface="Bookman Old Style" panose="02050604050505020204" pitchFamily="18" charset="0"/>
                <a:ea typeface="Calibri" panose="020F0502020204030204" pitchFamily="34" charset="0"/>
              </a:rPr>
              <a:t>α) </a:t>
            </a:r>
            <a:r>
              <a:rPr lang="el-GR" sz="2000" dirty="0">
                <a:latin typeface="Bookman Old Style" panose="02050604050505020204" pitchFamily="18" charset="0"/>
                <a:ea typeface="Calibri" panose="020F0502020204030204" pitchFamily="34" charset="0"/>
              </a:rPr>
              <a:t>Με τη βοήθεια των γραφικών παραστάσεων να εκτιμήσετε τα έσοδα και τα έξοδα τον πέμπτο χρόνο λειτουργιάς της εταιρείας. (Μονάδες 4)</a:t>
            </a:r>
          </a:p>
          <a:p>
            <a:r>
              <a:rPr lang="el-GR" sz="2000" b="1" dirty="0">
                <a:latin typeface="Bookman Old Style" panose="02050604050505020204" pitchFamily="18" charset="0"/>
                <a:ea typeface="Calibri" panose="020F0502020204030204" pitchFamily="34" charset="0"/>
              </a:rPr>
              <a:t>β) </a:t>
            </a:r>
            <a:r>
              <a:rPr lang="en-US" sz="2000" b="1" dirty="0">
                <a:latin typeface="Bookman Old Style" panose="02050604050505020204" pitchFamily="18" charset="0"/>
                <a:ea typeface="Calibri" panose="020F0502020204030204" pitchFamily="34" charset="0"/>
              </a:rPr>
              <a:t>i</a:t>
            </a:r>
            <a:r>
              <a:rPr lang="el-GR" sz="2000" b="1" dirty="0">
                <a:latin typeface="Bookman Old Style" panose="02050604050505020204" pitchFamily="18" charset="0"/>
                <a:ea typeface="Calibri" panose="020F0502020204030204" pitchFamily="34" charset="0"/>
              </a:rPr>
              <a:t>) </a:t>
            </a:r>
            <a:r>
              <a:rPr lang="el-GR" sz="2000" dirty="0">
                <a:latin typeface="Bookman Old Style" panose="02050604050505020204" pitchFamily="18" charset="0"/>
                <a:ea typeface="Calibri" panose="020F0502020204030204" pitchFamily="34" charset="0"/>
              </a:rPr>
              <a:t>Να προσδιορίσετε τους τύπους των συναρτήσεων δ(</a:t>
            </a:r>
            <a:r>
              <a:rPr lang="en-US" sz="2000" dirty="0">
                <a:latin typeface="Bookman Old Style" panose="02050604050505020204" pitchFamily="18" charset="0"/>
                <a:ea typeface="Calibri" panose="020F0502020204030204" pitchFamily="34" charset="0"/>
              </a:rPr>
              <a:t>x</a:t>
            </a:r>
            <a:r>
              <a:rPr lang="el-GR" sz="2000" dirty="0">
                <a:latin typeface="Bookman Old Style" panose="02050604050505020204" pitchFamily="18" charset="0"/>
                <a:ea typeface="Calibri" panose="020F0502020204030204" pitchFamily="34" charset="0"/>
              </a:rPr>
              <a:t>), ε(</a:t>
            </a:r>
            <a:r>
              <a:rPr lang="en-US" sz="2000" dirty="0">
                <a:latin typeface="Bookman Old Style" panose="02050604050505020204" pitchFamily="18" charset="0"/>
                <a:ea typeface="Calibri" panose="020F0502020204030204" pitchFamily="34" charset="0"/>
              </a:rPr>
              <a:t>x</a:t>
            </a:r>
            <a:r>
              <a:rPr lang="el-GR" sz="2000" dirty="0">
                <a:latin typeface="Bookman Old Style" panose="02050604050505020204" pitchFamily="18" charset="0"/>
                <a:ea typeface="Calibri" panose="020F0502020204030204" pitchFamily="34" charset="0"/>
              </a:rPr>
              <a:t>) και να ελέγξετε αν οι εκτιμήσεις σας στο α) ερώτημα ήταν σωστές. (Μονάδες 15)</a:t>
            </a:r>
          </a:p>
          <a:p>
            <a:r>
              <a:rPr lang="en-US" sz="2000" b="1" dirty="0">
                <a:latin typeface="Bookman Old Style" panose="02050604050505020204" pitchFamily="18" charset="0"/>
                <a:ea typeface="Calibri" panose="020F0502020204030204" pitchFamily="34" charset="0"/>
              </a:rPr>
              <a:t>ii</a:t>
            </a:r>
            <a:r>
              <a:rPr lang="el-GR" sz="2000" b="1" dirty="0">
                <a:latin typeface="Bookman Old Style" panose="02050604050505020204" pitchFamily="18" charset="0"/>
                <a:ea typeface="Calibri" panose="020F0502020204030204" pitchFamily="34" charset="0"/>
              </a:rPr>
              <a:t>) </a:t>
            </a:r>
            <a:r>
              <a:rPr lang="el-GR" sz="2000" dirty="0">
                <a:latin typeface="Bookman Old Style" panose="02050604050505020204" pitchFamily="18" charset="0"/>
                <a:ea typeface="Calibri" panose="020F0502020204030204" pitchFamily="34" charset="0"/>
              </a:rPr>
              <a:t>Να βρείτε τις συντεταγμένες του σημείου τομής των τμημάτων ΑΒ και ΓΔ και να τις ερμηνεύσετε στο πλαίσιο του προβλήματος. (Μονάδες 6)</a:t>
            </a:r>
            <a:endParaRPr lang="el-GR" sz="1600" dirty="0">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7169" name="Picture 904">
            <a:extLst>
              <a:ext uri="{FF2B5EF4-FFF2-40B4-BE49-F238E27FC236}">
                <a16:creationId xmlns:a16="http://schemas.microsoft.com/office/drawing/2014/main" id="{6FD9F865-95C0-4EA6-954B-449094A549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8519" y="4216539"/>
            <a:ext cx="6453910" cy="25574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2">
            <a:extLst>
              <a:ext uri="{FF2B5EF4-FFF2-40B4-BE49-F238E27FC236}">
                <a16:creationId xmlns:a16="http://schemas.microsoft.com/office/drawing/2014/main" id="{2C3A2B04-785D-421D-AC0E-C9CF03956F7A}"/>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89086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4955203"/>
              </a:xfrm>
              <a:prstGeom prst="rect">
                <a:avLst/>
              </a:prstGeom>
              <a:noFill/>
            </p:spPr>
            <p:txBody>
              <a:bodyPr wrap="square" rtlCol="0">
                <a:spAutoFit/>
              </a:bodyPr>
              <a:lstStyle/>
              <a:p>
                <a:pPr>
                  <a:spcBef>
                    <a:spcPts val="200"/>
                  </a:spcBef>
                </a:pPr>
                <a:r>
                  <a:rPr lang="el-GR" sz="36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1444</a:t>
                </a:r>
              </a:p>
              <a:p>
                <a:r>
                  <a:rPr lang="el-GR" sz="2800" dirty="0">
                    <a:latin typeface="Bookman Old Style" panose="02050604050505020204" pitchFamily="18" charset="0"/>
                    <a:ea typeface="Calibri" panose="020F0502020204030204" pitchFamily="34" charset="0"/>
                  </a:rPr>
                  <a:t>Για δεδομένο λ</a:t>
                </a:r>
                <a:r>
                  <a:rPr lang="el-GR" sz="2800" dirty="0">
                    <a:latin typeface="Bookman Old Style" panose="02050604050505020204" pitchFamily="18" charset="0"/>
                    <a:ea typeface="Calibri" panose="020F0502020204030204" pitchFamily="34" charset="0"/>
                    <a:sym typeface="Symbol" panose="05050102010706020507" pitchFamily="18" charset="2"/>
                  </a:rPr>
                  <a:t></a:t>
                </a:r>
                <a:r>
                  <a:rPr lang="en-US" sz="2800" spc="-100" dirty="0">
                    <a:latin typeface="Bookman Old Style" panose="02050604050505020204" pitchFamily="18" charset="0"/>
                    <a:ea typeface="Calibri" panose="020F0502020204030204" pitchFamily="34" charset="0"/>
                  </a:rPr>
                  <a:t>I</a:t>
                </a:r>
                <a:r>
                  <a:rPr lang="en-US" sz="2800" dirty="0">
                    <a:latin typeface="Bookman Old Style" panose="02050604050505020204" pitchFamily="18" charset="0"/>
                    <a:ea typeface="Calibri" panose="020F0502020204030204" pitchFamily="34" charset="0"/>
                  </a:rPr>
                  <a:t>R</a:t>
                </a:r>
                <a:r>
                  <a:rPr lang="el-GR" sz="2800" dirty="0">
                    <a:latin typeface="Bookman Old Style" panose="02050604050505020204" pitchFamily="18" charset="0"/>
                    <a:ea typeface="Calibri" panose="020F0502020204030204" pitchFamily="34" charset="0"/>
                  </a:rPr>
                  <a:t>, θεωρούμε τη συνάρτηση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 με </a:t>
                </a:r>
                <a14:m>
                  <m:oMath xmlns:m="http://schemas.openxmlformats.org/officeDocument/2006/math">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𝑥</m:t>
                        </m:r>
                      </m:e>
                    </m:d>
                    <m:r>
                      <a:rPr lang="el-GR" sz="2800">
                        <a:latin typeface="Cambria Math" panose="02040503050406030204" pitchFamily="18" charset="0"/>
                        <a:ea typeface="Calibri" panose="020F0502020204030204" pitchFamily="34" charset="0"/>
                      </a:rPr>
                      <m:t>=</m:t>
                    </m:r>
                    <m:d>
                      <m:dPr>
                        <m:ctrlPr>
                          <a:rPr lang="el-GR" sz="2800" i="1">
                            <a:latin typeface="Cambria Math" panose="02040503050406030204" pitchFamily="18" charset="0"/>
                            <a:ea typeface="Calibri" panose="020F0502020204030204" pitchFamily="34" charset="0"/>
                          </a:rPr>
                        </m:ctrlPr>
                      </m:dPr>
                      <m:e>
                        <m:r>
                          <m:rPr>
                            <m:sty m:val="p"/>
                          </m:rPr>
                          <a:rPr lang="el-GR" sz="2800">
                            <a:latin typeface="Cambria Math" panose="02040503050406030204" pitchFamily="18" charset="0"/>
                            <a:ea typeface="Calibri" panose="020F0502020204030204" pitchFamily="34" charset="0"/>
                          </a:rPr>
                          <m:t>λ</m:t>
                        </m:r>
                        <m:r>
                          <a:rPr lang="el-GR" sz="2800">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1</m:t>
                        </m:r>
                      </m:e>
                    </m:d>
                    <m:sSup>
                      <m:sSupPr>
                        <m:ctrlPr>
                          <a:rPr lang="el-GR" sz="2800" i="1">
                            <a:latin typeface="Cambria Math" panose="02040503050406030204" pitchFamily="18" charset="0"/>
                            <a:ea typeface="Calibri" panose="020F0502020204030204" pitchFamily="34" charset="0"/>
                          </a:rPr>
                        </m:ctrlPr>
                      </m:sSupPr>
                      <m:e>
                        <m:r>
                          <a:rPr lang="el-GR" sz="2800" i="1">
                            <a:latin typeface="Cambria Math" panose="02040503050406030204" pitchFamily="18" charset="0"/>
                            <a:ea typeface="Calibri" panose="020F0502020204030204" pitchFamily="34" charset="0"/>
                          </a:rPr>
                          <m:t>𝑥</m:t>
                        </m:r>
                      </m:e>
                      <m:sup>
                        <m:r>
                          <a:rPr lang="el-GR" sz="2800">
                            <a:latin typeface="Cambria Math" panose="02040503050406030204" pitchFamily="18" charset="0"/>
                            <a:ea typeface="Calibri" panose="020F0502020204030204" pitchFamily="34" charset="0"/>
                          </a:rPr>
                          <m:t>2</m:t>
                        </m:r>
                      </m:sup>
                    </m:sSup>
                    <m:r>
                      <a:rPr lang="el-GR" sz="2800" i="1">
                        <a:latin typeface="Cambria Math" panose="02040503050406030204" pitchFamily="18" charset="0"/>
                        <a:ea typeface="Calibri" panose="020F0502020204030204" pitchFamily="34" charset="0"/>
                      </a:rPr>
                      <m:t>−</m:t>
                    </m:r>
                    <m:d>
                      <m:dPr>
                        <m:ctrlPr>
                          <a:rPr lang="el-GR" sz="2800" i="1">
                            <a:latin typeface="Cambria Math" panose="02040503050406030204" pitchFamily="18" charset="0"/>
                            <a:ea typeface="Calibri" panose="020F0502020204030204" pitchFamily="34" charset="0"/>
                          </a:rPr>
                        </m:ctrlPr>
                      </m:dPr>
                      <m:e>
                        <m:r>
                          <m:rPr>
                            <m:sty m:val="p"/>
                          </m:rPr>
                          <a:rPr lang="el-GR" sz="2800">
                            <a:latin typeface="Cambria Math" panose="02040503050406030204" pitchFamily="18" charset="0"/>
                            <a:ea typeface="Calibri" panose="020F0502020204030204" pitchFamily="34" charset="0"/>
                          </a:rPr>
                          <m:t>λ</m:t>
                        </m:r>
                        <m:r>
                          <a:rPr lang="el-GR" sz="2800">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1</m:t>
                        </m:r>
                      </m:e>
                    </m:d>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2</m:t>
                    </m:r>
                  </m:oMath>
                </a14:m>
                <a:r>
                  <a:rPr lang="el-GR" sz="2800" dirty="0">
                    <a:latin typeface="Bookman Old Style" panose="02050604050505020204" pitchFamily="18" charset="0"/>
                    <a:ea typeface="Calibri" panose="020F0502020204030204" pitchFamily="34" charset="0"/>
                  </a:rPr>
                  <a:t>, </a:t>
                </a:r>
                <a:r>
                  <a:rPr lang="en-US" sz="2800" dirty="0">
                    <a:latin typeface="Bookman Old Style" panose="02050604050505020204" pitchFamily="18" charset="0"/>
                    <a:ea typeface="Calibri" panose="020F0502020204030204" pitchFamily="34" charset="0"/>
                  </a:rPr>
                  <a:t>x</a:t>
                </a:r>
                <a:r>
                  <a:rPr lang="el-GR" sz="2800" dirty="0">
                    <a:latin typeface="Bookman Old Style" panose="02050604050505020204" pitchFamily="18" charset="0"/>
                    <a:ea typeface="Calibri" panose="020F0502020204030204" pitchFamily="34" charset="0"/>
                    <a:sym typeface="Symbol" panose="05050102010706020507" pitchFamily="18" charset="2"/>
                  </a:rPr>
                  <a:t></a:t>
                </a:r>
                <a:r>
                  <a:rPr lang="en-US" sz="2800" spc="-100" dirty="0">
                    <a:latin typeface="Bookman Old Style" panose="02050604050505020204" pitchFamily="18" charset="0"/>
                    <a:ea typeface="Calibri" panose="020F0502020204030204" pitchFamily="34" charset="0"/>
                  </a:rPr>
                  <a:t>I</a:t>
                </a:r>
                <a:r>
                  <a:rPr lang="en-US" sz="2800" dirty="0">
                    <a:latin typeface="Bookman Old Style" panose="02050604050505020204" pitchFamily="18" charset="0"/>
                    <a:ea typeface="Calibri" panose="020F0502020204030204" pitchFamily="34" charset="0"/>
                  </a:rPr>
                  <a:t>R</a:t>
                </a:r>
                <a:r>
                  <a:rPr lang="el-GR" sz="2800" dirty="0">
                    <a:latin typeface="Bookman Old Style" panose="02050604050505020204" pitchFamily="18" charset="0"/>
                    <a:ea typeface="Calibri" panose="020F0502020204030204" pitchFamily="34" charset="0"/>
                  </a:rPr>
                  <a:t>.</a:t>
                </a:r>
              </a:p>
              <a:p>
                <a:r>
                  <a:rPr lang="el-GR" sz="2800" b="1" dirty="0">
                    <a:latin typeface="Bookman Old Style" panose="02050604050505020204" pitchFamily="18" charset="0"/>
                    <a:ea typeface="Calibri" panose="020F0502020204030204" pitchFamily="34" charset="0"/>
                  </a:rPr>
                  <a:t>α) </a:t>
                </a:r>
                <a:r>
                  <a:rPr lang="el-GR" sz="2800" dirty="0">
                    <a:latin typeface="Bookman Old Style" panose="02050604050505020204" pitchFamily="18" charset="0"/>
                    <a:ea typeface="Calibri" panose="020F0502020204030204" pitchFamily="34" charset="0"/>
                  </a:rPr>
                  <a:t>Να δείξετε ότι, για οποιαδήποτε τιμή του λ, η γραφική παράσταση της συνάρτησης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 διέρχεται από το σημείο </a:t>
                </a:r>
                <a:r>
                  <a:rPr lang="en-US" sz="2800" dirty="0">
                    <a:latin typeface="Bookman Old Style" panose="02050604050505020204" pitchFamily="18" charset="0"/>
                    <a:ea typeface="Calibri" panose="020F0502020204030204" pitchFamily="34" charset="0"/>
                  </a:rPr>
                  <a:t>A</a:t>
                </a:r>
                <a:r>
                  <a:rPr lang="el-GR" sz="2800" dirty="0">
                    <a:latin typeface="Bookman Old Style" panose="02050604050505020204" pitchFamily="18" charset="0"/>
                    <a:ea typeface="Calibri" panose="020F0502020204030204" pitchFamily="34" charset="0"/>
                  </a:rPr>
                  <a:t>(0,2). (Μονάδες 3)</a:t>
                </a:r>
              </a:p>
              <a:p>
                <a:r>
                  <a:rPr lang="el-GR" sz="2800" b="1" dirty="0">
                    <a:latin typeface="Bookman Old Style" panose="02050604050505020204" pitchFamily="18" charset="0"/>
                    <a:ea typeface="Calibri" panose="020F0502020204030204" pitchFamily="34" charset="0"/>
                  </a:rPr>
                  <a:t>β) </a:t>
                </a:r>
                <a:r>
                  <a:rPr lang="el-GR" sz="2800" dirty="0">
                    <a:latin typeface="Bookman Old Style" panose="02050604050505020204" pitchFamily="18" charset="0"/>
                    <a:ea typeface="Calibri" panose="020F0502020204030204" pitchFamily="34" charset="0"/>
                  </a:rPr>
                  <a:t>Για </a:t>
                </a:r>
                <a14:m>
                  <m:oMath xmlns:m="http://schemas.openxmlformats.org/officeDocument/2006/math">
                    <m:r>
                      <m:rPr>
                        <m:sty m:val="p"/>
                      </m:rPr>
                      <a:rPr lang="el-GR" sz="2800">
                        <a:latin typeface="Cambria Math" panose="02040503050406030204" pitchFamily="18" charset="0"/>
                        <a:ea typeface="Calibri" panose="020F0502020204030204" pitchFamily="34" charset="0"/>
                      </a:rPr>
                      <m:t>λ</m:t>
                    </m:r>
                    <m:r>
                      <a:rPr lang="el-GR" sz="2800">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1</m:t>
                    </m:r>
                  </m:oMath>
                </a14:m>
                <a:r>
                  <a:rPr lang="el-GR" sz="2800" dirty="0">
                    <a:latin typeface="Bookman Old Style" panose="02050604050505020204" pitchFamily="18" charset="0"/>
                    <a:ea typeface="Calibri" panose="020F0502020204030204" pitchFamily="34" charset="0"/>
                  </a:rPr>
                  <a:t>, να σχεδιάσετε τη γραφική παράσταση της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 (Μονάδες 4)</a:t>
                </a:r>
              </a:p>
              <a:p>
                <a:r>
                  <a:rPr lang="el-GR" sz="2800" b="1" dirty="0">
                    <a:latin typeface="Bookman Old Style" panose="02050604050505020204" pitchFamily="18" charset="0"/>
                    <a:ea typeface="Calibri" panose="020F0502020204030204" pitchFamily="34" charset="0"/>
                  </a:rPr>
                  <a:t>γ) </a:t>
                </a:r>
                <a:r>
                  <a:rPr lang="el-GR" sz="2800" dirty="0">
                    <a:latin typeface="Bookman Old Style" panose="02050604050505020204" pitchFamily="18" charset="0"/>
                    <a:ea typeface="Calibri" panose="020F0502020204030204" pitchFamily="34" charset="0"/>
                  </a:rPr>
                  <a:t>Αν η γραφική παράσταση της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 τέμνει τον άξονα </a:t>
                </a:r>
                <a:r>
                  <a:rPr lang="en-US" sz="2800" dirty="0">
                    <a:latin typeface="Bookman Old Style" panose="02050604050505020204" pitchFamily="18" charset="0"/>
                    <a:ea typeface="Calibri" panose="020F0502020204030204" pitchFamily="34" charset="0"/>
                  </a:rPr>
                  <a:t>x</a:t>
                </a:r>
                <a:r>
                  <a:rPr lang="el-GR" sz="2800" dirty="0">
                    <a:latin typeface="Bookman Old Style" panose="02050604050505020204" pitchFamily="18" charset="0"/>
                    <a:ea typeface="Calibri" panose="020F0502020204030204" pitchFamily="34" charset="0"/>
                  </a:rPr>
                  <a:t>΄</a:t>
                </a:r>
                <a:r>
                  <a:rPr lang="en-US" sz="2800" dirty="0">
                    <a:latin typeface="Bookman Old Style" panose="02050604050505020204" pitchFamily="18" charset="0"/>
                    <a:ea typeface="Calibri" panose="020F0502020204030204" pitchFamily="34" charset="0"/>
                  </a:rPr>
                  <a:t>x</a:t>
                </a:r>
                <a:r>
                  <a:rPr lang="el-GR" sz="2800" dirty="0">
                    <a:latin typeface="Bookman Old Style" panose="02050604050505020204" pitchFamily="18" charset="0"/>
                    <a:ea typeface="Calibri" panose="020F0502020204030204" pitchFamily="34" charset="0"/>
                  </a:rPr>
                  <a:t> στο σημείο </a:t>
                </a:r>
                <a:r>
                  <a:rPr lang="en-US" sz="2800" dirty="0">
                    <a:latin typeface="Bookman Old Style" panose="02050604050505020204" pitchFamily="18" charset="0"/>
                    <a:ea typeface="Calibri" panose="020F0502020204030204" pitchFamily="34" charset="0"/>
                  </a:rPr>
                  <a:t>B</a:t>
                </a:r>
                <a:r>
                  <a:rPr lang="el-GR" sz="2800" dirty="0">
                    <a:latin typeface="Bookman Old Style" panose="02050604050505020204" pitchFamily="18" charset="0"/>
                    <a:ea typeface="Calibri" panose="020F0502020204030204" pitchFamily="34" charset="0"/>
                  </a:rPr>
                  <a:t>(2,0), να βρείτε την τιμή του λ και να εξετάσετε αν η γραφική́ παράσταση τέμνει τον άξονα </a:t>
                </a:r>
                <a:r>
                  <a:rPr lang="en-US" sz="2800" dirty="0">
                    <a:latin typeface="Bookman Old Style" panose="02050604050505020204" pitchFamily="18" charset="0"/>
                    <a:ea typeface="Calibri" panose="020F0502020204030204" pitchFamily="34" charset="0"/>
                  </a:rPr>
                  <a:t>x</a:t>
                </a:r>
                <a:r>
                  <a:rPr lang="el-GR" sz="2800" dirty="0">
                    <a:latin typeface="Bookman Old Style" panose="02050604050505020204" pitchFamily="18" charset="0"/>
                    <a:ea typeface="Calibri" panose="020F0502020204030204" pitchFamily="34" charset="0"/>
                  </a:rPr>
                  <a:t>΄</a:t>
                </a:r>
                <a:r>
                  <a:rPr lang="en-US" sz="2800" dirty="0">
                    <a:latin typeface="Bookman Old Style" panose="02050604050505020204" pitchFamily="18" charset="0"/>
                    <a:ea typeface="Calibri" panose="020F0502020204030204" pitchFamily="34" charset="0"/>
                  </a:rPr>
                  <a:t>x</a:t>
                </a:r>
                <a:r>
                  <a:rPr lang="el-GR" sz="2800" dirty="0">
                    <a:latin typeface="Bookman Old Style" panose="02050604050505020204" pitchFamily="18" charset="0"/>
                    <a:ea typeface="Calibri" panose="020F0502020204030204" pitchFamily="34" charset="0"/>
                  </a:rPr>
                  <a:t> και σε άλλο σημείο. (Μονάδες 8)</a:t>
                </a:r>
              </a:p>
              <a:p>
                <a:r>
                  <a:rPr lang="el-GR" sz="2800" b="1" dirty="0">
                    <a:latin typeface="Bookman Old Style" panose="02050604050505020204" pitchFamily="18" charset="0"/>
                    <a:ea typeface="Calibri" panose="020F0502020204030204" pitchFamily="34" charset="0"/>
                  </a:rPr>
                  <a:t>δ) </a:t>
                </a:r>
                <a:r>
                  <a:rPr lang="el-GR" sz="2800" dirty="0">
                    <a:latin typeface="Bookman Old Style" panose="02050604050505020204" pitchFamily="18" charset="0"/>
                    <a:ea typeface="Calibri" panose="020F0502020204030204" pitchFamily="34" charset="0"/>
                  </a:rPr>
                  <a:t>Για </a:t>
                </a:r>
                <a14:m>
                  <m:oMath xmlns:m="http://schemas.openxmlformats.org/officeDocument/2006/math">
                    <m:r>
                      <m:rPr>
                        <m:sty m:val="p"/>
                      </m:rPr>
                      <a:rPr lang="el-GR" sz="2800">
                        <a:latin typeface="Cambria Math" panose="02040503050406030204" pitchFamily="18" charset="0"/>
                        <a:ea typeface="Calibri" panose="020F0502020204030204" pitchFamily="34" charset="0"/>
                      </a:rPr>
                      <m:t>λ</m:t>
                    </m:r>
                    <m:r>
                      <a:rPr lang="el-GR" sz="2800">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1</m:t>
                    </m:r>
                  </m:oMath>
                </a14:m>
                <a:r>
                  <a:rPr lang="el-GR" sz="2800" dirty="0">
                    <a:latin typeface="Bookman Old Style" panose="02050604050505020204" pitchFamily="18" charset="0"/>
                    <a:ea typeface="Calibri" panose="020F0502020204030204" pitchFamily="34" charset="0"/>
                  </a:rPr>
                  <a:t>, να δείξετε ότι η γραφική παράσταση της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 βρίσκεται ολόκληρη πάνω από τον άξονα </a:t>
                </a:r>
                <a:r>
                  <a:rPr lang="en-US" sz="2800" dirty="0">
                    <a:latin typeface="Bookman Old Style" panose="02050604050505020204" pitchFamily="18" charset="0"/>
                    <a:ea typeface="Calibri" panose="020F0502020204030204" pitchFamily="34" charset="0"/>
                  </a:rPr>
                  <a:t>x</a:t>
                </a:r>
                <a:r>
                  <a:rPr lang="el-GR" sz="2800" dirty="0">
                    <a:latin typeface="Bookman Old Style" panose="02050604050505020204" pitchFamily="18" charset="0"/>
                    <a:ea typeface="Calibri" panose="020F0502020204030204" pitchFamily="34" charset="0"/>
                  </a:rPr>
                  <a:t>΄</a:t>
                </a:r>
                <a:r>
                  <a:rPr lang="en-US" sz="2800" dirty="0">
                    <a:latin typeface="Bookman Old Style" panose="02050604050505020204" pitchFamily="18" charset="0"/>
                    <a:ea typeface="Calibri" panose="020F0502020204030204" pitchFamily="34" charset="0"/>
                  </a:rPr>
                  <a:t>x</a:t>
                </a:r>
                <a:r>
                  <a:rPr lang="el-GR" sz="2800" dirty="0">
                    <a:latin typeface="Bookman Old Style" panose="02050604050505020204" pitchFamily="18" charset="0"/>
                    <a:ea typeface="Calibri" panose="020F0502020204030204" pitchFamily="34" charset="0"/>
                  </a:rPr>
                  <a:t>. (Μονάδες 10) </a:t>
                </a: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4955203"/>
              </a:xfrm>
              <a:prstGeom prst="rect">
                <a:avLst/>
              </a:prstGeom>
              <a:blipFill>
                <a:blip r:embed="rId2"/>
                <a:stretch>
                  <a:fillRect l="-1500" t="-1968" b="-2460"/>
                </a:stretch>
              </a:blipFill>
            </p:spPr>
            <p:txBody>
              <a:bodyPr/>
              <a:lstStyle/>
              <a:p>
                <a:r>
                  <a:rPr lang="el-GR">
                    <a:noFill/>
                  </a:rPr>
                  <a:t> </a:t>
                </a:r>
              </a:p>
            </p:txBody>
          </p:sp>
        </mc:Fallback>
      </mc:AlternateContent>
      <p:sp>
        <p:nvSpPr>
          <p:cNvPr id="3" name="TextBox 2">
            <a:extLst>
              <a:ext uri="{FF2B5EF4-FFF2-40B4-BE49-F238E27FC236}">
                <a16:creationId xmlns:a16="http://schemas.microsoft.com/office/drawing/2014/main" id="{F9BA1280-D1F4-4DE0-9889-CD8F74BB25F3}"/>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411372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4196918"/>
              </a:xfrm>
              <a:prstGeom prst="rect">
                <a:avLst/>
              </a:prstGeom>
              <a:noFill/>
            </p:spPr>
            <p:txBody>
              <a:bodyPr wrap="square" rtlCol="0">
                <a:spAutoFit/>
              </a:bodyPr>
              <a:lstStyle/>
              <a:p>
                <a:pPr>
                  <a:spcBef>
                    <a:spcPts val="200"/>
                  </a:spcBef>
                </a:pPr>
                <a:r>
                  <a:rPr lang="el-GR" sz="36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1446</a:t>
                </a:r>
              </a:p>
              <a:p>
                <a:r>
                  <a:rPr lang="el-GR" sz="2800" dirty="0">
                    <a:latin typeface="Bookman Old Style" panose="02050604050505020204" pitchFamily="18" charset="0"/>
                    <a:ea typeface="Calibri" panose="020F0502020204030204" pitchFamily="34" charset="0"/>
                  </a:rPr>
                  <a:t>Δίνεται η συνάρτηση </a:t>
                </a:r>
                <a14:m>
                  <m:oMath xmlns:m="http://schemas.openxmlformats.org/officeDocument/2006/math">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𝑥</m:t>
                        </m:r>
                      </m:e>
                    </m:d>
                    <m:r>
                      <a:rPr lang="el-GR" sz="2800">
                        <a:latin typeface="Cambria Math" panose="02040503050406030204" pitchFamily="18" charset="0"/>
                        <a:ea typeface="Calibri" panose="020F0502020204030204" pitchFamily="34" charset="0"/>
                      </a:rPr>
                      <m:t>=</m:t>
                    </m:r>
                    <m:sSup>
                      <m:sSupPr>
                        <m:ctrlPr>
                          <a:rPr lang="el-GR" sz="2800" i="1">
                            <a:latin typeface="Cambria Math" panose="02040503050406030204" pitchFamily="18" charset="0"/>
                            <a:ea typeface="Calibri" panose="020F0502020204030204" pitchFamily="34" charset="0"/>
                          </a:rPr>
                        </m:ctrlPr>
                      </m:sSupPr>
                      <m:e>
                        <m:r>
                          <a:rPr lang="el-GR" sz="2800" i="1">
                            <a:latin typeface="Cambria Math" panose="02040503050406030204" pitchFamily="18" charset="0"/>
                            <a:ea typeface="Calibri" panose="020F0502020204030204" pitchFamily="34" charset="0"/>
                          </a:rPr>
                          <m:t>𝑥</m:t>
                        </m:r>
                      </m:e>
                      <m:sup>
                        <m:r>
                          <a:rPr lang="el-GR" sz="2800">
                            <a:latin typeface="Cambria Math" panose="02040503050406030204" pitchFamily="18" charset="0"/>
                            <a:ea typeface="Calibri" panose="020F0502020204030204" pitchFamily="34" charset="0"/>
                          </a:rPr>
                          <m:t>2</m:t>
                        </m:r>
                      </m:sup>
                    </m:sSup>
                    <m:r>
                      <a:rPr lang="el-GR" sz="2800">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+1</m:t>
                    </m:r>
                  </m:oMath>
                </a14:m>
                <a:r>
                  <a:rPr lang="el-GR" sz="2800" dirty="0">
                    <a:latin typeface="Bookman Old Style" panose="02050604050505020204" pitchFamily="18" charset="0"/>
                    <a:ea typeface="Calibri" panose="020F0502020204030204" pitchFamily="34" charset="0"/>
                  </a:rPr>
                  <a:t>, </a:t>
                </a:r>
                <a:r>
                  <a:rPr lang="en-US" sz="2800" dirty="0">
                    <a:latin typeface="Bookman Old Style" panose="02050604050505020204" pitchFamily="18" charset="0"/>
                    <a:ea typeface="Calibri" panose="020F0502020204030204" pitchFamily="34" charset="0"/>
                  </a:rPr>
                  <a:t>x</a:t>
                </a:r>
                <a:r>
                  <a:rPr lang="el-GR" sz="2800" dirty="0">
                    <a:latin typeface="Bookman Old Style" panose="02050604050505020204" pitchFamily="18" charset="0"/>
                    <a:ea typeface="Calibri" panose="020F0502020204030204" pitchFamily="34" charset="0"/>
                    <a:sym typeface="Symbol" panose="05050102010706020507" pitchFamily="18" charset="2"/>
                  </a:rPr>
                  <a:t></a:t>
                </a:r>
                <a:r>
                  <a:rPr lang="en-US" sz="2800" spc="-100" dirty="0">
                    <a:latin typeface="Bookman Old Style" panose="02050604050505020204" pitchFamily="18" charset="0"/>
                    <a:ea typeface="Calibri" panose="020F0502020204030204" pitchFamily="34" charset="0"/>
                  </a:rPr>
                  <a:t>I</a:t>
                </a:r>
                <a:r>
                  <a:rPr lang="en-US" sz="2800" dirty="0">
                    <a:latin typeface="Bookman Old Style" panose="02050604050505020204" pitchFamily="18" charset="0"/>
                    <a:ea typeface="Calibri" panose="020F0502020204030204" pitchFamily="34" charset="0"/>
                  </a:rPr>
                  <a:t>R</a:t>
                </a:r>
                <a:r>
                  <a:rPr lang="el-GR" sz="2800" dirty="0">
                    <a:latin typeface="Bookman Old Style" panose="02050604050505020204" pitchFamily="18" charset="0"/>
                    <a:ea typeface="Calibri" panose="020F0502020204030204" pitchFamily="34" charset="0"/>
                  </a:rPr>
                  <a:t>.</a:t>
                </a:r>
              </a:p>
              <a:p>
                <a:r>
                  <a:rPr lang="el-GR" sz="2800" b="1" dirty="0">
                    <a:latin typeface="Bookman Old Style" panose="02050604050505020204" pitchFamily="18" charset="0"/>
                    <a:ea typeface="Calibri" panose="020F0502020204030204" pitchFamily="34" charset="0"/>
                  </a:rPr>
                  <a:t>α) </a:t>
                </a:r>
                <a:r>
                  <a:rPr lang="el-GR" sz="2800" dirty="0">
                    <a:latin typeface="Bookman Old Style" panose="02050604050505020204" pitchFamily="18" charset="0"/>
                    <a:ea typeface="Calibri" panose="020F0502020204030204" pitchFamily="34" charset="0"/>
                  </a:rPr>
                  <a:t>Να αποδείξετε ότι η γραφική παράσταση </a:t>
                </a:r>
                <a14:m>
                  <m:oMath xmlns:m="http://schemas.openxmlformats.org/officeDocument/2006/math">
                    <m:sSub>
                      <m:sSubPr>
                        <m:ctrlPr>
                          <a:rPr lang="el-GR" sz="2800" i="1">
                            <a:latin typeface="Cambria Math" panose="02040503050406030204" pitchFamily="18" charset="0"/>
                            <a:ea typeface="Calibri" panose="020F0502020204030204" pitchFamily="34" charset="0"/>
                          </a:rPr>
                        </m:ctrlPr>
                      </m:sSubPr>
                      <m:e>
                        <m:r>
                          <a:rPr lang="el-GR" sz="2800" i="1">
                            <a:latin typeface="Cambria Math" panose="02040503050406030204" pitchFamily="18" charset="0"/>
                            <a:ea typeface="Calibri" panose="020F0502020204030204" pitchFamily="34" charset="0"/>
                          </a:rPr>
                          <m:t>𝐶</m:t>
                        </m:r>
                      </m:e>
                      <m:sub>
                        <m:r>
                          <a:rPr lang="el-GR" sz="2800" i="1">
                            <a:latin typeface="Cambria Math" panose="02040503050406030204" pitchFamily="18" charset="0"/>
                            <a:ea typeface="Calibri" panose="020F0502020204030204" pitchFamily="34" charset="0"/>
                          </a:rPr>
                          <m:t>𝑓</m:t>
                        </m:r>
                      </m:sub>
                    </m:sSub>
                  </m:oMath>
                </a14:m>
                <a:r>
                  <a:rPr lang="el-GR" sz="2800" dirty="0">
                    <a:latin typeface="Bookman Old Style" panose="02050604050505020204" pitchFamily="18" charset="0"/>
                    <a:ea typeface="Calibri" panose="020F0502020204030204" pitchFamily="34" charset="0"/>
                  </a:rPr>
                  <a:t> της συνάρτησης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 δεν τέμνει τον άξονα </a:t>
                </a:r>
                <a:r>
                  <a:rPr lang="en-US" sz="2800" dirty="0">
                    <a:latin typeface="Bookman Old Style" panose="02050604050505020204" pitchFamily="18" charset="0"/>
                    <a:ea typeface="Calibri" panose="020F0502020204030204" pitchFamily="34" charset="0"/>
                  </a:rPr>
                  <a:t>x</a:t>
                </a:r>
                <a:r>
                  <a:rPr lang="el-GR" sz="2800" dirty="0">
                    <a:latin typeface="Bookman Old Style" panose="02050604050505020204" pitchFamily="18" charset="0"/>
                    <a:ea typeface="Calibri" panose="020F0502020204030204" pitchFamily="34" charset="0"/>
                  </a:rPr>
                  <a:t>΄</a:t>
                </a:r>
                <a:r>
                  <a:rPr lang="en-US" sz="2800" dirty="0">
                    <a:latin typeface="Bookman Old Style" panose="02050604050505020204" pitchFamily="18" charset="0"/>
                    <a:ea typeface="Calibri" panose="020F0502020204030204" pitchFamily="34" charset="0"/>
                  </a:rPr>
                  <a:t>x</a:t>
                </a:r>
                <a:r>
                  <a:rPr lang="el-GR" sz="2800" dirty="0">
                    <a:latin typeface="Bookman Old Style" panose="02050604050505020204" pitchFamily="18" charset="0"/>
                    <a:ea typeface="Calibri" panose="020F0502020204030204" pitchFamily="34" charset="0"/>
                  </a:rPr>
                  <a:t>. (Μονάδες 5)</a:t>
                </a:r>
              </a:p>
              <a:p>
                <a:r>
                  <a:rPr lang="el-GR" sz="2800" b="1" dirty="0">
                    <a:latin typeface="Bookman Old Style" panose="02050604050505020204" pitchFamily="18" charset="0"/>
                    <a:ea typeface="Calibri" panose="020F0502020204030204" pitchFamily="34" charset="0"/>
                  </a:rPr>
                  <a:t>β) </a:t>
                </a:r>
                <a:r>
                  <a:rPr lang="el-GR" sz="2800" dirty="0">
                    <a:latin typeface="Bookman Old Style" panose="02050604050505020204" pitchFamily="18" charset="0"/>
                    <a:ea typeface="Calibri" panose="020F0502020204030204" pitchFamily="34" charset="0"/>
                  </a:rPr>
                  <a:t>Να βρείτε τις τετμημένες των σημείων της </a:t>
                </a:r>
                <a14:m>
                  <m:oMath xmlns:m="http://schemas.openxmlformats.org/officeDocument/2006/math">
                    <m:sSub>
                      <m:sSubPr>
                        <m:ctrlPr>
                          <a:rPr lang="el-GR" sz="2800" i="1">
                            <a:latin typeface="Cambria Math" panose="02040503050406030204" pitchFamily="18" charset="0"/>
                            <a:ea typeface="Calibri" panose="020F0502020204030204" pitchFamily="34" charset="0"/>
                          </a:rPr>
                        </m:ctrlPr>
                      </m:sSubPr>
                      <m:e>
                        <m:r>
                          <a:rPr lang="el-GR" sz="2800" i="1">
                            <a:latin typeface="Cambria Math" panose="02040503050406030204" pitchFamily="18" charset="0"/>
                            <a:ea typeface="Calibri" panose="020F0502020204030204" pitchFamily="34" charset="0"/>
                          </a:rPr>
                          <m:t>𝐶</m:t>
                        </m:r>
                      </m:e>
                      <m:sub>
                        <m:r>
                          <a:rPr lang="el-GR" sz="2800" i="1">
                            <a:latin typeface="Cambria Math" panose="02040503050406030204" pitchFamily="18" charset="0"/>
                            <a:ea typeface="Calibri" panose="020F0502020204030204" pitchFamily="34" charset="0"/>
                          </a:rPr>
                          <m:t>𝑓</m:t>
                        </m:r>
                      </m:sub>
                    </m:sSub>
                  </m:oMath>
                </a14:m>
                <a:r>
                  <a:rPr lang="el-GR" sz="2800" dirty="0">
                    <a:latin typeface="Bookman Old Style" panose="02050604050505020204" pitchFamily="18" charset="0"/>
                    <a:ea typeface="Calibri" panose="020F0502020204030204" pitchFamily="34" charset="0"/>
                  </a:rPr>
                  <a:t> που βρίσκονται κάτω από την ευθεία </a:t>
                </a:r>
                <a14:m>
                  <m:oMath xmlns:m="http://schemas.openxmlformats.org/officeDocument/2006/math">
                    <m:r>
                      <a:rPr lang="el-GR" sz="2800" i="1">
                        <a:latin typeface="Cambria Math" panose="02040503050406030204" pitchFamily="18" charset="0"/>
                        <a:ea typeface="Calibri" panose="020F0502020204030204" pitchFamily="34" charset="0"/>
                      </a:rPr>
                      <m:t>𝑦</m:t>
                    </m:r>
                    <m:r>
                      <a:rPr lang="el-GR" sz="2800">
                        <a:latin typeface="Cambria Math" panose="02040503050406030204" pitchFamily="18" charset="0"/>
                        <a:ea typeface="Calibri" panose="020F0502020204030204" pitchFamily="34" charset="0"/>
                      </a:rPr>
                      <m:t>=2</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+3</m:t>
                    </m:r>
                  </m:oMath>
                </a14:m>
                <a:r>
                  <a:rPr lang="el-GR" sz="2800" dirty="0">
                    <a:latin typeface="Bookman Old Style" panose="02050604050505020204" pitchFamily="18" charset="0"/>
                    <a:ea typeface="Calibri" panose="020F0502020204030204" pitchFamily="34" charset="0"/>
                  </a:rPr>
                  <a:t>. (Μονάδες 10)</a:t>
                </a:r>
              </a:p>
              <a:p>
                <a:r>
                  <a:rPr lang="el-GR" sz="2800" b="1" dirty="0">
                    <a:latin typeface="Bookman Old Style" panose="02050604050505020204" pitchFamily="18" charset="0"/>
                    <a:ea typeface="Calibri" panose="020F0502020204030204" pitchFamily="34" charset="0"/>
                  </a:rPr>
                  <a:t>γ) </a:t>
                </a:r>
                <a:r>
                  <a:rPr lang="el-GR" sz="2800" dirty="0">
                    <a:latin typeface="Bookman Old Style" panose="02050604050505020204" pitchFamily="18" charset="0"/>
                    <a:ea typeface="Calibri" panose="020F0502020204030204" pitchFamily="34" charset="0"/>
                  </a:rPr>
                  <a:t>Έστω </a:t>
                </a:r>
                <a:r>
                  <a:rPr lang="en-US" sz="2800" dirty="0">
                    <a:latin typeface="Bookman Old Style" panose="02050604050505020204" pitchFamily="18" charset="0"/>
                    <a:ea typeface="Calibri" panose="020F0502020204030204" pitchFamily="34" charset="0"/>
                  </a:rPr>
                  <a:t>M</a:t>
                </a:r>
                <a:r>
                  <a:rPr lang="el-GR" sz="2800" dirty="0">
                    <a:latin typeface="Bookman Old Style" panose="02050604050505020204" pitchFamily="18" charset="0"/>
                    <a:ea typeface="Calibri" panose="020F0502020204030204" pitchFamily="34" charset="0"/>
                  </a:rPr>
                  <a:t>(</a:t>
                </a:r>
                <a:r>
                  <a:rPr lang="en-US" sz="2800" dirty="0">
                    <a:latin typeface="Bookman Old Style" panose="02050604050505020204" pitchFamily="18" charset="0"/>
                    <a:ea typeface="Calibri" panose="020F0502020204030204" pitchFamily="34" charset="0"/>
                  </a:rPr>
                  <a:t>x</a:t>
                </a:r>
                <a:r>
                  <a:rPr lang="el-GR" sz="2800" dirty="0">
                    <a:latin typeface="Bookman Old Style" panose="02050604050505020204" pitchFamily="18" charset="0"/>
                    <a:ea typeface="Calibri" panose="020F0502020204030204" pitchFamily="34" charset="0"/>
                  </a:rPr>
                  <a:t>,</a:t>
                </a:r>
                <a:r>
                  <a:rPr lang="en-US" sz="2800" dirty="0">
                    <a:latin typeface="Bookman Old Style" panose="02050604050505020204" pitchFamily="18" charset="0"/>
                    <a:ea typeface="Calibri" panose="020F0502020204030204" pitchFamily="34" charset="0"/>
                  </a:rPr>
                  <a:t>y</a:t>
                </a:r>
                <a:r>
                  <a:rPr lang="el-GR" sz="2800" dirty="0">
                    <a:latin typeface="Bookman Old Style" panose="02050604050505020204" pitchFamily="18" charset="0"/>
                    <a:ea typeface="Calibri" panose="020F0502020204030204" pitchFamily="34" charset="0"/>
                  </a:rPr>
                  <a:t>) σημείο της </a:t>
                </a:r>
                <a14:m>
                  <m:oMath xmlns:m="http://schemas.openxmlformats.org/officeDocument/2006/math">
                    <m:sSub>
                      <m:sSubPr>
                        <m:ctrlPr>
                          <a:rPr lang="el-GR" sz="2800" i="1">
                            <a:latin typeface="Cambria Math" panose="02040503050406030204" pitchFamily="18" charset="0"/>
                            <a:ea typeface="Calibri" panose="020F0502020204030204" pitchFamily="34" charset="0"/>
                          </a:rPr>
                        </m:ctrlPr>
                      </m:sSubPr>
                      <m:e>
                        <m:r>
                          <a:rPr lang="el-GR" sz="2800" i="1">
                            <a:latin typeface="Cambria Math" panose="02040503050406030204" pitchFamily="18" charset="0"/>
                            <a:ea typeface="Calibri" panose="020F0502020204030204" pitchFamily="34" charset="0"/>
                          </a:rPr>
                          <m:t>𝐶</m:t>
                        </m:r>
                      </m:e>
                      <m:sub>
                        <m:r>
                          <a:rPr lang="el-GR" sz="2800" i="1">
                            <a:latin typeface="Cambria Math" panose="02040503050406030204" pitchFamily="18" charset="0"/>
                            <a:ea typeface="Calibri" panose="020F0502020204030204" pitchFamily="34" charset="0"/>
                          </a:rPr>
                          <m:t>𝑓</m:t>
                        </m:r>
                      </m:sub>
                    </m:sSub>
                  </m:oMath>
                </a14:m>
                <a:r>
                  <a:rPr lang="el-GR" sz="2800" dirty="0">
                    <a:latin typeface="Bookman Old Style" panose="02050604050505020204" pitchFamily="18" charset="0"/>
                    <a:ea typeface="Calibri" panose="020F0502020204030204" pitchFamily="34" charset="0"/>
                  </a:rPr>
                  <a:t>. Αν για την τετμημένη </a:t>
                </a:r>
                <a:r>
                  <a:rPr lang="en-US" sz="2800" dirty="0">
                    <a:latin typeface="Bookman Old Style" panose="02050604050505020204" pitchFamily="18" charset="0"/>
                    <a:ea typeface="Calibri" panose="020F0502020204030204" pitchFamily="34" charset="0"/>
                  </a:rPr>
                  <a:t>x</a:t>
                </a:r>
                <a:r>
                  <a:rPr lang="el-GR" sz="2800" dirty="0">
                    <a:latin typeface="Bookman Old Style" panose="02050604050505020204" pitchFamily="18" charset="0"/>
                    <a:ea typeface="Calibri" panose="020F0502020204030204" pitchFamily="34" charset="0"/>
                  </a:rPr>
                  <a:t> του σημείου Μ ισχύει: </a:t>
                </a:r>
                <a14:m>
                  <m:oMath xmlns:m="http://schemas.openxmlformats.org/officeDocument/2006/math">
                    <m:d>
                      <m:dPr>
                        <m:begChr m:val="|"/>
                        <m:endChr m:val="|"/>
                        <m:ctrlPr>
                          <a:rPr lang="el-GR" sz="2800" i="1">
                            <a:latin typeface="Cambria Math" panose="02040503050406030204" pitchFamily="18" charset="0"/>
                            <a:ea typeface="Calibri" panose="020F0502020204030204" pitchFamily="34" charset="0"/>
                          </a:rPr>
                        </m:ctrlPr>
                      </m:dPr>
                      <m:e>
                        <m:r>
                          <a:rPr lang="el-GR" sz="2800">
                            <a:latin typeface="Cambria Math" panose="02040503050406030204" pitchFamily="18" charset="0"/>
                            <a:ea typeface="Calibri" panose="020F0502020204030204" pitchFamily="34" charset="0"/>
                          </a:rPr>
                          <m:t>2</m:t>
                        </m:r>
                        <m:r>
                          <a:rPr lang="el-GR" sz="2800" i="1">
                            <a:latin typeface="Cambria Math" panose="02040503050406030204" pitchFamily="18" charset="0"/>
                            <a:ea typeface="Calibri" panose="020F0502020204030204" pitchFamily="34" charset="0"/>
                          </a:rPr>
                          <m:t>𝑥</m:t>
                        </m:r>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1</m:t>
                        </m:r>
                      </m:e>
                    </m:d>
                    <m:r>
                      <a:rPr lang="el-GR" sz="2800">
                        <a:latin typeface="Cambria Math" panose="02040503050406030204" pitchFamily="18" charset="0"/>
                        <a:ea typeface="Calibri" panose="020F0502020204030204" pitchFamily="34" charset="0"/>
                      </a:rPr>
                      <m:t>&lt;3</m:t>
                    </m:r>
                  </m:oMath>
                </a14:m>
                <a:r>
                  <a:rPr lang="el-GR" sz="2800" dirty="0">
                    <a:latin typeface="Bookman Old Style" panose="02050604050505020204" pitchFamily="18" charset="0"/>
                    <a:ea typeface="Calibri" panose="020F0502020204030204" pitchFamily="34" charset="0"/>
                  </a:rPr>
                  <a:t>, τότε να δείξετε ότι το σημείο αυτό βρίσκεται κάτω από την ευθεία </a:t>
                </a:r>
                <a14:m>
                  <m:oMath xmlns:m="http://schemas.openxmlformats.org/officeDocument/2006/math">
                    <m:r>
                      <a:rPr lang="el-GR" sz="2800" i="1">
                        <a:latin typeface="Cambria Math" panose="02040503050406030204" pitchFamily="18" charset="0"/>
                        <a:ea typeface="Calibri" panose="020F0502020204030204" pitchFamily="34" charset="0"/>
                      </a:rPr>
                      <m:t>𝑦</m:t>
                    </m:r>
                    <m:r>
                      <a:rPr lang="el-GR" sz="2800">
                        <a:latin typeface="Cambria Math" panose="02040503050406030204" pitchFamily="18" charset="0"/>
                        <a:ea typeface="Calibri" panose="020F0502020204030204" pitchFamily="34" charset="0"/>
                      </a:rPr>
                      <m:t>=2</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+3</m:t>
                    </m:r>
                  </m:oMath>
                </a14:m>
                <a:r>
                  <a:rPr lang="el-GR" sz="2800" dirty="0">
                    <a:latin typeface="Bookman Old Style" panose="02050604050505020204" pitchFamily="18" charset="0"/>
                    <a:ea typeface="Calibri" panose="020F0502020204030204" pitchFamily="34" charset="0"/>
                  </a:rPr>
                  <a:t>. (Μονάδες 10) </a:t>
                </a: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4196918"/>
              </a:xfrm>
              <a:prstGeom prst="rect">
                <a:avLst/>
              </a:prstGeom>
              <a:blipFill>
                <a:blip r:embed="rId2"/>
                <a:stretch>
                  <a:fillRect l="-1500" t="-2326" b="-3052"/>
                </a:stretch>
              </a:blipFill>
            </p:spPr>
            <p:txBody>
              <a:bodyPr/>
              <a:lstStyle/>
              <a:p>
                <a:r>
                  <a:rPr lang="el-GR">
                    <a:noFill/>
                  </a:rPr>
                  <a:t> </a:t>
                </a:r>
              </a:p>
            </p:txBody>
          </p:sp>
        </mc:Fallback>
      </mc:AlternateContent>
      <p:sp>
        <p:nvSpPr>
          <p:cNvPr id="3" name="TextBox 2">
            <a:extLst>
              <a:ext uri="{FF2B5EF4-FFF2-40B4-BE49-F238E27FC236}">
                <a16:creationId xmlns:a16="http://schemas.microsoft.com/office/drawing/2014/main" id="{A11EEFBE-2CA9-4C29-B177-0F7AA0273413}"/>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372896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5959067"/>
              </a:xfrm>
              <a:prstGeom prst="rect">
                <a:avLst/>
              </a:prstGeom>
              <a:noFill/>
            </p:spPr>
            <p:txBody>
              <a:bodyPr wrap="square" rtlCol="0">
                <a:spAutoFit/>
              </a:bodyPr>
              <a:lstStyle/>
              <a:p>
                <a:pPr>
                  <a:spcBef>
                    <a:spcPts val="200"/>
                  </a:spcBef>
                </a:pPr>
                <a:r>
                  <a:rPr lang="el-GR" sz="32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1447</a:t>
                </a:r>
              </a:p>
              <a:p>
                <a:r>
                  <a:rPr lang="el-GR" sz="2400" dirty="0">
                    <a:latin typeface="Bookman Old Style" panose="02050604050505020204" pitchFamily="18" charset="0"/>
                    <a:ea typeface="Calibri" panose="020F0502020204030204" pitchFamily="34" charset="0"/>
                  </a:rPr>
                  <a:t>Δίνεται η συνάρτηση </a:t>
                </a:r>
                <a:r>
                  <a:rPr lang="en-US" sz="2400" dirty="0">
                    <a:latin typeface="Bookman Old Style" panose="02050604050505020204" pitchFamily="18" charset="0"/>
                    <a:ea typeface="Calibri" panose="020F0502020204030204" pitchFamily="34" charset="0"/>
                  </a:rPr>
                  <a:t>f</a:t>
                </a:r>
                <a:r>
                  <a:rPr lang="el-GR" sz="2400" dirty="0">
                    <a:latin typeface="Bookman Old Style" panose="02050604050505020204" pitchFamily="18" charset="0"/>
                    <a:ea typeface="Calibri" panose="020F0502020204030204" pitchFamily="34" charset="0"/>
                  </a:rPr>
                  <a:t>, με </a:t>
                </a:r>
                <a14:m>
                  <m:oMath xmlns:m="http://schemas.openxmlformats.org/officeDocument/2006/math">
                    <m:r>
                      <a:rPr lang="el-GR" sz="2400" i="1">
                        <a:latin typeface="Cambria Math" panose="02040503050406030204" pitchFamily="18" charset="0"/>
                        <a:ea typeface="Calibri" panose="020F0502020204030204" pitchFamily="34" charset="0"/>
                      </a:rPr>
                      <m:t>𝑓</m:t>
                    </m:r>
                    <m:d>
                      <m:dPr>
                        <m:ctrlPr>
                          <a:rPr lang="el-GR" sz="2400" i="1">
                            <a:latin typeface="Cambria Math" panose="02040503050406030204" pitchFamily="18" charset="0"/>
                            <a:ea typeface="Calibri" panose="020F0502020204030204" pitchFamily="34" charset="0"/>
                          </a:rPr>
                        </m:ctrlPr>
                      </m:dPr>
                      <m:e>
                        <m:r>
                          <a:rPr lang="el-GR" sz="2400" i="1">
                            <a:latin typeface="Cambria Math" panose="02040503050406030204" pitchFamily="18" charset="0"/>
                            <a:ea typeface="Calibri" panose="020F0502020204030204" pitchFamily="34" charset="0"/>
                          </a:rPr>
                          <m:t>𝑥</m:t>
                        </m:r>
                      </m:e>
                    </m:d>
                    <m:r>
                      <a:rPr lang="el-GR" sz="2400">
                        <a:latin typeface="Cambria Math" panose="02040503050406030204" pitchFamily="18" charset="0"/>
                        <a:ea typeface="Calibri" panose="020F0502020204030204" pitchFamily="34" charset="0"/>
                      </a:rPr>
                      <m:t>=</m:t>
                    </m:r>
                    <m:d>
                      <m:dPr>
                        <m:begChr m:val="{"/>
                        <m:endChr m:val=""/>
                        <m:ctrlPr>
                          <a:rPr lang="el-GR" sz="2400" i="1">
                            <a:latin typeface="Cambria Math" panose="02040503050406030204" pitchFamily="18" charset="0"/>
                            <a:ea typeface="Calibri" panose="020F0502020204030204" pitchFamily="34" charset="0"/>
                          </a:rPr>
                        </m:ctrlPr>
                      </m:dPr>
                      <m:e>
                        <m:m>
                          <m:mPr>
                            <m:plcHide m:val="on"/>
                            <m:mcs>
                              <m:mc>
                                <m:mcPr>
                                  <m:count m:val="1"/>
                                  <m:mcJc m:val="center"/>
                                </m:mcPr>
                              </m:mc>
                            </m:mcs>
                            <m:ctrlPr>
                              <a:rPr lang="el-GR" sz="2400" i="1">
                                <a:latin typeface="Cambria Math" panose="02040503050406030204" pitchFamily="18" charset="0"/>
                                <a:ea typeface="Calibri" panose="020F0502020204030204" pitchFamily="34" charset="0"/>
                              </a:rPr>
                            </m:ctrlPr>
                          </m:mPr>
                          <m:mr>
                            <m:e>
                              <m:r>
                                <a:rPr lang="el-GR" sz="2400" i="1">
                                  <a:latin typeface="Cambria Math" panose="02040503050406030204" pitchFamily="18" charset="0"/>
                                  <a:ea typeface="Calibri" panose="020F0502020204030204" pitchFamily="34" charset="0"/>
                                </a:rPr>
                                <m:t>−</m:t>
                              </m:r>
                              <m:r>
                                <a:rPr lang="el-GR" sz="2400" i="1">
                                  <a:latin typeface="Cambria Math" panose="02040503050406030204" pitchFamily="18" charset="0"/>
                                  <a:ea typeface="Calibri" panose="020F0502020204030204" pitchFamily="34" charset="0"/>
                                </a:rPr>
                                <m:t>𝑥</m:t>
                              </m:r>
                              <m:r>
                                <a:rPr lang="el-GR" sz="2400">
                                  <a:latin typeface="Cambria Math" panose="02040503050406030204" pitchFamily="18" charset="0"/>
                                  <a:ea typeface="Calibri" panose="020F0502020204030204" pitchFamily="34" charset="0"/>
                                </a:rPr>
                                <m:t>+</m:t>
                              </m:r>
                              <m:r>
                                <a:rPr lang="el-GR" sz="2400">
                                  <a:latin typeface="Cambria Math" panose="02040503050406030204" pitchFamily="18" charset="0"/>
                                  <a:ea typeface="Calibri" panose="020F0502020204030204" pitchFamily="34" charset="0"/>
                                </a:rPr>
                                <m:t>2</m:t>
                              </m:r>
                              <m:r>
                                <a:rPr lang="el-GR" sz="2400">
                                  <a:latin typeface="Cambria Math" panose="02040503050406030204" pitchFamily="18" charset="0"/>
                                  <a:ea typeface="Calibri" panose="020F0502020204030204" pitchFamily="34" charset="0"/>
                                </a:rPr>
                                <m:t>,</m:t>
                              </m:r>
                              <m:r>
                                <m:rPr>
                                  <m:sty m:val="p"/>
                                </m:rPr>
                                <a:rPr lang="el-GR" sz="2400">
                                  <a:latin typeface="Cambria Math" panose="02040503050406030204" pitchFamily="18" charset="0"/>
                                  <a:ea typeface="Calibri" panose="020F0502020204030204" pitchFamily="34" charset="0"/>
                                </a:rPr>
                                <m:t>αν</m:t>
                              </m:r>
                              <m:r>
                                <a:rPr lang="el-GR" sz="2400" i="1">
                                  <a:latin typeface="Cambria Math" panose="02040503050406030204" pitchFamily="18" charset="0"/>
                                  <a:ea typeface="Calibri" panose="020F0502020204030204" pitchFamily="34" charset="0"/>
                                </a:rPr>
                                <m:t>𝑥</m:t>
                              </m:r>
                              <m:r>
                                <a:rPr lang="el-GR" sz="2400">
                                  <a:latin typeface="Cambria Math" panose="02040503050406030204" pitchFamily="18" charset="0"/>
                                  <a:ea typeface="Calibri" panose="020F0502020204030204" pitchFamily="34" charset="0"/>
                                </a:rPr>
                                <m:t>&lt;</m:t>
                              </m:r>
                              <m:r>
                                <a:rPr lang="el-GR" sz="2400">
                                  <a:latin typeface="Cambria Math" panose="02040503050406030204" pitchFamily="18" charset="0"/>
                                  <a:ea typeface="Calibri" panose="020F0502020204030204" pitchFamily="34" charset="0"/>
                                </a:rPr>
                                <m:t>0</m:t>
                              </m:r>
                            </m:e>
                          </m:mr>
                          <m:mr>
                            <m:e>
                              <m:r>
                                <a:rPr lang="el-GR" sz="2400" i="1">
                                  <a:latin typeface="Cambria Math" panose="02040503050406030204" pitchFamily="18" charset="0"/>
                                  <a:ea typeface="Calibri" panose="020F0502020204030204" pitchFamily="34" charset="0"/>
                                </a:rPr>
                                <m:t>𝑥</m:t>
                              </m:r>
                              <m:r>
                                <a:rPr lang="el-GR" sz="2400">
                                  <a:latin typeface="Cambria Math" panose="02040503050406030204" pitchFamily="18" charset="0"/>
                                  <a:ea typeface="Calibri" panose="020F0502020204030204" pitchFamily="34" charset="0"/>
                                </a:rPr>
                                <m:t>+</m:t>
                              </m:r>
                              <m:r>
                                <a:rPr lang="el-GR" sz="2400">
                                  <a:latin typeface="Cambria Math" panose="02040503050406030204" pitchFamily="18" charset="0"/>
                                  <a:ea typeface="Calibri" panose="020F0502020204030204" pitchFamily="34" charset="0"/>
                                </a:rPr>
                                <m:t>2</m:t>
                              </m:r>
                              <m:r>
                                <a:rPr lang="el-GR" sz="2400">
                                  <a:latin typeface="Cambria Math" panose="02040503050406030204" pitchFamily="18" charset="0"/>
                                  <a:ea typeface="Calibri" panose="020F0502020204030204" pitchFamily="34" charset="0"/>
                                </a:rPr>
                                <m:t>,</m:t>
                              </m:r>
                              <m:r>
                                <m:rPr>
                                  <m:sty m:val="p"/>
                                </m:rPr>
                                <a:rPr lang="el-GR" sz="2400">
                                  <a:latin typeface="Cambria Math" panose="02040503050406030204" pitchFamily="18" charset="0"/>
                                  <a:ea typeface="Calibri" panose="020F0502020204030204" pitchFamily="34" charset="0"/>
                                </a:rPr>
                                <m:t>αν</m:t>
                              </m:r>
                              <m:r>
                                <a:rPr lang="el-GR" sz="2400" i="1">
                                  <a:latin typeface="Cambria Math" panose="02040503050406030204" pitchFamily="18" charset="0"/>
                                  <a:ea typeface="Calibri" panose="020F0502020204030204" pitchFamily="34" charset="0"/>
                                </a:rPr>
                                <m:t>𝑥</m:t>
                              </m:r>
                              <m:r>
                                <a:rPr lang="el-GR" sz="2400">
                                  <a:latin typeface="Cambria Math" panose="02040503050406030204" pitchFamily="18" charset="0"/>
                                  <a:ea typeface="Calibri" panose="020F0502020204030204" pitchFamily="34" charset="0"/>
                                </a:rPr>
                                <m:t>≥</m:t>
                              </m:r>
                              <m:r>
                                <a:rPr lang="el-GR" sz="2400">
                                  <a:latin typeface="Cambria Math" panose="02040503050406030204" pitchFamily="18" charset="0"/>
                                  <a:ea typeface="Calibri" panose="020F0502020204030204" pitchFamily="34" charset="0"/>
                                </a:rPr>
                                <m:t>0</m:t>
                              </m:r>
                            </m:e>
                          </m:mr>
                        </m:m>
                      </m:e>
                    </m:d>
                  </m:oMath>
                </a14:m>
                <a:endParaRPr lang="el-GR" sz="2400" dirty="0">
                  <a:latin typeface="Bookman Old Style" panose="02050604050505020204" pitchFamily="18" charset="0"/>
                  <a:ea typeface="Calibri" panose="020F0502020204030204" pitchFamily="34" charset="0"/>
                </a:endParaRPr>
              </a:p>
              <a:p>
                <a:r>
                  <a:rPr lang="el-GR" sz="2400" b="1" dirty="0">
                    <a:latin typeface="Bookman Old Style" panose="02050604050505020204" pitchFamily="18" charset="0"/>
                    <a:ea typeface="Calibri" panose="020F0502020204030204" pitchFamily="34" charset="0"/>
                  </a:rPr>
                  <a:t>α) </a:t>
                </a:r>
                <a:r>
                  <a:rPr lang="el-GR" sz="2400" dirty="0">
                    <a:latin typeface="Bookman Old Style" panose="02050604050505020204" pitchFamily="18" charset="0"/>
                    <a:ea typeface="Calibri" panose="020F0502020204030204" pitchFamily="34" charset="0"/>
                  </a:rPr>
                  <a:t>Να βρείτε το σημείο τομής της γραφικής παράστασης </a:t>
                </a:r>
                <a14:m>
                  <m:oMath xmlns:m="http://schemas.openxmlformats.org/officeDocument/2006/math">
                    <m:sSub>
                      <m:sSubPr>
                        <m:ctrlPr>
                          <a:rPr lang="el-GR" sz="2400" i="1">
                            <a:latin typeface="Cambria Math" panose="02040503050406030204" pitchFamily="18" charset="0"/>
                            <a:ea typeface="Calibri" panose="020F0502020204030204" pitchFamily="34" charset="0"/>
                          </a:rPr>
                        </m:ctrlPr>
                      </m:sSubPr>
                      <m:e>
                        <m:r>
                          <a:rPr lang="el-GR" sz="2400" i="1">
                            <a:latin typeface="Cambria Math" panose="02040503050406030204" pitchFamily="18" charset="0"/>
                            <a:ea typeface="Calibri" panose="020F0502020204030204" pitchFamily="34" charset="0"/>
                          </a:rPr>
                          <m:t>𝐶</m:t>
                        </m:r>
                      </m:e>
                      <m:sub>
                        <m:r>
                          <a:rPr lang="el-GR" sz="2400" i="1">
                            <a:latin typeface="Cambria Math" panose="02040503050406030204" pitchFamily="18" charset="0"/>
                            <a:ea typeface="Calibri" panose="020F0502020204030204" pitchFamily="34" charset="0"/>
                          </a:rPr>
                          <m:t>𝑓</m:t>
                        </m:r>
                      </m:sub>
                    </m:sSub>
                  </m:oMath>
                </a14:m>
                <a:r>
                  <a:rPr lang="el-GR" sz="2400" dirty="0">
                    <a:latin typeface="Bookman Old Style" panose="02050604050505020204" pitchFamily="18" charset="0"/>
                    <a:ea typeface="Calibri" panose="020F0502020204030204" pitchFamily="34" charset="0"/>
                  </a:rPr>
                  <a:t> της </a:t>
                </a:r>
                <a:r>
                  <a:rPr lang="en-US" sz="2400" dirty="0">
                    <a:latin typeface="Bookman Old Style" panose="02050604050505020204" pitchFamily="18" charset="0"/>
                    <a:ea typeface="Calibri" panose="020F0502020204030204" pitchFamily="34" charset="0"/>
                  </a:rPr>
                  <a:t>f</a:t>
                </a:r>
                <a:r>
                  <a:rPr lang="el-GR" sz="2400" dirty="0">
                    <a:latin typeface="Bookman Old Style" panose="02050604050505020204" pitchFamily="18" charset="0"/>
                    <a:ea typeface="Calibri" panose="020F0502020204030204" pitchFamily="34" charset="0"/>
                  </a:rPr>
                  <a:t> με τον άξονα </a:t>
                </a:r>
                <a:r>
                  <a:rPr lang="en-US" sz="2400" dirty="0">
                    <a:latin typeface="Bookman Old Style" panose="02050604050505020204" pitchFamily="18" charset="0"/>
                    <a:ea typeface="Calibri" panose="020F0502020204030204" pitchFamily="34" charset="0"/>
                  </a:rPr>
                  <a:t>y</a:t>
                </a:r>
                <a:r>
                  <a:rPr lang="el-GR" sz="2400" dirty="0">
                    <a:latin typeface="Bookman Old Style" panose="02050604050505020204" pitchFamily="18" charset="0"/>
                    <a:ea typeface="Calibri" panose="020F0502020204030204" pitchFamily="34" charset="0"/>
                  </a:rPr>
                  <a:t>΄</a:t>
                </a:r>
                <a:r>
                  <a:rPr lang="en-US" sz="2400" dirty="0">
                    <a:latin typeface="Bookman Old Style" panose="02050604050505020204" pitchFamily="18" charset="0"/>
                    <a:ea typeface="Calibri" panose="020F0502020204030204" pitchFamily="34" charset="0"/>
                  </a:rPr>
                  <a:t>y</a:t>
                </a:r>
                <a:r>
                  <a:rPr lang="el-GR" sz="2400" dirty="0">
                    <a:latin typeface="Bookman Old Style" panose="02050604050505020204" pitchFamily="18" charset="0"/>
                    <a:ea typeface="Calibri" panose="020F0502020204030204" pitchFamily="34" charset="0"/>
                  </a:rPr>
                  <a:t>.</a:t>
                </a:r>
              </a:p>
              <a:p>
                <a:r>
                  <a:rPr lang="el-GR" sz="2400" dirty="0">
                    <a:latin typeface="Bookman Old Style" panose="02050604050505020204" pitchFamily="18" charset="0"/>
                    <a:ea typeface="Calibri" panose="020F0502020204030204" pitchFamily="34" charset="0"/>
                  </a:rPr>
                  <a:t> (Μονάδες 3)</a:t>
                </a:r>
              </a:p>
              <a:p>
                <a:r>
                  <a:rPr lang="el-GR" sz="2400" b="1" dirty="0">
                    <a:latin typeface="Bookman Old Style" panose="02050604050505020204" pitchFamily="18" charset="0"/>
                    <a:ea typeface="Calibri" panose="020F0502020204030204" pitchFamily="34" charset="0"/>
                  </a:rPr>
                  <a:t>β) </a:t>
                </a:r>
                <a:r>
                  <a:rPr lang="en-US" sz="2400" b="1" dirty="0">
                    <a:latin typeface="Bookman Old Style" panose="02050604050505020204" pitchFamily="18" charset="0"/>
                    <a:ea typeface="Calibri" panose="020F0502020204030204" pitchFamily="34" charset="0"/>
                  </a:rPr>
                  <a:t>i</a:t>
                </a:r>
                <a:r>
                  <a:rPr lang="el-GR" sz="2400" b="1" dirty="0">
                    <a:latin typeface="Bookman Old Style" panose="02050604050505020204" pitchFamily="18" charset="0"/>
                    <a:ea typeface="Calibri" panose="020F0502020204030204" pitchFamily="34" charset="0"/>
                  </a:rPr>
                  <a:t>) </a:t>
                </a:r>
                <a:r>
                  <a:rPr lang="el-GR" sz="2400" dirty="0">
                    <a:latin typeface="Bookman Old Style" panose="02050604050505020204" pitchFamily="18" charset="0"/>
                    <a:ea typeface="Calibri" panose="020F0502020204030204" pitchFamily="34" charset="0"/>
                  </a:rPr>
                  <a:t>Να χαράξετε τη </a:t>
                </a:r>
                <a14:m>
                  <m:oMath xmlns:m="http://schemas.openxmlformats.org/officeDocument/2006/math">
                    <m:sSub>
                      <m:sSubPr>
                        <m:ctrlPr>
                          <a:rPr lang="el-GR" sz="2400" i="1">
                            <a:latin typeface="Cambria Math" panose="02040503050406030204" pitchFamily="18" charset="0"/>
                            <a:ea typeface="Calibri" panose="020F0502020204030204" pitchFamily="34" charset="0"/>
                          </a:rPr>
                        </m:ctrlPr>
                      </m:sSubPr>
                      <m:e>
                        <m:r>
                          <a:rPr lang="el-GR" sz="2400" i="1">
                            <a:latin typeface="Cambria Math" panose="02040503050406030204" pitchFamily="18" charset="0"/>
                            <a:ea typeface="Calibri" panose="020F0502020204030204" pitchFamily="34" charset="0"/>
                          </a:rPr>
                          <m:t>𝐶</m:t>
                        </m:r>
                      </m:e>
                      <m:sub>
                        <m:r>
                          <a:rPr lang="el-GR" sz="2400" i="1">
                            <a:latin typeface="Cambria Math" panose="02040503050406030204" pitchFamily="18" charset="0"/>
                            <a:ea typeface="Calibri" panose="020F0502020204030204" pitchFamily="34" charset="0"/>
                          </a:rPr>
                          <m:t>𝑓</m:t>
                        </m:r>
                      </m:sub>
                    </m:sSub>
                  </m:oMath>
                </a14:m>
                <a:r>
                  <a:rPr lang="el-GR" sz="2400" dirty="0">
                    <a:latin typeface="Bookman Old Style" panose="02050604050505020204" pitchFamily="18" charset="0"/>
                    <a:ea typeface="Calibri" panose="020F0502020204030204" pitchFamily="34" charset="0"/>
                  </a:rPr>
                  <a:t> και την ευθεία </a:t>
                </a:r>
                <a14:m>
                  <m:oMath xmlns:m="http://schemas.openxmlformats.org/officeDocument/2006/math">
                    <m:r>
                      <a:rPr lang="el-GR" sz="2400" i="1">
                        <a:latin typeface="Cambria Math" panose="02040503050406030204" pitchFamily="18" charset="0"/>
                        <a:ea typeface="Calibri" panose="020F0502020204030204" pitchFamily="34" charset="0"/>
                      </a:rPr>
                      <m:t>𝑦</m:t>
                    </m:r>
                    <m:r>
                      <a:rPr lang="el-GR" sz="2400">
                        <a:latin typeface="Cambria Math" panose="02040503050406030204" pitchFamily="18" charset="0"/>
                        <a:ea typeface="Calibri" panose="020F0502020204030204" pitchFamily="34" charset="0"/>
                      </a:rPr>
                      <m:t>=</m:t>
                    </m:r>
                    <m:r>
                      <a:rPr lang="el-GR" sz="2400">
                        <a:latin typeface="Cambria Math" panose="02040503050406030204" pitchFamily="18" charset="0"/>
                        <a:ea typeface="Calibri" panose="020F0502020204030204" pitchFamily="34" charset="0"/>
                      </a:rPr>
                      <m:t>3</m:t>
                    </m:r>
                  </m:oMath>
                </a14:m>
                <a:r>
                  <a:rPr lang="el-GR" sz="2400" dirty="0">
                    <a:latin typeface="Bookman Old Style" panose="02050604050505020204" pitchFamily="18" charset="0"/>
                    <a:ea typeface="Calibri" panose="020F0502020204030204" pitchFamily="34" charset="0"/>
                  </a:rPr>
                  <a:t>, και στη συνέχεια να εκτιμήσετε τις συντεταγμένες των σημείων τομής τους. (Μονάδες 5)</a:t>
                </a:r>
              </a:p>
              <a:p>
                <a:r>
                  <a:rPr lang="en-US" sz="2400" b="1" dirty="0">
                    <a:latin typeface="Bookman Old Style" panose="02050604050505020204" pitchFamily="18" charset="0"/>
                    <a:ea typeface="Calibri" panose="020F0502020204030204" pitchFamily="34" charset="0"/>
                  </a:rPr>
                  <a:t>ii</a:t>
                </a:r>
                <a:r>
                  <a:rPr lang="el-GR" sz="2400" b="1" dirty="0">
                    <a:latin typeface="Bookman Old Style" panose="02050604050505020204" pitchFamily="18" charset="0"/>
                    <a:ea typeface="Calibri" panose="020F0502020204030204" pitchFamily="34" charset="0"/>
                  </a:rPr>
                  <a:t>) </a:t>
                </a:r>
                <a:r>
                  <a:rPr lang="en-US" sz="2400" dirty="0">
                    <a:latin typeface="Bookman Old Style" panose="02050604050505020204" pitchFamily="18" charset="0"/>
                    <a:ea typeface="Calibri" panose="020F0502020204030204" pitchFamily="34" charset="0"/>
                  </a:rPr>
                  <a:t>N</a:t>
                </a:r>
                <a:r>
                  <a:rPr lang="el-GR" sz="2400" dirty="0">
                    <a:latin typeface="Bookman Old Style" panose="02050604050505020204" pitchFamily="18" charset="0"/>
                    <a:ea typeface="Calibri" panose="020F0502020204030204" pitchFamily="34" charset="0"/>
                  </a:rPr>
                  <a:t>α εξετάσετε αν τα σημεία αυτά είναι συμμετρικά ως προς τον άξονα </a:t>
                </a:r>
                <a:r>
                  <a:rPr lang="en-US" sz="2400" dirty="0">
                    <a:latin typeface="Bookman Old Style" panose="02050604050505020204" pitchFamily="18" charset="0"/>
                    <a:ea typeface="Calibri" panose="020F0502020204030204" pitchFamily="34" charset="0"/>
                  </a:rPr>
                  <a:t>y</a:t>
                </a:r>
                <a:r>
                  <a:rPr lang="el-GR" sz="2400" dirty="0">
                    <a:latin typeface="Bookman Old Style" panose="02050604050505020204" pitchFamily="18" charset="0"/>
                    <a:ea typeface="Calibri" panose="020F0502020204030204" pitchFamily="34" charset="0"/>
                  </a:rPr>
                  <a:t>΄</a:t>
                </a:r>
                <a:r>
                  <a:rPr lang="en-US" sz="2400" dirty="0">
                    <a:latin typeface="Bookman Old Style" panose="02050604050505020204" pitchFamily="18" charset="0"/>
                    <a:ea typeface="Calibri" panose="020F0502020204030204" pitchFamily="34" charset="0"/>
                  </a:rPr>
                  <a:t>y</a:t>
                </a:r>
                <a:r>
                  <a:rPr lang="el-GR" sz="2400" dirty="0">
                    <a:latin typeface="Bookman Old Style" panose="02050604050505020204" pitchFamily="18" charset="0"/>
                    <a:ea typeface="Calibri" panose="020F0502020204030204" pitchFamily="34" charset="0"/>
                  </a:rPr>
                  <a:t>. Να αιτιολογήσετε την απάντησή σας. (Μονάδες 4)</a:t>
                </a:r>
              </a:p>
              <a:p>
                <a:r>
                  <a:rPr lang="el-GR" sz="2400" b="1" dirty="0">
                    <a:latin typeface="Bookman Old Style" panose="02050604050505020204" pitchFamily="18" charset="0"/>
                    <a:ea typeface="Calibri" panose="020F0502020204030204" pitchFamily="34" charset="0"/>
                  </a:rPr>
                  <a:t>γ) </a:t>
                </a:r>
                <a:r>
                  <a:rPr lang="en-US" sz="2400" b="1" dirty="0">
                    <a:latin typeface="Bookman Old Style" panose="02050604050505020204" pitchFamily="18" charset="0"/>
                    <a:ea typeface="Calibri" panose="020F0502020204030204" pitchFamily="34" charset="0"/>
                  </a:rPr>
                  <a:t>i</a:t>
                </a:r>
                <a:r>
                  <a:rPr lang="el-GR" sz="2400" b="1" dirty="0">
                    <a:latin typeface="Bookman Old Style" panose="02050604050505020204" pitchFamily="18" charset="0"/>
                    <a:ea typeface="Calibri" panose="020F0502020204030204" pitchFamily="34" charset="0"/>
                  </a:rPr>
                  <a:t>) </a:t>
                </a:r>
                <a:r>
                  <a:rPr lang="el-GR" sz="2400" dirty="0">
                    <a:latin typeface="Bookman Old Style" panose="02050604050505020204" pitchFamily="18" charset="0"/>
                    <a:ea typeface="Calibri" panose="020F0502020204030204" pitchFamily="34" charset="0"/>
                  </a:rPr>
                  <a:t>Για ποιες τιμές του πραγματικού αριθμού α , η ευθεία </a:t>
                </a:r>
                <a14:m>
                  <m:oMath xmlns:m="http://schemas.openxmlformats.org/officeDocument/2006/math">
                    <m:r>
                      <a:rPr lang="el-GR" sz="2400" i="1">
                        <a:latin typeface="Cambria Math" panose="02040503050406030204" pitchFamily="18" charset="0"/>
                        <a:ea typeface="Calibri" panose="020F0502020204030204" pitchFamily="34" charset="0"/>
                      </a:rPr>
                      <m:t>𝑦</m:t>
                    </m:r>
                    <m:r>
                      <a:rPr lang="el-GR" sz="2400">
                        <a:latin typeface="Cambria Math" panose="02040503050406030204" pitchFamily="18" charset="0"/>
                        <a:ea typeface="Calibri" panose="020F0502020204030204" pitchFamily="34" charset="0"/>
                      </a:rPr>
                      <m:t>=</m:t>
                    </m:r>
                    <m:r>
                      <m:rPr>
                        <m:sty m:val="p"/>
                      </m:rPr>
                      <a:rPr lang="el-GR" sz="2400">
                        <a:latin typeface="Cambria Math" panose="02040503050406030204" pitchFamily="18" charset="0"/>
                        <a:ea typeface="Calibri" panose="020F0502020204030204" pitchFamily="34" charset="0"/>
                      </a:rPr>
                      <m:t>α</m:t>
                    </m:r>
                  </m:oMath>
                </a14:m>
                <a:r>
                  <a:rPr lang="el-GR" sz="2400" dirty="0">
                    <a:latin typeface="Bookman Old Style" panose="02050604050505020204" pitchFamily="18" charset="0"/>
                    <a:ea typeface="Calibri" panose="020F0502020204030204" pitchFamily="34" charset="0"/>
                  </a:rPr>
                  <a:t> τέμνει τη </a:t>
                </a:r>
                <a14:m>
                  <m:oMath xmlns:m="http://schemas.openxmlformats.org/officeDocument/2006/math">
                    <m:sSub>
                      <m:sSubPr>
                        <m:ctrlPr>
                          <a:rPr lang="el-GR" sz="2400" i="1">
                            <a:latin typeface="Cambria Math" panose="02040503050406030204" pitchFamily="18" charset="0"/>
                            <a:ea typeface="Calibri" panose="020F0502020204030204" pitchFamily="34" charset="0"/>
                          </a:rPr>
                        </m:ctrlPr>
                      </m:sSubPr>
                      <m:e>
                        <m:r>
                          <a:rPr lang="el-GR" sz="2400" i="1">
                            <a:latin typeface="Cambria Math" panose="02040503050406030204" pitchFamily="18" charset="0"/>
                            <a:ea typeface="Calibri" panose="020F0502020204030204" pitchFamily="34" charset="0"/>
                          </a:rPr>
                          <m:t>𝐶</m:t>
                        </m:r>
                      </m:e>
                      <m:sub>
                        <m:r>
                          <a:rPr lang="el-GR" sz="2400" i="1">
                            <a:latin typeface="Cambria Math" panose="02040503050406030204" pitchFamily="18" charset="0"/>
                            <a:ea typeface="Calibri" panose="020F0502020204030204" pitchFamily="34" charset="0"/>
                          </a:rPr>
                          <m:t>𝑓</m:t>
                        </m:r>
                      </m:sub>
                    </m:sSub>
                  </m:oMath>
                </a14:m>
                <a:r>
                  <a:rPr lang="el-GR" sz="2400" dirty="0">
                    <a:latin typeface="Bookman Old Style" panose="02050604050505020204" pitchFamily="18" charset="0"/>
                    <a:ea typeface="Calibri" panose="020F0502020204030204" pitchFamily="34" charset="0"/>
                  </a:rPr>
                  <a:t> σε δυο σημεία; Να αιτιολογήσετε την απάντησή σας. (Μονάδες 5)</a:t>
                </a:r>
              </a:p>
              <a:p>
                <a:r>
                  <a:rPr lang="en-US" sz="2400" b="1" dirty="0">
                    <a:latin typeface="Bookman Old Style" panose="02050604050505020204" pitchFamily="18" charset="0"/>
                    <a:ea typeface="Calibri" panose="020F0502020204030204" pitchFamily="34" charset="0"/>
                  </a:rPr>
                  <a:t>ii</a:t>
                </a:r>
                <a:r>
                  <a:rPr lang="el-GR" sz="2400" b="1" dirty="0">
                    <a:latin typeface="Bookman Old Style" panose="02050604050505020204" pitchFamily="18" charset="0"/>
                    <a:ea typeface="Calibri" panose="020F0502020204030204" pitchFamily="34" charset="0"/>
                  </a:rPr>
                  <a:t>) </a:t>
                </a:r>
                <a:r>
                  <a:rPr lang="el-GR" sz="2400" dirty="0">
                    <a:latin typeface="Bookman Old Style" panose="02050604050505020204" pitchFamily="18" charset="0"/>
                    <a:ea typeface="Calibri" panose="020F0502020204030204" pitchFamily="34" charset="0"/>
                  </a:rPr>
                  <a:t>Για τις τιμές του α που βρήκατε στο ερώτημα (γ</a:t>
                </a:r>
                <a:r>
                  <a:rPr lang="en-US" sz="2400" dirty="0">
                    <a:latin typeface="Bookman Old Style" panose="02050604050505020204" pitchFamily="18" charset="0"/>
                    <a:ea typeface="Calibri" panose="020F0502020204030204" pitchFamily="34" charset="0"/>
                  </a:rPr>
                  <a:t>i</a:t>
                </a:r>
                <a:r>
                  <a:rPr lang="el-GR" sz="2400" dirty="0">
                    <a:latin typeface="Bookman Old Style" panose="02050604050505020204" pitchFamily="18" charset="0"/>
                    <a:ea typeface="Calibri" panose="020F0502020204030204" pitchFamily="34" charset="0"/>
                  </a:rPr>
                  <a:t>), να προσδιορίσετε αλγεβρικά τα σημεία τομής της </a:t>
                </a:r>
                <a14:m>
                  <m:oMath xmlns:m="http://schemas.openxmlformats.org/officeDocument/2006/math">
                    <m:sSub>
                      <m:sSubPr>
                        <m:ctrlPr>
                          <a:rPr lang="el-GR" sz="2400" i="1">
                            <a:latin typeface="Cambria Math" panose="02040503050406030204" pitchFamily="18" charset="0"/>
                            <a:ea typeface="Calibri" panose="020F0502020204030204" pitchFamily="34" charset="0"/>
                          </a:rPr>
                        </m:ctrlPr>
                      </m:sSubPr>
                      <m:e>
                        <m:r>
                          <a:rPr lang="el-GR" sz="2400" i="1">
                            <a:latin typeface="Cambria Math" panose="02040503050406030204" pitchFamily="18" charset="0"/>
                            <a:ea typeface="Calibri" panose="020F0502020204030204" pitchFamily="34" charset="0"/>
                          </a:rPr>
                          <m:t>𝐶</m:t>
                        </m:r>
                      </m:e>
                      <m:sub>
                        <m:r>
                          <a:rPr lang="el-GR" sz="2400" i="1">
                            <a:latin typeface="Cambria Math" panose="02040503050406030204" pitchFamily="18" charset="0"/>
                            <a:ea typeface="Calibri" panose="020F0502020204030204" pitchFamily="34" charset="0"/>
                          </a:rPr>
                          <m:t>𝑓</m:t>
                        </m:r>
                      </m:sub>
                    </m:sSub>
                  </m:oMath>
                </a14:m>
                <a:r>
                  <a:rPr lang="el-GR" sz="2400" dirty="0">
                    <a:latin typeface="Bookman Old Style" panose="02050604050505020204" pitchFamily="18" charset="0"/>
                    <a:ea typeface="Calibri" panose="020F0502020204030204" pitchFamily="34" charset="0"/>
                  </a:rPr>
                  <a:t> με την ευθεία </a:t>
                </a:r>
                <a14:m>
                  <m:oMath xmlns:m="http://schemas.openxmlformats.org/officeDocument/2006/math">
                    <m:r>
                      <a:rPr lang="el-GR" sz="2400" i="1">
                        <a:latin typeface="Cambria Math" panose="02040503050406030204" pitchFamily="18" charset="0"/>
                        <a:ea typeface="Calibri" panose="020F0502020204030204" pitchFamily="34" charset="0"/>
                      </a:rPr>
                      <m:t>𝑦</m:t>
                    </m:r>
                    <m:r>
                      <a:rPr lang="el-GR" sz="2400">
                        <a:latin typeface="Cambria Math" panose="02040503050406030204" pitchFamily="18" charset="0"/>
                        <a:ea typeface="Calibri" panose="020F0502020204030204" pitchFamily="34" charset="0"/>
                      </a:rPr>
                      <m:t>=</m:t>
                    </m:r>
                    <m:r>
                      <m:rPr>
                        <m:sty m:val="p"/>
                      </m:rPr>
                      <a:rPr lang="el-GR" sz="2400">
                        <a:latin typeface="Cambria Math" panose="02040503050406030204" pitchFamily="18" charset="0"/>
                        <a:ea typeface="Calibri" panose="020F0502020204030204" pitchFamily="34" charset="0"/>
                      </a:rPr>
                      <m:t>α</m:t>
                    </m:r>
                  </m:oMath>
                </a14:m>
                <a:r>
                  <a:rPr lang="el-GR" sz="2400" dirty="0">
                    <a:latin typeface="Bookman Old Style" panose="02050604050505020204" pitchFamily="18" charset="0"/>
                    <a:ea typeface="Calibri" panose="020F0502020204030204" pitchFamily="34" charset="0"/>
                  </a:rPr>
                  <a:t> και να εξετάσετε αν ισχύουν τα συμπεράσματα του ερωτήματος (β</a:t>
                </a:r>
                <a:r>
                  <a:rPr lang="en-US" sz="2400" dirty="0">
                    <a:latin typeface="Bookman Old Style" panose="02050604050505020204" pitchFamily="18" charset="0"/>
                    <a:ea typeface="Calibri" panose="020F0502020204030204" pitchFamily="34" charset="0"/>
                  </a:rPr>
                  <a:t>ii</a:t>
                </a:r>
                <a:r>
                  <a:rPr lang="el-GR" sz="2400" dirty="0">
                    <a:latin typeface="Bookman Old Style" panose="02050604050505020204" pitchFamily="18" charset="0"/>
                    <a:ea typeface="Calibri" panose="020F0502020204030204" pitchFamily="34" charset="0"/>
                  </a:rPr>
                  <a:t>), αιτιολογώντας τον ισχυρισμό σας. </a:t>
                </a:r>
              </a:p>
              <a:p>
                <a:r>
                  <a:rPr lang="el-GR" sz="2400" dirty="0">
                    <a:latin typeface="Bookman Old Style" panose="02050604050505020204" pitchFamily="18" charset="0"/>
                    <a:ea typeface="Calibri" panose="020F0502020204030204" pitchFamily="34" charset="0"/>
                  </a:rPr>
                  <a:t> (Μονάδες 8) </a:t>
                </a: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5959067"/>
              </a:xfrm>
              <a:prstGeom prst="rect">
                <a:avLst/>
              </a:prstGeom>
              <a:blipFill>
                <a:blip r:embed="rId2"/>
                <a:stretch>
                  <a:fillRect l="-1250" t="-1431" b="-1431"/>
                </a:stretch>
              </a:blipFill>
            </p:spPr>
            <p:txBody>
              <a:bodyPr/>
              <a:lstStyle/>
              <a:p>
                <a:r>
                  <a:rPr lang="el-GR">
                    <a:noFill/>
                  </a:rPr>
                  <a:t> </a:t>
                </a:r>
              </a:p>
            </p:txBody>
          </p:sp>
        </mc:Fallback>
      </mc:AlternateContent>
      <p:sp>
        <p:nvSpPr>
          <p:cNvPr id="3" name="TextBox 2">
            <a:extLst>
              <a:ext uri="{FF2B5EF4-FFF2-40B4-BE49-F238E27FC236}">
                <a16:creationId xmlns:a16="http://schemas.microsoft.com/office/drawing/2014/main" id="{7F4A114E-BB98-40A6-A6A3-01692E3225CA}"/>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210603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3231654"/>
              </a:xfrm>
              <a:prstGeom prst="rect">
                <a:avLst/>
              </a:prstGeom>
              <a:noFill/>
            </p:spPr>
            <p:txBody>
              <a:bodyPr wrap="square" rtlCol="0">
                <a:spAutoFit/>
              </a:bodyPr>
              <a:lstStyle/>
              <a:p>
                <a:pPr>
                  <a:spcBef>
                    <a:spcPts val="200"/>
                  </a:spcBef>
                </a:pPr>
                <a:r>
                  <a:rPr lang="el-GR" sz="36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1263</a:t>
                </a:r>
              </a:p>
              <a:p>
                <a:r>
                  <a:rPr lang="el-GR" sz="2800" dirty="0">
                    <a:latin typeface="Bookman Old Style" panose="02050604050505020204" pitchFamily="18" charset="0"/>
                    <a:ea typeface="Calibri" panose="020F0502020204030204" pitchFamily="34" charset="0"/>
                  </a:rPr>
                  <a:t>Η απόσταση y (σε χιλιόμετρα) ενός αυτοκινήτου από μια πόλη Α, μετά από x λεπτά, δίνεται από τη σχέση: </a:t>
                </a:r>
                <a14:m>
                  <m:oMath xmlns:m="http://schemas.openxmlformats.org/officeDocument/2006/math">
                    <m:r>
                      <a:rPr lang="el-GR" sz="2800" i="1">
                        <a:latin typeface="Cambria Math" panose="02040503050406030204" pitchFamily="18" charset="0"/>
                        <a:ea typeface="Calibri" panose="020F0502020204030204" pitchFamily="34" charset="0"/>
                      </a:rPr>
                      <m:t>𝑦</m:t>
                    </m:r>
                    <m:r>
                      <a:rPr lang="el-GR" sz="2800">
                        <a:latin typeface="Cambria Math" panose="02040503050406030204" pitchFamily="18" charset="0"/>
                        <a:ea typeface="Calibri" panose="020F0502020204030204" pitchFamily="34" charset="0"/>
                      </a:rPr>
                      <m:t>=35+0,8</m:t>
                    </m:r>
                    <m:r>
                      <a:rPr lang="el-GR" sz="2800" i="1">
                        <a:latin typeface="Cambria Math" panose="02040503050406030204" pitchFamily="18" charset="0"/>
                        <a:ea typeface="Calibri" panose="020F0502020204030204" pitchFamily="34" charset="0"/>
                      </a:rPr>
                      <m:t>𝑥</m:t>
                    </m:r>
                  </m:oMath>
                </a14:m>
                <a:endParaRPr lang="el-GR" sz="2800" dirty="0">
                  <a:latin typeface="Bookman Old Style" panose="02050604050505020204" pitchFamily="18" charset="0"/>
                  <a:ea typeface="Calibri" panose="020F0502020204030204" pitchFamily="34" charset="0"/>
                </a:endParaRPr>
              </a:p>
              <a:p>
                <a:r>
                  <a:rPr lang="el-GR" sz="2800" b="1" dirty="0">
                    <a:latin typeface="Bookman Old Style" panose="02050604050505020204" pitchFamily="18" charset="0"/>
                    <a:ea typeface="Calibri" panose="020F0502020204030204" pitchFamily="34" charset="0"/>
                  </a:rPr>
                  <a:t>α) </a:t>
                </a:r>
                <a:r>
                  <a:rPr lang="el-GR" sz="2800" dirty="0">
                    <a:latin typeface="Bookman Old Style" panose="02050604050505020204" pitchFamily="18" charset="0"/>
                    <a:ea typeface="Calibri" panose="020F0502020204030204" pitchFamily="34" charset="0"/>
                  </a:rPr>
                  <a:t>Ποια θα είναι η απόσταση του αυτοκινήτου από την πόλη Α μετά από 25 λεπτά;  (Μονάδες 12)</a:t>
                </a:r>
              </a:p>
              <a:p>
                <a:r>
                  <a:rPr lang="el-GR" sz="2800" b="1" dirty="0">
                    <a:latin typeface="Bookman Old Style" panose="02050604050505020204" pitchFamily="18" charset="0"/>
                    <a:ea typeface="Calibri" panose="020F0502020204030204" pitchFamily="34" charset="0"/>
                  </a:rPr>
                  <a:t>β) </a:t>
                </a:r>
                <a:r>
                  <a:rPr lang="el-GR" sz="2800" dirty="0">
                    <a:latin typeface="Bookman Old Style" panose="02050604050505020204" pitchFamily="18" charset="0"/>
                    <a:ea typeface="Calibri" panose="020F0502020204030204" pitchFamily="34" charset="0"/>
                  </a:rPr>
                  <a:t>Πόσα λεπτά θα έχει κινηθεί το αυτοκίνητο, όταν θα απέχει 75 χιλιόμετρα από την πόλη Α; (Μονάδες 13) </a:t>
                </a: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3231654"/>
              </a:xfrm>
              <a:prstGeom prst="rect">
                <a:avLst/>
              </a:prstGeom>
              <a:blipFill>
                <a:blip r:embed="rId2"/>
                <a:stretch>
                  <a:fillRect l="-1500" t="-3019" r="-50" b="-4340"/>
                </a:stretch>
              </a:blipFill>
            </p:spPr>
            <p:txBody>
              <a:bodyPr/>
              <a:lstStyle/>
              <a:p>
                <a:r>
                  <a:rPr lang="el-GR">
                    <a:noFill/>
                  </a:rPr>
                  <a:t> </a:t>
                </a:r>
              </a:p>
            </p:txBody>
          </p:sp>
        </mc:Fallback>
      </mc:AlternateContent>
      <p:sp>
        <p:nvSpPr>
          <p:cNvPr id="3" name="TextBox 2">
            <a:extLst>
              <a:ext uri="{FF2B5EF4-FFF2-40B4-BE49-F238E27FC236}">
                <a16:creationId xmlns:a16="http://schemas.microsoft.com/office/drawing/2014/main" id="{41A0CDB9-0726-43D0-86B7-35C465516978}"/>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8898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4093428"/>
              </a:xfrm>
              <a:prstGeom prst="rect">
                <a:avLst/>
              </a:prstGeom>
              <a:noFill/>
            </p:spPr>
            <p:txBody>
              <a:bodyPr wrap="square" rtlCol="0">
                <a:spAutoFit/>
              </a:bodyPr>
              <a:lstStyle/>
              <a:p>
                <a:pPr>
                  <a:spcBef>
                    <a:spcPts val="200"/>
                  </a:spcBef>
                </a:pPr>
                <a:r>
                  <a:rPr lang="el-GR" sz="36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1449</a:t>
                </a:r>
              </a:p>
              <a:p>
                <a:r>
                  <a:rPr lang="el-GR" sz="2800" dirty="0">
                    <a:latin typeface="Bookman Old Style" panose="02050604050505020204" pitchFamily="18" charset="0"/>
                    <a:ea typeface="Calibri" panose="020F0502020204030204" pitchFamily="34" charset="0"/>
                  </a:rPr>
                  <a:t>Δίνονται οι συναρτήσεις </a:t>
                </a:r>
                <a:r>
                  <a:rPr lang="en-US" sz="2800" dirty="0">
                    <a:latin typeface="Bookman Old Style" panose="02050604050505020204" pitchFamily="18" charset="0"/>
                    <a:ea typeface="Calibri" panose="020F0502020204030204" pitchFamily="34" charset="0"/>
                  </a:rPr>
                  <a:t>f </a:t>
                </a:r>
                <a:r>
                  <a:rPr lang="el-GR" sz="2800" dirty="0">
                    <a:latin typeface="Bookman Old Style" panose="02050604050505020204" pitchFamily="18" charset="0"/>
                    <a:ea typeface="Calibri" panose="020F0502020204030204" pitchFamily="34" charset="0"/>
                  </a:rPr>
                  <a:t>και </a:t>
                </a:r>
                <a:r>
                  <a:rPr lang="en-US" sz="2800" dirty="0">
                    <a:latin typeface="Bookman Old Style" panose="02050604050505020204" pitchFamily="18" charset="0"/>
                    <a:ea typeface="Calibri" panose="020F0502020204030204" pitchFamily="34" charset="0"/>
                  </a:rPr>
                  <a:t>g</a:t>
                </a:r>
                <a:r>
                  <a:rPr lang="el-GR" sz="2800" dirty="0">
                    <a:latin typeface="Bookman Old Style" panose="02050604050505020204" pitchFamily="18" charset="0"/>
                    <a:ea typeface="Calibri" panose="020F0502020204030204" pitchFamily="34" charset="0"/>
                  </a:rPr>
                  <a:t>, με </a:t>
                </a:r>
                <a14:m>
                  <m:oMath xmlns:m="http://schemas.openxmlformats.org/officeDocument/2006/math">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ℝ</m:t>
                    </m:r>
                  </m:oMath>
                </a14:m>
                <a:r>
                  <a:rPr lang="el-GR" sz="2800" dirty="0">
                    <a:latin typeface="Bookman Old Style" panose="02050604050505020204" pitchFamily="18" charset="0"/>
                    <a:ea typeface="Calibri" panose="020F0502020204030204" pitchFamily="34" charset="0"/>
                  </a:rPr>
                  <a:t> και </a:t>
                </a:r>
                <a14:m>
                  <m:oMath xmlns:m="http://schemas.openxmlformats.org/officeDocument/2006/math">
                    <m:r>
                      <m:rPr>
                        <m:sty m:val="p"/>
                      </m:rPr>
                      <a:rPr lang="el-GR" sz="2800">
                        <a:latin typeface="Cambria Math" panose="02040503050406030204" pitchFamily="18" charset="0"/>
                        <a:ea typeface="Calibri" panose="020F0502020204030204" pitchFamily="34" charset="0"/>
                      </a:rPr>
                      <m:t>g</m:t>
                    </m:r>
                    <m:r>
                      <a:rPr lang="el-GR" sz="2800">
                        <a:latin typeface="Cambria Math" panose="02040503050406030204" pitchFamily="18" charset="0"/>
                        <a:ea typeface="Calibri" panose="020F0502020204030204" pitchFamily="34" charset="0"/>
                      </a:rPr>
                      <m:t>(</m:t>
                    </m:r>
                    <m:r>
                      <m:rPr>
                        <m:sty m:val="p"/>
                      </m:rPr>
                      <a:rPr lang="el-GR" sz="2800">
                        <a:latin typeface="Cambria Math" panose="02040503050406030204" pitchFamily="18" charset="0"/>
                        <a:ea typeface="Calibri" panose="020F0502020204030204" pitchFamily="34" charset="0"/>
                      </a:rPr>
                      <m:t>x</m:t>
                    </m:r>
                    <m:r>
                      <a:rPr lang="el-GR" sz="2800">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3</m:t>
                    </m:r>
                    <m:r>
                      <m:rPr>
                        <m:sty m:val="p"/>
                      </m:rPr>
                      <a:rPr lang="el-GR" sz="2800">
                        <a:latin typeface="Cambria Math" panose="02040503050406030204" pitchFamily="18" charset="0"/>
                        <a:ea typeface="Calibri" panose="020F0502020204030204" pitchFamily="34" charset="0"/>
                      </a:rPr>
                      <m:t>x</m:t>
                    </m:r>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4</m:t>
                    </m:r>
                  </m:oMath>
                </a14:m>
                <a:r>
                  <a:rPr lang="el-GR" sz="2800" dirty="0">
                    <a:latin typeface="Bookman Old Style" panose="02050604050505020204" pitchFamily="18" charset="0"/>
                    <a:ea typeface="Calibri" panose="020F0502020204030204" pitchFamily="34" charset="0"/>
                  </a:rPr>
                  <a:t>, </a:t>
                </a:r>
                <a:r>
                  <a:rPr lang="en-US" sz="2800" dirty="0">
                    <a:latin typeface="Bookman Old Style" panose="02050604050505020204" pitchFamily="18" charset="0"/>
                    <a:ea typeface="Calibri" panose="020F0502020204030204" pitchFamily="34" charset="0"/>
                  </a:rPr>
                  <a:t>x</a:t>
                </a:r>
                <a:r>
                  <a:rPr lang="el-GR" sz="2800" dirty="0">
                    <a:latin typeface="Bookman Old Style" panose="02050604050505020204" pitchFamily="18" charset="0"/>
                    <a:ea typeface="Calibri" panose="020F0502020204030204" pitchFamily="34" charset="0"/>
                    <a:sym typeface="Symbol" panose="05050102010706020507" pitchFamily="18" charset="2"/>
                  </a:rPr>
                  <a:t></a:t>
                </a:r>
                <a:r>
                  <a:rPr lang="en-US" sz="2800" spc="-100" dirty="0">
                    <a:latin typeface="Bookman Old Style" panose="02050604050505020204" pitchFamily="18" charset="0"/>
                    <a:ea typeface="Calibri" panose="020F0502020204030204" pitchFamily="34" charset="0"/>
                  </a:rPr>
                  <a:t>I</a:t>
                </a:r>
                <a:r>
                  <a:rPr lang="en-US" sz="2800" dirty="0">
                    <a:latin typeface="Bookman Old Style" panose="02050604050505020204" pitchFamily="18" charset="0"/>
                    <a:ea typeface="Calibri" panose="020F0502020204030204" pitchFamily="34" charset="0"/>
                  </a:rPr>
                  <a:t>R</a:t>
                </a:r>
                <a:r>
                  <a:rPr lang="el-GR" sz="2800" dirty="0">
                    <a:latin typeface="Bookman Old Style" panose="02050604050505020204" pitchFamily="18" charset="0"/>
                    <a:ea typeface="Calibri" panose="020F0502020204030204" pitchFamily="34" charset="0"/>
                  </a:rPr>
                  <a:t>.</a:t>
                </a:r>
              </a:p>
              <a:p>
                <a:r>
                  <a:rPr lang="el-GR" sz="2800" b="1" dirty="0">
                    <a:latin typeface="Bookman Old Style" panose="02050604050505020204" pitchFamily="18" charset="0"/>
                    <a:ea typeface="Calibri" panose="020F0502020204030204" pitchFamily="34" charset="0"/>
                  </a:rPr>
                  <a:t>α) </a:t>
                </a:r>
                <a:r>
                  <a:rPr lang="el-GR" sz="2800" dirty="0">
                    <a:latin typeface="Bookman Old Style" panose="02050604050505020204" pitchFamily="18" charset="0"/>
                    <a:ea typeface="Calibri" panose="020F0502020204030204" pitchFamily="34" charset="0"/>
                  </a:rPr>
                  <a:t>Να βρείτε τα κοινά σημεία των γραφικών παραστάσεων των συναρτήσεων </a:t>
                </a:r>
                <a:r>
                  <a:rPr lang="en-US" sz="2800" dirty="0">
                    <a:latin typeface="Bookman Old Style" panose="02050604050505020204" pitchFamily="18" charset="0"/>
                    <a:ea typeface="Calibri" panose="020F0502020204030204" pitchFamily="34" charset="0"/>
                  </a:rPr>
                  <a:t>f </a:t>
                </a:r>
                <a:r>
                  <a:rPr lang="el-GR" sz="2800" dirty="0">
                    <a:latin typeface="Bookman Old Style" panose="02050604050505020204" pitchFamily="18" charset="0"/>
                    <a:ea typeface="Calibri" panose="020F0502020204030204" pitchFamily="34" charset="0"/>
                  </a:rPr>
                  <a:t>και </a:t>
                </a:r>
                <a:r>
                  <a:rPr lang="en-US" sz="2800" dirty="0">
                    <a:latin typeface="Bookman Old Style" panose="02050604050505020204" pitchFamily="18" charset="0"/>
                    <a:ea typeface="Calibri" panose="020F0502020204030204" pitchFamily="34" charset="0"/>
                  </a:rPr>
                  <a:t>g</a:t>
                </a:r>
                <a:r>
                  <a:rPr lang="el-GR" sz="2800" dirty="0">
                    <a:latin typeface="Bookman Old Style" panose="02050604050505020204" pitchFamily="18" charset="0"/>
                    <a:ea typeface="Calibri" panose="020F0502020204030204" pitchFamily="34" charset="0"/>
                  </a:rPr>
                  <a:t>. (Μονάδες 5)</a:t>
                </a:r>
              </a:p>
              <a:p>
                <a:r>
                  <a:rPr lang="el-GR" sz="2800" b="1" dirty="0">
                    <a:latin typeface="Bookman Old Style" panose="02050604050505020204" pitchFamily="18" charset="0"/>
                    <a:ea typeface="Calibri" panose="020F0502020204030204" pitchFamily="34" charset="0"/>
                  </a:rPr>
                  <a:t>β) </a:t>
                </a:r>
                <a:r>
                  <a:rPr lang="el-GR" sz="2800" dirty="0">
                    <a:latin typeface="Bookman Old Style" panose="02050604050505020204" pitchFamily="18" charset="0"/>
                    <a:ea typeface="Calibri" panose="020F0502020204030204" pitchFamily="34" charset="0"/>
                  </a:rPr>
                  <a:t>Να βρείτε τα διαστήματα στα οποία η γραφική παράσταση της </a:t>
                </a:r>
                <a:r>
                  <a:rPr lang="en-US" sz="2800" dirty="0">
                    <a:latin typeface="Bookman Old Style" panose="02050604050505020204" pitchFamily="18" charset="0"/>
                    <a:ea typeface="Calibri" panose="020F0502020204030204" pitchFamily="34" charset="0"/>
                  </a:rPr>
                  <a:t>f </a:t>
                </a:r>
                <a:r>
                  <a:rPr lang="el-GR" sz="2800" dirty="0">
                    <a:latin typeface="Bookman Old Style" panose="02050604050505020204" pitchFamily="18" charset="0"/>
                    <a:ea typeface="Calibri" panose="020F0502020204030204" pitchFamily="34" charset="0"/>
                  </a:rPr>
                  <a:t>είναι κάτω από εκείνη της </a:t>
                </a:r>
                <a:r>
                  <a:rPr lang="en-US" sz="2800" dirty="0">
                    <a:latin typeface="Bookman Old Style" panose="02050604050505020204" pitchFamily="18" charset="0"/>
                    <a:ea typeface="Calibri" panose="020F0502020204030204" pitchFamily="34" charset="0"/>
                  </a:rPr>
                  <a:t>g</a:t>
                </a:r>
                <a:r>
                  <a:rPr lang="el-GR" sz="2800" dirty="0">
                    <a:latin typeface="Bookman Old Style" panose="02050604050505020204" pitchFamily="18" charset="0"/>
                    <a:ea typeface="Calibri" panose="020F0502020204030204" pitchFamily="34" charset="0"/>
                  </a:rPr>
                  <a:t>. (Μονάδες 10)</a:t>
                </a:r>
              </a:p>
              <a:p>
                <a:r>
                  <a:rPr lang="el-GR" sz="2800" b="1" dirty="0">
                    <a:latin typeface="Bookman Old Style" panose="02050604050505020204" pitchFamily="18" charset="0"/>
                    <a:ea typeface="Calibri" panose="020F0502020204030204" pitchFamily="34" charset="0"/>
                  </a:rPr>
                  <a:t>γ) </a:t>
                </a:r>
                <a:r>
                  <a:rPr lang="el-GR" sz="2800" dirty="0">
                    <a:latin typeface="Bookman Old Style" panose="02050604050505020204" pitchFamily="18" charset="0"/>
                    <a:ea typeface="Calibri" panose="020F0502020204030204" pitchFamily="34" charset="0"/>
                  </a:rPr>
                  <a:t>Να αποδείξετε ότι κάθε ευθεία της μορφής </a:t>
                </a:r>
                <a14:m>
                  <m:oMath xmlns:m="http://schemas.openxmlformats.org/officeDocument/2006/math">
                    <m:r>
                      <a:rPr lang="el-GR" sz="2800" i="1">
                        <a:latin typeface="Cambria Math" panose="02040503050406030204" pitchFamily="18" charset="0"/>
                        <a:ea typeface="Calibri" panose="020F0502020204030204" pitchFamily="34" charset="0"/>
                      </a:rPr>
                      <m:t>𝑦</m:t>
                    </m:r>
                    <m:r>
                      <a:rPr lang="el-GR" sz="2800">
                        <a:latin typeface="Cambria Math" panose="02040503050406030204" pitchFamily="18" charset="0"/>
                        <a:ea typeface="Calibri" panose="020F0502020204030204" pitchFamily="34" charset="0"/>
                      </a:rPr>
                      <m:t>=</m:t>
                    </m:r>
                    <m:r>
                      <m:rPr>
                        <m:sty m:val="p"/>
                      </m:rPr>
                      <a:rPr lang="el-GR" sz="2800">
                        <a:latin typeface="Cambria Math" panose="02040503050406030204" pitchFamily="18" charset="0"/>
                        <a:ea typeface="Calibri" panose="020F0502020204030204" pitchFamily="34" charset="0"/>
                      </a:rPr>
                      <m:t>α</m:t>
                    </m:r>
                  </m:oMath>
                </a14:m>
                <a:r>
                  <a:rPr lang="el-GR" sz="2800" dirty="0">
                    <a:latin typeface="Bookman Old Style" panose="02050604050505020204" pitchFamily="18" charset="0"/>
                    <a:ea typeface="Calibri" panose="020F0502020204030204" pitchFamily="34" charset="0"/>
                  </a:rPr>
                  <a:t>, </a:t>
                </a:r>
                <a14:m>
                  <m:oMath xmlns:m="http://schemas.openxmlformats.org/officeDocument/2006/math">
                    <m:r>
                      <m:rPr>
                        <m:sty m:val="p"/>
                      </m:rPr>
                      <a:rPr lang="el-GR" sz="2800">
                        <a:latin typeface="Cambria Math" panose="02040503050406030204" pitchFamily="18" charset="0"/>
                        <a:ea typeface="Calibri" panose="020F0502020204030204" pitchFamily="34" charset="0"/>
                      </a:rPr>
                      <m:t>Δ</m:t>
                    </m:r>
                  </m:oMath>
                </a14:m>
                <a:r>
                  <a:rPr lang="el-GR" sz="2800" dirty="0">
                    <a:latin typeface="Bookman Old Style" panose="02050604050505020204" pitchFamily="18" charset="0"/>
                    <a:ea typeface="Calibri" panose="020F0502020204030204" pitchFamily="34" charset="0"/>
                  </a:rPr>
                  <a:t>, βρίσκεται κάτω από τη γραφική παράσταση της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 (Μονάδες 10)</a:t>
                </a:r>
              </a:p>
              <a:p>
                <a:r>
                  <a:rPr lang="el-GR" sz="2800" dirty="0">
                    <a:latin typeface="Bookman Old Style" panose="02050604050505020204" pitchFamily="18" charset="0"/>
                    <a:ea typeface="Calibri" panose="020F0502020204030204" pitchFamily="34" charset="0"/>
                  </a:rPr>
                  <a:t> </a:t>
                </a: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4093428"/>
              </a:xfrm>
              <a:prstGeom prst="rect">
                <a:avLst/>
              </a:prstGeom>
              <a:blipFill>
                <a:blip r:embed="rId2"/>
                <a:stretch>
                  <a:fillRect l="-1500" t="-2385" r="-1900"/>
                </a:stretch>
              </a:blipFill>
            </p:spPr>
            <p:txBody>
              <a:bodyPr/>
              <a:lstStyle/>
              <a:p>
                <a:r>
                  <a:rPr lang="el-GR">
                    <a:noFill/>
                  </a:rPr>
                  <a:t> </a:t>
                </a:r>
              </a:p>
            </p:txBody>
          </p:sp>
        </mc:Fallback>
      </mc:AlternateContent>
      <p:sp>
        <p:nvSpPr>
          <p:cNvPr id="3" name="TextBox 2">
            <a:extLst>
              <a:ext uri="{FF2B5EF4-FFF2-40B4-BE49-F238E27FC236}">
                <a16:creationId xmlns:a16="http://schemas.microsoft.com/office/drawing/2014/main" id="{27F48B04-1944-44FE-8E0E-EA053AA56A5B}"/>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258263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7200900" cy="6538906"/>
              </a:xfrm>
              <a:prstGeom prst="rect">
                <a:avLst/>
              </a:prstGeom>
              <a:noFill/>
            </p:spPr>
            <p:txBody>
              <a:bodyPr wrap="square" rtlCol="0">
                <a:spAutoFit/>
              </a:bodyPr>
              <a:lstStyle/>
              <a:p>
                <a:pPr>
                  <a:spcBef>
                    <a:spcPts val="200"/>
                  </a:spcBef>
                </a:pPr>
                <a:r>
                  <a:rPr lang="el-GR" sz="36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1468</a:t>
                </a:r>
              </a:p>
              <a:p>
                <a:r>
                  <a:rPr lang="el-GR" sz="2400" dirty="0">
                    <a:latin typeface="Bookman Old Style" panose="02050604050505020204" pitchFamily="18" charset="0"/>
                    <a:ea typeface="Calibri" panose="020F0502020204030204" pitchFamily="34" charset="0"/>
                  </a:rPr>
                  <a:t>Στο παρακάτω σχήμα, δίνονται οι γραφικές παραστάσεις </a:t>
                </a:r>
                <a14:m>
                  <m:oMath xmlns:m="http://schemas.openxmlformats.org/officeDocument/2006/math">
                    <m:sSub>
                      <m:sSubPr>
                        <m:ctrlPr>
                          <a:rPr lang="el-GR" sz="2400" i="1">
                            <a:latin typeface="Cambria Math" panose="02040503050406030204" pitchFamily="18" charset="0"/>
                            <a:ea typeface="Calibri" panose="020F0502020204030204" pitchFamily="34" charset="0"/>
                          </a:rPr>
                        </m:ctrlPr>
                      </m:sSubPr>
                      <m:e>
                        <m:r>
                          <a:rPr lang="el-GR" sz="2400" i="1">
                            <a:latin typeface="Cambria Math" panose="02040503050406030204" pitchFamily="18" charset="0"/>
                            <a:ea typeface="Calibri" panose="020F0502020204030204" pitchFamily="34" charset="0"/>
                          </a:rPr>
                          <m:t>𝐶</m:t>
                        </m:r>
                      </m:e>
                      <m:sub>
                        <m:r>
                          <a:rPr lang="el-GR" sz="2400" i="1">
                            <a:latin typeface="Cambria Math" panose="02040503050406030204" pitchFamily="18" charset="0"/>
                            <a:ea typeface="Calibri" panose="020F0502020204030204" pitchFamily="34" charset="0"/>
                          </a:rPr>
                          <m:t>𝑓</m:t>
                        </m:r>
                      </m:sub>
                    </m:sSub>
                  </m:oMath>
                </a14:m>
                <a:r>
                  <a:rPr lang="el-GR" sz="2400" dirty="0">
                    <a:latin typeface="Bookman Old Style" panose="02050604050505020204" pitchFamily="18" charset="0"/>
                    <a:ea typeface="Calibri" panose="020F0502020204030204" pitchFamily="34" charset="0"/>
                  </a:rPr>
                  <a:t> και </a:t>
                </a:r>
                <a14:m>
                  <m:oMath xmlns:m="http://schemas.openxmlformats.org/officeDocument/2006/math">
                    <m:sSub>
                      <m:sSubPr>
                        <m:ctrlPr>
                          <a:rPr lang="el-GR" sz="2400" i="1">
                            <a:latin typeface="Cambria Math" panose="02040503050406030204" pitchFamily="18" charset="0"/>
                            <a:ea typeface="Calibri" panose="020F0502020204030204" pitchFamily="34" charset="0"/>
                          </a:rPr>
                        </m:ctrlPr>
                      </m:sSubPr>
                      <m:e>
                        <m:r>
                          <a:rPr lang="el-GR" sz="2400" i="1">
                            <a:latin typeface="Cambria Math" panose="02040503050406030204" pitchFamily="18" charset="0"/>
                            <a:ea typeface="Calibri" panose="020F0502020204030204" pitchFamily="34" charset="0"/>
                          </a:rPr>
                          <m:t>𝐶</m:t>
                        </m:r>
                      </m:e>
                      <m:sub>
                        <m:r>
                          <a:rPr lang="el-GR" sz="2400" i="1">
                            <a:latin typeface="Cambria Math" panose="02040503050406030204" pitchFamily="18" charset="0"/>
                            <a:ea typeface="Calibri" panose="020F0502020204030204" pitchFamily="34" charset="0"/>
                          </a:rPr>
                          <m:t>𝑔</m:t>
                        </m:r>
                      </m:sub>
                    </m:sSub>
                  </m:oMath>
                </a14:m>
                <a:r>
                  <a:rPr lang="el-GR" sz="2400" dirty="0">
                    <a:latin typeface="Bookman Old Style" panose="02050604050505020204" pitchFamily="18" charset="0"/>
                    <a:ea typeface="Calibri" panose="020F0502020204030204" pitchFamily="34" charset="0"/>
                  </a:rPr>
                  <a:t> των συναρτήσεων </a:t>
                </a:r>
                <a:r>
                  <a:rPr lang="en-US" sz="2400" dirty="0">
                    <a:latin typeface="Bookman Old Style" panose="02050604050505020204" pitchFamily="18" charset="0"/>
                    <a:ea typeface="Calibri" panose="020F0502020204030204" pitchFamily="34" charset="0"/>
                  </a:rPr>
                  <a:t>f</a:t>
                </a:r>
                <a:r>
                  <a:rPr lang="el-GR" sz="2400" dirty="0">
                    <a:latin typeface="Bookman Old Style" panose="02050604050505020204" pitchFamily="18" charset="0"/>
                    <a:ea typeface="Calibri" panose="020F0502020204030204" pitchFamily="34" charset="0"/>
                  </a:rPr>
                  <a:t> και </a:t>
                </a:r>
                <a:r>
                  <a:rPr lang="en-US" sz="2400" dirty="0">
                    <a:latin typeface="Bookman Old Style" panose="02050604050505020204" pitchFamily="18" charset="0"/>
                    <a:ea typeface="Calibri" panose="020F0502020204030204" pitchFamily="34" charset="0"/>
                  </a:rPr>
                  <a:t>g</a:t>
                </a:r>
                <a:r>
                  <a:rPr lang="el-GR" sz="2400" dirty="0">
                    <a:latin typeface="Bookman Old Style" panose="02050604050505020204" pitchFamily="18" charset="0"/>
                    <a:ea typeface="Calibri" panose="020F0502020204030204" pitchFamily="34" charset="0"/>
                  </a:rPr>
                  <a:t> αντίστοιχα, με </a:t>
                </a:r>
                <a14:m>
                  <m:oMath xmlns:m="http://schemas.openxmlformats.org/officeDocument/2006/math">
                    <m:r>
                      <a:rPr lang="el-GR" sz="2400" i="1">
                        <a:latin typeface="Cambria Math" panose="02040503050406030204" pitchFamily="18" charset="0"/>
                        <a:ea typeface="Calibri" panose="020F0502020204030204" pitchFamily="34" charset="0"/>
                      </a:rPr>
                      <m:t>𝑓</m:t>
                    </m:r>
                    <m:r>
                      <a:rPr lang="el-GR" sz="2400">
                        <a:latin typeface="Cambria Math" panose="02040503050406030204" pitchFamily="18" charset="0"/>
                        <a:ea typeface="Calibri" panose="020F0502020204030204" pitchFamily="34" charset="0"/>
                      </a:rPr>
                      <m:t>(</m:t>
                    </m:r>
                    <m:r>
                      <a:rPr lang="el-GR" sz="2400" i="1">
                        <a:latin typeface="Cambria Math" panose="02040503050406030204" pitchFamily="18" charset="0"/>
                        <a:ea typeface="Calibri" panose="020F0502020204030204" pitchFamily="34" charset="0"/>
                      </a:rPr>
                      <m:t>𝑥</m:t>
                    </m:r>
                    <m:r>
                      <a:rPr lang="el-GR" sz="2400">
                        <a:latin typeface="Cambria Math" panose="02040503050406030204" pitchFamily="18" charset="0"/>
                        <a:ea typeface="Calibri" panose="020F0502020204030204" pitchFamily="34" charset="0"/>
                      </a:rPr>
                      <m:t>)=</m:t>
                    </m:r>
                    <m:d>
                      <m:dPr>
                        <m:begChr m:val="|"/>
                        <m:endChr m:val="|"/>
                        <m:ctrlPr>
                          <a:rPr lang="el-GR" sz="2400" i="1">
                            <a:latin typeface="Cambria Math" panose="02040503050406030204" pitchFamily="18" charset="0"/>
                            <a:ea typeface="Calibri" panose="020F0502020204030204" pitchFamily="34" charset="0"/>
                          </a:rPr>
                        </m:ctrlPr>
                      </m:dPr>
                      <m:e>
                        <m:r>
                          <a:rPr lang="el-GR" sz="2400" i="1">
                            <a:latin typeface="Cambria Math" panose="02040503050406030204" pitchFamily="18" charset="0"/>
                            <a:ea typeface="Calibri" panose="020F0502020204030204" pitchFamily="34" charset="0"/>
                          </a:rPr>
                          <m:t>𝑥</m:t>
                        </m:r>
                        <m:r>
                          <a:rPr lang="el-GR" sz="2400" i="1">
                            <a:latin typeface="Cambria Math" panose="02040503050406030204" pitchFamily="18" charset="0"/>
                            <a:ea typeface="Calibri" panose="020F0502020204030204" pitchFamily="34" charset="0"/>
                          </a:rPr>
                          <m:t>−</m:t>
                        </m:r>
                        <m:r>
                          <a:rPr lang="el-GR" sz="2400">
                            <a:latin typeface="Cambria Math" panose="02040503050406030204" pitchFamily="18" charset="0"/>
                            <a:ea typeface="Calibri" panose="020F0502020204030204" pitchFamily="34" charset="0"/>
                          </a:rPr>
                          <m:t>2</m:t>
                        </m:r>
                      </m:e>
                    </m:d>
                  </m:oMath>
                </a14:m>
                <a:r>
                  <a:rPr lang="el-GR" sz="2400" dirty="0">
                    <a:latin typeface="Bookman Old Style" panose="02050604050505020204" pitchFamily="18" charset="0"/>
                    <a:ea typeface="Calibri" panose="020F0502020204030204" pitchFamily="34" charset="0"/>
                  </a:rPr>
                  <a:t> και </a:t>
                </a:r>
                <a14:m>
                  <m:oMath xmlns:m="http://schemas.openxmlformats.org/officeDocument/2006/math">
                    <m:r>
                      <a:rPr lang="el-GR" sz="2400" i="1">
                        <a:latin typeface="Cambria Math" panose="02040503050406030204" pitchFamily="18" charset="0"/>
                        <a:ea typeface="Calibri" panose="020F0502020204030204" pitchFamily="34" charset="0"/>
                      </a:rPr>
                      <m:t>𝑔</m:t>
                    </m:r>
                    <m:r>
                      <a:rPr lang="el-GR" sz="2400">
                        <a:latin typeface="Cambria Math" panose="02040503050406030204" pitchFamily="18" charset="0"/>
                        <a:ea typeface="Calibri" panose="020F0502020204030204" pitchFamily="34" charset="0"/>
                      </a:rPr>
                      <m:t>(</m:t>
                    </m:r>
                    <m:r>
                      <a:rPr lang="el-GR" sz="2400" i="1">
                        <a:latin typeface="Cambria Math" panose="02040503050406030204" pitchFamily="18" charset="0"/>
                        <a:ea typeface="Calibri" panose="020F0502020204030204" pitchFamily="34" charset="0"/>
                      </a:rPr>
                      <m:t>𝑥</m:t>
                    </m:r>
                    <m:r>
                      <a:rPr lang="el-GR" sz="2400">
                        <a:latin typeface="Cambria Math" panose="02040503050406030204" pitchFamily="18" charset="0"/>
                        <a:ea typeface="Calibri" panose="020F0502020204030204" pitchFamily="34" charset="0"/>
                      </a:rPr>
                      <m:t>)=</m:t>
                    </m:r>
                    <m:f>
                      <m:fPr>
                        <m:ctrlPr>
                          <a:rPr lang="el-GR" sz="2400" i="1">
                            <a:latin typeface="Cambria Math" panose="02040503050406030204" pitchFamily="18" charset="0"/>
                            <a:ea typeface="Calibri" panose="020F0502020204030204" pitchFamily="34" charset="0"/>
                          </a:rPr>
                        </m:ctrlPr>
                      </m:fPr>
                      <m:num>
                        <m:r>
                          <a:rPr lang="el-GR" sz="2400">
                            <a:latin typeface="Cambria Math" panose="02040503050406030204" pitchFamily="18" charset="0"/>
                            <a:ea typeface="Calibri" panose="020F0502020204030204" pitchFamily="34" charset="0"/>
                          </a:rPr>
                          <m:t>1</m:t>
                        </m:r>
                      </m:num>
                      <m:den>
                        <m:r>
                          <a:rPr lang="el-GR" sz="2400">
                            <a:latin typeface="Cambria Math" panose="02040503050406030204" pitchFamily="18" charset="0"/>
                            <a:ea typeface="Calibri" panose="020F0502020204030204" pitchFamily="34" charset="0"/>
                          </a:rPr>
                          <m:t>3</m:t>
                        </m:r>
                      </m:den>
                    </m:f>
                    <m:r>
                      <a:rPr lang="el-GR" sz="2400" i="1">
                        <a:latin typeface="Cambria Math" panose="02040503050406030204" pitchFamily="18" charset="0"/>
                        <a:ea typeface="Calibri" panose="020F0502020204030204" pitchFamily="34" charset="0"/>
                      </a:rPr>
                      <m:t>𝑥</m:t>
                    </m:r>
                    <m:r>
                      <a:rPr lang="el-GR" sz="2400">
                        <a:latin typeface="Cambria Math" panose="02040503050406030204" pitchFamily="18" charset="0"/>
                        <a:ea typeface="Calibri" panose="020F0502020204030204" pitchFamily="34" charset="0"/>
                      </a:rPr>
                      <m:t>+</m:t>
                    </m:r>
                    <m:f>
                      <m:fPr>
                        <m:ctrlPr>
                          <a:rPr lang="el-GR" sz="2400" i="1">
                            <a:latin typeface="Cambria Math" panose="02040503050406030204" pitchFamily="18" charset="0"/>
                            <a:ea typeface="Calibri" panose="020F0502020204030204" pitchFamily="34" charset="0"/>
                          </a:rPr>
                        </m:ctrlPr>
                      </m:fPr>
                      <m:num>
                        <m:r>
                          <a:rPr lang="el-GR" sz="2400">
                            <a:latin typeface="Cambria Math" panose="02040503050406030204" pitchFamily="18" charset="0"/>
                            <a:ea typeface="Calibri" panose="020F0502020204030204" pitchFamily="34" charset="0"/>
                          </a:rPr>
                          <m:t>2</m:t>
                        </m:r>
                      </m:num>
                      <m:den>
                        <m:r>
                          <a:rPr lang="el-GR" sz="2400">
                            <a:latin typeface="Cambria Math" panose="02040503050406030204" pitchFamily="18" charset="0"/>
                            <a:ea typeface="Calibri" panose="020F0502020204030204" pitchFamily="34" charset="0"/>
                          </a:rPr>
                          <m:t>3</m:t>
                        </m:r>
                      </m:den>
                    </m:f>
                  </m:oMath>
                </a14:m>
                <a:r>
                  <a:rPr lang="el-GR" sz="2400" dirty="0">
                    <a:latin typeface="Bookman Old Style" panose="02050604050505020204" pitchFamily="18" charset="0"/>
                    <a:ea typeface="Calibri" panose="020F0502020204030204" pitchFamily="34" charset="0"/>
                  </a:rPr>
                  <a:t>, </a:t>
                </a:r>
                <a:r>
                  <a:rPr lang="en-US" sz="2400" dirty="0">
                    <a:latin typeface="Bookman Old Style" panose="02050604050505020204" pitchFamily="18" charset="0"/>
                    <a:ea typeface="Calibri" panose="020F0502020204030204" pitchFamily="34" charset="0"/>
                  </a:rPr>
                  <a:t>x</a:t>
                </a:r>
                <a:r>
                  <a:rPr lang="el-GR" sz="2400" dirty="0">
                    <a:latin typeface="Bookman Old Style" panose="02050604050505020204" pitchFamily="18" charset="0"/>
                    <a:ea typeface="Calibri" panose="020F0502020204030204" pitchFamily="34" charset="0"/>
                    <a:sym typeface="Symbol" panose="05050102010706020507" pitchFamily="18" charset="2"/>
                  </a:rPr>
                  <a:t></a:t>
                </a:r>
                <a:r>
                  <a:rPr lang="en-US" sz="2400" spc="-100" dirty="0">
                    <a:latin typeface="Bookman Old Style" panose="02050604050505020204" pitchFamily="18" charset="0"/>
                    <a:ea typeface="Calibri" panose="020F0502020204030204" pitchFamily="34" charset="0"/>
                  </a:rPr>
                  <a:t>I</a:t>
                </a:r>
                <a:r>
                  <a:rPr lang="en-US" sz="2400" dirty="0">
                    <a:latin typeface="Bookman Old Style" panose="02050604050505020204" pitchFamily="18" charset="0"/>
                    <a:ea typeface="Calibri" panose="020F0502020204030204" pitchFamily="34" charset="0"/>
                  </a:rPr>
                  <a:t>R</a:t>
                </a:r>
                <a:r>
                  <a:rPr lang="el-GR" sz="2400" dirty="0">
                    <a:latin typeface="Bookman Old Style" panose="02050604050505020204" pitchFamily="18" charset="0"/>
                    <a:ea typeface="Calibri" panose="020F0502020204030204" pitchFamily="34" charset="0"/>
                  </a:rPr>
                  <a:t>.</a:t>
                </a:r>
              </a:p>
              <a:p>
                <a:r>
                  <a:rPr lang="el-GR" sz="2400" b="1" dirty="0">
                    <a:latin typeface="Bookman Old Style" panose="02050604050505020204" pitchFamily="18" charset="0"/>
                    <a:ea typeface="Calibri" panose="020F0502020204030204" pitchFamily="34" charset="0"/>
                  </a:rPr>
                  <a:t>α) </a:t>
                </a:r>
                <a:r>
                  <a:rPr lang="el-GR" sz="2400" dirty="0">
                    <a:latin typeface="Bookman Old Style" panose="02050604050505020204" pitchFamily="18" charset="0"/>
                    <a:ea typeface="Calibri" panose="020F0502020204030204" pitchFamily="34" charset="0"/>
                  </a:rPr>
                  <a:t>Να εκτιμήσετε τις συντεταγμένες των σημείων τομής των </a:t>
                </a:r>
                <a14:m>
                  <m:oMath xmlns:m="http://schemas.openxmlformats.org/officeDocument/2006/math">
                    <m:sSub>
                      <m:sSubPr>
                        <m:ctrlPr>
                          <a:rPr lang="el-GR" sz="2400" i="1">
                            <a:latin typeface="Cambria Math" panose="02040503050406030204" pitchFamily="18" charset="0"/>
                            <a:ea typeface="Calibri" panose="020F0502020204030204" pitchFamily="34" charset="0"/>
                          </a:rPr>
                        </m:ctrlPr>
                      </m:sSubPr>
                      <m:e>
                        <m:r>
                          <a:rPr lang="el-GR" sz="2400" i="1">
                            <a:latin typeface="Cambria Math" panose="02040503050406030204" pitchFamily="18" charset="0"/>
                            <a:ea typeface="Calibri" panose="020F0502020204030204" pitchFamily="34" charset="0"/>
                          </a:rPr>
                          <m:t>𝐶</m:t>
                        </m:r>
                      </m:e>
                      <m:sub>
                        <m:r>
                          <a:rPr lang="el-GR" sz="2400" i="1">
                            <a:latin typeface="Cambria Math" panose="02040503050406030204" pitchFamily="18" charset="0"/>
                            <a:ea typeface="Calibri" panose="020F0502020204030204" pitchFamily="34" charset="0"/>
                          </a:rPr>
                          <m:t>𝑓</m:t>
                        </m:r>
                      </m:sub>
                    </m:sSub>
                  </m:oMath>
                </a14:m>
                <a:r>
                  <a:rPr lang="el-GR" sz="2400" dirty="0">
                    <a:latin typeface="Bookman Old Style" panose="02050604050505020204" pitchFamily="18" charset="0"/>
                    <a:ea typeface="Calibri" panose="020F0502020204030204" pitchFamily="34" charset="0"/>
                  </a:rPr>
                  <a:t> και </a:t>
                </a:r>
                <a14:m>
                  <m:oMath xmlns:m="http://schemas.openxmlformats.org/officeDocument/2006/math">
                    <m:sSub>
                      <m:sSubPr>
                        <m:ctrlPr>
                          <a:rPr lang="el-GR" sz="2400" i="1">
                            <a:latin typeface="Cambria Math" panose="02040503050406030204" pitchFamily="18" charset="0"/>
                            <a:ea typeface="Calibri" panose="020F0502020204030204" pitchFamily="34" charset="0"/>
                          </a:rPr>
                        </m:ctrlPr>
                      </m:sSubPr>
                      <m:e>
                        <m:r>
                          <a:rPr lang="el-GR" sz="2400" i="1">
                            <a:latin typeface="Cambria Math" panose="02040503050406030204" pitchFamily="18" charset="0"/>
                            <a:ea typeface="Calibri" panose="020F0502020204030204" pitchFamily="34" charset="0"/>
                          </a:rPr>
                          <m:t>𝐶</m:t>
                        </m:r>
                      </m:e>
                      <m:sub>
                        <m:r>
                          <a:rPr lang="el-GR" sz="2400" i="1">
                            <a:latin typeface="Cambria Math" panose="02040503050406030204" pitchFamily="18" charset="0"/>
                            <a:ea typeface="Calibri" panose="020F0502020204030204" pitchFamily="34" charset="0"/>
                          </a:rPr>
                          <m:t>𝑔</m:t>
                        </m:r>
                      </m:sub>
                    </m:sSub>
                  </m:oMath>
                </a14:m>
                <a:r>
                  <a:rPr lang="el-GR" sz="2400" dirty="0">
                    <a:latin typeface="Bookman Old Style" panose="02050604050505020204" pitchFamily="18" charset="0"/>
                    <a:ea typeface="Calibri" panose="020F0502020204030204" pitchFamily="34" charset="0"/>
                  </a:rPr>
                  <a:t>. (Μονάδες 6)</a:t>
                </a:r>
              </a:p>
              <a:p>
                <a:r>
                  <a:rPr lang="el-GR" sz="2400" b="1" dirty="0">
                    <a:latin typeface="Bookman Old Style" panose="02050604050505020204" pitchFamily="18" charset="0"/>
                    <a:ea typeface="Calibri" panose="020F0502020204030204" pitchFamily="34" charset="0"/>
                  </a:rPr>
                  <a:t>β) </a:t>
                </a:r>
                <a:r>
                  <a:rPr lang="el-GR" sz="2400" dirty="0">
                    <a:latin typeface="Bookman Old Style" panose="02050604050505020204" pitchFamily="18" charset="0"/>
                    <a:ea typeface="Calibri" panose="020F0502020204030204" pitchFamily="34" charset="0"/>
                  </a:rPr>
                  <a:t>Να επιβεβαιώσετε αλγεβρικά την απάντησή σας στο ερώτημα α). (Μονάδες 8)</a:t>
                </a:r>
              </a:p>
              <a:p>
                <a:r>
                  <a:rPr lang="el-GR" sz="2400" b="1" dirty="0">
                    <a:latin typeface="Bookman Old Style" panose="02050604050505020204" pitchFamily="18" charset="0"/>
                    <a:ea typeface="Calibri" panose="020F0502020204030204" pitchFamily="34" charset="0"/>
                  </a:rPr>
                  <a:t>γ) </a:t>
                </a:r>
                <a:r>
                  <a:rPr lang="el-GR" sz="2400" dirty="0">
                    <a:latin typeface="Bookman Old Style" panose="02050604050505020204" pitchFamily="18" charset="0"/>
                    <a:ea typeface="Calibri" panose="020F0502020204030204" pitchFamily="34" charset="0"/>
                  </a:rPr>
                  <a:t>Με την βοήθεια των γραφικών παραστάσεων, να βρείτε για ποιες τιμές του </a:t>
                </a:r>
                <a:r>
                  <a:rPr lang="en-US" sz="2400" dirty="0">
                    <a:latin typeface="Bookman Old Style" panose="02050604050505020204" pitchFamily="18" charset="0"/>
                    <a:ea typeface="Calibri" panose="020F0502020204030204" pitchFamily="34" charset="0"/>
                  </a:rPr>
                  <a:t>x</a:t>
                </a:r>
                <a:r>
                  <a:rPr lang="el-GR" sz="2400" dirty="0">
                    <a:latin typeface="Bookman Old Style" panose="02050604050505020204" pitchFamily="18" charset="0"/>
                    <a:ea typeface="Calibri" panose="020F0502020204030204" pitchFamily="34" charset="0"/>
                  </a:rPr>
                  <a:t> η </a:t>
                </a:r>
                <a14:m>
                  <m:oMath xmlns:m="http://schemas.openxmlformats.org/officeDocument/2006/math">
                    <m:sSub>
                      <m:sSubPr>
                        <m:ctrlPr>
                          <a:rPr lang="el-GR" sz="2400" i="1">
                            <a:latin typeface="Cambria Math" panose="02040503050406030204" pitchFamily="18" charset="0"/>
                            <a:ea typeface="Calibri" panose="020F0502020204030204" pitchFamily="34" charset="0"/>
                          </a:rPr>
                        </m:ctrlPr>
                      </m:sSubPr>
                      <m:e>
                        <m:r>
                          <a:rPr lang="el-GR" sz="2400" i="1">
                            <a:latin typeface="Cambria Math" panose="02040503050406030204" pitchFamily="18" charset="0"/>
                            <a:ea typeface="Calibri" panose="020F0502020204030204" pitchFamily="34" charset="0"/>
                          </a:rPr>
                          <m:t>𝐶</m:t>
                        </m:r>
                      </m:e>
                      <m:sub>
                        <m:r>
                          <a:rPr lang="el-GR" sz="2400" i="1">
                            <a:latin typeface="Cambria Math" panose="02040503050406030204" pitchFamily="18" charset="0"/>
                            <a:ea typeface="Calibri" panose="020F0502020204030204" pitchFamily="34" charset="0"/>
                          </a:rPr>
                          <m:t>𝑓</m:t>
                        </m:r>
                      </m:sub>
                    </m:sSub>
                  </m:oMath>
                </a14:m>
                <a:r>
                  <a:rPr lang="el-GR" sz="2400" dirty="0">
                    <a:latin typeface="Bookman Old Style" panose="02050604050505020204" pitchFamily="18" charset="0"/>
                    <a:ea typeface="Calibri" panose="020F0502020204030204" pitchFamily="34" charset="0"/>
                  </a:rPr>
                  <a:t> βρίσκεται πάνω από την </a:t>
                </a:r>
                <a14:m>
                  <m:oMath xmlns:m="http://schemas.openxmlformats.org/officeDocument/2006/math">
                    <m:sSub>
                      <m:sSubPr>
                        <m:ctrlPr>
                          <a:rPr lang="el-GR" sz="2400" i="1">
                            <a:latin typeface="Cambria Math" panose="02040503050406030204" pitchFamily="18" charset="0"/>
                            <a:ea typeface="Calibri" panose="020F0502020204030204" pitchFamily="34" charset="0"/>
                          </a:rPr>
                        </m:ctrlPr>
                      </m:sSubPr>
                      <m:e>
                        <m:r>
                          <a:rPr lang="el-GR" sz="2400" i="1">
                            <a:latin typeface="Cambria Math" panose="02040503050406030204" pitchFamily="18" charset="0"/>
                            <a:ea typeface="Calibri" panose="020F0502020204030204" pitchFamily="34" charset="0"/>
                          </a:rPr>
                          <m:t>𝐶</m:t>
                        </m:r>
                      </m:e>
                      <m:sub>
                        <m:r>
                          <a:rPr lang="el-GR" sz="2400" i="1">
                            <a:latin typeface="Cambria Math" panose="02040503050406030204" pitchFamily="18" charset="0"/>
                            <a:ea typeface="Calibri" panose="020F0502020204030204" pitchFamily="34" charset="0"/>
                          </a:rPr>
                          <m:t>𝑔</m:t>
                        </m:r>
                      </m:sub>
                    </m:sSub>
                  </m:oMath>
                </a14:m>
                <a:r>
                  <a:rPr lang="el-GR" sz="2400" dirty="0">
                    <a:latin typeface="Bookman Old Style" panose="02050604050505020204" pitchFamily="18" charset="0"/>
                    <a:ea typeface="Calibri" panose="020F0502020204030204" pitchFamily="34" charset="0"/>
                  </a:rPr>
                  <a:t>. (Μονάδες 6)</a:t>
                </a:r>
              </a:p>
              <a:p>
                <a:r>
                  <a:rPr lang="el-GR" sz="2400" b="1" dirty="0">
                    <a:latin typeface="Bookman Old Style" panose="02050604050505020204" pitchFamily="18" charset="0"/>
                    <a:ea typeface="Calibri" panose="020F0502020204030204" pitchFamily="34" charset="0"/>
                  </a:rPr>
                  <a:t>δ) </a:t>
                </a:r>
                <a:r>
                  <a:rPr lang="el-GR" sz="2400" dirty="0">
                    <a:latin typeface="Bookman Old Style" panose="02050604050505020204" pitchFamily="18" charset="0"/>
                    <a:ea typeface="Calibri" panose="020F0502020204030204" pitchFamily="34" charset="0"/>
                  </a:rPr>
                  <a:t>Με την βοήθεια του ερωτήματος γ), να βρείτε για ποιες τιμές του </a:t>
                </a:r>
                <a:r>
                  <a:rPr lang="en-US" sz="2400" dirty="0">
                    <a:latin typeface="Bookman Old Style" panose="02050604050505020204" pitchFamily="18" charset="0"/>
                    <a:ea typeface="Calibri" panose="020F0502020204030204" pitchFamily="34" charset="0"/>
                  </a:rPr>
                  <a:t>x</a:t>
                </a:r>
                <a:r>
                  <a:rPr lang="el-GR" sz="2400" dirty="0">
                    <a:latin typeface="Bookman Old Style" panose="02050604050505020204" pitchFamily="18" charset="0"/>
                    <a:ea typeface="Calibri" panose="020F0502020204030204" pitchFamily="34" charset="0"/>
                  </a:rPr>
                  <a:t> έχει νόημα πραγματικού αριθμού η παράσταση </a:t>
                </a:r>
                <a14:m>
                  <m:oMath xmlns:m="http://schemas.openxmlformats.org/officeDocument/2006/math">
                    <m:r>
                      <a:rPr lang="el-GR" sz="2400" i="1">
                        <a:latin typeface="Cambria Math" panose="02040503050406030204" pitchFamily="18" charset="0"/>
                        <a:ea typeface="Calibri" panose="020F0502020204030204" pitchFamily="34" charset="0"/>
                      </a:rPr>
                      <m:t>𝐾</m:t>
                    </m:r>
                    <m:r>
                      <a:rPr lang="el-GR" sz="2400">
                        <a:latin typeface="Cambria Math" panose="02040503050406030204" pitchFamily="18" charset="0"/>
                        <a:ea typeface="Calibri" panose="020F0502020204030204" pitchFamily="34" charset="0"/>
                      </a:rPr>
                      <m:t>=</m:t>
                    </m:r>
                    <m:rad>
                      <m:radPr>
                        <m:degHide m:val="on"/>
                        <m:ctrlPr>
                          <a:rPr lang="el-GR" sz="2400" i="1">
                            <a:latin typeface="Cambria Math" panose="02040503050406030204" pitchFamily="18" charset="0"/>
                            <a:ea typeface="Calibri" panose="020F0502020204030204" pitchFamily="34" charset="0"/>
                          </a:rPr>
                        </m:ctrlPr>
                      </m:radPr>
                      <m:deg/>
                      <m:e>
                        <m:r>
                          <a:rPr lang="el-GR" sz="2400">
                            <a:latin typeface="Cambria Math" panose="02040503050406030204" pitchFamily="18" charset="0"/>
                            <a:ea typeface="Calibri" panose="020F0502020204030204" pitchFamily="34" charset="0"/>
                          </a:rPr>
                          <m:t>3</m:t>
                        </m:r>
                        <m:d>
                          <m:dPr>
                            <m:begChr m:val="|"/>
                            <m:endChr m:val="|"/>
                            <m:ctrlPr>
                              <a:rPr lang="el-GR" sz="2400" i="1">
                                <a:latin typeface="Cambria Math" panose="02040503050406030204" pitchFamily="18" charset="0"/>
                                <a:ea typeface="Calibri" panose="020F0502020204030204" pitchFamily="34" charset="0"/>
                              </a:rPr>
                            </m:ctrlPr>
                          </m:dPr>
                          <m:e>
                            <m:r>
                              <a:rPr lang="el-GR" sz="2400">
                                <a:latin typeface="Cambria Math" panose="02040503050406030204" pitchFamily="18" charset="0"/>
                                <a:ea typeface="Calibri" panose="020F0502020204030204" pitchFamily="34" charset="0"/>
                              </a:rPr>
                              <m:t>2</m:t>
                            </m:r>
                            <m:r>
                              <a:rPr lang="el-GR" sz="2400" i="1">
                                <a:latin typeface="Cambria Math" panose="02040503050406030204" pitchFamily="18" charset="0"/>
                                <a:ea typeface="Calibri" panose="020F0502020204030204" pitchFamily="34" charset="0"/>
                              </a:rPr>
                              <m:t>−</m:t>
                            </m:r>
                            <m:r>
                              <a:rPr lang="el-GR" sz="2400" i="1">
                                <a:latin typeface="Cambria Math" panose="02040503050406030204" pitchFamily="18" charset="0"/>
                                <a:ea typeface="Calibri" panose="020F0502020204030204" pitchFamily="34" charset="0"/>
                              </a:rPr>
                              <m:t>𝑥</m:t>
                            </m:r>
                          </m:e>
                        </m:d>
                        <m:r>
                          <a:rPr lang="el-GR" sz="2400" i="1">
                            <a:latin typeface="Cambria Math" panose="02040503050406030204" pitchFamily="18" charset="0"/>
                            <a:ea typeface="Calibri" panose="020F0502020204030204" pitchFamily="34" charset="0"/>
                          </a:rPr>
                          <m:t>−</m:t>
                        </m:r>
                        <m:d>
                          <m:dPr>
                            <m:ctrlPr>
                              <a:rPr lang="el-GR" sz="2400" i="1">
                                <a:latin typeface="Cambria Math" panose="02040503050406030204" pitchFamily="18" charset="0"/>
                                <a:ea typeface="Calibri" panose="020F0502020204030204" pitchFamily="34" charset="0"/>
                              </a:rPr>
                            </m:ctrlPr>
                          </m:dPr>
                          <m:e>
                            <m:r>
                              <a:rPr lang="el-GR" sz="2400" i="1">
                                <a:latin typeface="Cambria Math" panose="02040503050406030204" pitchFamily="18" charset="0"/>
                                <a:ea typeface="Calibri" panose="020F0502020204030204" pitchFamily="34" charset="0"/>
                              </a:rPr>
                              <m:t>𝑥</m:t>
                            </m:r>
                            <m:r>
                              <a:rPr lang="el-GR" sz="2400">
                                <a:latin typeface="Cambria Math" panose="02040503050406030204" pitchFamily="18" charset="0"/>
                                <a:ea typeface="Calibri" panose="020F0502020204030204" pitchFamily="34" charset="0"/>
                              </a:rPr>
                              <m:t>+2</m:t>
                            </m:r>
                          </m:e>
                        </m:d>
                      </m:e>
                    </m:rad>
                  </m:oMath>
                </a14:m>
                <a:r>
                  <a:rPr lang="el-GR" sz="2400" dirty="0">
                    <a:latin typeface="Bookman Old Style" panose="02050604050505020204" pitchFamily="18" charset="0"/>
                    <a:ea typeface="Calibri" panose="020F0502020204030204" pitchFamily="34" charset="0"/>
                  </a:rPr>
                  <a:t>. (Μονάδες 5)</a:t>
                </a:r>
                <a:endParaRPr lang="el-GR" sz="2000" dirty="0">
                  <a:latin typeface="Bookman Old Style" panose="02050604050505020204" pitchFamily="18" charset="0"/>
                  <a:ea typeface="Calibri" panose="020F0502020204030204" pitchFamily="34"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7200900" cy="6538906"/>
              </a:xfrm>
              <a:prstGeom prst="rect">
                <a:avLst/>
              </a:prstGeom>
              <a:blipFill>
                <a:blip r:embed="rId2"/>
                <a:stretch>
                  <a:fillRect l="-2540" t="-1491" r="-931" b="-1212"/>
                </a:stretch>
              </a:blipFill>
            </p:spPr>
            <p:txBody>
              <a:bodyPr/>
              <a:lstStyle/>
              <a:p>
                <a:r>
                  <a:rPr lang="el-GR">
                    <a:noFill/>
                  </a:rPr>
                  <a:t> </a:t>
                </a:r>
              </a:p>
            </p:txBody>
          </p:sp>
        </mc:Fallback>
      </mc:AlternateContent>
      <p:pic>
        <p:nvPicPr>
          <p:cNvPr id="8193" name="Εικόνα 8" descr="4886">
            <a:extLst>
              <a:ext uri="{FF2B5EF4-FFF2-40B4-BE49-F238E27FC236}">
                <a16:creationId xmlns:a16="http://schemas.microsoft.com/office/drawing/2014/main" id="{735C19FA-EB3B-4CFC-9D5A-1D64C6A65F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900" y="611472"/>
            <a:ext cx="4991100" cy="31400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2">
            <a:extLst>
              <a:ext uri="{FF2B5EF4-FFF2-40B4-BE49-F238E27FC236}">
                <a16:creationId xmlns:a16="http://schemas.microsoft.com/office/drawing/2014/main" id="{7DB546DD-AA05-4570-87A2-ABA84BE7EE16}"/>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4"/>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74259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5386090"/>
              </a:xfrm>
              <a:prstGeom prst="rect">
                <a:avLst/>
              </a:prstGeom>
              <a:noFill/>
            </p:spPr>
            <p:txBody>
              <a:bodyPr wrap="square" rtlCol="0">
                <a:spAutoFit/>
              </a:bodyPr>
              <a:lstStyle/>
              <a:p>
                <a:pPr>
                  <a:spcBef>
                    <a:spcPts val="200"/>
                  </a:spcBef>
                </a:pPr>
                <a:r>
                  <a:rPr lang="el-GR" sz="36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1470</a:t>
                </a:r>
              </a:p>
              <a:p>
                <a:r>
                  <a:rPr lang="el-GR" sz="2800" dirty="0">
                    <a:latin typeface="Bookman Old Style" panose="02050604050505020204" pitchFamily="18" charset="0"/>
                    <a:ea typeface="Calibri" panose="020F0502020204030204" pitchFamily="34" charset="0"/>
                  </a:rPr>
                  <a:t>Θεωρούμε τις συναρτήσεις </a:t>
                </a:r>
                <a14:m>
                  <m:oMath xmlns:m="http://schemas.openxmlformats.org/officeDocument/2006/math">
                    <m:r>
                      <a:rPr lang="el-GR" sz="2800" i="1">
                        <a:latin typeface="Cambria Math" panose="02040503050406030204" pitchFamily="18" charset="0"/>
                        <a:ea typeface="Calibri" panose="020F0502020204030204" pitchFamily="34" charset="0"/>
                      </a:rPr>
                      <m:t>𝑓</m:t>
                    </m:r>
                    <m:r>
                      <a:rPr lang="el-GR" sz="2800">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m:t>
                    </m:r>
                    <m:sSup>
                      <m:sSupPr>
                        <m:ctrlPr>
                          <a:rPr lang="el-GR" sz="2800" i="1">
                            <a:latin typeface="Cambria Math" panose="02040503050406030204" pitchFamily="18" charset="0"/>
                            <a:ea typeface="Calibri" panose="020F0502020204030204" pitchFamily="34" charset="0"/>
                          </a:rPr>
                        </m:ctrlPr>
                      </m:sSupPr>
                      <m:e>
                        <m:r>
                          <a:rPr lang="el-GR" sz="2800" i="1">
                            <a:latin typeface="Cambria Math" panose="02040503050406030204" pitchFamily="18" charset="0"/>
                            <a:ea typeface="Calibri" panose="020F0502020204030204" pitchFamily="34" charset="0"/>
                          </a:rPr>
                          <m:t>𝑥</m:t>
                        </m:r>
                      </m:e>
                      <m:sup>
                        <m:r>
                          <a:rPr lang="el-GR" sz="2800">
                            <a:latin typeface="Cambria Math" panose="02040503050406030204" pitchFamily="18" charset="0"/>
                            <a:ea typeface="Calibri" panose="020F0502020204030204" pitchFamily="34" charset="0"/>
                          </a:rPr>
                          <m:t>2</m:t>
                        </m:r>
                      </m:sup>
                    </m:sSup>
                    <m:r>
                      <a:rPr lang="el-GR" sz="2800">
                        <a:latin typeface="Cambria Math" panose="02040503050406030204" pitchFamily="18" charset="0"/>
                        <a:ea typeface="Calibri" panose="020F0502020204030204" pitchFamily="34" charset="0"/>
                      </a:rPr>
                      <m:t>+1</m:t>
                    </m:r>
                  </m:oMath>
                </a14:m>
                <a:r>
                  <a:rPr lang="el-GR" sz="2800" dirty="0">
                    <a:latin typeface="Bookman Old Style" panose="02050604050505020204" pitchFamily="18" charset="0"/>
                    <a:ea typeface="Calibri" panose="020F0502020204030204" pitchFamily="34" charset="0"/>
                  </a:rPr>
                  <a:t> και </a:t>
                </a:r>
                <a14:m>
                  <m:oMath xmlns:m="http://schemas.openxmlformats.org/officeDocument/2006/math">
                    <m:r>
                      <a:rPr lang="el-GR" sz="2800" i="1">
                        <a:latin typeface="Cambria Math" panose="02040503050406030204" pitchFamily="18" charset="0"/>
                        <a:ea typeface="Calibri" panose="020F0502020204030204" pitchFamily="34" charset="0"/>
                      </a:rPr>
                      <m:t>𝑔</m:t>
                    </m:r>
                    <m:r>
                      <a:rPr lang="el-GR" sz="2800">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m:t>
                    </m:r>
                    <m:r>
                      <m:rPr>
                        <m:sty m:val="p"/>
                      </m:rPr>
                      <a:rPr lang="el-GR" sz="2800">
                        <a:latin typeface="Cambria Math" panose="02040503050406030204" pitchFamily="18" charset="0"/>
                        <a:ea typeface="Calibri" panose="020F0502020204030204" pitchFamily="34" charset="0"/>
                      </a:rPr>
                      <m:t>α</m:t>
                    </m:r>
                  </m:oMath>
                </a14:m>
                <a:r>
                  <a:rPr lang="el-GR" sz="2800" dirty="0">
                    <a:latin typeface="Bookman Old Style" panose="02050604050505020204" pitchFamily="18" charset="0"/>
                    <a:ea typeface="Calibri" panose="020F0502020204030204" pitchFamily="34" charset="0"/>
                  </a:rPr>
                  <a:t>, με </a:t>
                </a:r>
                <a:r>
                  <a:rPr lang="en-US" sz="2800" dirty="0">
                    <a:latin typeface="Bookman Old Style" panose="02050604050505020204" pitchFamily="18" charset="0"/>
                    <a:ea typeface="Calibri" panose="020F0502020204030204" pitchFamily="34" charset="0"/>
                  </a:rPr>
                  <a:t>x</a:t>
                </a:r>
                <a:r>
                  <a:rPr lang="el-GR" sz="2800" dirty="0">
                    <a:latin typeface="Bookman Old Style" panose="02050604050505020204" pitchFamily="18" charset="0"/>
                    <a:ea typeface="Calibri" panose="020F0502020204030204" pitchFamily="34" charset="0"/>
                    <a:sym typeface="Symbol" panose="05050102010706020507" pitchFamily="18" charset="2"/>
                  </a:rPr>
                  <a:t></a:t>
                </a:r>
                <a:r>
                  <a:rPr lang="en-US" sz="2800" spc="-100" dirty="0">
                    <a:latin typeface="Bookman Old Style" panose="02050604050505020204" pitchFamily="18" charset="0"/>
                    <a:ea typeface="Calibri" panose="020F0502020204030204" pitchFamily="34" charset="0"/>
                  </a:rPr>
                  <a:t>I</a:t>
                </a:r>
                <a:r>
                  <a:rPr lang="en-US" sz="2800" dirty="0">
                    <a:latin typeface="Bookman Old Style" panose="02050604050505020204" pitchFamily="18" charset="0"/>
                    <a:ea typeface="Calibri" panose="020F0502020204030204" pitchFamily="34" charset="0"/>
                  </a:rPr>
                  <a:t>R</a:t>
                </a:r>
                <a:r>
                  <a:rPr lang="el-GR" sz="2800" dirty="0">
                    <a:latin typeface="Bookman Old Style" panose="02050604050505020204" pitchFamily="18" charset="0"/>
                    <a:ea typeface="Calibri" panose="020F0502020204030204" pitchFamily="34" charset="0"/>
                  </a:rPr>
                  <a:t> και α</a:t>
                </a:r>
                <a:r>
                  <a:rPr lang="el-GR" sz="2800" dirty="0">
                    <a:latin typeface="Bookman Old Style" panose="02050604050505020204" pitchFamily="18" charset="0"/>
                    <a:ea typeface="Calibri" panose="020F0502020204030204" pitchFamily="34" charset="0"/>
                    <a:sym typeface="Symbol" panose="05050102010706020507" pitchFamily="18" charset="2"/>
                  </a:rPr>
                  <a:t></a:t>
                </a:r>
                <a:r>
                  <a:rPr lang="en-US" sz="2800" spc="-100" dirty="0">
                    <a:latin typeface="Bookman Old Style" panose="02050604050505020204" pitchFamily="18" charset="0"/>
                    <a:ea typeface="Calibri" panose="020F0502020204030204" pitchFamily="34" charset="0"/>
                  </a:rPr>
                  <a:t>I</a:t>
                </a:r>
                <a:r>
                  <a:rPr lang="en-US" sz="2800" dirty="0">
                    <a:latin typeface="Bookman Old Style" panose="02050604050505020204" pitchFamily="18" charset="0"/>
                    <a:ea typeface="Calibri" panose="020F0502020204030204" pitchFamily="34" charset="0"/>
                  </a:rPr>
                  <a:t>R</a:t>
                </a:r>
                <a:r>
                  <a:rPr lang="el-GR" sz="2800" dirty="0">
                    <a:latin typeface="Bookman Old Style" panose="02050604050505020204" pitchFamily="18" charset="0"/>
                    <a:ea typeface="Calibri" panose="020F0502020204030204" pitchFamily="34" charset="0"/>
                  </a:rPr>
                  <a:t>.</a:t>
                </a:r>
              </a:p>
              <a:p>
                <a:r>
                  <a:rPr lang="el-GR" sz="2800" b="1" dirty="0">
                    <a:latin typeface="Bookman Old Style" panose="02050604050505020204" pitchFamily="18" charset="0"/>
                    <a:ea typeface="Calibri" panose="020F0502020204030204" pitchFamily="34" charset="0"/>
                  </a:rPr>
                  <a:t>α) </a:t>
                </a:r>
                <a:r>
                  <a:rPr lang="el-GR" sz="2800" dirty="0">
                    <a:latin typeface="Bookman Old Style" panose="02050604050505020204" pitchFamily="18" charset="0"/>
                    <a:ea typeface="Calibri" panose="020F0502020204030204" pitchFamily="34" charset="0"/>
                  </a:rPr>
                  <a:t>Για </a:t>
                </a:r>
                <a14:m>
                  <m:oMath xmlns:m="http://schemas.openxmlformats.org/officeDocument/2006/math">
                    <m:r>
                      <m:rPr>
                        <m:sty m:val="p"/>
                      </m:rPr>
                      <a:rPr lang="el-GR" sz="2800">
                        <a:latin typeface="Cambria Math" panose="02040503050406030204" pitchFamily="18" charset="0"/>
                        <a:ea typeface="Calibri" panose="020F0502020204030204" pitchFamily="34" charset="0"/>
                      </a:rPr>
                      <m:t>α</m:t>
                    </m:r>
                    <m:r>
                      <a:rPr lang="el-GR" sz="2800">
                        <a:latin typeface="Cambria Math" panose="02040503050406030204" pitchFamily="18" charset="0"/>
                        <a:ea typeface="Calibri" panose="020F0502020204030204" pitchFamily="34" charset="0"/>
                      </a:rPr>
                      <m:t>=1</m:t>
                    </m:r>
                  </m:oMath>
                </a14:m>
                <a:r>
                  <a:rPr lang="el-GR" sz="2800" dirty="0">
                    <a:latin typeface="Bookman Old Style" panose="02050604050505020204" pitchFamily="18" charset="0"/>
                    <a:ea typeface="Calibri" panose="020F0502020204030204" pitchFamily="34" charset="0"/>
                  </a:rPr>
                  <a:t>, να προσδιορίσετε τα κοινά σημεία των γραφικών παραστάσεων των συναρτήσεων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 και </a:t>
                </a:r>
                <a:r>
                  <a:rPr lang="en-US" sz="2800" dirty="0">
                    <a:latin typeface="Bookman Old Style" panose="02050604050505020204" pitchFamily="18" charset="0"/>
                    <a:ea typeface="Calibri" panose="020F0502020204030204" pitchFamily="34" charset="0"/>
                  </a:rPr>
                  <a:t>g</a:t>
                </a:r>
                <a:r>
                  <a:rPr lang="el-GR" sz="2800" dirty="0">
                    <a:latin typeface="Bookman Old Style" panose="02050604050505020204" pitchFamily="18" charset="0"/>
                    <a:ea typeface="Calibri" panose="020F0502020204030204" pitchFamily="34" charset="0"/>
                  </a:rPr>
                  <a:t>. (Μονάδες 5)</a:t>
                </a:r>
              </a:p>
              <a:p>
                <a:r>
                  <a:rPr lang="el-GR" sz="2800" b="1" dirty="0">
                    <a:latin typeface="Bookman Old Style" panose="02050604050505020204" pitchFamily="18" charset="0"/>
                    <a:ea typeface="Calibri" panose="020F0502020204030204" pitchFamily="34" charset="0"/>
                  </a:rPr>
                  <a:t>β) </a:t>
                </a:r>
                <a:r>
                  <a:rPr lang="el-GR" sz="2800" dirty="0">
                    <a:latin typeface="Bookman Old Style" panose="02050604050505020204" pitchFamily="18" charset="0"/>
                    <a:ea typeface="Calibri" panose="020F0502020204030204" pitchFamily="34" charset="0"/>
                  </a:rPr>
                  <a:t>Να βρείτε για ποιες τιμές του α οι γραφικές παραστάσεις των συναρτήσεων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 και </a:t>
                </a:r>
                <a:r>
                  <a:rPr lang="en-US" sz="2800" dirty="0">
                    <a:latin typeface="Bookman Old Style" panose="02050604050505020204" pitchFamily="18" charset="0"/>
                    <a:ea typeface="Calibri" panose="020F0502020204030204" pitchFamily="34" charset="0"/>
                  </a:rPr>
                  <a:t>g</a:t>
                </a:r>
                <a:r>
                  <a:rPr lang="el-GR" sz="2800" dirty="0">
                    <a:latin typeface="Bookman Old Style" panose="02050604050505020204" pitchFamily="18" charset="0"/>
                    <a:ea typeface="Calibri" panose="020F0502020204030204" pitchFamily="34" charset="0"/>
                  </a:rPr>
                  <a:t> τέμνονται σε δύο σημεία. (Μονάδες 10)</a:t>
                </a:r>
              </a:p>
              <a:p>
                <a:r>
                  <a:rPr lang="el-GR" sz="2800" b="1" dirty="0">
                    <a:latin typeface="Bookman Old Style" panose="02050604050505020204" pitchFamily="18" charset="0"/>
                    <a:ea typeface="Calibri" panose="020F0502020204030204" pitchFamily="34" charset="0"/>
                  </a:rPr>
                  <a:t>γ) </a:t>
                </a:r>
                <a:r>
                  <a:rPr lang="el-GR" sz="2800" dirty="0">
                    <a:latin typeface="Bookman Old Style" panose="02050604050505020204" pitchFamily="18" charset="0"/>
                    <a:ea typeface="Calibri" panose="020F0502020204030204" pitchFamily="34" charset="0"/>
                  </a:rPr>
                  <a:t>Για </a:t>
                </a:r>
                <a14:m>
                  <m:oMath xmlns:m="http://schemas.openxmlformats.org/officeDocument/2006/math">
                    <m:r>
                      <m:rPr>
                        <m:sty m:val="p"/>
                      </m:rPr>
                      <a:rPr lang="el-GR" sz="2800">
                        <a:latin typeface="Cambria Math" panose="02040503050406030204" pitchFamily="18" charset="0"/>
                        <a:ea typeface="Calibri" panose="020F0502020204030204" pitchFamily="34" charset="0"/>
                      </a:rPr>
                      <m:t>α</m:t>
                    </m:r>
                    <m:r>
                      <a:rPr lang="el-GR" sz="2800">
                        <a:latin typeface="Cambria Math" panose="02040503050406030204" pitchFamily="18" charset="0"/>
                        <a:ea typeface="Calibri" panose="020F0502020204030204" pitchFamily="34" charset="0"/>
                      </a:rPr>
                      <m:t>&gt;1</m:t>
                    </m:r>
                  </m:oMath>
                </a14:m>
                <a:r>
                  <a:rPr lang="el-GR" sz="2800" dirty="0">
                    <a:latin typeface="Bookman Old Style" panose="02050604050505020204" pitchFamily="18" charset="0"/>
                    <a:ea typeface="Calibri" panose="020F0502020204030204" pitchFamily="34" charset="0"/>
                  </a:rPr>
                  <a:t>, να εξετάσετε αν οι τετμημένες των σημείων τομής των γραφικών παραστάσεων των συναρτήσεων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 και </a:t>
                </a:r>
                <a:r>
                  <a:rPr lang="en-US" sz="2800" dirty="0">
                    <a:latin typeface="Bookman Old Style" panose="02050604050505020204" pitchFamily="18" charset="0"/>
                    <a:ea typeface="Calibri" panose="020F0502020204030204" pitchFamily="34" charset="0"/>
                  </a:rPr>
                  <a:t>g</a:t>
                </a:r>
                <a:r>
                  <a:rPr lang="el-GR" sz="2800" dirty="0">
                    <a:latin typeface="Bookman Old Style" panose="02050604050505020204" pitchFamily="18" charset="0"/>
                    <a:ea typeface="Calibri" panose="020F0502020204030204" pitchFamily="34" charset="0"/>
                  </a:rPr>
                  <a:t> είναι ομόσημες ή ετερόσημες.</a:t>
                </a:r>
              </a:p>
              <a:p>
                <a:r>
                  <a:rPr lang="el-GR" sz="2800" dirty="0">
                    <a:latin typeface="Bookman Old Style" panose="02050604050505020204" pitchFamily="18" charset="0"/>
                    <a:ea typeface="Calibri" panose="020F0502020204030204" pitchFamily="34" charset="0"/>
                  </a:rPr>
                  <a:t> (Μονάδες 10)</a:t>
                </a:r>
              </a:p>
              <a:p>
                <a:r>
                  <a:rPr lang="el-GR" sz="2800" dirty="0">
                    <a:latin typeface="Bookman Old Style" panose="02050604050505020204" pitchFamily="18" charset="0"/>
                    <a:ea typeface="Calibri" panose="020F0502020204030204" pitchFamily="34" charset="0"/>
                  </a:rPr>
                  <a:t> </a:t>
                </a: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5386090"/>
              </a:xfrm>
              <a:prstGeom prst="rect">
                <a:avLst/>
              </a:prstGeom>
              <a:blipFill>
                <a:blip r:embed="rId2"/>
                <a:stretch>
                  <a:fillRect l="-1500" t="-1810"/>
                </a:stretch>
              </a:blipFill>
            </p:spPr>
            <p:txBody>
              <a:bodyPr/>
              <a:lstStyle/>
              <a:p>
                <a:r>
                  <a:rPr lang="el-GR">
                    <a:noFill/>
                  </a:rPr>
                  <a:t> </a:t>
                </a:r>
              </a:p>
            </p:txBody>
          </p:sp>
        </mc:Fallback>
      </mc:AlternateContent>
      <p:sp>
        <p:nvSpPr>
          <p:cNvPr id="3" name="TextBox 2">
            <a:extLst>
              <a:ext uri="{FF2B5EF4-FFF2-40B4-BE49-F238E27FC236}">
                <a16:creationId xmlns:a16="http://schemas.microsoft.com/office/drawing/2014/main" id="{701B9CFC-0632-4CE9-A563-E504163C9C51}"/>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209094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8488362" cy="6338787"/>
              </a:xfrm>
              <a:prstGeom prst="rect">
                <a:avLst/>
              </a:prstGeom>
              <a:noFill/>
            </p:spPr>
            <p:txBody>
              <a:bodyPr wrap="square" rtlCol="0">
                <a:spAutoFit/>
              </a:bodyPr>
              <a:lstStyle/>
              <a:p>
                <a:pPr>
                  <a:spcBef>
                    <a:spcPts val="200"/>
                  </a:spcBef>
                </a:pPr>
                <a:r>
                  <a:rPr lang="el-GR" sz="36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1490</a:t>
                </a:r>
              </a:p>
              <a:p>
                <a:r>
                  <a:rPr lang="el-GR" sz="2800" dirty="0">
                    <a:latin typeface="Bookman Old Style" panose="02050604050505020204" pitchFamily="18" charset="0"/>
                    <a:ea typeface="Calibri" panose="020F0502020204030204" pitchFamily="34" charset="0"/>
                  </a:rPr>
                  <a:t>Στο διπλανό σχήμα δίνεται η γραφική παράσταση μιας συνάρτησης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a:t>
                </a:r>
                <a:r>
                  <a:rPr lang="el-GR" sz="2800" spc="-100" dirty="0">
                    <a:latin typeface="Bookman Old Style" panose="02050604050505020204" pitchFamily="18" charset="0"/>
                    <a:ea typeface="Calibri" panose="020F0502020204030204" pitchFamily="34" charset="0"/>
                  </a:rPr>
                  <a:t> </a:t>
                </a:r>
                <a:r>
                  <a:rPr lang="en-US" sz="2800" spc="-100" dirty="0">
                    <a:latin typeface="Bookman Old Style" panose="02050604050505020204" pitchFamily="18" charset="0"/>
                    <a:ea typeface="Calibri" panose="020F0502020204030204" pitchFamily="34" charset="0"/>
                  </a:rPr>
                  <a:t>I</a:t>
                </a:r>
                <a:r>
                  <a:rPr lang="en-US" sz="2800" dirty="0">
                    <a:latin typeface="Bookman Old Style" panose="02050604050505020204" pitchFamily="18" charset="0"/>
                    <a:ea typeface="Calibri" panose="020F0502020204030204" pitchFamily="34" charset="0"/>
                  </a:rPr>
                  <a:t>R</a:t>
                </a:r>
                <a:r>
                  <a:rPr lang="el-GR" sz="2800" dirty="0">
                    <a:latin typeface="Bookman Old Style" panose="02050604050505020204" pitchFamily="18" charset="0"/>
                    <a:ea typeface="Calibri" panose="020F0502020204030204" pitchFamily="34" charset="0"/>
                    <a:sym typeface="Symbol" panose="05050102010706020507" pitchFamily="18" charset="2"/>
                  </a:rPr>
                  <a:t></a:t>
                </a:r>
                <a:r>
                  <a:rPr lang="en-US" sz="2800" spc="-100" dirty="0">
                    <a:latin typeface="Bookman Old Style" panose="02050604050505020204" pitchFamily="18" charset="0"/>
                    <a:ea typeface="Calibri" panose="020F0502020204030204" pitchFamily="34" charset="0"/>
                  </a:rPr>
                  <a:t>I</a:t>
                </a:r>
                <a:r>
                  <a:rPr lang="en-US" sz="2800" dirty="0">
                    <a:latin typeface="Bookman Old Style" panose="02050604050505020204" pitchFamily="18" charset="0"/>
                    <a:ea typeface="Calibri" panose="020F0502020204030204" pitchFamily="34" charset="0"/>
                  </a:rPr>
                  <a:t>R</a:t>
                </a:r>
                <a:r>
                  <a:rPr lang="el-GR" sz="2800" dirty="0">
                    <a:latin typeface="Bookman Old Style" panose="02050604050505020204" pitchFamily="18" charset="0"/>
                    <a:ea typeface="Calibri" panose="020F0502020204030204" pitchFamily="34" charset="0"/>
                  </a:rPr>
                  <a:t> και της συνάρτησης </a:t>
                </a:r>
                <a14:m>
                  <m:oMath xmlns:m="http://schemas.openxmlformats.org/officeDocument/2006/math">
                    <m:r>
                      <a:rPr lang="el-GR" sz="2800" i="1">
                        <a:latin typeface="Cambria Math" panose="02040503050406030204" pitchFamily="18" charset="0"/>
                        <a:ea typeface="Calibri" panose="020F0502020204030204" pitchFamily="34" charset="0"/>
                      </a:rPr>
                      <m:t>𝑔</m:t>
                    </m:r>
                    <m:d>
                      <m:dPr>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𝑥</m:t>
                        </m:r>
                      </m:e>
                    </m:d>
                    <m:r>
                      <a:rPr lang="el-GR" sz="2800">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2</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+2</m:t>
                    </m:r>
                  </m:oMath>
                </a14:m>
                <a:r>
                  <a:rPr lang="el-GR" sz="2800" dirty="0">
                    <a:latin typeface="Bookman Old Style" panose="02050604050505020204" pitchFamily="18" charset="0"/>
                    <a:ea typeface="Calibri" panose="020F0502020204030204" pitchFamily="34" charset="0"/>
                  </a:rPr>
                  <a:t>.</a:t>
                </a:r>
              </a:p>
              <a:p>
                <a:r>
                  <a:rPr lang="el-GR" sz="2800" dirty="0">
                    <a:latin typeface="Bookman Old Style" panose="02050604050505020204" pitchFamily="18" charset="0"/>
                    <a:ea typeface="Calibri" panose="020F0502020204030204" pitchFamily="34" charset="0"/>
                  </a:rPr>
                  <a:t>Με τη βοήθεια του σχήματος, να βρείτε:</a:t>
                </a:r>
              </a:p>
              <a:p>
                <a:r>
                  <a:rPr lang="el-GR" sz="2800" b="1" dirty="0">
                    <a:latin typeface="Bookman Old Style" panose="02050604050505020204" pitchFamily="18" charset="0"/>
                    <a:ea typeface="Calibri" panose="020F0502020204030204" pitchFamily="34" charset="0"/>
                  </a:rPr>
                  <a:t>α) </a:t>
                </a:r>
                <a:r>
                  <a:rPr lang="el-GR" sz="2800" dirty="0">
                    <a:latin typeface="Bookman Old Style" panose="02050604050505020204" pitchFamily="18" charset="0"/>
                    <a:ea typeface="Calibri" panose="020F0502020204030204" pitchFamily="34" charset="0"/>
                  </a:rPr>
                  <a:t>Τις τιμές του </a:t>
                </a:r>
                <a:r>
                  <a:rPr lang="en-US" sz="2800" dirty="0">
                    <a:latin typeface="Bookman Old Style" panose="02050604050505020204" pitchFamily="18" charset="0"/>
                    <a:ea typeface="Calibri" panose="020F0502020204030204" pitchFamily="34" charset="0"/>
                  </a:rPr>
                  <a:t>x </a:t>
                </a:r>
                <a:r>
                  <a:rPr lang="el-GR" sz="2800" dirty="0">
                    <a:latin typeface="Bookman Old Style" panose="02050604050505020204" pitchFamily="18" charset="0"/>
                    <a:ea typeface="Calibri" panose="020F0502020204030204" pitchFamily="34" charset="0"/>
                  </a:rPr>
                  <a:t>για τις οποίες ισχύει </a:t>
                </a:r>
                <a:endParaRPr lang="en-US" sz="2800" dirty="0">
                  <a:latin typeface="Bookman Old Style" panose="02050604050505020204" pitchFamily="18" charset="0"/>
                  <a:ea typeface="Calibri" panose="020F0502020204030204" pitchFamily="34" charset="0"/>
                </a:endParaRPr>
              </a:p>
              <a:p>
                <a14:m>
                  <m:oMath xmlns:m="http://schemas.openxmlformats.org/officeDocument/2006/math">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𝑥</m:t>
                        </m:r>
                      </m:e>
                    </m:d>
                    <m:r>
                      <a:rPr lang="el-GR" sz="2800">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2</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+2</m:t>
                    </m:r>
                  </m:oMath>
                </a14:m>
                <a:r>
                  <a:rPr lang="en-US" sz="2800" dirty="0">
                    <a:latin typeface="Bookman Old Style" panose="02050604050505020204" pitchFamily="18" charset="0"/>
                    <a:ea typeface="Calibri" panose="020F0502020204030204" pitchFamily="34" charset="0"/>
                  </a:rPr>
                  <a:t> </a:t>
                </a:r>
                <a:r>
                  <a:rPr lang="el-GR" sz="2800" dirty="0">
                    <a:latin typeface="Bookman Old Style" panose="02050604050505020204" pitchFamily="18" charset="0"/>
                    <a:ea typeface="Calibri" panose="020F0502020204030204" pitchFamily="34" charset="0"/>
                  </a:rPr>
                  <a:t> (Μονάδες 6)</a:t>
                </a:r>
              </a:p>
              <a:p>
                <a:r>
                  <a:rPr lang="el-GR" sz="2800" b="1" dirty="0">
                    <a:latin typeface="Bookman Old Style" panose="02050604050505020204" pitchFamily="18" charset="0"/>
                    <a:ea typeface="Calibri" panose="020F0502020204030204" pitchFamily="34" charset="0"/>
                  </a:rPr>
                  <a:t>β) </a:t>
                </a:r>
                <a:r>
                  <a:rPr lang="el-GR" sz="2800" dirty="0">
                    <a:latin typeface="Bookman Old Style" panose="02050604050505020204" pitchFamily="18" charset="0"/>
                    <a:ea typeface="Calibri" panose="020F0502020204030204" pitchFamily="34" charset="0"/>
                  </a:rPr>
                  <a:t>Τις τιμές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a:t>
                </a:r>
                <a:r>
                  <a:rPr lang="en-US" sz="2800" dirty="0">
                    <a:latin typeface="Bookman Old Style" panose="02050604050505020204" pitchFamily="18" charset="0"/>
                    <a:ea typeface="Calibri" panose="020F0502020204030204" pitchFamily="34" charset="0"/>
                    <a:sym typeface="Symbol" panose="05050102010706020507" pitchFamily="18" charset="2"/>
                  </a:rPr>
                  <a:t></a:t>
                </a:r>
                <a:r>
                  <a:rPr lang="el-GR" sz="2800" dirty="0">
                    <a:latin typeface="Bookman Old Style" panose="02050604050505020204" pitchFamily="18" charset="0"/>
                    <a:ea typeface="Calibri" panose="020F0502020204030204" pitchFamily="34" charset="0"/>
                  </a:rPr>
                  <a:t>1) ,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(0) ,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(1). (Μονάδες 6)</a:t>
                </a:r>
              </a:p>
              <a:p>
                <a:r>
                  <a:rPr lang="el-GR" sz="2800" b="1" dirty="0">
                    <a:latin typeface="Bookman Old Style" panose="02050604050505020204" pitchFamily="18" charset="0"/>
                    <a:ea typeface="Calibri" panose="020F0502020204030204" pitchFamily="34" charset="0"/>
                  </a:rPr>
                  <a:t>γ) </a:t>
                </a:r>
                <a:r>
                  <a:rPr lang="el-GR" sz="2800" dirty="0">
                    <a:latin typeface="Bookman Old Style" panose="02050604050505020204" pitchFamily="18" charset="0"/>
                    <a:ea typeface="Calibri" panose="020F0502020204030204" pitchFamily="34" charset="0"/>
                  </a:rPr>
                  <a:t>Τις τιμές του </a:t>
                </a:r>
                <a:r>
                  <a:rPr lang="en-US" sz="2800" dirty="0">
                    <a:latin typeface="Bookman Old Style" panose="02050604050505020204" pitchFamily="18" charset="0"/>
                    <a:ea typeface="Calibri" panose="020F0502020204030204" pitchFamily="34" charset="0"/>
                  </a:rPr>
                  <a:t>x</a:t>
                </a:r>
                <a:r>
                  <a:rPr lang="el-GR" sz="2800" dirty="0">
                    <a:latin typeface="Bookman Old Style" panose="02050604050505020204" pitchFamily="18" charset="0"/>
                    <a:ea typeface="Calibri" panose="020F0502020204030204" pitchFamily="34" charset="0"/>
                  </a:rPr>
                  <a:t>, για τις οποίες η γραφική παράσταση της </a:t>
                </a:r>
                <a:r>
                  <a:rPr lang="en-US" sz="2800" dirty="0">
                    <a:latin typeface="Bookman Old Style" panose="02050604050505020204" pitchFamily="18" charset="0"/>
                    <a:ea typeface="Calibri" panose="020F0502020204030204" pitchFamily="34" charset="0"/>
                  </a:rPr>
                  <a:t>f </a:t>
                </a:r>
                <a:r>
                  <a:rPr lang="el-GR" sz="2800" dirty="0">
                    <a:latin typeface="Bookman Old Style" panose="02050604050505020204" pitchFamily="18" charset="0"/>
                    <a:ea typeface="Calibri" panose="020F0502020204030204" pitchFamily="34" charset="0"/>
                  </a:rPr>
                  <a:t>βρίσκεται πάνω από τη γραφική παράσταση της </a:t>
                </a:r>
                <a:r>
                  <a:rPr lang="en-US" sz="2800" dirty="0">
                    <a:latin typeface="Bookman Old Style" panose="02050604050505020204" pitchFamily="18" charset="0"/>
                    <a:ea typeface="Calibri" panose="020F0502020204030204" pitchFamily="34" charset="0"/>
                  </a:rPr>
                  <a:t>g</a:t>
                </a:r>
                <a:r>
                  <a:rPr lang="el-GR" sz="2800" dirty="0">
                    <a:latin typeface="Bookman Old Style" panose="02050604050505020204" pitchFamily="18" charset="0"/>
                    <a:ea typeface="Calibri" panose="020F0502020204030204" pitchFamily="34" charset="0"/>
                  </a:rPr>
                  <a:t>. (Μονάδες 6)</a:t>
                </a:r>
              </a:p>
              <a:p>
                <a:r>
                  <a:rPr lang="el-GR" sz="2800" b="1" dirty="0">
                    <a:latin typeface="Bookman Old Style" panose="02050604050505020204" pitchFamily="18" charset="0"/>
                    <a:ea typeface="Calibri" panose="020F0502020204030204" pitchFamily="34" charset="0"/>
                  </a:rPr>
                  <a:t>δ) </a:t>
                </a:r>
                <a:r>
                  <a:rPr lang="el-GR" sz="2800" dirty="0">
                    <a:latin typeface="Bookman Old Style" panose="02050604050505020204" pitchFamily="18" charset="0"/>
                    <a:ea typeface="Calibri" panose="020F0502020204030204" pitchFamily="34" charset="0"/>
                  </a:rPr>
                  <a:t>Τις τιμές του </a:t>
                </a:r>
                <a:r>
                  <a:rPr lang="en-US" sz="2800" dirty="0">
                    <a:latin typeface="Bookman Old Style" panose="02050604050505020204" pitchFamily="18" charset="0"/>
                    <a:ea typeface="Calibri" panose="020F0502020204030204" pitchFamily="34" charset="0"/>
                  </a:rPr>
                  <a:t>x</a:t>
                </a:r>
                <a:r>
                  <a:rPr lang="el-GR" sz="2800" dirty="0">
                    <a:latin typeface="Bookman Old Style" panose="02050604050505020204" pitchFamily="18" charset="0"/>
                    <a:ea typeface="Calibri" panose="020F0502020204030204" pitchFamily="34" charset="0"/>
                  </a:rPr>
                  <a:t>, για τις οποίες η παράσταση </a:t>
                </a:r>
                <a14:m>
                  <m:oMath xmlns:m="http://schemas.openxmlformats.org/officeDocument/2006/math">
                    <m:r>
                      <a:rPr lang="el-GR" sz="2800" i="1">
                        <a:latin typeface="Cambria Math" panose="02040503050406030204" pitchFamily="18" charset="0"/>
                        <a:ea typeface="Calibri" panose="020F0502020204030204" pitchFamily="34" charset="0"/>
                      </a:rPr>
                      <m:t>𝐴</m:t>
                    </m:r>
                    <m:r>
                      <a:rPr lang="el-GR" sz="2800">
                        <a:latin typeface="Cambria Math" panose="02040503050406030204" pitchFamily="18" charset="0"/>
                        <a:ea typeface="Calibri" panose="020F0502020204030204" pitchFamily="34" charset="0"/>
                      </a:rPr>
                      <m:t>=</m:t>
                    </m:r>
                    <m:rad>
                      <m:radPr>
                        <m:degHide m:val="on"/>
                        <m:ctrlPr>
                          <a:rPr lang="el-GR" sz="2800" i="1">
                            <a:latin typeface="Cambria Math" panose="02040503050406030204" pitchFamily="18" charset="0"/>
                            <a:ea typeface="Calibri" panose="020F0502020204030204" pitchFamily="34" charset="0"/>
                          </a:rPr>
                        </m:ctrlPr>
                      </m:radPr>
                      <m:deg/>
                      <m:e>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𝑥</m:t>
                            </m:r>
                          </m:e>
                        </m:d>
                        <m:r>
                          <a:rPr lang="el-GR" sz="2800">
                            <a:latin typeface="Cambria Math" panose="02040503050406030204" pitchFamily="18" charset="0"/>
                            <a:ea typeface="Calibri" panose="020F0502020204030204" pitchFamily="34" charset="0"/>
                          </a:rPr>
                          <m:t>+2</m:t>
                        </m:r>
                        <m:r>
                          <a:rPr lang="el-GR" sz="2800" i="1">
                            <a:latin typeface="Cambria Math" panose="02040503050406030204" pitchFamily="18" charset="0"/>
                            <a:ea typeface="Calibri" panose="020F0502020204030204" pitchFamily="34" charset="0"/>
                          </a:rPr>
                          <m:t>𝑥</m:t>
                        </m:r>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2</m:t>
                        </m:r>
                      </m:e>
                    </m:rad>
                  </m:oMath>
                </a14:m>
                <a:r>
                  <a:rPr lang="el-GR" sz="2800" dirty="0">
                    <a:latin typeface="Bookman Old Style" panose="02050604050505020204" pitchFamily="18" charset="0"/>
                    <a:ea typeface="Calibri" panose="020F0502020204030204" pitchFamily="34" charset="0"/>
                  </a:rPr>
                  <a:t> έχει νόημα πραγματικού αριθμού. (Μονάδες 7)</a:t>
                </a:r>
                <a:endParaRPr lang="el-GR" sz="2000" dirty="0">
                  <a:latin typeface="Bookman Old Style" panose="02050604050505020204" pitchFamily="18" charset="0"/>
                  <a:ea typeface="Calibri" panose="020F0502020204030204" pitchFamily="34"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8488362" cy="6338787"/>
              </a:xfrm>
              <a:prstGeom prst="rect">
                <a:avLst/>
              </a:prstGeom>
              <a:blipFill>
                <a:blip r:embed="rId2"/>
                <a:stretch>
                  <a:fillRect l="-2155" t="-1538" r="-2155" b="-1635"/>
                </a:stretch>
              </a:blipFill>
            </p:spPr>
            <p:txBody>
              <a:bodyPr/>
              <a:lstStyle/>
              <a:p>
                <a:r>
                  <a:rPr lang="el-GR">
                    <a:noFill/>
                  </a:rPr>
                  <a:t> </a:t>
                </a:r>
              </a:p>
            </p:txBody>
          </p:sp>
        </mc:Fallback>
      </mc:AlternateContent>
      <p:pic>
        <p:nvPicPr>
          <p:cNvPr id="9217" name="Εικόνα 3">
            <a:extLst>
              <a:ext uri="{FF2B5EF4-FFF2-40B4-BE49-F238E27FC236}">
                <a16:creationId xmlns:a16="http://schemas.microsoft.com/office/drawing/2014/main" id="{E32851FB-035D-422B-9FB8-AC37F58919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8362" y="696170"/>
            <a:ext cx="3703638" cy="35353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2">
            <a:extLst>
              <a:ext uri="{FF2B5EF4-FFF2-40B4-BE49-F238E27FC236}">
                <a16:creationId xmlns:a16="http://schemas.microsoft.com/office/drawing/2014/main" id="{D33E6BDA-CDFC-46AC-9926-F6DDDE8E2C51}"/>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4"/>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116586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7723762" cy="5489773"/>
              </a:xfrm>
              <a:prstGeom prst="rect">
                <a:avLst/>
              </a:prstGeom>
              <a:noFill/>
            </p:spPr>
            <p:txBody>
              <a:bodyPr wrap="square" rtlCol="0">
                <a:spAutoFit/>
              </a:bodyPr>
              <a:lstStyle/>
              <a:p>
                <a:pPr>
                  <a:spcBef>
                    <a:spcPts val="200"/>
                  </a:spcBef>
                </a:pPr>
                <a:r>
                  <a:rPr lang="el-GR" sz="36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1514</a:t>
                </a:r>
              </a:p>
              <a:p>
                <a:r>
                  <a:rPr lang="el-GR" sz="2400" dirty="0">
                    <a:latin typeface="Bookman Old Style" panose="02050604050505020204" pitchFamily="18" charset="0"/>
                    <a:ea typeface="Calibri" panose="020F0502020204030204" pitchFamily="34" charset="0"/>
                  </a:rPr>
                  <a:t>Στο παρακάτω σχήμα, δίνονται οι γραφικές παραστάσεις </a:t>
                </a:r>
                <a14:m>
                  <m:oMath xmlns:m="http://schemas.openxmlformats.org/officeDocument/2006/math">
                    <m:sSub>
                      <m:sSubPr>
                        <m:ctrlPr>
                          <a:rPr lang="el-GR" sz="2400" i="1">
                            <a:latin typeface="Cambria Math" panose="02040503050406030204" pitchFamily="18" charset="0"/>
                            <a:ea typeface="Calibri" panose="020F0502020204030204" pitchFamily="34" charset="0"/>
                          </a:rPr>
                        </m:ctrlPr>
                      </m:sSubPr>
                      <m:e>
                        <m:r>
                          <a:rPr lang="el-GR" sz="2400" i="1">
                            <a:latin typeface="Cambria Math" panose="02040503050406030204" pitchFamily="18" charset="0"/>
                            <a:ea typeface="Calibri" panose="020F0502020204030204" pitchFamily="34" charset="0"/>
                          </a:rPr>
                          <m:t>𝐶</m:t>
                        </m:r>
                      </m:e>
                      <m:sub>
                        <m:r>
                          <a:rPr lang="el-GR" sz="2400" i="1">
                            <a:latin typeface="Cambria Math" panose="02040503050406030204" pitchFamily="18" charset="0"/>
                            <a:ea typeface="Calibri" panose="020F0502020204030204" pitchFamily="34" charset="0"/>
                          </a:rPr>
                          <m:t>𝑓</m:t>
                        </m:r>
                      </m:sub>
                    </m:sSub>
                  </m:oMath>
                </a14:m>
                <a:r>
                  <a:rPr lang="el-GR" sz="2400" dirty="0">
                    <a:latin typeface="Bookman Old Style" panose="02050604050505020204" pitchFamily="18" charset="0"/>
                    <a:ea typeface="Calibri" panose="020F0502020204030204" pitchFamily="34" charset="0"/>
                  </a:rPr>
                  <a:t> και </a:t>
                </a:r>
                <a14:m>
                  <m:oMath xmlns:m="http://schemas.openxmlformats.org/officeDocument/2006/math">
                    <m:sSub>
                      <m:sSubPr>
                        <m:ctrlPr>
                          <a:rPr lang="el-GR" sz="2400" i="1">
                            <a:latin typeface="Cambria Math" panose="02040503050406030204" pitchFamily="18" charset="0"/>
                            <a:ea typeface="Calibri" panose="020F0502020204030204" pitchFamily="34" charset="0"/>
                          </a:rPr>
                        </m:ctrlPr>
                      </m:sSubPr>
                      <m:e>
                        <m:r>
                          <a:rPr lang="el-GR" sz="2400" i="1">
                            <a:latin typeface="Cambria Math" panose="02040503050406030204" pitchFamily="18" charset="0"/>
                            <a:ea typeface="Calibri" panose="020F0502020204030204" pitchFamily="34" charset="0"/>
                          </a:rPr>
                          <m:t>𝐶</m:t>
                        </m:r>
                      </m:e>
                      <m:sub>
                        <m:r>
                          <a:rPr lang="el-GR" sz="2400" i="1">
                            <a:latin typeface="Cambria Math" panose="02040503050406030204" pitchFamily="18" charset="0"/>
                            <a:ea typeface="Calibri" panose="020F0502020204030204" pitchFamily="34" charset="0"/>
                          </a:rPr>
                          <m:t>𝑔</m:t>
                        </m:r>
                      </m:sub>
                    </m:sSub>
                  </m:oMath>
                </a14:m>
                <a:r>
                  <a:rPr lang="el-GR" sz="2400" dirty="0">
                    <a:latin typeface="Bookman Old Style" panose="02050604050505020204" pitchFamily="18" charset="0"/>
                    <a:ea typeface="Calibri" panose="020F0502020204030204" pitchFamily="34" charset="0"/>
                  </a:rPr>
                  <a:t> των συναρτήσεων </a:t>
                </a:r>
                <a:r>
                  <a:rPr lang="en-US" sz="2400" dirty="0">
                    <a:latin typeface="Bookman Old Style" panose="02050604050505020204" pitchFamily="18" charset="0"/>
                    <a:ea typeface="Calibri" panose="020F0502020204030204" pitchFamily="34" charset="0"/>
                  </a:rPr>
                  <a:t>f </a:t>
                </a:r>
                <a:r>
                  <a:rPr lang="el-GR" sz="2400" dirty="0">
                    <a:latin typeface="Bookman Old Style" panose="02050604050505020204" pitchFamily="18" charset="0"/>
                    <a:ea typeface="Calibri" panose="020F0502020204030204" pitchFamily="34" charset="0"/>
                  </a:rPr>
                  <a:t>και </a:t>
                </a:r>
                <a:r>
                  <a:rPr lang="en-US" sz="2400" dirty="0">
                    <a:latin typeface="Bookman Old Style" panose="02050604050505020204" pitchFamily="18" charset="0"/>
                    <a:ea typeface="Calibri" panose="020F0502020204030204" pitchFamily="34" charset="0"/>
                  </a:rPr>
                  <a:t>g </a:t>
                </a:r>
                <a:r>
                  <a:rPr lang="el-GR" sz="2400" dirty="0">
                    <a:latin typeface="Bookman Old Style" panose="02050604050505020204" pitchFamily="18" charset="0"/>
                    <a:ea typeface="Calibri" panose="020F0502020204030204" pitchFamily="34" charset="0"/>
                  </a:rPr>
                  <a:t>αντίστοιχα, με </a:t>
                </a:r>
                <a14:m>
                  <m:oMath xmlns:m="http://schemas.openxmlformats.org/officeDocument/2006/math">
                    <m:r>
                      <a:rPr lang="el-GR" sz="2400" i="1">
                        <a:latin typeface="Cambria Math" panose="02040503050406030204" pitchFamily="18" charset="0"/>
                        <a:ea typeface="Calibri" panose="020F0502020204030204" pitchFamily="34" charset="0"/>
                      </a:rPr>
                      <m:t>𝑓</m:t>
                    </m:r>
                    <m:d>
                      <m:dPr>
                        <m:ctrlPr>
                          <a:rPr lang="el-GR" sz="2400" i="1">
                            <a:latin typeface="Cambria Math" panose="02040503050406030204" pitchFamily="18" charset="0"/>
                            <a:ea typeface="Calibri" panose="020F0502020204030204" pitchFamily="34" charset="0"/>
                          </a:rPr>
                        </m:ctrlPr>
                      </m:dPr>
                      <m:e>
                        <m:r>
                          <a:rPr lang="el-GR" sz="2400" i="1">
                            <a:latin typeface="Cambria Math" panose="02040503050406030204" pitchFamily="18" charset="0"/>
                            <a:ea typeface="Calibri" panose="020F0502020204030204" pitchFamily="34" charset="0"/>
                          </a:rPr>
                          <m:t>𝑥</m:t>
                        </m:r>
                      </m:e>
                    </m:d>
                    <m:r>
                      <a:rPr lang="el-GR" sz="2400">
                        <a:latin typeface="Cambria Math" panose="02040503050406030204" pitchFamily="18" charset="0"/>
                        <a:ea typeface="Calibri" panose="020F0502020204030204" pitchFamily="34" charset="0"/>
                      </a:rPr>
                      <m:t>=</m:t>
                    </m:r>
                    <m:d>
                      <m:dPr>
                        <m:begChr m:val="|"/>
                        <m:endChr m:val="|"/>
                        <m:ctrlPr>
                          <a:rPr lang="el-GR" sz="2400" i="1">
                            <a:latin typeface="Cambria Math" panose="02040503050406030204" pitchFamily="18" charset="0"/>
                            <a:ea typeface="Calibri" panose="020F0502020204030204" pitchFamily="34" charset="0"/>
                          </a:rPr>
                        </m:ctrlPr>
                      </m:dPr>
                      <m:e>
                        <m:r>
                          <a:rPr lang="el-GR" sz="2400" i="1">
                            <a:latin typeface="Cambria Math" panose="02040503050406030204" pitchFamily="18" charset="0"/>
                            <a:ea typeface="Calibri" panose="020F0502020204030204" pitchFamily="34" charset="0"/>
                          </a:rPr>
                          <m:t>𝑥</m:t>
                        </m:r>
                        <m:r>
                          <a:rPr lang="el-GR" sz="2400" i="1">
                            <a:latin typeface="Cambria Math" panose="02040503050406030204" pitchFamily="18" charset="0"/>
                            <a:ea typeface="Calibri" panose="020F0502020204030204" pitchFamily="34" charset="0"/>
                          </a:rPr>
                          <m:t>−</m:t>
                        </m:r>
                        <m:r>
                          <a:rPr lang="el-GR" sz="2400">
                            <a:latin typeface="Cambria Math" panose="02040503050406030204" pitchFamily="18" charset="0"/>
                            <a:ea typeface="Calibri" panose="020F0502020204030204" pitchFamily="34" charset="0"/>
                          </a:rPr>
                          <m:t>2</m:t>
                        </m:r>
                      </m:e>
                    </m:d>
                  </m:oMath>
                </a14:m>
                <a:r>
                  <a:rPr lang="el-GR" sz="2400" dirty="0">
                    <a:latin typeface="Bookman Old Style" panose="02050604050505020204" pitchFamily="18" charset="0"/>
                    <a:ea typeface="LucidaSansUnicode"/>
                  </a:rPr>
                  <a:t> </a:t>
                </a:r>
                <a:r>
                  <a:rPr lang="el-GR" sz="2400" dirty="0">
                    <a:latin typeface="Bookman Old Style" panose="02050604050505020204" pitchFamily="18" charset="0"/>
                    <a:ea typeface="Calibri" panose="020F0502020204030204" pitchFamily="34" charset="0"/>
                  </a:rPr>
                  <a:t>και </a:t>
                </a:r>
                <a14:m>
                  <m:oMath xmlns:m="http://schemas.openxmlformats.org/officeDocument/2006/math">
                    <m:r>
                      <a:rPr lang="el-GR" sz="2400" i="1">
                        <a:latin typeface="Cambria Math" panose="02040503050406030204" pitchFamily="18" charset="0"/>
                        <a:ea typeface="Calibri" panose="020F0502020204030204" pitchFamily="34" charset="0"/>
                      </a:rPr>
                      <m:t>𝑔</m:t>
                    </m:r>
                    <m:d>
                      <m:dPr>
                        <m:ctrlPr>
                          <a:rPr lang="el-GR" sz="2400" i="1">
                            <a:latin typeface="Cambria Math" panose="02040503050406030204" pitchFamily="18" charset="0"/>
                            <a:ea typeface="Calibri" panose="020F0502020204030204" pitchFamily="34" charset="0"/>
                          </a:rPr>
                        </m:ctrlPr>
                      </m:dPr>
                      <m:e>
                        <m:r>
                          <a:rPr lang="el-GR" sz="2400" i="1">
                            <a:latin typeface="Cambria Math" panose="02040503050406030204" pitchFamily="18" charset="0"/>
                            <a:ea typeface="Calibri" panose="020F0502020204030204" pitchFamily="34" charset="0"/>
                          </a:rPr>
                          <m:t>𝑥</m:t>
                        </m:r>
                      </m:e>
                    </m:d>
                    <m:r>
                      <a:rPr lang="el-GR" sz="2400">
                        <a:latin typeface="Cambria Math" panose="02040503050406030204" pitchFamily="18" charset="0"/>
                        <a:ea typeface="Calibri" panose="020F0502020204030204" pitchFamily="34" charset="0"/>
                      </a:rPr>
                      <m:t>=</m:t>
                    </m:r>
                    <m:r>
                      <a:rPr lang="el-GR" sz="2400">
                        <a:latin typeface="Cambria Math" panose="02040503050406030204" pitchFamily="18" charset="0"/>
                        <a:ea typeface="Calibri" panose="020F0502020204030204" pitchFamily="34" charset="0"/>
                      </a:rPr>
                      <m:t>1</m:t>
                    </m:r>
                  </m:oMath>
                </a14:m>
                <a:r>
                  <a:rPr lang="el-GR" sz="2400" dirty="0">
                    <a:latin typeface="Bookman Old Style" panose="02050604050505020204" pitchFamily="18" charset="0"/>
                    <a:ea typeface="Calibri" panose="020F0502020204030204" pitchFamily="34" charset="0"/>
                  </a:rPr>
                  <a:t>, </a:t>
                </a:r>
                <a:r>
                  <a:rPr lang="en-US" sz="2400" dirty="0">
                    <a:latin typeface="Bookman Old Style" panose="02050604050505020204" pitchFamily="18" charset="0"/>
                    <a:ea typeface="Calibri" panose="020F0502020204030204" pitchFamily="34" charset="0"/>
                  </a:rPr>
                  <a:t>x</a:t>
                </a:r>
                <a:r>
                  <a:rPr lang="en-US" sz="2400" dirty="0">
                    <a:latin typeface="Bookman Old Style" panose="02050604050505020204" pitchFamily="18" charset="0"/>
                    <a:ea typeface="Calibri" panose="020F0502020204030204" pitchFamily="34" charset="0"/>
                    <a:sym typeface="Symbol" panose="05050102010706020507" pitchFamily="18" charset="2"/>
                  </a:rPr>
                  <a:t></a:t>
                </a:r>
                <a:r>
                  <a:rPr lang="el-GR" sz="2400" spc="-100" dirty="0">
                    <a:latin typeface="Bookman Old Style" panose="02050604050505020204" pitchFamily="18" charset="0"/>
                    <a:ea typeface="Calibri" panose="020F0502020204030204" pitchFamily="34" charset="0"/>
                  </a:rPr>
                  <a:t>Ι</a:t>
                </a:r>
                <a:r>
                  <a:rPr lang="en-US" sz="2400" dirty="0">
                    <a:latin typeface="Bookman Old Style" panose="02050604050505020204" pitchFamily="18" charset="0"/>
                    <a:ea typeface="Calibri" panose="020F0502020204030204" pitchFamily="34" charset="0"/>
                  </a:rPr>
                  <a:t>R</a:t>
                </a:r>
                <a:r>
                  <a:rPr lang="el-GR" sz="2400" dirty="0">
                    <a:latin typeface="Bookman Old Style" panose="02050604050505020204" pitchFamily="18" charset="0"/>
                    <a:ea typeface="Calibri" panose="020F0502020204030204" pitchFamily="34" charset="0"/>
                  </a:rPr>
                  <a:t>.</a:t>
                </a:r>
              </a:p>
              <a:p>
                <a:r>
                  <a:rPr lang="el-GR" sz="2400" dirty="0">
                    <a:latin typeface="Bookman Old Style" panose="02050604050505020204" pitchFamily="18" charset="0"/>
                    <a:ea typeface="Calibri" panose="020F0502020204030204" pitchFamily="34" charset="0"/>
                  </a:rPr>
                  <a:t> </a:t>
                </a:r>
              </a:p>
              <a:p>
                <a:r>
                  <a:rPr lang="el-GR" sz="2400" b="1" dirty="0">
                    <a:latin typeface="Bookman Old Style" panose="02050604050505020204" pitchFamily="18" charset="0"/>
                    <a:ea typeface="Calibri" panose="020F0502020204030204" pitchFamily="34" charset="0"/>
                  </a:rPr>
                  <a:t>α) </a:t>
                </a:r>
                <a:r>
                  <a:rPr lang="en-US" sz="2400" b="1" dirty="0">
                    <a:latin typeface="Bookman Old Style" panose="02050604050505020204" pitchFamily="18" charset="0"/>
                    <a:ea typeface="Calibri" panose="020F0502020204030204" pitchFamily="34" charset="0"/>
                  </a:rPr>
                  <a:t>i</a:t>
                </a:r>
                <a:r>
                  <a:rPr lang="el-GR" sz="2400" b="1" dirty="0">
                    <a:latin typeface="Bookman Old Style" panose="02050604050505020204" pitchFamily="18" charset="0"/>
                    <a:ea typeface="Calibri" panose="020F0502020204030204" pitchFamily="34" charset="0"/>
                  </a:rPr>
                  <a:t>) </a:t>
                </a:r>
                <a:r>
                  <a:rPr lang="el-GR" sz="2400" dirty="0">
                    <a:latin typeface="Bookman Old Style" panose="02050604050505020204" pitchFamily="18" charset="0"/>
                    <a:ea typeface="Calibri" panose="020F0502020204030204" pitchFamily="34" charset="0"/>
                  </a:rPr>
                  <a:t>Να εκτιμήσετε τα σημεία τομής των </a:t>
                </a:r>
                <a14:m>
                  <m:oMath xmlns:m="http://schemas.openxmlformats.org/officeDocument/2006/math">
                    <m:sSub>
                      <m:sSubPr>
                        <m:ctrlPr>
                          <a:rPr lang="el-GR" sz="2400" i="1">
                            <a:latin typeface="Cambria Math" panose="02040503050406030204" pitchFamily="18" charset="0"/>
                            <a:ea typeface="Calibri" panose="020F0502020204030204" pitchFamily="34" charset="0"/>
                          </a:rPr>
                        </m:ctrlPr>
                      </m:sSubPr>
                      <m:e>
                        <m:r>
                          <a:rPr lang="el-GR" sz="2400" i="1">
                            <a:latin typeface="Cambria Math" panose="02040503050406030204" pitchFamily="18" charset="0"/>
                            <a:ea typeface="Calibri" panose="020F0502020204030204" pitchFamily="34" charset="0"/>
                          </a:rPr>
                          <m:t>𝐶</m:t>
                        </m:r>
                      </m:e>
                      <m:sub>
                        <m:r>
                          <a:rPr lang="el-GR" sz="2400" i="1">
                            <a:latin typeface="Cambria Math" panose="02040503050406030204" pitchFamily="18" charset="0"/>
                            <a:ea typeface="Calibri" panose="020F0502020204030204" pitchFamily="34" charset="0"/>
                          </a:rPr>
                          <m:t>𝑓</m:t>
                        </m:r>
                      </m:sub>
                    </m:sSub>
                  </m:oMath>
                </a14:m>
                <a:r>
                  <a:rPr lang="el-GR" sz="2400" dirty="0">
                    <a:latin typeface="Bookman Old Style" panose="02050604050505020204" pitchFamily="18" charset="0"/>
                    <a:ea typeface="Calibri" panose="020F0502020204030204" pitchFamily="34" charset="0"/>
                  </a:rPr>
                  <a:t> και </a:t>
                </a:r>
                <a14:m>
                  <m:oMath xmlns:m="http://schemas.openxmlformats.org/officeDocument/2006/math">
                    <m:sSub>
                      <m:sSubPr>
                        <m:ctrlPr>
                          <a:rPr lang="el-GR" sz="2400" i="1">
                            <a:latin typeface="Cambria Math" panose="02040503050406030204" pitchFamily="18" charset="0"/>
                            <a:ea typeface="Calibri" panose="020F0502020204030204" pitchFamily="34" charset="0"/>
                          </a:rPr>
                        </m:ctrlPr>
                      </m:sSubPr>
                      <m:e>
                        <m:r>
                          <a:rPr lang="el-GR" sz="2400" i="1">
                            <a:latin typeface="Cambria Math" panose="02040503050406030204" pitchFamily="18" charset="0"/>
                            <a:ea typeface="Calibri" panose="020F0502020204030204" pitchFamily="34" charset="0"/>
                          </a:rPr>
                          <m:t>𝐶</m:t>
                        </m:r>
                      </m:e>
                      <m:sub>
                        <m:r>
                          <a:rPr lang="el-GR" sz="2400" i="1">
                            <a:latin typeface="Cambria Math" panose="02040503050406030204" pitchFamily="18" charset="0"/>
                            <a:ea typeface="Calibri" panose="020F0502020204030204" pitchFamily="34" charset="0"/>
                          </a:rPr>
                          <m:t>𝑔</m:t>
                        </m:r>
                      </m:sub>
                    </m:sSub>
                  </m:oMath>
                </a14:m>
                <a:r>
                  <a:rPr lang="el-GR" sz="2400" dirty="0">
                    <a:latin typeface="Bookman Old Style" panose="02050604050505020204" pitchFamily="18" charset="0"/>
                    <a:ea typeface="Calibri" panose="020F0502020204030204" pitchFamily="34" charset="0"/>
                  </a:rPr>
                  <a:t>.</a:t>
                </a:r>
              </a:p>
              <a:p>
                <a:r>
                  <a:rPr lang="en-US" sz="2400" b="1" dirty="0">
                    <a:latin typeface="Bookman Old Style" panose="02050604050505020204" pitchFamily="18" charset="0"/>
                    <a:ea typeface="Calibri" panose="020F0502020204030204" pitchFamily="34" charset="0"/>
                  </a:rPr>
                  <a:t>ii</a:t>
                </a:r>
                <a:r>
                  <a:rPr lang="el-GR" sz="2400" b="1" dirty="0">
                    <a:latin typeface="Bookman Old Style" panose="02050604050505020204" pitchFamily="18" charset="0"/>
                    <a:ea typeface="Calibri" panose="020F0502020204030204" pitchFamily="34" charset="0"/>
                  </a:rPr>
                  <a:t>) </a:t>
                </a:r>
                <a:r>
                  <a:rPr lang="el-GR" sz="2400" dirty="0">
                    <a:latin typeface="Bookman Old Style" panose="02050604050505020204" pitchFamily="18" charset="0"/>
                    <a:ea typeface="Calibri" panose="020F0502020204030204" pitchFamily="34" charset="0"/>
                  </a:rPr>
                  <a:t>Να εκτιμήσετε τις τιμές του x, για τις οποίες η </a:t>
                </a:r>
                <a14:m>
                  <m:oMath xmlns:m="http://schemas.openxmlformats.org/officeDocument/2006/math">
                    <m:sSub>
                      <m:sSubPr>
                        <m:ctrlPr>
                          <a:rPr lang="el-GR" sz="2400" i="1">
                            <a:latin typeface="Cambria Math" panose="02040503050406030204" pitchFamily="18" charset="0"/>
                            <a:ea typeface="Calibri" panose="020F0502020204030204" pitchFamily="34" charset="0"/>
                          </a:rPr>
                        </m:ctrlPr>
                      </m:sSubPr>
                      <m:e>
                        <m:r>
                          <a:rPr lang="el-GR" sz="2400" i="1">
                            <a:latin typeface="Cambria Math" panose="02040503050406030204" pitchFamily="18" charset="0"/>
                            <a:ea typeface="Calibri" panose="020F0502020204030204" pitchFamily="34" charset="0"/>
                          </a:rPr>
                          <m:t>𝐶</m:t>
                        </m:r>
                      </m:e>
                      <m:sub>
                        <m:r>
                          <a:rPr lang="el-GR" sz="2400" i="1">
                            <a:latin typeface="Cambria Math" panose="02040503050406030204" pitchFamily="18" charset="0"/>
                            <a:ea typeface="Calibri" panose="020F0502020204030204" pitchFamily="34" charset="0"/>
                          </a:rPr>
                          <m:t>𝑓</m:t>
                        </m:r>
                      </m:sub>
                    </m:sSub>
                  </m:oMath>
                </a14:m>
                <a:r>
                  <a:rPr lang="el-GR" sz="2400" dirty="0">
                    <a:latin typeface="Bookman Old Style" panose="02050604050505020204" pitchFamily="18" charset="0"/>
                    <a:ea typeface="Calibri" panose="020F0502020204030204" pitchFamily="34" charset="0"/>
                  </a:rPr>
                  <a:t> είναι κάτω από τη </a:t>
                </a:r>
                <a14:m>
                  <m:oMath xmlns:m="http://schemas.openxmlformats.org/officeDocument/2006/math">
                    <m:sSub>
                      <m:sSubPr>
                        <m:ctrlPr>
                          <a:rPr lang="el-GR" sz="2400" i="1">
                            <a:latin typeface="Cambria Math" panose="02040503050406030204" pitchFamily="18" charset="0"/>
                            <a:ea typeface="Calibri" panose="020F0502020204030204" pitchFamily="34" charset="0"/>
                          </a:rPr>
                        </m:ctrlPr>
                      </m:sSubPr>
                      <m:e>
                        <m:r>
                          <a:rPr lang="el-GR" sz="2400" i="1">
                            <a:latin typeface="Cambria Math" panose="02040503050406030204" pitchFamily="18" charset="0"/>
                            <a:ea typeface="Calibri" panose="020F0502020204030204" pitchFamily="34" charset="0"/>
                          </a:rPr>
                          <m:t>𝐶</m:t>
                        </m:r>
                      </m:e>
                      <m:sub>
                        <m:r>
                          <a:rPr lang="el-GR" sz="2400" i="1">
                            <a:latin typeface="Cambria Math" panose="02040503050406030204" pitchFamily="18" charset="0"/>
                            <a:ea typeface="Calibri" panose="020F0502020204030204" pitchFamily="34" charset="0"/>
                          </a:rPr>
                          <m:t>𝑔</m:t>
                        </m:r>
                      </m:sub>
                    </m:sSub>
                  </m:oMath>
                </a14:m>
                <a:r>
                  <a:rPr lang="el-GR" sz="2400" dirty="0">
                    <a:latin typeface="Bookman Old Style" panose="02050604050505020204" pitchFamily="18" charset="0"/>
                    <a:ea typeface="Calibri" panose="020F0502020204030204" pitchFamily="34" charset="0"/>
                  </a:rPr>
                  <a:t>. (Μονάδες 10)</a:t>
                </a:r>
              </a:p>
              <a:p>
                <a:r>
                  <a:rPr lang="el-GR" sz="2400" b="1" dirty="0">
                    <a:latin typeface="Bookman Old Style" panose="02050604050505020204" pitchFamily="18" charset="0"/>
                    <a:ea typeface="Calibri" panose="020F0502020204030204" pitchFamily="34" charset="0"/>
                  </a:rPr>
                  <a:t>β) </a:t>
                </a:r>
                <a:r>
                  <a:rPr lang="el-GR" sz="2400" dirty="0">
                    <a:latin typeface="Bookman Old Style" panose="02050604050505020204" pitchFamily="18" charset="0"/>
                    <a:ea typeface="Calibri" panose="020F0502020204030204" pitchFamily="34" charset="0"/>
                  </a:rPr>
                  <a:t>Να επιβεβαιώσετε αλγεβρικά τις απαντήσεις σας στο προηγούμενο ερώτημα. (Μονάδες 10)</a:t>
                </a:r>
              </a:p>
              <a:p>
                <a:r>
                  <a:rPr lang="el-GR" sz="2400" b="1" dirty="0">
                    <a:latin typeface="Bookman Old Style" panose="02050604050505020204" pitchFamily="18" charset="0"/>
                    <a:ea typeface="Calibri" panose="020F0502020204030204" pitchFamily="34" charset="0"/>
                  </a:rPr>
                  <a:t>γ) </a:t>
                </a:r>
                <a:r>
                  <a:rPr lang="el-GR" sz="2400" dirty="0">
                    <a:latin typeface="Bookman Old Style" panose="02050604050505020204" pitchFamily="18" charset="0"/>
                    <a:ea typeface="Calibri" panose="020F0502020204030204" pitchFamily="34" charset="0"/>
                  </a:rPr>
                  <a:t>Να βρείτε για ποιες τιμές του </a:t>
                </a:r>
                <a:r>
                  <a:rPr lang="en-US" sz="2400" dirty="0">
                    <a:latin typeface="Bookman Old Style" panose="02050604050505020204" pitchFamily="18" charset="0"/>
                    <a:ea typeface="Calibri" panose="020F0502020204030204" pitchFamily="34" charset="0"/>
                  </a:rPr>
                  <a:t>x </a:t>
                </a:r>
                <a:r>
                  <a:rPr lang="el-GR" sz="2400" dirty="0">
                    <a:latin typeface="Bookman Old Style" panose="02050604050505020204" pitchFamily="18" charset="0"/>
                    <a:ea typeface="Calibri" panose="020F0502020204030204" pitchFamily="34" charset="0"/>
                  </a:rPr>
                  <a:t>έχει νόημα πραγματικού αριθμού η παράσταση: </a:t>
                </a:r>
                <a14:m>
                  <m:oMath xmlns:m="http://schemas.openxmlformats.org/officeDocument/2006/math">
                    <m:r>
                      <a:rPr lang="el-GR" sz="2400" i="1">
                        <a:latin typeface="Cambria Math" panose="02040503050406030204" pitchFamily="18" charset="0"/>
                        <a:ea typeface="Calibri" panose="020F0502020204030204" pitchFamily="34" charset="0"/>
                      </a:rPr>
                      <m:t>𝐴</m:t>
                    </m:r>
                    <m:r>
                      <a:rPr lang="el-GR" sz="2400">
                        <a:latin typeface="Cambria Math" panose="02040503050406030204" pitchFamily="18" charset="0"/>
                        <a:ea typeface="Calibri" panose="020F0502020204030204" pitchFamily="34" charset="0"/>
                      </a:rPr>
                      <m:t>=</m:t>
                    </m:r>
                    <m:f>
                      <m:fPr>
                        <m:ctrlPr>
                          <a:rPr lang="el-GR" sz="2400" i="1">
                            <a:latin typeface="Cambria Math" panose="02040503050406030204" pitchFamily="18" charset="0"/>
                            <a:ea typeface="Calibri" panose="020F0502020204030204" pitchFamily="34" charset="0"/>
                          </a:rPr>
                        </m:ctrlPr>
                      </m:fPr>
                      <m:num>
                        <m:rad>
                          <m:radPr>
                            <m:degHide m:val="on"/>
                            <m:ctrlPr>
                              <a:rPr lang="el-GR" sz="2400" i="1">
                                <a:latin typeface="Cambria Math" panose="02040503050406030204" pitchFamily="18" charset="0"/>
                                <a:ea typeface="Calibri" panose="020F0502020204030204" pitchFamily="34" charset="0"/>
                              </a:rPr>
                            </m:ctrlPr>
                          </m:radPr>
                          <m:deg/>
                          <m:e>
                            <m:r>
                              <a:rPr lang="el-GR" sz="2400">
                                <a:latin typeface="Cambria Math" panose="02040503050406030204" pitchFamily="18" charset="0"/>
                                <a:ea typeface="Calibri" panose="020F0502020204030204" pitchFamily="34" charset="0"/>
                              </a:rPr>
                              <m:t>1</m:t>
                            </m:r>
                            <m:r>
                              <a:rPr lang="el-GR" sz="2400" i="1">
                                <a:latin typeface="Cambria Math" panose="02040503050406030204" pitchFamily="18" charset="0"/>
                                <a:ea typeface="Calibri" panose="020F0502020204030204" pitchFamily="34" charset="0"/>
                              </a:rPr>
                              <m:t>−</m:t>
                            </m:r>
                            <m:r>
                              <a:rPr lang="el-GR" sz="2400" i="1">
                                <a:latin typeface="Cambria Math" panose="02040503050406030204" pitchFamily="18" charset="0"/>
                                <a:ea typeface="Calibri" panose="020F0502020204030204" pitchFamily="34" charset="0"/>
                              </a:rPr>
                              <m:t>𝑓</m:t>
                            </m:r>
                            <m:r>
                              <a:rPr lang="el-GR" sz="2400">
                                <a:latin typeface="Cambria Math" panose="02040503050406030204" pitchFamily="18" charset="0"/>
                                <a:ea typeface="Calibri" panose="020F0502020204030204" pitchFamily="34" charset="0"/>
                              </a:rPr>
                              <m:t>(</m:t>
                            </m:r>
                            <m:r>
                              <a:rPr lang="el-GR" sz="2400" i="1">
                                <a:latin typeface="Cambria Math" panose="02040503050406030204" pitchFamily="18" charset="0"/>
                                <a:ea typeface="Calibri" panose="020F0502020204030204" pitchFamily="34" charset="0"/>
                              </a:rPr>
                              <m:t>𝑥</m:t>
                            </m:r>
                            <m:r>
                              <a:rPr lang="el-GR" sz="2400">
                                <a:latin typeface="Cambria Math" panose="02040503050406030204" pitchFamily="18" charset="0"/>
                                <a:ea typeface="Calibri" panose="020F0502020204030204" pitchFamily="34" charset="0"/>
                              </a:rPr>
                              <m:t>)</m:t>
                            </m:r>
                          </m:e>
                        </m:rad>
                      </m:num>
                      <m:den>
                        <m:r>
                          <a:rPr lang="el-GR" sz="2400" i="1">
                            <a:latin typeface="Cambria Math" panose="02040503050406030204" pitchFamily="18" charset="0"/>
                            <a:ea typeface="Calibri" panose="020F0502020204030204" pitchFamily="34" charset="0"/>
                          </a:rPr>
                          <m:t>𝑓</m:t>
                        </m:r>
                        <m:r>
                          <a:rPr lang="el-GR" sz="2400">
                            <a:latin typeface="Cambria Math" panose="02040503050406030204" pitchFamily="18" charset="0"/>
                            <a:ea typeface="Calibri" panose="020F0502020204030204" pitchFamily="34" charset="0"/>
                          </a:rPr>
                          <m:t>(</m:t>
                        </m:r>
                        <m:r>
                          <a:rPr lang="el-GR" sz="2400" i="1">
                            <a:latin typeface="Cambria Math" panose="02040503050406030204" pitchFamily="18" charset="0"/>
                            <a:ea typeface="Calibri" panose="020F0502020204030204" pitchFamily="34" charset="0"/>
                          </a:rPr>
                          <m:t>𝑥</m:t>
                        </m:r>
                        <m:r>
                          <a:rPr lang="el-GR" sz="2400">
                            <a:latin typeface="Cambria Math" panose="02040503050406030204" pitchFamily="18" charset="0"/>
                            <a:ea typeface="Calibri" panose="020F0502020204030204" pitchFamily="34" charset="0"/>
                          </a:rPr>
                          <m:t>)</m:t>
                        </m:r>
                      </m:den>
                    </m:f>
                  </m:oMath>
                </a14:m>
                <a:r>
                  <a:rPr lang="el-GR" sz="2400" dirty="0">
                    <a:latin typeface="Bookman Old Style" panose="02050604050505020204" pitchFamily="18" charset="0"/>
                    <a:ea typeface="Calibri" panose="020F0502020204030204" pitchFamily="34" charset="0"/>
                  </a:rPr>
                  <a:t> (Μονάδες 5)</a:t>
                </a:r>
                <a:r>
                  <a:rPr lang="el-GR" sz="2400" dirty="0">
                    <a:latin typeface="Bookman Old Style" panose="02050604050505020204" pitchFamily="18" charset="0"/>
                    <a:ea typeface="Calibri" panose="020F0502020204030204" pitchFamily="34" charset="0"/>
                    <a:cs typeface="Times New Roman" panose="02020603050405020304" pitchFamily="18" charset="0"/>
                  </a:rPr>
                  <a:t> </a:t>
                </a:r>
                <a:endParaRPr lang="el-GR" sz="2000" dirty="0">
                  <a:latin typeface="Bookman Old Style" panose="02050604050505020204" pitchFamily="18" charset="0"/>
                  <a:ea typeface="Calibri" panose="020F0502020204030204" pitchFamily="34"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7723762" cy="5489773"/>
              </a:xfrm>
              <a:prstGeom prst="rect">
                <a:avLst/>
              </a:prstGeom>
              <a:blipFill>
                <a:blip r:embed="rId2"/>
                <a:stretch>
                  <a:fillRect l="-2368" t="-1776" b="-1665"/>
                </a:stretch>
              </a:blipFill>
            </p:spPr>
            <p:txBody>
              <a:bodyPr/>
              <a:lstStyle/>
              <a:p>
                <a:r>
                  <a:rPr lang="el-GR">
                    <a:noFill/>
                  </a:rPr>
                  <a:t> </a:t>
                </a:r>
              </a:p>
            </p:txBody>
          </p:sp>
        </mc:Fallback>
      </mc:AlternateContent>
      <p:pic>
        <p:nvPicPr>
          <p:cNvPr id="10241" name="Εικόνα 5">
            <a:extLst>
              <a:ext uri="{FF2B5EF4-FFF2-40B4-BE49-F238E27FC236}">
                <a16:creationId xmlns:a16="http://schemas.microsoft.com/office/drawing/2014/main" id="{48987773-CDFB-4780-8DCE-55CA3FB23B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9185" y="3073942"/>
            <a:ext cx="4742815" cy="28502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2">
            <a:extLst>
              <a:ext uri="{FF2B5EF4-FFF2-40B4-BE49-F238E27FC236}">
                <a16:creationId xmlns:a16="http://schemas.microsoft.com/office/drawing/2014/main" id="{7BD3420E-63C7-410E-A6F8-011B6E9F5034}"/>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4"/>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347255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4334392"/>
              </a:xfrm>
              <a:prstGeom prst="rect">
                <a:avLst/>
              </a:prstGeom>
              <a:noFill/>
            </p:spPr>
            <p:txBody>
              <a:bodyPr wrap="square" rtlCol="0">
                <a:spAutoFit/>
              </a:bodyPr>
              <a:lstStyle/>
              <a:p>
                <a:pPr>
                  <a:spcBef>
                    <a:spcPts val="200"/>
                  </a:spcBef>
                </a:pPr>
                <a:r>
                  <a:rPr lang="el-GR" sz="36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1524</a:t>
                </a:r>
              </a:p>
              <a:p>
                <a:r>
                  <a:rPr lang="el-GR" sz="2800" dirty="0">
                    <a:latin typeface="Bookman Old Style" panose="02050604050505020204" pitchFamily="18" charset="0"/>
                    <a:ea typeface="Calibri" panose="020F0502020204030204" pitchFamily="34" charset="0"/>
                  </a:rPr>
                  <a:t>Δίνεται η συνάρτηση </a:t>
                </a:r>
                <a14:m>
                  <m:oMath xmlns:m="http://schemas.openxmlformats.org/officeDocument/2006/math">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𝑥</m:t>
                        </m:r>
                      </m:e>
                    </m:d>
                    <m:r>
                      <a:rPr lang="el-GR" sz="2800">
                        <a:latin typeface="Cambria Math" panose="02040503050406030204" pitchFamily="18" charset="0"/>
                        <a:ea typeface="Calibri" panose="020F0502020204030204" pitchFamily="34" charset="0"/>
                      </a:rPr>
                      <m:t>=</m:t>
                    </m:r>
                    <m:f>
                      <m:fPr>
                        <m:ctrlPr>
                          <a:rPr lang="el-GR" sz="2800" i="1">
                            <a:latin typeface="Cambria Math" panose="02040503050406030204" pitchFamily="18" charset="0"/>
                            <a:ea typeface="Calibri" panose="020F0502020204030204" pitchFamily="34" charset="0"/>
                          </a:rPr>
                        </m:ctrlPr>
                      </m:fPr>
                      <m:num>
                        <m:r>
                          <a:rPr lang="el-GR" sz="2800">
                            <a:latin typeface="Cambria Math" panose="02040503050406030204" pitchFamily="18" charset="0"/>
                            <a:ea typeface="Calibri" panose="020F0502020204030204" pitchFamily="34" charset="0"/>
                          </a:rPr>
                          <m:t>4</m:t>
                        </m:r>
                        <m:sSup>
                          <m:sSupPr>
                            <m:ctrlPr>
                              <a:rPr lang="el-GR" sz="2800" i="1">
                                <a:latin typeface="Cambria Math" panose="02040503050406030204" pitchFamily="18" charset="0"/>
                                <a:ea typeface="Calibri" panose="020F0502020204030204" pitchFamily="34" charset="0"/>
                              </a:rPr>
                            </m:ctrlPr>
                          </m:sSupPr>
                          <m:e>
                            <m:r>
                              <a:rPr lang="el-GR" sz="2800" i="1">
                                <a:latin typeface="Cambria Math" panose="02040503050406030204" pitchFamily="18" charset="0"/>
                                <a:ea typeface="Calibri" panose="020F0502020204030204" pitchFamily="34" charset="0"/>
                              </a:rPr>
                              <m:t>𝑥</m:t>
                            </m:r>
                          </m:e>
                          <m:sup>
                            <m:r>
                              <a:rPr lang="el-GR" sz="2800">
                                <a:latin typeface="Cambria Math" panose="02040503050406030204" pitchFamily="18" charset="0"/>
                                <a:ea typeface="Calibri" panose="020F0502020204030204" pitchFamily="34" charset="0"/>
                              </a:rPr>
                              <m:t>2</m:t>
                            </m:r>
                          </m:sup>
                        </m:sSup>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2</m:t>
                        </m:r>
                        <m:d>
                          <m:dPr>
                            <m:ctrlPr>
                              <a:rPr lang="el-GR" sz="2800" i="1">
                                <a:latin typeface="Cambria Math" panose="02040503050406030204" pitchFamily="18" charset="0"/>
                                <a:ea typeface="Calibri" panose="020F0502020204030204" pitchFamily="34" charset="0"/>
                              </a:rPr>
                            </m:ctrlPr>
                          </m:dPr>
                          <m:e>
                            <m:r>
                              <m:rPr>
                                <m:sty m:val="p"/>
                              </m:rPr>
                              <a:rPr lang="el-GR" sz="2800">
                                <a:latin typeface="Cambria Math" panose="02040503050406030204" pitchFamily="18" charset="0"/>
                                <a:ea typeface="Calibri" panose="020F0502020204030204" pitchFamily="34" charset="0"/>
                              </a:rPr>
                              <m:t>α</m:t>
                            </m:r>
                            <m:r>
                              <a:rPr lang="el-GR" sz="2800">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3</m:t>
                            </m:r>
                          </m:e>
                        </m:d>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3</m:t>
                        </m:r>
                        <m:r>
                          <m:rPr>
                            <m:sty m:val="p"/>
                          </m:rPr>
                          <a:rPr lang="el-GR" sz="2800">
                            <a:latin typeface="Cambria Math" panose="02040503050406030204" pitchFamily="18" charset="0"/>
                            <a:ea typeface="Calibri" panose="020F0502020204030204" pitchFamily="34" charset="0"/>
                          </a:rPr>
                          <m:t>α</m:t>
                        </m:r>
                      </m:num>
                      <m:den>
                        <m:r>
                          <a:rPr lang="el-GR" sz="2800">
                            <a:latin typeface="Cambria Math" panose="02040503050406030204" pitchFamily="18" charset="0"/>
                            <a:ea typeface="Calibri" panose="020F0502020204030204" pitchFamily="34" charset="0"/>
                          </a:rPr>
                          <m:t>2</m:t>
                        </m:r>
                        <m:r>
                          <a:rPr lang="el-GR" sz="2800" i="1">
                            <a:latin typeface="Cambria Math" panose="02040503050406030204" pitchFamily="18" charset="0"/>
                            <a:ea typeface="Calibri" panose="020F0502020204030204" pitchFamily="34" charset="0"/>
                          </a:rPr>
                          <m:t>𝑥</m:t>
                        </m:r>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3</m:t>
                        </m:r>
                      </m:den>
                    </m:f>
                  </m:oMath>
                </a14:m>
                <a:r>
                  <a:rPr lang="el-GR" sz="2800" dirty="0">
                    <a:latin typeface="Bookman Old Style" panose="02050604050505020204" pitchFamily="18" charset="0"/>
                    <a:ea typeface="Calibri" panose="020F0502020204030204" pitchFamily="34" charset="0"/>
                  </a:rPr>
                  <a:t>, όπου α</a:t>
                </a:r>
                <a:r>
                  <a:rPr lang="en-US" sz="2800" dirty="0">
                    <a:latin typeface="Bookman Old Style" panose="02050604050505020204" pitchFamily="18" charset="0"/>
                    <a:ea typeface="Calibri" panose="020F0502020204030204" pitchFamily="34" charset="0"/>
                    <a:sym typeface="Symbol" panose="05050102010706020507" pitchFamily="18" charset="2"/>
                  </a:rPr>
                  <a:t></a:t>
                </a:r>
                <a:r>
                  <a:rPr lang="el-GR" sz="2800" spc="-100" dirty="0">
                    <a:latin typeface="Bookman Old Style" panose="02050604050505020204" pitchFamily="18" charset="0"/>
                    <a:ea typeface="Calibri" panose="020F0502020204030204" pitchFamily="34" charset="0"/>
                  </a:rPr>
                  <a:t>Ι</a:t>
                </a:r>
                <a:r>
                  <a:rPr lang="en-US" sz="2800" dirty="0">
                    <a:latin typeface="Bookman Old Style" panose="02050604050505020204" pitchFamily="18" charset="0"/>
                    <a:ea typeface="Calibri" panose="020F0502020204030204" pitchFamily="34" charset="0"/>
                  </a:rPr>
                  <a:t>R</a:t>
                </a:r>
                <a:r>
                  <a:rPr lang="el-GR" sz="2800" dirty="0">
                    <a:latin typeface="Bookman Old Style" panose="02050604050505020204" pitchFamily="18" charset="0"/>
                    <a:ea typeface="Calibri" panose="020F0502020204030204" pitchFamily="34" charset="0"/>
                  </a:rPr>
                  <a:t>.</a:t>
                </a:r>
              </a:p>
              <a:p>
                <a:r>
                  <a:rPr lang="el-GR" sz="2800" b="1" dirty="0">
                    <a:latin typeface="Bookman Old Style" panose="02050604050505020204" pitchFamily="18" charset="0"/>
                    <a:ea typeface="Calibri" panose="020F0502020204030204" pitchFamily="34" charset="0"/>
                  </a:rPr>
                  <a:t>α) </a:t>
                </a:r>
                <a:r>
                  <a:rPr lang="el-GR" sz="2800" dirty="0">
                    <a:latin typeface="Bookman Old Style" panose="02050604050505020204" pitchFamily="18" charset="0"/>
                    <a:ea typeface="Calibri" panose="020F0502020204030204" pitchFamily="34" charset="0"/>
                  </a:rPr>
                  <a:t>Να βρεθεί το πεδίο ορισμού της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 (Μονάδες 5)</a:t>
                </a:r>
              </a:p>
              <a:p>
                <a:r>
                  <a:rPr lang="el-GR" sz="2800" b="1" dirty="0">
                    <a:latin typeface="Bookman Old Style" panose="02050604050505020204" pitchFamily="18" charset="0"/>
                    <a:ea typeface="Calibri" panose="020F0502020204030204" pitchFamily="34" charset="0"/>
                  </a:rPr>
                  <a:t>β) </a:t>
                </a:r>
                <a:r>
                  <a:rPr lang="el-GR" sz="2800" dirty="0">
                    <a:latin typeface="Bookman Old Style" panose="02050604050505020204" pitchFamily="18" charset="0"/>
                    <a:ea typeface="Calibri" panose="020F0502020204030204" pitchFamily="34" charset="0"/>
                  </a:rPr>
                  <a:t>Να αποδειχθεί ότι </a:t>
                </a:r>
                <a14:m>
                  <m:oMath xmlns:m="http://schemas.openxmlformats.org/officeDocument/2006/math">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𝑥</m:t>
                        </m:r>
                      </m:e>
                    </m:d>
                    <m:r>
                      <a:rPr lang="el-GR" sz="2800">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2</m:t>
                    </m:r>
                    <m:r>
                      <a:rPr lang="el-GR" sz="2800" i="1">
                        <a:latin typeface="Cambria Math" panose="02040503050406030204" pitchFamily="18" charset="0"/>
                        <a:ea typeface="Calibri" panose="020F0502020204030204" pitchFamily="34" charset="0"/>
                      </a:rPr>
                      <m:t>𝑥</m:t>
                    </m:r>
                    <m:r>
                      <a:rPr lang="el-GR" sz="2800" i="1">
                        <a:latin typeface="Cambria Math" panose="02040503050406030204" pitchFamily="18" charset="0"/>
                        <a:ea typeface="Calibri" panose="020F0502020204030204" pitchFamily="34" charset="0"/>
                      </a:rPr>
                      <m:t>−</m:t>
                    </m:r>
                    <m:r>
                      <m:rPr>
                        <m:sty m:val="p"/>
                      </m:rPr>
                      <a:rPr lang="el-GR" sz="2800">
                        <a:latin typeface="Cambria Math" panose="02040503050406030204" pitchFamily="18" charset="0"/>
                        <a:ea typeface="Calibri" panose="020F0502020204030204" pitchFamily="34" charset="0"/>
                      </a:rPr>
                      <m:t>α</m:t>
                    </m:r>
                  </m:oMath>
                </a14:m>
                <a:r>
                  <a:rPr lang="el-GR" sz="2800" dirty="0">
                    <a:latin typeface="Bookman Old Style" panose="02050604050505020204" pitchFamily="18" charset="0"/>
                    <a:ea typeface="Calibri" panose="020F0502020204030204" pitchFamily="34" charset="0"/>
                  </a:rPr>
                  <a:t> για κάθε </a:t>
                </a:r>
                <a:r>
                  <a:rPr lang="en-US" sz="2800" dirty="0">
                    <a:latin typeface="Bookman Old Style" panose="02050604050505020204" pitchFamily="18" charset="0"/>
                    <a:ea typeface="Calibri" panose="020F0502020204030204" pitchFamily="34" charset="0"/>
                  </a:rPr>
                  <a:t>x</a:t>
                </a:r>
                <a:r>
                  <a:rPr lang="el-GR" sz="2800" dirty="0">
                    <a:latin typeface="Bookman Old Style" panose="02050604050505020204" pitchFamily="18" charset="0"/>
                    <a:ea typeface="Calibri" panose="020F0502020204030204" pitchFamily="34" charset="0"/>
                  </a:rPr>
                  <a:t> που ανήκει στο πεδίο ορισμού της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 (Μονάδες 8)</a:t>
                </a:r>
              </a:p>
              <a:p>
                <a:r>
                  <a:rPr lang="el-GR" sz="2800" b="1" dirty="0">
                    <a:latin typeface="Bookman Old Style" panose="02050604050505020204" pitchFamily="18" charset="0"/>
                    <a:ea typeface="Calibri" panose="020F0502020204030204" pitchFamily="34" charset="0"/>
                  </a:rPr>
                  <a:t>γ) </a:t>
                </a:r>
                <a:r>
                  <a:rPr lang="el-GR" sz="2800" dirty="0">
                    <a:latin typeface="Bookman Old Style" panose="02050604050505020204" pitchFamily="18" charset="0"/>
                    <a:ea typeface="Calibri" panose="020F0502020204030204" pitchFamily="34" charset="0"/>
                  </a:rPr>
                  <a:t>Να βρεθεί η τιμή του α αν η γραφική παράσταση της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 διέρχεται από το σημείο (1,</a:t>
                </a:r>
                <a:r>
                  <a:rPr lang="el-GR" sz="2800" dirty="0">
                    <a:latin typeface="Bookman Old Style" panose="02050604050505020204" pitchFamily="18" charset="0"/>
                    <a:ea typeface="Calibri" panose="020F0502020204030204" pitchFamily="34" charset="0"/>
                    <a:sym typeface="Symbol" panose="05050102010706020507" pitchFamily="18" charset="2"/>
                  </a:rPr>
                  <a:t></a:t>
                </a:r>
                <a:r>
                  <a:rPr lang="el-GR" sz="2800" dirty="0">
                    <a:latin typeface="Bookman Old Style" panose="02050604050505020204" pitchFamily="18" charset="0"/>
                    <a:ea typeface="Calibri" panose="020F0502020204030204" pitchFamily="34" charset="0"/>
                  </a:rPr>
                  <a:t>1). (Μονάδες 7)</a:t>
                </a:r>
              </a:p>
              <a:p>
                <a:r>
                  <a:rPr lang="el-GR" sz="2800" b="1" dirty="0">
                    <a:latin typeface="Bookman Old Style" panose="02050604050505020204" pitchFamily="18" charset="0"/>
                    <a:ea typeface="Calibri" panose="020F0502020204030204" pitchFamily="34" charset="0"/>
                  </a:rPr>
                  <a:t>δ) </a:t>
                </a:r>
                <a:r>
                  <a:rPr lang="el-GR" sz="2800" dirty="0">
                    <a:latin typeface="Bookman Old Style" panose="02050604050505020204" pitchFamily="18" charset="0"/>
                    <a:ea typeface="Calibri" panose="020F0502020204030204" pitchFamily="34" charset="0"/>
                  </a:rPr>
                  <a:t>Να βρεθούν (αν υπάρχουν) τα σημεία τομής της γραφικής παράστασης της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 με τους άξονες </a:t>
                </a:r>
                <a:r>
                  <a:rPr lang="en-US" sz="2800" dirty="0">
                    <a:latin typeface="Bookman Old Style" panose="02050604050505020204" pitchFamily="18" charset="0"/>
                    <a:ea typeface="Calibri" panose="020F0502020204030204" pitchFamily="34" charset="0"/>
                  </a:rPr>
                  <a:t>x</a:t>
                </a:r>
                <a:r>
                  <a:rPr lang="el-GR" sz="2800" dirty="0">
                    <a:latin typeface="Bookman Old Style" panose="02050604050505020204" pitchFamily="18" charset="0"/>
                    <a:ea typeface="Calibri" panose="020F0502020204030204" pitchFamily="34" charset="0"/>
                  </a:rPr>
                  <a:t>΄</a:t>
                </a:r>
                <a:r>
                  <a:rPr lang="en-US" sz="2800" dirty="0">
                    <a:latin typeface="Bookman Old Style" panose="02050604050505020204" pitchFamily="18" charset="0"/>
                    <a:ea typeface="Calibri" panose="020F0502020204030204" pitchFamily="34" charset="0"/>
                  </a:rPr>
                  <a:t>x</a:t>
                </a:r>
                <a:r>
                  <a:rPr lang="el-GR" sz="2800" dirty="0">
                    <a:latin typeface="Bookman Old Style" panose="02050604050505020204" pitchFamily="18" charset="0"/>
                    <a:ea typeface="Calibri" panose="020F0502020204030204" pitchFamily="34" charset="0"/>
                  </a:rPr>
                  <a:t> και </a:t>
                </a:r>
                <a:r>
                  <a:rPr lang="en-US" sz="2800" dirty="0">
                    <a:latin typeface="Bookman Old Style" panose="02050604050505020204" pitchFamily="18" charset="0"/>
                    <a:ea typeface="Calibri" panose="020F0502020204030204" pitchFamily="34" charset="0"/>
                  </a:rPr>
                  <a:t>y</a:t>
                </a:r>
                <a:r>
                  <a:rPr lang="el-GR" sz="2800" dirty="0">
                    <a:latin typeface="Bookman Old Style" panose="02050604050505020204" pitchFamily="18" charset="0"/>
                    <a:ea typeface="Calibri" panose="020F0502020204030204" pitchFamily="34" charset="0"/>
                  </a:rPr>
                  <a:t>΄</a:t>
                </a:r>
                <a:r>
                  <a:rPr lang="en-US" sz="2800" dirty="0">
                    <a:latin typeface="Bookman Old Style" panose="02050604050505020204" pitchFamily="18" charset="0"/>
                    <a:ea typeface="Calibri" panose="020F0502020204030204" pitchFamily="34" charset="0"/>
                  </a:rPr>
                  <a:t>y</a:t>
                </a:r>
                <a:r>
                  <a:rPr lang="el-GR" sz="2800" dirty="0">
                    <a:latin typeface="Bookman Old Style" panose="02050604050505020204" pitchFamily="18" charset="0"/>
                    <a:ea typeface="Calibri" panose="020F0502020204030204" pitchFamily="34" charset="0"/>
                  </a:rPr>
                  <a:t>. (Μονάδες 5)</a:t>
                </a: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4334392"/>
              </a:xfrm>
              <a:prstGeom prst="rect">
                <a:avLst/>
              </a:prstGeom>
              <a:blipFill>
                <a:blip r:embed="rId2"/>
                <a:stretch>
                  <a:fillRect l="-1500" t="-2250" r="-1800" b="-2954"/>
                </a:stretch>
              </a:blipFill>
            </p:spPr>
            <p:txBody>
              <a:bodyPr/>
              <a:lstStyle/>
              <a:p>
                <a:r>
                  <a:rPr lang="el-GR">
                    <a:noFill/>
                  </a:rPr>
                  <a:t> </a:t>
                </a:r>
              </a:p>
            </p:txBody>
          </p:sp>
        </mc:Fallback>
      </mc:AlternateContent>
      <p:sp>
        <p:nvSpPr>
          <p:cNvPr id="3" name="TextBox 2">
            <a:extLst>
              <a:ext uri="{FF2B5EF4-FFF2-40B4-BE49-F238E27FC236}">
                <a16:creationId xmlns:a16="http://schemas.microsoft.com/office/drawing/2014/main" id="{F78C4752-7D99-4975-866E-FF4966010F78}"/>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397674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A756F-27F7-4120-B2D4-27B40FB7E90F}"/>
              </a:ext>
            </a:extLst>
          </p:cNvPr>
          <p:cNvSpPr>
            <a:spLocks noGrp="1"/>
          </p:cNvSpPr>
          <p:nvPr>
            <p:ph type="title"/>
          </p:nvPr>
        </p:nvSpPr>
        <p:spPr/>
        <p:txBody>
          <a:bodyPr>
            <a:normAutofit fontScale="90000"/>
          </a:bodyPr>
          <a:lstStyle/>
          <a:p>
            <a:br>
              <a:rPr lang="el-GR" sz="5400" cap="none" dirty="0">
                <a:latin typeface="Bookman Old Style" panose="02050604050505020204" pitchFamily="18" charset="0"/>
                <a:ea typeface="Calibri" panose="020F0502020204030204" pitchFamily="34" charset="0"/>
              </a:rPr>
            </a:br>
            <a:r>
              <a:rPr lang="el-GR" sz="5400" cap="none" dirty="0">
                <a:latin typeface="Bookman Old Style" panose="02050604050505020204" pitchFamily="18" charset="0"/>
                <a:ea typeface="Calibri" panose="020F0502020204030204" pitchFamily="34" charset="0"/>
              </a:rPr>
              <a:t> </a:t>
            </a:r>
            <a:br>
              <a:rPr lang="el-GR" sz="5400" cap="none" dirty="0">
                <a:latin typeface="Bookman Old Style" panose="02050604050505020204" pitchFamily="18" charset="0"/>
                <a:ea typeface="Calibri" panose="020F0502020204030204" pitchFamily="34" charset="0"/>
              </a:rPr>
            </a:br>
            <a:r>
              <a:rPr lang="el-GR" sz="5400" cap="none" dirty="0">
                <a:latin typeface="Bookman Old Style" panose="02050604050505020204" pitchFamily="18" charset="0"/>
                <a:ea typeface="Calibri" panose="020F0502020204030204" pitchFamily="34" charset="0"/>
              </a:rPr>
              <a:t> </a:t>
            </a:r>
            <a:br>
              <a:rPr lang="el-GR" sz="5400" cap="none" dirty="0">
                <a:latin typeface="Bookman Old Style" panose="02050604050505020204" pitchFamily="18" charset="0"/>
                <a:ea typeface="Calibri" panose="020F0502020204030204" pitchFamily="34" charset="0"/>
              </a:rPr>
            </a:br>
            <a:r>
              <a:rPr lang="el-GR" sz="5400" b="1" u="sng" cap="none" dirty="0">
                <a:latin typeface="Bookman Old Style" panose="02050604050505020204" pitchFamily="18" charset="0"/>
                <a:ea typeface="Calibri" panose="020F0502020204030204" pitchFamily="34" charset="0"/>
              </a:rPr>
              <a:t>Κεφ 6 - 6.3 Η Συνάρτηση </a:t>
            </a:r>
            <a:r>
              <a:rPr lang="en-US" sz="5400" b="1" u="sng" cap="none" dirty="0">
                <a:latin typeface="Bookman Old Style" panose="02050604050505020204" pitchFamily="18" charset="0"/>
                <a:ea typeface="Calibri" panose="020F0502020204030204" pitchFamily="34" charset="0"/>
              </a:rPr>
              <a:t>F</a:t>
            </a:r>
            <a:r>
              <a:rPr lang="el-GR" sz="5400" b="1" u="sng" cap="none" dirty="0">
                <a:latin typeface="Bookman Old Style" panose="02050604050505020204" pitchFamily="18" charset="0"/>
                <a:ea typeface="Calibri" panose="020F0502020204030204" pitchFamily="34" charset="0"/>
              </a:rPr>
              <a:t>(</a:t>
            </a:r>
            <a:r>
              <a:rPr lang="en-US" sz="5400" b="1" u="sng" cap="none" dirty="0">
                <a:latin typeface="Bookman Old Style" panose="02050604050505020204" pitchFamily="18" charset="0"/>
                <a:ea typeface="Calibri" panose="020F0502020204030204" pitchFamily="34" charset="0"/>
              </a:rPr>
              <a:t>x</a:t>
            </a:r>
            <a:r>
              <a:rPr lang="el-GR" sz="5400" b="1" u="sng" cap="none" dirty="0">
                <a:latin typeface="Bookman Old Style" panose="02050604050505020204" pitchFamily="18" charset="0"/>
                <a:ea typeface="Calibri" panose="020F0502020204030204" pitchFamily="34" charset="0"/>
              </a:rPr>
              <a:t>)=α</a:t>
            </a:r>
            <a:r>
              <a:rPr lang="en-US" sz="5400" b="1" u="sng" cap="none" dirty="0">
                <a:latin typeface="Bookman Old Style" panose="02050604050505020204" pitchFamily="18" charset="0"/>
                <a:ea typeface="Calibri" panose="020F0502020204030204" pitchFamily="34" charset="0"/>
              </a:rPr>
              <a:t>x</a:t>
            </a:r>
            <a:r>
              <a:rPr lang="el-GR" sz="5400" b="1" u="sng" cap="none" dirty="0">
                <a:latin typeface="Bookman Old Style" panose="02050604050505020204" pitchFamily="18" charset="0"/>
                <a:ea typeface="Calibri" panose="020F0502020204030204" pitchFamily="34" charset="0"/>
              </a:rPr>
              <a:t>+β</a:t>
            </a:r>
            <a:br>
              <a:rPr lang="el-GR" sz="5400" cap="none" dirty="0">
                <a:latin typeface="Bookman Old Style" panose="02050604050505020204" pitchFamily="18" charset="0"/>
                <a:ea typeface="Calibri" panose="020F0502020204030204" pitchFamily="34" charset="0"/>
              </a:rPr>
            </a:br>
            <a:r>
              <a:rPr lang="el-GR" sz="5400" b="1" cap="none" dirty="0">
                <a:latin typeface="Bookman Old Style" panose="02050604050505020204" pitchFamily="18" charset="0"/>
                <a:ea typeface="Calibri" panose="020F0502020204030204" pitchFamily="34" charset="0"/>
              </a:rPr>
              <a:t> </a:t>
            </a:r>
            <a:br>
              <a:rPr lang="el-GR" sz="5400" cap="none" dirty="0">
                <a:latin typeface="Bookman Old Style" panose="02050604050505020204" pitchFamily="18" charset="0"/>
                <a:ea typeface="Calibri" panose="020F0502020204030204" pitchFamily="34" charset="0"/>
              </a:rPr>
            </a:br>
            <a:r>
              <a:rPr lang="el-GR" sz="5400" b="1" cap="none" dirty="0">
                <a:latin typeface="Bookman Old Style" panose="02050604050505020204" pitchFamily="18" charset="0"/>
                <a:ea typeface="Calibri" panose="020F0502020204030204" pitchFamily="34" charset="0"/>
              </a:rPr>
              <a:t>2ο Θέμα</a:t>
            </a:r>
            <a:br>
              <a:rPr lang="el-GR" sz="5400" cap="none" dirty="0">
                <a:latin typeface="Bookman Old Style" panose="02050604050505020204" pitchFamily="18" charset="0"/>
                <a:ea typeface="Calibri" panose="020F0502020204030204" pitchFamily="34" charset="0"/>
              </a:rPr>
            </a:br>
            <a:r>
              <a:rPr lang="el-GR" sz="5400" cap="none" dirty="0">
                <a:latin typeface="Bookman Old Style" panose="02050604050505020204" pitchFamily="18" charset="0"/>
                <a:ea typeface="Calibri" panose="020F0502020204030204" pitchFamily="34" charset="0"/>
              </a:rPr>
              <a:t> </a:t>
            </a:r>
            <a:br>
              <a:rPr lang="el-GR" sz="5400" cap="none" dirty="0">
                <a:latin typeface="Bookman Old Style" panose="02050604050505020204" pitchFamily="18" charset="0"/>
                <a:ea typeface="Calibri" panose="020F0502020204030204" pitchFamily="34" charset="0"/>
              </a:rPr>
            </a:br>
            <a:endParaRPr lang="el-GR" cap="none" dirty="0"/>
          </a:p>
        </p:txBody>
      </p:sp>
      <p:sp>
        <p:nvSpPr>
          <p:cNvPr id="3" name="Content Placeholder 2">
            <a:extLst>
              <a:ext uri="{FF2B5EF4-FFF2-40B4-BE49-F238E27FC236}">
                <a16:creationId xmlns:a16="http://schemas.microsoft.com/office/drawing/2014/main" id="{99F15ED5-2156-4FE6-A250-E191CDEB30F2}"/>
              </a:ext>
            </a:extLst>
          </p:cNvPr>
          <p:cNvSpPr>
            <a:spLocks noGrp="1"/>
          </p:cNvSpPr>
          <p:nvPr>
            <p:ph idx="1"/>
          </p:nvPr>
        </p:nvSpPr>
        <p:spPr/>
        <p:txBody>
          <a:bodyPr/>
          <a:lstStyle/>
          <a:p>
            <a:endParaRPr lang="el-GR" dirty="0">
              <a:latin typeface="Bookman Old Style" panose="02050604050505020204" pitchFamily="18" charset="0"/>
            </a:endParaRPr>
          </a:p>
        </p:txBody>
      </p:sp>
    </p:spTree>
    <p:extLst>
      <p:ext uri="{BB962C8B-B14F-4D97-AF65-F5344CB8AC3E}">
        <p14:creationId xmlns:p14="http://schemas.microsoft.com/office/powerpoint/2010/main" val="19441772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3662541"/>
              </a:xfrm>
              <a:prstGeom prst="rect">
                <a:avLst/>
              </a:prstGeom>
              <a:noFill/>
            </p:spPr>
            <p:txBody>
              <a:bodyPr wrap="square" rtlCol="0">
                <a:spAutoFit/>
              </a:bodyPr>
              <a:lstStyle/>
              <a:p>
                <a:pPr>
                  <a:spcBef>
                    <a:spcPts val="200"/>
                  </a:spcBef>
                </a:pPr>
                <a:r>
                  <a:rPr lang="el-GR" sz="36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1241</a:t>
                </a:r>
              </a:p>
              <a:p>
                <a:r>
                  <a:rPr lang="el-GR" sz="2800" dirty="0">
                    <a:latin typeface="Bookman Old Style" panose="02050604050505020204" pitchFamily="18" charset="0"/>
                    <a:ea typeface="Calibri" panose="020F0502020204030204" pitchFamily="34" charset="0"/>
                  </a:rPr>
                  <a:t>Δίνεται η συνάρτηση </a:t>
                </a:r>
                <a14:m>
                  <m:oMath xmlns:m="http://schemas.openxmlformats.org/officeDocument/2006/math">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𝑥</m:t>
                        </m:r>
                      </m:e>
                    </m:d>
                    <m:r>
                      <a:rPr lang="el-GR" sz="2800">
                        <a:latin typeface="Cambria Math" panose="02040503050406030204" pitchFamily="18" charset="0"/>
                        <a:ea typeface="Calibri" panose="020F0502020204030204" pitchFamily="34" charset="0"/>
                      </a:rPr>
                      <m:t>=</m:t>
                    </m:r>
                    <m:r>
                      <m:rPr>
                        <m:sty m:val="p"/>
                      </m:rPr>
                      <a:rPr lang="el-GR" sz="2800">
                        <a:latin typeface="Cambria Math" panose="02040503050406030204" pitchFamily="18" charset="0"/>
                        <a:ea typeface="Calibri" panose="020F0502020204030204" pitchFamily="34" charset="0"/>
                      </a:rPr>
                      <m:t>α</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m:t>
                    </m:r>
                    <m:r>
                      <m:rPr>
                        <m:sty m:val="p"/>
                      </m:rPr>
                      <a:rPr lang="el-GR" sz="2800">
                        <a:latin typeface="Cambria Math" panose="02040503050406030204" pitchFamily="18" charset="0"/>
                        <a:ea typeface="Calibri" panose="020F0502020204030204" pitchFamily="34" charset="0"/>
                      </a:rPr>
                      <m:t>β</m:t>
                    </m:r>
                  </m:oMath>
                </a14:m>
                <a:r>
                  <a:rPr lang="el-GR" sz="2800" dirty="0">
                    <a:latin typeface="Bookman Old Style" panose="02050604050505020204" pitchFamily="18" charset="0"/>
                    <a:ea typeface="Calibri" panose="020F0502020204030204" pitchFamily="34" charset="0"/>
                  </a:rPr>
                  <a:t>, όπου α, β πραγματικοί αριθμοί.</a:t>
                </a:r>
              </a:p>
              <a:p>
                <a:r>
                  <a:rPr lang="el-GR" sz="2800" b="1" dirty="0">
                    <a:latin typeface="Bookman Old Style" panose="02050604050505020204" pitchFamily="18" charset="0"/>
                    <a:ea typeface="Calibri" panose="020F0502020204030204" pitchFamily="34" charset="0"/>
                  </a:rPr>
                  <a:t>α) </a:t>
                </a:r>
                <a:r>
                  <a:rPr lang="el-GR" sz="2800" dirty="0">
                    <a:latin typeface="Bookman Old Style" panose="02050604050505020204" pitchFamily="18" charset="0"/>
                    <a:ea typeface="Calibri" panose="020F0502020204030204" pitchFamily="34" charset="0"/>
                  </a:rPr>
                  <a:t>Αν η γραφική παράσταση της συνάρτησης f διέρχεται από τα σημεία Α(1,6), Β(</a:t>
                </a:r>
                <a:r>
                  <a:rPr lang="el-GR" sz="2800" dirty="0">
                    <a:latin typeface="Bookman Old Style" panose="02050604050505020204" pitchFamily="18" charset="0"/>
                    <a:ea typeface="Calibri" panose="020F0502020204030204" pitchFamily="34" charset="0"/>
                    <a:sym typeface="Symbol" panose="05050102010706020507" pitchFamily="18" charset="2"/>
                  </a:rPr>
                  <a:t></a:t>
                </a:r>
                <a:r>
                  <a:rPr lang="el-GR" sz="2800" dirty="0">
                    <a:latin typeface="Bookman Old Style" panose="02050604050505020204" pitchFamily="18" charset="0"/>
                    <a:ea typeface="Calibri" panose="020F0502020204030204" pitchFamily="34" charset="0"/>
                  </a:rPr>
                  <a:t>1,4) να βρείτε τις τιμές των α, β. (Μονάδες 13)</a:t>
                </a:r>
              </a:p>
              <a:p>
                <a:r>
                  <a:rPr lang="el-GR" sz="2800" b="1" dirty="0">
                    <a:latin typeface="Bookman Old Style" panose="02050604050505020204" pitchFamily="18" charset="0"/>
                    <a:ea typeface="Calibri" panose="020F0502020204030204" pitchFamily="34" charset="0"/>
                  </a:rPr>
                  <a:t>β) </a:t>
                </a:r>
                <a:r>
                  <a:rPr lang="el-GR" sz="2800" dirty="0">
                    <a:latin typeface="Bookman Old Style" panose="02050604050505020204" pitchFamily="18" charset="0"/>
                    <a:ea typeface="Calibri" panose="020F0502020204030204" pitchFamily="34" charset="0"/>
                  </a:rPr>
                  <a:t>Αν </a:t>
                </a:r>
                <a14:m>
                  <m:oMath xmlns:m="http://schemas.openxmlformats.org/officeDocument/2006/math">
                    <m:r>
                      <m:rPr>
                        <m:sty m:val="p"/>
                      </m:rPr>
                      <a:rPr lang="el-GR" sz="2800">
                        <a:latin typeface="Cambria Math" panose="02040503050406030204" pitchFamily="18" charset="0"/>
                        <a:ea typeface="Calibri" panose="020F0502020204030204" pitchFamily="34" charset="0"/>
                      </a:rPr>
                      <m:t>α</m:t>
                    </m:r>
                    <m:r>
                      <a:rPr lang="el-GR" sz="2800">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1</m:t>
                    </m:r>
                  </m:oMath>
                </a14:m>
                <a:r>
                  <a:rPr lang="el-GR" sz="2800" dirty="0">
                    <a:latin typeface="Bookman Old Style" panose="02050604050505020204" pitchFamily="18" charset="0"/>
                    <a:ea typeface="Calibri" panose="020F0502020204030204" pitchFamily="34" charset="0"/>
                  </a:rPr>
                  <a:t> και </a:t>
                </a:r>
                <a14:m>
                  <m:oMath xmlns:m="http://schemas.openxmlformats.org/officeDocument/2006/math">
                    <m:r>
                      <m:rPr>
                        <m:sty m:val="p"/>
                      </m:rPr>
                      <a:rPr lang="el-GR" sz="2800">
                        <a:latin typeface="Cambria Math" panose="02040503050406030204" pitchFamily="18" charset="0"/>
                        <a:ea typeface="Calibri" panose="020F0502020204030204" pitchFamily="34" charset="0"/>
                      </a:rPr>
                      <m:t>β</m:t>
                    </m:r>
                    <m:r>
                      <a:rPr lang="el-GR" sz="2800">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5</m:t>
                    </m:r>
                  </m:oMath>
                </a14:m>
                <a:r>
                  <a:rPr lang="el-GR" sz="2800" dirty="0">
                    <a:latin typeface="Bookman Old Style" panose="02050604050505020204" pitchFamily="18" charset="0"/>
                    <a:ea typeface="Calibri" panose="020F0502020204030204" pitchFamily="34" charset="0"/>
                  </a:rPr>
                  <a:t>, να προσδιορίσετε τα σημεία τομής της γραφικής παράστασης της συνάρτησης f με τους άξονες x΄x και y΄y. (Μονάδες 12)</a:t>
                </a:r>
              </a:p>
              <a:p>
                <a:r>
                  <a:rPr lang="el-GR" sz="2800" dirty="0">
                    <a:latin typeface="Bookman Old Style" panose="02050604050505020204" pitchFamily="18" charset="0"/>
                    <a:ea typeface="Calibri" panose="020F0502020204030204" pitchFamily="34" charset="0"/>
                  </a:rPr>
                  <a:t> </a:t>
                </a: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3662541"/>
              </a:xfrm>
              <a:prstGeom prst="rect">
                <a:avLst/>
              </a:prstGeom>
              <a:blipFill>
                <a:blip r:embed="rId2"/>
                <a:stretch>
                  <a:fillRect l="-1500" t="-2662" r="-1150"/>
                </a:stretch>
              </a:blipFill>
            </p:spPr>
            <p:txBody>
              <a:bodyPr/>
              <a:lstStyle/>
              <a:p>
                <a:r>
                  <a:rPr lang="el-GR">
                    <a:noFill/>
                  </a:rPr>
                  <a:t> </a:t>
                </a:r>
              </a:p>
            </p:txBody>
          </p:sp>
        </mc:Fallback>
      </mc:AlternateContent>
      <p:sp>
        <p:nvSpPr>
          <p:cNvPr id="3" name="TextBox 2">
            <a:extLst>
              <a:ext uri="{FF2B5EF4-FFF2-40B4-BE49-F238E27FC236}">
                <a16:creationId xmlns:a16="http://schemas.microsoft.com/office/drawing/2014/main" id="{46BD0A99-E315-46E4-BB4F-A761CA765BA9}"/>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173020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3041730"/>
              </a:xfrm>
              <a:prstGeom prst="rect">
                <a:avLst/>
              </a:prstGeom>
              <a:noFill/>
            </p:spPr>
            <p:txBody>
              <a:bodyPr wrap="square" rtlCol="0">
                <a:spAutoFit/>
              </a:bodyPr>
              <a:lstStyle/>
              <a:p>
                <a:pPr>
                  <a:spcBef>
                    <a:spcPts val="200"/>
                  </a:spcBef>
                </a:pPr>
                <a:r>
                  <a:rPr lang="el-GR" sz="36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1275</a:t>
                </a:r>
              </a:p>
              <a:p>
                <a:r>
                  <a:rPr lang="el-GR" sz="2800" b="1" dirty="0">
                    <a:latin typeface="Bookman Old Style" panose="02050604050505020204" pitchFamily="18" charset="0"/>
                    <a:ea typeface="Calibri" panose="020F0502020204030204" pitchFamily="34" charset="0"/>
                  </a:rPr>
                  <a:t>α)</a:t>
                </a:r>
                <a:r>
                  <a:rPr lang="el-GR" sz="2800" dirty="0">
                    <a:latin typeface="Bookman Old Style" panose="02050604050505020204" pitchFamily="18" charset="0"/>
                    <a:ea typeface="Calibri" panose="020F0502020204030204" pitchFamily="34" charset="0"/>
                  </a:rPr>
                  <a:t> Να παραγοντοποιήσετε το τριώνυμο </a:t>
                </a:r>
                <a14:m>
                  <m:oMath xmlns:m="http://schemas.openxmlformats.org/officeDocument/2006/math">
                    <m:sSup>
                      <m:sSupPr>
                        <m:ctrlPr>
                          <a:rPr lang="el-GR" sz="2800" i="1">
                            <a:latin typeface="Cambria Math" panose="02040503050406030204" pitchFamily="18" charset="0"/>
                            <a:ea typeface="Calibri" panose="020F0502020204030204" pitchFamily="34" charset="0"/>
                          </a:rPr>
                        </m:ctrlPr>
                      </m:sSupPr>
                      <m:e>
                        <m:r>
                          <a:rPr lang="el-GR" sz="2800" i="1">
                            <a:latin typeface="Cambria Math" panose="02040503050406030204" pitchFamily="18" charset="0"/>
                            <a:ea typeface="Calibri" panose="020F0502020204030204" pitchFamily="34" charset="0"/>
                          </a:rPr>
                          <m:t>𝑥</m:t>
                        </m:r>
                      </m:e>
                      <m:sup>
                        <m:r>
                          <a:rPr lang="el-GR" sz="2800">
                            <a:latin typeface="Cambria Math" panose="02040503050406030204" pitchFamily="18" charset="0"/>
                            <a:ea typeface="Calibri" panose="020F0502020204030204" pitchFamily="34" charset="0"/>
                          </a:rPr>
                          <m:t>2</m:t>
                        </m:r>
                      </m:sup>
                    </m:sSup>
                    <m:r>
                      <a:rPr lang="el-GR" sz="2800">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2</m:t>
                    </m:r>
                    <m:r>
                      <a:rPr lang="el-GR" sz="2800" i="1">
                        <a:latin typeface="Cambria Math" panose="02040503050406030204" pitchFamily="18" charset="0"/>
                        <a:ea typeface="Calibri" panose="020F0502020204030204" pitchFamily="34" charset="0"/>
                      </a:rPr>
                      <m:t>𝑥</m:t>
                    </m:r>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3</m:t>
                    </m:r>
                  </m:oMath>
                </a14:m>
                <a:r>
                  <a:rPr lang="el-GR" sz="2800" dirty="0">
                    <a:latin typeface="Bookman Old Style" panose="02050604050505020204" pitchFamily="18" charset="0"/>
                    <a:ea typeface="Calibri" panose="020F0502020204030204" pitchFamily="34" charset="0"/>
                  </a:rPr>
                  <a:t> (Μονάδες 8)</a:t>
                </a:r>
              </a:p>
              <a:p>
                <a:r>
                  <a:rPr lang="el-GR" sz="2800" b="1" dirty="0">
                    <a:latin typeface="Bookman Old Style" panose="02050604050505020204" pitchFamily="18" charset="0"/>
                    <a:ea typeface="Calibri" panose="020F0502020204030204" pitchFamily="34" charset="0"/>
                  </a:rPr>
                  <a:t>β) </a:t>
                </a:r>
                <a:r>
                  <a:rPr lang="el-GR" sz="2800" dirty="0">
                    <a:latin typeface="Bookman Old Style" panose="02050604050505020204" pitchFamily="18" charset="0"/>
                    <a:ea typeface="Calibri" panose="020F0502020204030204" pitchFamily="34" charset="0"/>
                  </a:rPr>
                  <a:t>Να βρείτε το πεδίο ορισμού της συνάρτησης: </a:t>
                </a:r>
                <a14:m>
                  <m:oMath xmlns:m="http://schemas.openxmlformats.org/officeDocument/2006/math">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𝑥</m:t>
                        </m:r>
                      </m:e>
                    </m:d>
                    <m:r>
                      <a:rPr lang="el-GR" sz="2800">
                        <a:latin typeface="Cambria Math" panose="02040503050406030204" pitchFamily="18" charset="0"/>
                        <a:ea typeface="Calibri" panose="020F0502020204030204" pitchFamily="34" charset="0"/>
                      </a:rPr>
                      <m:t>=</m:t>
                    </m:r>
                    <m:f>
                      <m:fPr>
                        <m:ctrlPr>
                          <a:rPr lang="el-GR" sz="2800" i="1">
                            <a:latin typeface="Cambria Math" panose="02040503050406030204" pitchFamily="18" charset="0"/>
                            <a:ea typeface="Calibri" panose="020F0502020204030204" pitchFamily="34" charset="0"/>
                          </a:rPr>
                        </m:ctrlPr>
                      </m:fPr>
                      <m:num>
                        <m:sSup>
                          <m:sSupPr>
                            <m:ctrlPr>
                              <a:rPr lang="el-GR" sz="2800" i="1">
                                <a:latin typeface="Cambria Math" panose="02040503050406030204" pitchFamily="18" charset="0"/>
                                <a:ea typeface="Calibri" panose="020F0502020204030204" pitchFamily="34" charset="0"/>
                              </a:rPr>
                            </m:ctrlPr>
                          </m:sSupPr>
                          <m:e>
                            <m:r>
                              <a:rPr lang="el-GR" sz="2800" i="1">
                                <a:latin typeface="Cambria Math" panose="02040503050406030204" pitchFamily="18" charset="0"/>
                                <a:ea typeface="Calibri" panose="020F0502020204030204" pitchFamily="34" charset="0"/>
                              </a:rPr>
                              <m:t>𝑥</m:t>
                            </m:r>
                          </m:e>
                          <m:sup>
                            <m:r>
                              <a:rPr lang="el-GR" sz="2800">
                                <a:latin typeface="Cambria Math" panose="02040503050406030204" pitchFamily="18" charset="0"/>
                                <a:ea typeface="Calibri" panose="020F0502020204030204" pitchFamily="34" charset="0"/>
                              </a:rPr>
                              <m:t>2</m:t>
                            </m:r>
                          </m:sup>
                        </m:sSup>
                        <m:r>
                          <a:rPr lang="el-GR" sz="2800">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2</m:t>
                        </m:r>
                        <m:r>
                          <a:rPr lang="el-GR" sz="2800" i="1">
                            <a:latin typeface="Cambria Math" panose="02040503050406030204" pitchFamily="18" charset="0"/>
                            <a:ea typeface="Calibri" panose="020F0502020204030204" pitchFamily="34" charset="0"/>
                          </a:rPr>
                          <m:t>𝑥</m:t>
                        </m:r>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3</m:t>
                        </m:r>
                      </m:num>
                      <m:den>
                        <m:r>
                          <a:rPr lang="el-GR" sz="2800" i="1">
                            <a:latin typeface="Cambria Math" panose="02040503050406030204" pitchFamily="18" charset="0"/>
                            <a:ea typeface="Calibri" panose="020F0502020204030204" pitchFamily="34" charset="0"/>
                          </a:rPr>
                          <m:t>𝑥</m:t>
                        </m:r>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1</m:t>
                        </m:r>
                      </m:den>
                    </m:f>
                  </m:oMath>
                </a14:m>
                <a:r>
                  <a:rPr lang="el-GR" sz="2800" dirty="0">
                    <a:latin typeface="Bookman Old Style" panose="02050604050505020204" pitchFamily="18" charset="0"/>
                    <a:ea typeface="Calibri" panose="020F0502020204030204" pitchFamily="34" charset="0"/>
                  </a:rPr>
                  <a:t> και στη συνέχεια να απλοποιήσετε τον τύπο της. (Μονάδες 9)</a:t>
                </a:r>
              </a:p>
              <a:p>
                <a:r>
                  <a:rPr lang="el-GR" sz="2800" b="1" dirty="0">
                    <a:latin typeface="Bookman Old Style" panose="02050604050505020204" pitchFamily="18" charset="0"/>
                    <a:ea typeface="Calibri" panose="020F0502020204030204" pitchFamily="34" charset="0"/>
                  </a:rPr>
                  <a:t>γ) </a:t>
                </a:r>
                <a:r>
                  <a:rPr lang="el-GR" sz="2800" dirty="0">
                    <a:latin typeface="Bookman Old Style" panose="02050604050505020204" pitchFamily="18" charset="0"/>
                    <a:ea typeface="Calibri" panose="020F0502020204030204" pitchFamily="34" charset="0"/>
                  </a:rPr>
                  <a:t>Να παραστήσετε γραφικά την παραπάνω συνάρτηση. (Μονάδες 8)</a:t>
                </a:r>
              </a:p>
              <a:p>
                <a:r>
                  <a:rPr lang="el-GR" sz="2800" dirty="0">
                    <a:latin typeface="Bookman Old Style" panose="02050604050505020204" pitchFamily="18" charset="0"/>
                    <a:ea typeface="Calibri" panose="020F0502020204030204" pitchFamily="34" charset="0"/>
                  </a:rPr>
                  <a:t> </a:t>
                </a: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3041730"/>
              </a:xfrm>
              <a:prstGeom prst="rect">
                <a:avLst/>
              </a:prstGeom>
              <a:blipFill>
                <a:blip r:embed="rId2"/>
                <a:stretch>
                  <a:fillRect l="-1500" t="-3206"/>
                </a:stretch>
              </a:blipFill>
            </p:spPr>
            <p:txBody>
              <a:bodyPr/>
              <a:lstStyle/>
              <a:p>
                <a:r>
                  <a:rPr lang="el-GR">
                    <a:noFill/>
                  </a:rPr>
                  <a:t> </a:t>
                </a:r>
              </a:p>
            </p:txBody>
          </p:sp>
        </mc:Fallback>
      </mc:AlternateContent>
      <p:sp>
        <p:nvSpPr>
          <p:cNvPr id="3" name="TextBox 2">
            <a:extLst>
              <a:ext uri="{FF2B5EF4-FFF2-40B4-BE49-F238E27FC236}">
                <a16:creationId xmlns:a16="http://schemas.microsoft.com/office/drawing/2014/main" id="{40F2674B-2408-4A17-B058-66453F49ED03}"/>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218794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3231654"/>
              </a:xfrm>
              <a:prstGeom prst="rect">
                <a:avLst/>
              </a:prstGeom>
              <a:noFill/>
            </p:spPr>
            <p:txBody>
              <a:bodyPr wrap="square" rtlCol="0">
                <a:spAutoFit/>
              </a:bodyPr>
              <a:lstStyle/>
              <a:p>
                <a:pPr>
                  <a:spcBef>
                    <a:spcPts val="200"/>
                  </a:spcBef>
                </a:pPr>
                <a:r>
                  <a:rPr lang="el-GR" sz="36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1294</a:t>
                </a:r>
              </a:p>
              <a:p>
                <a:r>
                  <a:rPr lang="el-GR" sz="2800" dirty="0">
                    <a:latin typeface="Bookman Old Style" panose="02050604050505020204" pitchFamily="18" charset="0"/>
                    <a:ea typeface="Calibri" panose="020F0502020204030204" pitchFamily="34" charset="0"/>
                  </a:rPr>
                  <a:t>Δίνεται η συνάρτηση </a:t>
                </a:r>
                <a14:m>
                  <m:oMath xmlns:m="http://schemas.openxmlformats.org/officeDocument/2006/math">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𝑥</m:t>
                        </m:r>
                      </m:e>
                    </m:d>
                    <m:r>
                      <a:rPr lang="el-GR" sz="2800">
                        <a:latin typeface="Cambria Math" panose="02040503050406030204" pitchFamily="18" charset="0"/>
                        <a:ea typeface="Calibri" panose="020F0502020204030204" pitchFamily="34" charset="0"/>
                      </a:rPr>
                      <m:t>=</m:t>
                    </m:r>
                    <m:r>
                      <m:rPr>
                        <m:sty m:val="p"/>
                      </m:rPr>
                      <a:rPr lang="el-GR" sz="2800">
                        <a:latin typeface="Cambria Math" panose="02040503050406030204" pitchFamily="18" charset="0"/>
                        <a:ea typeface="Calibri" panose="020F0502020204030204" pitchFamily="34" charset="0"/>
                      </a:rPr>
                      <m:t>α</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m:t>
                    </m:r>
                    <m:r>
                      <m:rPr>
                        <m:sty m:val="p"/>
                      </m:rPr>
                      <a:rPr lang="el-GR" sz="2800">
                        <a:latin typeface="Cambria Math" panose="02040503050406030204" pitchFamily="18" charset="0"/>
                        <a:ea typeface="Calibri" panose="020F0502020204030204" pitchFamily="34" charset="0"/>
                      </a:rPr>
                      <m:t>β</m:t>
                    </m:r>
                  </m:oMath>
                </a14:m>
                <a:r>
                  <a:rPr lang="el-GR" sz="2800" dirty="0">
                    <a:latin typeface="Bookman Old Style" panose="02050604050505020204" pitchFamily="18" charset="0"/>
                    <a:ea typeface="Calibri" panose="020F0502020204030204" pitchFamily="34" charset="0"/>
                  </a:rPr>
                  <a:t>, με α, β</a:t>
                </a:r>
                <a:r>
                  <a:rPr lang="en-US" sz="2800" dirty="0">
                    <a:latin typeface="Bookman Old Style" panose="02050604050505020204" pitchFamily="18" charset="0"/>
                    <a:ea typeface="Calibri" panose="020F0502020204030204" pitchFamily="34" charset="0"/>
                    <a:sym typeface="Symbol" panose="05050102010706020507" pitchFamily="18" charset="2"/>
                  </a:rPr>
                  <a:t></a:t>
                </a:r>
                <a:r>
                  <a:rPr lang="el-GR" sz="2800" spc="-100" dirty="0">
                    <a:latin typeface="Bookman Old Style" panose="02050604050505020204" pitchFamily="18" charset="0"/>
                    <a:ea typeface="Calibri" panose="020F0502020204030204" pitchFamily="34" charset="0"/>
                  </a:rPr>
                  <a:t>Ι</a:t>
                </a:r>
                <a:r>
                  <a:rPr lang="en-US" sz="2800" dirty="0">
                    <a:latin typeface="Bookman Old Style" panose="02050604050505020204" pitchFamily="18" charset="0"/>
                    <a:ea typeface="Calibri" panose="020F0502020204030204" pitchFamily="34" charset="0"/>
                  </a:rPr>
                  <a:t>R</a:t>
                </a:r>
                <a:r>
                  <a:rPr lang="el-GR" sz="2800" dirty="0">
                    <a:latin typeface="Bookman Old Style" panose="02050604050505020204" pitchFamily="18" charset="0"/>
                    <a:ea typeface="Calibri" panose="020F0502020204030204" pitchFamily="34" charset="0"/>
                  </a:rPr>
                  <a:t>, για την οποία ισχύει: </a:t>
                </a:r>
                <a14:m>
                  <m:oMath xmlns:m="http://schemas.openxmlformats.org/officeDocument/2006/math">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r>
                          <a:rPr lang="el-GR" sz="2800">
                            <a:latin typeface="Cambria Math" panose="02040503050406030204" pitchFamily="18" charset="0"/>
                            <a:ea typeface="Calibri" panose="020F0502020204030204" pitchFamily="34" charset="0"/>
                          </a:rPr>
                          <m:t>0</m:t>
                        </m:r>
                      </m:e>
                    </m:d>
                    <m:r>
                      <a:rPr lang="el-GR" sz="2800">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5</m:t>
                    </m:r>
                  </m:oMath>
                </a14:m>
                <a:r>
                  <a:rPr lang="el-GR" sz="2800" dirty="0">
                    <a:latin typeface="Bookman Old Style" panose="02050604050505020204" pitchFamily="18" charset="0"/>
                    <a:ea typeface="Calibri" panose="020F0502020204030204" pitchFamily="34" charset="0"/>
                  </a:rPr>
                  <a:t> και </a:t>
                </a:r>
                <a14:m>
                  <m:oMath xmlns:m="http://schemas.openxmlformats.org/officeDocument/2006/math">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r>
                          <a:rPr lang="el-GR" sz="2800">
                            <a:latin typeface="Cambria Math" panose="02040503050406030204" pitchFamily="18" charset="0"/>
                            <a:ea typeface="Calibri" panose="020F0502020204030204" pitchFamily="34" charset="0"/>
                          </a:rPr>
                          <m:t>1</m:t>
                        </m:r>
                      </m:e>
                    </m:d>
                    <m:r>
                      <a:rPr lang="el-GR" sz="2800">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3</m:t>
                    </m:r>
                  </m:oMath>
                </a14:m>
                <a:r>
                  <a:rPr lang="el-GR" sz="2800" dirty="0">
                    <a:latin typeface="Bookman Old Style" panose="02050604050505020204" pitchFamily="18" charset="0"/>
                    <a:ea typeface="Calibri" panose="020F0502020204030204" pitchFamily="34" charset="0"/>
                  </a:rPr>
                  <a:t>.</a:t>
                </a:r>
              </a:p>
              <a:p>
                <a:r>
                  <a:rPr lang="el-GR" sz="2800" b="1" dirty="0">
                    <a:latin typeface="Bookman Old Style" panose="02050604050505020204" pitchFamily="18" charset="0"/>
                    <a:ea typeface="Calibri" panose="020F0502020204030204" pitchFamily="34" charset="0"/>
                  </a:rPr>
                  <a:t>α) </a:t>
                </a:r>
                <a:r>
                  <a:rPr lang="el-GR" sz="2800" dirty="0">
                    <a:latin typeface="Bookman Old Style" panose="02050604050505020204" pitchFamily="18" charset="0"/>
                    <a:ea typeface="Calibri" panose="020F0502020204030204" pitchFamily="34" charset="0"/>
                  </a:rPr>
                  <a:t>Να δείξετε ότι </a:t>
                </a:r>
                <a14:m>
                  <m:oMath xmlns:m="http://schemas.openxmlformats.org/officeDocument/2006/math">
                    <m:r>
                      <m:rPr>
                        <m:sty m:val="p"/>
                      </m:rPr>
                      <a:rPr lang="el-GR" sz="2800">
                        <a:latin typeface="Cambria Math" panose="02040503050406030204" pitchFamily="18" charset="0"/>
                        <a:ea typeface="Calibri" panose="020F0502020204030204" pitchFamily="34" charset="0"/>
                      </a:rPr>
                      <m:t>α</m:t>
                    </m:r>
                    <m:r>
                      <a:rPr lang="el-GR" sz="2800">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2</m:t>
                    </m:r>
                  </m:oMath>
                </a14:m>
                <a:r>
                  <a:rPr lang="el-GR" sz="2800" dirty="0">
                    <a:latin typeface="Bookman Old Style" panose="02050604050505020204" pitchFamily="18" charset="0"/>
                    <a:ea typeface="Calibri" panose="020F0502020204030204" pitchFamily="34" charset="0"/>
                  </a:rPr>
                  <a:t> και </a:t>
                </a:r>
                <a14:m>
                  <m:oMath xmlns:m="http://schemas.openxmlformats.org/officeDocument/2006/math">
                    <m:r>
                      <m:rPr>
                        <m:sty m:val="p"/>
                      </m:rPr>
                      <a:rPr lang="el-GR" sz="2800">
                        <a:latin typeface="Cambria Math" panose="02040503050406030204" pitchFamily="18" charset="0"/>
                        <a:ea typeface="Calibri" panose="020F0502020204030204" pitchFamily="34" charset="0"/>
                      </a:rPr>
                      <m:t>β</m:t>
                    </m:r>
                    <m:r>
                      <a:rPr lang="el-GR" sz="2800">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5</m:t>
                    </m:r>
                  </m:oMath>
                </a14:m>
                <a:r>
                  <a:rPr lang="el-GR" sz="2800" dirty="0">
                    <a:latin typeface="Bookman Old Style" panose="02050604050505020204" pitchFamily="18" charset="0"/>
                    <a:ea typeface="Calibri" panose="020F0502020204030204" pitchFamily="34" charset="0"/>
                  </a:rPr>
                  <a:t>. (Μονάδες 10)</a:t>
                </a:r>
              </a:p>
              <a:p>
                <a:r>
                  <a:rPr lang="el-GR" sz="2800" b="1" dirty="0">
                    <a:latin typeface="Bookman Old Style" panose="02050604050505020204" pitchFamily="18" charset="0"/>
                    <a:ea typeface="Calibri" panose="020F0502020204030204" pitchFamily="34" charset="0"/>
                  </a:rPr>
                  <a:t>β) </a:t>
                </a:r>
                <a:r>
                  <a:rPr lang="el-GR" sz="2800" dirty="0">
                    <a:latin typeface="Bookman Old Style" panose="02050604050505020204" pitchFamily="18" charset="0"/>
                    <a:ea typeface="Calibri" panose="020F0502020204030204" pitchFamily="34" charset="0"/>
                  </a:rPr>
                  <a:t>Να βρείτε τα σημεία στα οποία η γραφική παράσταση της f τέμνει τους άξονες x’x και y’y. (Μονάδες 7)</a:t>
                </a:r>
              </a:p>
              <a:p>
                <a:r>
                  <a:rPr lang="el-GR" sz="2800" b="1" dirty="0">
                    <a:latin typeface="Bookman Old Style" panose="02050604050505020204" pitchFamily="18" charset="0"/>
                    <a:ea typeface="Calibri" panose="020F0502020204030204" pitchFamily="34" charset="0"/>
                  </a:rPr>
                  <a:t>γ)</a:t>
                </a:r>
                <a:r>
                  <a:rPr lang="el-GR" sz="2800" dirty="0">
                    <a:latin typeface="Bookman Old Style" panose="02050604050505020204" pitchFamily="18" charset="0"/>
                    <a:ea typeface="Calibri" panose="020F0502020204030204" pitchFamily="34" charset="0"/>
                  </a:rPr>
                  <a:t> Να σχεδιάσετε τη γραφική παράσταση της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 (Μονάδες 8)</a:t>
                </a: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3231654"/>
              </a:xfrm>
              <a:prstGeom prst="rect">
                <a:avLst/>
              </a:prstGeom>
              <a:blipFill>
                <a:blip r:embed="rId2"/>
                <a:stretch>
                  <a:fillRect l="-1500" t="-3019" b="-4340"/>
                </a:stretch>
              </a:blipFill>
            </p:spPr>
            <p:txBody>
              <a:bodyPr/>
              <a:lstStyle/>
              <a:p>
                <a:r>
                  <a:rPr lang="el-GR">
                    <a:noFill/>
                  </a:rPr>
                  <a:t> </a:t>
                </a:r>
              </a:p>
            </p:txBody>
          </p:sp>
        </mc:Fallback>
      </mc:AlternateContent>
      <p:sp>
        <p:nvSpPr>
          <p:cNvPr id="3" name="TextBox 2">
            <a:extLst>
              <a:ext uri="{FF2B5EF4-FFF2-40B4-BE49-F238E27FC236}">
                <a16:creationId xmlns:a16="http://schemas.microsoft.com/office/drawing/2014/main" id="{3DD72EB4-4B45-4B29-9B79-F9252CECA010}"/>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208045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3331040"/>
              </a:xfrm>
              <a:prstGeom prst="rect">
                <a:avLst/>
              </a:prstGeom>
              <a:noFill/>
            </p:spPr>
            <p:txBody>
              <a:bodyPr wrap="square" rtlCol="0">
                <a:spAutoFit/>
              </a:bodyPr>
              <a:lstStyle/>
              <a:p>
                <a:pPr>
                  <a:spcBef>
                    <a:spcPts val="200"/>
                  </a:spcBef>
                </a:pPr>
                <a:r>
                  <a:rPr lang="el-GR" sz="36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1283</a:t>
                </a:r>
              </a:p>
              <a:p>
                <a:r>
                  <a:rPr lang="el-GR" sz="2800" dirty="0">
                    <a:latin typeface="Bookman Old Style" panose="02050604050505020204" pitchFamily="18" charset="0"/>
                    <a:ea typeface="Calibri" panose="020F0502020204030204" pitchFamily="34" charset="0"/>
                  </a:rPr>
                  <a:t>Δίνεται η συνάρτηση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 με </a:t>
                </a:r>
                <a14:m>
                  <m:oMath xmlns:m="http://schemas.openxmlformats.org/officeDocument/2006/math">
                    <m:r>
                      <a:rPr lang="el-GR" sz="2800" i="1">
                        <a:latin typeface="Cambria Math" panose="02040503050406030204" pitchFamily="18" charset="0"/>
                        <a:ea typeface="Calibri" panose="020F0502020204030204" pitchFamily="34" charset="0"/>
                      </a:rPr>
                      <m:t>𝑓</m:t>
                    </m:r>
                    <m:r>
                      <a:rPr lang="el-GR" sz="2800">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m:t>
                    </m:r>
                    <m:d>
                      <m:dPr>
                        <m:begChr m:val="{"/>
                        <m:endChr m:val=""/>
                        <m:ctrlPr>
                          <a:rPr lang="el-GR" sz="2800" i="1">
                            <a:latin typeface="Cambria Math" panose="02040503050406030204" pitchFamily="18" charset="0"/>
                            <a:ea typeface="Calibri" panose="020F0502020204030204" pitchFamily="34" charset="0"/>
                          </a:rPr>
                        </m:ctrlPr>
                      </m:dPr>
                      <m:e>
                        <m:m>
                          <m:mPr>
                            <m:plcHide m:val="on"/>
                            <m:mcs>
                              <m:mc>
                                <m:mcPr>
                                  <m:count m:val="1"/>
                                  <m:mcJc m:val="center"/>
                                </m:mcPr>
                              </m:mc>
                            </m:mcs>
                            <m:ctrlPr>
                              <a:rPr lang="el-GR" sz="2800" i="1">
                                <a:latin typeface="Cambria Math" panose="02040503050406030204" pitchFamily="18" charset="0"/>
                                <a:ea typeface="Calibri" panose="020F0502020204030204" pitchFamily="34" charset="0"/>
                              </a:rPr>
                            </m:ctrlPr>
                          </m:mPr>
                          <m:mr>
                            <m:e>
                              <m:r>
                                <a:rPr lang="el-GR" sz="2800">
                                  <a:latin typeface="Cambria Math" panose="02040503050406030204" pitchFamily="18" charset="0"/>
                                  <a:ea typeface="Calibri" panose="020F0502020204030204" pitchFamily="34" charset="0"/>
                                </a:rPr>
                                <m:t>8</m:t>
                              </m:r>
                              <m:r>
                                <a:rPr lang="el-GR" sz="2800" i="1">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m:t>
                              </m:r>
                              <m:r>
                                <m:rPr>
                                  <m:sty m:val="p"/>
                                </m:rPr>
                                <a:rPr lang="el-GR" sz="2800">
                                  <a:latin typeface="Cambria Math" panose="02040503050406030204" pitchFamily="18" charset="0"/>
                                  <a:ea typeface="Calibri" panose="020F0502020204030204" pitchFamily="34" charset="0"/>
                                </a:rPr>
                                <m:t>x</m:t>
                              </m:r>
                              <m:r>
                                <a:rPr lang="el-GR" sz="2800">
                                  <a:latin typeface="Cambria Math" panose="02040503050406030204" pitchFamily="18" charset="0"/>
                                  <a:ea typeface="Calibri" panose="020F0502020204030204" pitchFamily="34" charset="0"/>
                                </a:rPr>
                                <m:t>&lt;0</m:t>
                              </m:r>
                            </m:e>
                          </m:mr>
                          <m:mr>
                            <m:e>
                              <m:r>
                                <a:rPr lang="el-GR" sz="2800">
                                  <a:latin typeface="Cambria Math" panose="02040503050406030204" pitchFamily="18" charset="0"/>
                                  <a:ea typeface="Calibri" panose="020F0502020204030204" pitchFamily="34" charset="0"/>
                                </a:rPr>
                                <m:t>2</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+5,</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≥0</m:t>
                              </m:r>
                            </m:e>
                          </m:mr>
                        </m:m>
                      </m:e>
                    </m:d>
                  </m:oMath>
                </a14:m>
                <a:r>
                  <a:rPr lang="el-GR" sz="2800" dirty="0">
                    <a:latin typeface="Bookman Old Style" panose="02050604050505020204" pitchFamily="18" charset="0"/>
                    <a:ea typeface="Calibri" panose="020F0502020204030204" pitchFamily="34" charset="0"/>
                  </a:rPr>
                  <a:t>.</a:t>
                </a:r>
              </a:p>
              <a:p>
                <a:r>
                  <a:rPr lang="el-GR" sz="2800" b="1" dirty="0">
                    <a:latin typeface="Bookman Old Style" panose="02050604050505020204" pitchFamily="18" charset="0"/>
                    <a:ea typeface="Calibri" panose="020F0502020204030204" pitchFamily="34" charset="0"/>
                  </a:rPr>
                  <a:t>α) </a:t>
                </a:r>
                <a:r>
                  <a:rPr lang="el-GR" sz="2800" dirty="0">
                    <a:latin typeface="Bookman Old Style" panose="02050604050505020204" pitchFamily="18" charset="0"/>
                    <a:ea typeface="Calibri" panose="020F0502020204030204" pitchFamily="34" charset="0"/>
                  </a:rPr>
                  <a:t>Να δείξετε ότι </a:t>
                </a:r>
                <a14:m>
                  <m:oMath xmlns:m="http://schemas.openxmlformats.org/officeDocument/2006/math">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5</m:t>
                        </m:r>
                      </m:e>
                    </m:d>
                    <m:r>
                      <a:rPr lang="el-GR" sz="2800">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r>
                          <a:rPr lang="el-GR" sz="2800">
                            <a:latin typeface="Cambria Math" panose="02040503050406030204" pitchFamily="18" charset="0"/>
                            <a:ea typeface="Calibri" panose="020F0502020204030204" pitchFamily="34" charset="0"/>
                          </a:rPr>
                          <m:t>4</m:t>
                        </m:r>
                      </m:e>
                    </m:d>
                  </m:oMath>
                </a14:m>
                <a:r>
                  <a:rPr lang="el-GR" sz="2800" dirty="0">
                    <a:latin typeface="Bookman Old Style" panose="02050604050505020204" pitchFamily="18" charset="0"/>
                    <a:ea typeface="Calibri" panose="020F0502020204030204" pitchFamily="34" charset="0"/>
                  </a:rPr>
                  <a:t>. (Μονάδες 13)</a:t>
                </a:r>
              </a:p>
              <a:p>
                <a:r>
                  <a:rPr lang="el-GR" sz="2800" b="1" dirty="0">
                    <a:latin typeface="Bookman Old Style" panose="02050604050505020204" pitchFamily="18" charset="0"/>
                    <a:ea typeface="Calibri" panose="020F0502020204030204" pitchFamily="34" charset="0"/>
                  </a:rPr>
                  <a:t>β) </a:t>
                </a:r>
                <a:r>
                  <a:rPr lang="el-GR" sz="2800" dirty="0">
                    <a:latin typeface="Bookman Old Style" panose="02050604050505020204" pitchFamily="18" charset="0"/>
                    <a:ea typeface="Calibri" panose="020F0502020204030204" pitchFamily="34" charset="0"/>
                  </a:rPr>
                  <a:t>Να βρείτε τις τιμές του </a:t>
                </a:r>
                <a:r>
                  <a:rPr lang="en-US" sz="2800" dirty="0">
                    <a:latin typeface="Bookman Old Style" panose="02050604050505020204" pitchFamily="18" charset="0"/>
                    <a:ea typeface="Calibri" panose="020F0502020204030204" pitchFamily="34" charset="0"/>
                  </a:rPr>
                  <a:t>x</a:t>
                </a:r>
                <a:r>
                  <a:rPr lang="en-US" sz="2800" dirty="0">
                    <a:latin typeface="Bookman Old Style" panose="02050604050505020204" pitchFamily="18" charset="0"/>
                    <a:ea typeface="Calibri" panose="020F0502020204030204" pitchFamily="34" charset="0"/>
                    <a:sym typeface="Symbol" panose="05050102010706020507" pitchFamily="18" charset="2"/>
                  </a:rPr>
                  <a:t></a:t>
                </a:r>
                <a:r>
                  <a:rPr lang="el-GR" sz="2800" spc="-100" dirty="0">
                    <a:latin typeface="Bookman Old Style" panose="02050604050505020204" pitchFamily="18" charset="0"/>
                    <a:ea typeface="Calibri" panose="020F0502020204030204" pitchFamily="34" charset="0"/>
                  </a:rPr>
                  <a:t>Ι</a:t>
                </a:r>
                <a:r>
                  <a:rPr lang="en-US" sz="2800" dirty="0">
                    <a:latin typeface="Bookman Old Style" panose="02050604050505020204" pitchFamily="18" charset="0"/>
                    <a:ea typeface="Calibri" panose="020F0502020204030204" pitchFamily="34" charset="0"/>
                  </a:rPr>
                  <a:t>R</a:t>
                </a:r>
                <a:r>
                  <a:rPr lang="el-GR" sz="2800" dirty="0">
                    <a:latin typeface="Bookman Old Style" panose="02050604050505020204" pitchFamily="18" charset="0"/>
                    <a:ea typeface="Calibri" panose="020F0502020204030204" pitchFamily="34" charset="0"/>
                  </a:rPr>
                  <a:t>, ώστε </a:t>
                </a:r>
                <a14:m>
                  <m:oMath xmlns:m="http://schemas.openxmlformats.org/officeDocument/2006/math">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𝑥</m:t>
                        </m:r>
                      </m:e>
                    </m:d>
                    <m:r>
                      <a:rPr lang="el-GR" sz="2800">
                        <a:latin typeface="Cambria Math" panose="02040503050406030204" pitchFamily="18" charset="0"/>
                        <a:ea typeface="Calibri" panose="020F0502020204030204" pitchFamily="34" charset="0"/>
                      </a:rPr>
                      <m:t>=9</m:t>
                    </m:r>
                  </m:oMath>
                </a14:m>
                <a:r>
                  <a:rPr lang="el-GR" sz="2800" dirty="0">
                    <a:latin typeface="Bookman Old Style" panose="02050604050505020204" pitchFamily="18" charset="0"/>
                    <a:ea typeface="Calibri" panose="020F0502020204030204" pitchFamily="34" charset="0"/>
                  </a:rPr>
                  <a:t>. (Μονάδες 12)</a:t>
                </a:r>
              </a:p>
              <a:p>
                <a:r>
                  <a:rPr lang="el-GR" sz="2800" dirty="0">
                    <a:latin typeface="Bookman Old Style" panose="02050604050505020204" pitchFamily="18" charset="0"/>
                    <a:ea typeface="Calibri" panose="020F0502020204030204" pitchFamily="34" charset="0"/>
                  </a:rPr>
                  <a:t> </a:t>
                </a:r>
              </a:p>
              <a:p>
                <a:r>
                  <a:rPr lang="el-GR" sz="2800" dirty="0">
                    <a:latin typeface="Bookman Old Style" panose="02050604050505020204" pitchFamily="18" charset="0"/>
                    <a:ea typeface="Calibri" panose="020F0502020204030204" pitchFamily="34" charset="0"/>
                  </a:rPr>
                  <a:t> </a:t>
                </a: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3331040"/>
              </a:xfrm>
              <a:prstGeom prst="rect">
                <a:avLst/>
              </a:prstGeom>
              <a:blipFill>
                <a:blip r:embed="rId2"/>
                <a:stretch>
                  <a:fillRect l="-1500" t="-2930"/>
                </a:stretch>
              </a:blipFill>
            </p:spPr>
            <p:txBody>
              <a:bodyPr/>
              <a:lstStyle/>
              <a:p>
                <a:r>
                  <a:rPr lang="el-GR">
                    <a:noFill/>
                  </a:rPr>
                  <a:t> </a:t>
                </a:r>
              </a:p>
            </p:txBody>
          </p:sp>
        </mc:Fallback>
      </mc:AlternateContent>
      <p:sp>
        <p:nvSpPr>
          <p:cNvPr id="3" name="TextBox 2">
            <a:extLst>
              <a:ext uri="{FF2B5EF4-FFF2-40B4-BE49-F238E27FC236}">
                <a16:creationId xmlns:a16="http://schemas.microsoft.com/office/drawing/2014/main" id="{BA3301E6-0030-41BD-B09D-096F19769EEB}"/>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7134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8287E-94E7-4D28-A726-6E6B89DE5E59}"/>
              </a:ext>
            </a:extLst>
          </p:cNvPr>
          <p:cNvSpPr>
            <a:spLocks noGrp="1"/>
          </p:cNvSpPr>
          <p:nvPr>
            <p:ph type="title"/>
          </p:nvPr>
        </p:nvSpPr>
        <p:spPr/>
        <p:txBody>
          <a:bodyPr>
            <a:normAutofit fontScale="90000"/>
          </a:bodyPr>
          <a:lstStyle/>
          <a:p>
            <a:br>
              <a:rPr lang="el-GR" sz="5400" cap="none" dirty="0">
                <a:latin typeface="Bookman Old Style" panose="02050604050505020204" pitchFamily="18" charset="0"/>
                <a:ea typeface="Calibri" panose="020F0502020204030204" pitchFamily="34" charset="0"/>
              </a:rPr>
            </a:br>
            <a:r>
              <a:rPr lang="el-GR" sz="5400" b="1" cap="none" dirty="0">
                <a:latin typeface="Bookman Old Style" panose="02050604050505020204" pitchFamily="18" charset="0"/>
                <a:ea typeface="Calibri" panose="020F0502020204030204" pitchFamily="34" charset="0"/>
              </a:rPr>
              <a:t>4ο Θέμα</a:t>
            </a:r>
            <a:br>
              <a:rPr lang="el-GR" sz="5400" cap="none" dirty="0">
                <a:latin typeface="Bookman Old Style" panose="02050604050505020204" pitchFamily="18" charset="0"/>
                <a:ea typeface="Calibri" panose="020F0502020204030204" pitchFamily="34" charset="0"/>
              </a:rPr>
            </a:br>
            <a:r>
              <a:rPr lang="el-GR" sz="5400" cap="none" dirty="0">
                <a:latin typeface="Bookman Old Style" panose="02050604050505020204" pitchFamily="18" charset="0"/>
                <a:ea typeface="Calibri" panose="020F0502020204030204" pitchFamily="34" charset="0"/>
              </a:rPr>
              <a:t> </a:t>
            </a:r>
            <a:br>
              <a:rPr lang="el-GR" sz="5400" cap="none" dirty="0">
                <a:latin typeface="Bookman Old Style" panose="02050604050505020204" pitchFamily="18" charset="0"/>
                <a:ea typeface="Calibri" panose="020F0502020204030204" pitchFamily="34" charset="0"/>
              </a:rPr>
            </a:br>
            <a:endParaRPr lang="el-GR" cap="none" dirty="0"/>
          </a:p>
        </p:txBody>
      </p:sp>
      <p:sp>
        <p:nvSpPr>
          <p:cNvPr id="3" name="Content Placeholder 2">
            <a:extLst>
              <a:ext uri="{FF2B5EF4-FFF2-40B4-BE49-F238E27FC236}">
                <a16:creationId xmlns:a16="http://schemas.microsoft.com/office/drawing/2014/main" id="{B7C0601D-AC51-4945-838F-71683EB40D60}"/>
              </a:ext>
            </a:extLst>
          </p:cNvPr>
          <p:cNvSpPr>
            <a:spLocks noGrp="1"/>
          </p:cNvSpPr>
          <p:nvPr>
            <p:ph idx="1"/>
          </p:nvPr>
        </p:nvSpPr>
        <p:spPr/>
        <p:txBody>
          <a:bodyPr/>
          <a:lstStyle/>
          <a:p>
            <a:endParaRPr lang="el-GR" dirty="0">
              <a:latin typeface="Bookman Old Style" panose="02050604050505020204" pitchFamily="18" charset="0"/>
            </a:endParaRPr>
          </a:p>
        </p:txBody>
      </p:sp>
    </p:spTree>
    <p:extLst>
      <p:ext uri="{BB962C8B-B14F-4D97-AF65-F5344CB8AC3E}">
        <p14:creationId xmlns:p14="http://schemas.microsoft.com/office/powerpoint/2010/main" val="12439154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96B9F0-CBBD-4950-9302-1C5C968DA7CB}"/>
              </a:ext>
            </a:extLst>
          </p:cNvPr>
          <p:cNvSpPr txBox="1"/>
          <p:nvPr/>
        </p:nvSpPr>
        <p:spPr>
          <a:xfrm>
            <a:off x="0" y="0"/>
            <a:ext cx="7635875" cy="6801862"/>
          </a:xfrm>
          <a:prstGeom prst="rect">
            <a:avLst/>
          </a:prstGeom>
          <a:noFill/>
        </p:spPr>
        <p:txBody>
          <a:bodyPr wrap="square" rtlCol="0">
            <a:spAutoFit/>
          </a:bodyPr>
          <a:lstStyle/>
          <a:p>
            <a:pPr>
              <a:spcBef>
                <a:spcPts val="200"/>
              </a:spcBef>
            </a:pPr>
            <a:r>
              <a:rPr lang="el-GR" sz="28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1386</a:t>
            </a:r>
          </a:p>
          <a:p>
            <a:r>
              <a:rPr lang="el-GR" sz="2400" dirty="0">
                <a:latin typeface="Bookman Old Style" panose="02050604050505020204" pitchFamily="18" charset="0"/>
                <a:ea typeface="Calibri" panose="020F0502020204030204" pitchFamily="34" charset="0"/>
              </a:rPr>
              <a:t>Μια μικρή εταιρεία πουλάει βιολογικό ελαιόλαδο στο διαδίκτυο. Στο παραπάνω σχήμα, παρουσιάζεται η γραφική παράσταση της συνάρτησης που περιγράφει τα έξοδα Κ(</a:t>
            </a:r>
            <a:r>
              <a:rPr lang="en-US" sz="2400" dirty="0">
                <a:latin typeface="Bookman Old Style" panose="02050604050505020204" pitchFamily="18" charset="0"/>
                <a:ea typeface="Calibri" panose="020F0502020204030204" pitchFamily="34" charset="0"/>
              </a:rPr>
              <a:t>x</a:t>
            </a:r>
            <a:r>
              <a:rPr lang="el-GR" sz="2400" dirty="0">
                <a:latin typeface="Bookman Old Style" panose="02050604050505020204" pitchFamily="18" charset="0"/>
                <a:ea typeface="Calibri" panose="020F0502020204030204" pitchFamily="34" charset="0"/>
              </a:rPr>
              <a:t>) και τα έσοδα </a:t>
            </a:r>
            <a:r>
              <a:rPr lang="en-US" sz="2400" dirty="0">
                <a:latin typeface="Bookman Old Style" panose="02050604050505020204" pitchFamily="18" charset="0"/>
                <a:ea typeface="Calibri" panose="020F0502020204030204" pitchFamily="34" charset="0"/>
              </a:rPr>
              <a:t>E</a:t>
            </a:r>
            <a:r>
              <a:rPr lang="el-GR" sz="2400" dirty="0">
                <a:latin typeface="Bookman Old Style" panose="02050604050505020204" pitchFamily="18" charset="0"/>
                <a:ea typeface="Calibri" panose="020F0502020204030204" pitchFamily="34" charset="0"/>
              </a:rPr>
              <a:t>(</a:t>
            </a:r>
            <a:r>
              <a:rPr lang="en-US" sz="2400" dirty="0">
                <a:latin typeface="Bookman Old Style" panose="02050604050505020204" pitchFamily="18" charset="0"/>
                <a:ea typeface="Calibri" panose="020F0502020204030204" pitchFamily="34" charset="0"/>
              </a:rPr>
              <a:t>x</a:t>
            </a:r>
            <a:r>
              <a:rPr lang="el-GR" sz="2400" dirty="0">
                <a:latin typeface="Bookman Old Style" panose="02050604050505020204" pitchFamily="18" charset="0"/>
                <a:ea typeface="Calibri" panose="020F0502020204030204" pitchFamily="34" charset="0"/>
              </a:rPr>
              <a:t>) από την πώληση </a:t>
            </a:r>
            <a:r>
              <a:rPr lang="en-US" sz="2400" dirty="0">
                <a:latin typeface="Bookman Old Style" panose="02050604050505020204" pitchFamily="18" charset="0"/>
                <a:ea typeface="Calibri" panose="020F0502020204030204" pitchFamily="34" charset="0"/>
              </a:rPr>
              <a:t>x</a:t>
            </a:r>
            <a:r>
              <a:rPr lang="el-GR" sz="2400" dirty="0">
                <a:latin typeface="Bookman Old Style" panose="02050604050505020204" pitchFamily="18" charset="0"/>
                <a:ea typeface="Calibri" panose="020F0502020204030204" pitchFamily="34" charset="0"/>
              </a:rPr>
              <a:t> λίτρων λαδιού σε ένα μήνα.</a:t>
            </a:r>
          </a:p>
          <a:p>
            <a:r>
              <a:rPr lang="el-GR" sz="2400" b="1" dirty="0">
                <a:latin typeface="Bookman Old Style" panose="02050604050505020204" pitchFamily="18" charset="0"/>
                <a:ea typeface="Calibri" panose="020F0502020204030204" pitchFamily="34" charset="0"/>
              </a:rPr>
              <a:t>α) </a:t>
            </a:r>
            <a:r>
              <a:rPr lang="el-GR" sz="2400" dirty="0">
                <a:latin typeface="Bookman Old Style" panose="02050604050505020204" pitchFamily="18" charset="0"/>
                <a:ea typeface="Calibri" panose="020F0502020204030204" pitchFamily="34" charset="0"/>
              </a:rPr>
              <a:t>Να εκτιμήσετε τις συντεταγμένες του σημείου τομής των δύο ευθειών και να ερμηνεύσετε τη σημασία του. (Μονάδες 6)</a:t>
            </a:r>
          </a:p>
          <a:p>
            <a:r>
              <a:rPr lang="el-GR" sz="2400" b="1" dirty="0">
                <a:latin typeface="Bookman Old Style" panose="02050604050505020204" pitchFamily="18" charset="0"/>
                <a:ea typeface="Calibri" panose="020F0502020204030204" pitchFamily="34" charset="0"/>
              </a:rPr>
              <a:t>β) </a:t>
            </a:r>
            <a:r>
              <a:rPr lang="el-GR" sz="2400" dirty="0">
                <a:latin typeface="Bookman Old Style" panose="02050604050505020204" pitchFamily="18" charset="0"/>
                <a:ea typeface="Calibri" panose="020F0502020204030204" pitchFamily="34" charset="0"/>
              </a:rPr>
              <a:t>Ποια είναι τα αρχικά (πάγια) έξοδα της εταιρείας; (Μονάδες 5)</a:t>
            </a:r>
          </a:p>
          <a:p>
            <a:r>
              <a:rPr lang="el-GR" sz="2400" b="1" dirty="0">
                <a:latin typeface="Bookman Old Style" panose="02050604050505020204" pitchFamily="18" charset="0"/>
                <a:ea typeface="Calibri" panose="020F0502020204030204" pitchFamily="34" charset="0"/>
              </a:rPr>
              <a:t>γ) </a:t>
            </a:r>
            <a:r>
              <a:rPr lang="el-GR" sz="2400" dirty="0">
                <a:latin typeface="Bookman Old Style" panose="02050604050505020204" pitchFamily="18" charset="0"/>
                <a:ea typeface="Calibri" panose="020F0502020204030204" pitchFamily="34" charset="0"/>
              </a:rPr>
              <a:t>Πόσα λίτρα ελαιόλαδο πρέπει να πουλήσει η εταιρεία για να μην έχει ζημιά</a:t>
            </a:r>
          </a:p>
          <a:p>
            <a:r>
              <a:rPr lang="el-GR" sz="2400" dirty="0">
                <a:latin typeface="Bookman Old Style" panose="02050604050505020204" pitchFamily="18" charset="0"/>
                <a:ea typeface="Calibri" panose="020F0502020204030204" pitchFamily="34" charset="0"/>
              </a:rPr>
              <a:t> (Μονάδες 6)</a:t>
            </a:r>
          </a:p>
          <a:p>
            <a:r>
              <a:rPr lang="el-GR" sz="2400" b="1" dirty="0">
                <a:latin typeface="Bookman Old Style" panose="02050604050505020204" pitchFamily="18" charset="0"/>
                <a:ea typeface="Calibri" panose="020F0502020204030204" pitchFamily="34" charset="0"/>
              </a:rPr>
              <a:t>δ) </a:t>
            </a:r>
            <a:r>
              <a:rPr lang="el-GR" sz="2400" dirty="0">
                <a:latin typeface="Bookman Old Style" panose="02050604050505020204" pitchFamily="18" charset="0"/>
                <a:ea typeface="Calibri" panose="020F0502020204030204" pitchFamily="34" charset="0"/>
              </a:rPr>
              <a:t>Να βρείτε τον τύπο των συναρτήσεων </a:t>
            </a:r>
            <a:r>
              <a:rPr lang="en-US" sz="2400" dirty="0">
                <a:latin typeface="Bookman Old Style" panose="02050604050505020204" pitchFamily="18" charset="0"/>
                <a:ea typeface="Calibri" panose="020F0502020204030204" pitchFamily="34" charset="0"/>
              </a:rPr>
              <a:t>K</a:t>
            </a:r>
            <a:r>
              <a:rPr lang="el-GR" sz="2400" dirty="0">
                <a:latin typeface="Bookman Old Style" panose="02050604050505020204" pitchFamily="18" charset="0"/>
                <a:ea typeface="Calibri" panose="020F0502020204030204" pitchFamily="34" charset="0"/>
              </a:rPr>
              <a:t>(</a:t>
            </a:r>
            <a:r>
              <a:rPr lang="en-US" sz="2400" dirty="0">
                <a:latin typeface="Bookman Old Style" panose="02050604050505020204" pitchFamily="18" charset="0"/>
                <a:ea typeface="Calibri" panose="020F0502020204030204" pitchFamily="34" charset="0"/>
              </a:rPr>
              <a:t>x</a:t>
            </a:r>
            <a:r>
              <a:rPr lang="el-GR" sz="2400" dirty="0">
                <a:latin typeface="Bookman Old Style" panose="02050604050505020204" pitchFamily="18" charset="0"/>
                <a:ea typeface="Calibri" panose="020F0502020204030204" pitchFamily="34" charset="0"/>
              </a:rPr>
              <a:t>) και </a:t>
            </a:r>
            <a:r>
              <a:rPr lang="en-US" sz="2400" dirty="0">
                <a:latin typeface="Bookman Old Style" panose="02050604050505020204" pitchFamily="18" charset="0"/>
                <a:ea typeface="Calibri" panose="020F0502020204030204" pitchFamily="34" charset="0"/>
              </a:rPr>
              <a:t>E</a:t>
            </a:r>
            <a:r>
              <a:rPr lang="el-GR" sz="2400" dirty="0">
                <a:latin typeface="Bookman Old Style" panose="02050604050505020204" pitchFamily="18" charset="0"/>
                <a:ea typeface="Calibri" panose="020F0502020204030204" pitchFamily="34" charset="0"/>
              </a:rPr>
              <a:t>(</a:t>
            </a:r>
            <a:r>
              <a:rPr lang="en-US" sz="2400" dirty="0">
                <a:latin typeface="Bookman Old Style" panose="02050604050505020204" pitchFamily="18" charset="0"/>
                <a:ea typeface="Calibri" panose="020F0502020204030204" pitchFamily="34" charset="0"/>
              </a:rPr>
              <a:t>x</a:t>
            </a:r>
            <a:r>
              <a:rPr lang="el-GR" sz="2400" dirty="0">
                <a:latin typeface="Bookman Old Style" panose="02050604050505020204" pitchFamily="18" charset="0"/>
                <a:ea typeface="Calibri" panose="020F0502020204030204" pitchFamily="34" charset="0"/>
              </a:rPr>
              <a:t>) και να επαληθεύσετε αλγεβρικά την απάντηση του ερωτήματος (γ). (Μονάδες 8)</a:t>
            </a:r>
            <a:endParaRPr lang="el-GR" sz="2000" dirty="0">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11265" name="Εικόνα 1">
            <a:extLst>
              <a:ext uri="{FF2B5EF4-FFF2-40B4-BE49-F238E27FC236}">
                <a16:creationId xmlns:a16="http://schemas.microsoft.com/office/drawing/2014/main" id="{333528AB-BCB7-4C91-9569-32C64795EE68}"/>
              </a:ext>
            </a:extLst>
          </p:cNvPr>
          <p:cNvPicPr>
            <a:picLocks noChangeAspect="1" noChangeArrowheads="1"/>
          </p:cNvPicPr>
          <p:nvPr/>
        </p:nvPicPr>
        <p:blipFill>
          <a:blip r:embed="rId2">
            <a:lum bright="-36000" contrast="60000"/>
            <a:extLst>
              <a:ext uri="{28A0092B-C50C-407E-A947-70E740481C1C}">
                <a14:useLocalDpi xmlns:a14="http://schemas.microsoft.com/office/drawing/2010/main" val="0"/>
              </a:ext>
            </a:extLst>
          </a:blip>
          <a:srcRect/>
          <a:stretch>
            <a:fillRect/>
          </a:stretch>
        </p:blipFill>
        <p:spPr bwMode="auto">
          <a:xfrm>
            <a:off x="7530452" y="453308"/>
            <a:ext cx="4556125" cy="33448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2">
            <a:extLst>
              <a:ext uri="{FF2B5EF4-FFF2-40B4-BE49-F238E27FC236}">
                <a16:creationId xmlns:a16="http://schemas.microsoft.com/office/drawing/2014/main" id="{EFD42256-C885-4BDF-A66A-D09C0854F4B0}"/>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157449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5386090"/>
              </a:xfrm>
              <a:prstGeom prst="rect">
                <a:avLst/>
              </a:prstGeom>
              <a:noFill/>
            </p:spPr>
            <p:txBody>
              <a:bodyPr wrap="square" rtlCol="0">
                <a:spAutoFit/>
              </a:bodyPr>
              <a:lstStyle/>
              <a:p>
                <a:pPr>
                  <a:spcBef>
                    <a:spcPts val="200"/>
                  </a:spcBef>
                </a:pPr>
                <a:r>
                  <a:rPr lang="el-GR" sz="36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1398</a:t>
                </a:r>
              </a:p>
              <a:p>
                <a:r>
                  <a:rPr lang="el-GR" sz="2800" dirty="0">
                    <a:latin typeface="Bookman Old Style" panose="02050604050505020204" pitchFamily="18" charset="0"/>
                    <a:ea typeface="Calibri" panose="020F0502020204030204" pitchFamily="34" charset="0"/>
                  </a:rPr>
                  <a:t>Δίνονται οι συναρτήσεις </a:t>
                </a:r>
                <a14:m>
                  <m:oMath xmlns:m="http://schemas.openxmlformats.org/officeDocument/2006/math">
                    <m:r>
                      <a:rPr lang="el-GR" sz="2800" i="1">
                        <a:latin typeface="Cambria Math" panose="02040503050406030204" pitchFamily="18" charset="0"/>
                        <a:ea typeface="Calibri" panose="020F0502020204030204" pitchFamily="34" charset="0"/>
                      </a:rPr>
                      <m:t>𝑓</m:t>
                    </m:r>
                    <m:r>
                      <a:rPr lang="el-GR" sz="2800" i="1">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𝑥</m:t>
                    </m:r>
                    <m:r>
                      <a:rPr lang="el-GR" sz="2800" i="1">
                        <a:latin typeface="Cambria Math" panose="02040503050406030204" pitchFamily="18" charset="0"/>
                        <a:ea typeface="Calibri" panose="020F0502020204030204" pitchFamily="34" charset="0"/>
                      </a:rPr>
                      <m:t>)=4</m:t>
                    </m:r>
                    <m:r>
                      <a:rPr lang="el-GR" sz="2800" i="1">
                        <a:latin typeface="Cambria Math" panose="02040503050406030204" pitchFamily="18" charset="0"/>
                        <a:ea typeface="Calibri" panose="020F0502020204030204" pitchFamily="34" charset="0"/>
                      </a:rPr>
                      <m:t>𝑥</m:t>
                    </m:r>
                    <m:r>
                      <a:rPr lang="el-GR" sz="2800" i="1">
                        <a:latin typeface="Cambria Math" panose="02040503050406030204" pitchFamily="18" charset="0"/>
                        <a:ea typeface="Calibri" panose="020F0502020204030204" pitchFamily="34" charset="0"/>
                      </a:rPr>
                      <m:t>+2</m:t>
                    </m:r>
                    <m:r>
                      <m:rPr>
                        <m:nor/>
                      </m:rPr>
                      <a:rPr lang="el-GR" sz="2800">
                        <a:latin typeface="Bookman Old Style" panose="02050604050505020204" pitchFamily="18" charset="0"/>
                        <a:ea typeface="Calibri" panose="020F0502020204030204" pitchFamily="34" charset="0"/>
                      </a:rPr>
                      <m:t> </m:t>
                    </m:r>
                  </m:oMath>
                </a14:m>
                <a:r>
                  <a:rPr lang="el-GR" sz="2800" dirty="0">
                    <a:latin typeface="Bookman Old Style" panose="02050604050505020204" pitchFamily="18" charset="0"/>
                    <a:ea typeface="Calibri" panose="020F0502020204030204" pitchFamily="34" charset="0"/>
                  </a:rPr>
                  <a:t>και</a:t>
                </a:r>
                <a14:m>
                  <m:oMath xmlns:m="http://schemas.openxmlformats.org/officeDocument/2006/math">
                    <m:r>
                      <a:rPr lang="el-GR" sz="2800" i="1">
                        <a:latin typeface="Cambria Math" panose="02040503050406030204" pitchFamily="18" charset="0"/>
                        <a:ea typeface="Calibri" panose="020F0502020204030204" pitchFamily="34" charset="0"/>
                      </a:rPr>
                      <m:t> </m:t>
                    </m:r>
                    <m:r>
                      <a:rPr lang="el-GR" sz="2800" i="1">
                        <a:latin typeface="Cambria Math" panose="02040503050406030204" pitchFamily="18" charset="0"/>
                        <a:ea typeface="Calibri" panose="020F0502020204030204" pitchFamily="34" charset="0"/>
                      </a:rPr>
                      <m:t>𝑔</m:t>
                    </m:r>
                    <m:r>
                      <a:rPr lang="el-GR" sz="2800" i="1">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𝑥</m:t>
                    </m:r>
                    <m:r>
                      <a:rPr lang="el-GR" sz="2800" i="1">
                        <a:latin typeface="Cambria Math" panose="02040503050406030204" pitchFamily="18" charset="0"/>
                        <a:ea typeface="Calibri" panose="020F0502020204030204" pitchFamily="34" charset="0"/>
                      </a:rPr>
                      <m:t>)=</m:t>
                    </m:r>
                    <m:sSup>
                      <m:sSupPr>
                        <m:ctrlPr>
                          <a:rPr lang="el-GR" sz="2800" i="1">
                            <a:latin typeface="Cambria Math" panose="02040503050406030204" pitchFamily="18" charset="0"/>
                            <a:ea typeface="Calibri" panose="020F0502020204030204" pitchFamily="34" charset="0"/>
                          </a:rPr>
                        </m:ctrlPr>
                      </m:sSupPr>
                      <m:e>
                        <m:r>
                          <a:rPr lang="el-GR" sz="2800" i="1">
                            <a:latin typeface="Cambria Math" panose="02040503050406030204" pitchFamily="18" charset="0"/>
                            <a:ea typeface="Calibri" panose="020F0502020204030204" pitchFamily="34" charset="0"/>
                          </a:rPr>
                          <m:t>𝑥</m:t>
                        </m:r>
                      </m:e>
                      <m:sup>
                        <m:r>
                          <a:rPr lang="el-GR" sz="2800" i="1">
                            <a:latin typeface="Cambria Math" panose="02040503050406030204" pitchFamily="18" charset="0"/>
                            <a:ea typeface="Calibri" panose="020F0502020204030204" pitchFamily="34" charset="0"/>
                          </a:rPr>
                          <m:t>2</m:t>
                        </m:r>
                      </m:sup>
                    </m:sSup>
                    <m:r>
                      <a:rPr lang="el-GR" sz="2800" i="1">
                        <a:latin typeface="Cambria Math" panose="02040503050406030204" pitchFamily="18" charset="0"/>
                        <a:ea typeface="Calibri" panose="020F0502020204030204" pitchFamily="34" charset="0"/>
                      </a:rPr>
                      <m:t>−9</m:t>
                    </m:r>
                  </m:oMath>
                </a14:m>
                <a:r>
                  <a:rPr lang="el-GR" sz="2800" dirty="0">
                    <a:latin typeface="Bookman Old Style" panose="02050604050505020204" pitchFamily="18" charset="0"/>
                    <a:ea typeface="Calibri" panose="020F0502020204030204" pitchFamily="34" charset="0"/>
                  </a:rPr>
                  <a:t> με πεδίο ορισμού το </a:t>
                </a:r>
                <a:r>
                  <a:rPr lang="el-GR" sz="2800" spc="-100" dirty="0">
                    <a:latin typeface="Bookman Old Style" panose="02050604050505020204" pitchFamily="18" charset="0"/>
                    <a:ea typeface="Calibri,Italic"/>
                  </a:rPr>
                  <a:t>Ι</a:t>
                </a:r>
                <a:r>
                  <a:rPr lang="en-US" sz="2800" dirty="0">
                    <a:latin typeface="Bookman Old Style" panose="02050604050505020204" pitchFamily="18" charset="0"/>
                    <a:ea typeface="Calibri,Italic"/>
                  </a:rPr>
                  <a:t>R</a:t>
                </a:r>
                <a:r>
                  <a:rPr lang="el-GR" sz="2800" dirty="0">
                    <a:latin typeface="Bookman Old Style" panose="02050604050505020204" pitchFamily="18" charset="0"/>
                    <a:ea typeface="Calibri" panose="020F0502020204030204" pitchFamily="34" charset="0"/>
                  </a:rPr>
                  <a:t>.</a:t>
                </a:r>
              </a:p>
              <a:p>
                <a:r>
                  <a:rPr lang="el-GR" sz="2800" b="1" dirty="0">
                    <a:latin typeface="Bookman Old Style" panose="02050604050505020204" pitchFamily="18" charset="0"/>
                    <a:ea typeface="Calibri" panose="020F0502020204030204" pitchFamily="34" charset="0"/>
                  </a:rPr>
                  <a:t>α)</a:t>
                </a:r>
                <a:r>
                  <a:rPr lang="el-GR" sz="2800" dirty="0">
                    <a:latin typeface="Bookman Old Style" panose="02050604050505020204" pitchFamily="18" charset="0"/>
                    <a:ea typeface="Calibri" panose="020F0502020204030204" pitchFamily="34" charset="0"/>
                  </a:rPr>
                  <a:t> Να βρείτε τα σημεία τομής της γραφικής παράστασης της συνάρτησης g με τον άξονα x΄x . (Μονάδες 6)</a:t>
                </a:r>
              </a:p>
              <a:p>
                <a:r>
                  <a:rPr lang="el-GR" sz="2800" b="1" dirty="0">
                    <a:latin typeface="Bookman Old Style" panose="02050604050505020204" pitchFamily="18" charset="0"/>
                    <a:ea typeface="Calibri" panose="020F0502020204030204" pitchFamily="34" charset="0"/>
                  </a:rPr>
                  <a:t>β)</a:t>
                </a:r>
                <a:r>
                  <a:rPr lang="el-GR" sz="2800" dirty="0">
                    <a:latin typeface="Bookman Old Style" panose="02050604050505020204" pitchFamily="18" charset="0"/>
                    <a:ea typeface="Calibri" panose="020F0502020204030204" pitchFamily="34" charset="0"/>
                  </a:rPr>
                  <a:t> Να εξετάσετε αν η γραφική παράσταση της f τέμνει τους άξονες σε κάποιο από τα σημεία (3, 0) και (−3, 0) . (Μονάδες 4)</a:t>
                </a:r>
              </a:p>
              <a:p>
                <a:r>
                  <a:rPr lang="el-GR" sz="2800" b="1" dirty="0">
                    <a:latin typeface="Bookman Old Style" panose="02050604050505020204" pitchFamily="18" charset="0"/>
                    <a:ea typeface="Calibri" panose="020F0502020204030204" pitchFamily="34" charset="0"/>
                  </a:rPr>
                  <a:t>γ)</a:t>
                </a:r>
                <a:r>
                  <a:rPr lang="el-GR" sz="2800" dirty="0">
                    <a:latin typeface="Bookman Old Style" panose="02050604050505020204" pitchFamily="18" charset="0"/>
                    <a:ea typeface="Calibri" panose="020F0502020204030204" pitchFamily="34" charset="0"/>
                  </a:rPr>
                  <a:t> Να αποδείξετε ότι οι γραφικές παραστάσεις των συναρτήσεων f, g δεν έχουν κοινό σημείο πάνω σε κάποιον από τους άξονες. (Μονάδες 8)</a:t>
                </a:r>
              </a:p>
              <a:p>
                <a:r>
                  <a:rPr lang="el-GR" sz="2800" b="1" dirty="0">
                    <a:latin typeface="Bookman Old Style" panose="02050604050505020204" pitchFamily="18" charset="0"/>
                    <a:ea typeface="Calibri" panose="020F0502020204030204" pitchFamily="34" charset="0"/>
                  </a:rPr>
                  <a:t>δ)</a:t>
                </a:r>
                <a:r>
                  <a:rPr lang="el-GR" sz="2800" dirty="0">
                    <a:latin typeface="Bookman Old Style" panose="02050604050505020204" pitchFamily="18" charset="0"/>
                    <a:ea typeface="Calibri" panose="020F0502020204030204" pitchFamily="34" charset="0"/>
                  </a:rPr>
                  <a:t> Να βρείτε συνάρτηση h της οποίας η γραφική παράσταση είναι ευθεία, διέρχεται από το Α(0, 3) και τέμνει τη γραφική παράσταση της g σε σημείο του ημιάξονα Οx. (Μονάδες 7)</a:t>
                </a:r>
                <a:r>
                  <a:rPr lang="el-GR" sz="2400" dirty="0">
                    <a:latin typeface="Bookman Old Style" panose="02050604050505020204" pitchFamily="18" charset="0"/>
                    <a:ea typeface="Calibri" panose="020F0502020204030204" pitchFamily="34" charset="0"/>
                    <a:cs typeface="Times New Roman" panose="02020603050405020304" pitchFamily="18" charset="0"/>
                  </a:rPr>
                  <a:t> </a:t>
                </a:r>
                <a:endParaRPr lang="el-GR" sz="2000" dirty="0">
                  <a:latin typeface="Bookman Old Style" panose="02050604050505020204" pitchFamily="18" charset="0"/>
                  <a:ea typeface="Calibri" panose="020F0502020204030204" pitchFamily="34"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5386090"/>
              </a:xfrm>
              <a:prstGeom prst="rect">
                <a:avLst/>
              </a:prstGeom>
              <a:blipFill>
                <a:blip r:embed="rId2"/>
                <a:stretch>
                  <a:fillRect l="-1500" t="-1810" r="-1400" b="-2149"/>
                </a:stretch>
              </a:blipFill>
            </p:spPr>
            <p:txBody>
              <a:bodyPr/>
              <a:lstStyle/>
              <a:p>
                <a:r>
                  <a:rPr lang="el-GR">
                    <a:noFill/>
                  </a:rPr>
                  <a:t> </a:t>
                </a:r>
              </a:p>
            </p:txBody>
          </p:sp>
        </mc:Fallback>
      </mc:AlternateContent>
      <p:sp>
        <p:nvSpPr>
          <p:cNvPr id="8" name="TextBox 2">
            <a:extLst>
              <a:ext uri="{FF2B5EF4-FFF2-40B4-BE49-F238E27FC236}">
                <a16:creationId xmlns:a16="http://schemas.microsoft.com/office/drawing/2014/main" id="{57C25C6B-0DAF-4DFE-BBDC-ECEE3A2A4152}"/>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64413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8"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5386090"/>
              </a:xfrm>
              <a:prstGeom prst="rect">
                <a:avLst/>
              </a:prstGeom>
              <a:noFill/>
            </p:spPr>
            <p:txBody>
              <a:bodyPr wrap="square" rtlCol="0">
                <a:spAutoFit/>
              </a:bodyPr>
              <a:lstStyle/>
              <a:p>
                <a:pPr>
                  <a:spcBef>
                    <a:spcPts val="200"/>
                  </a:spcBef>
                </a:pPr>
                <a:r>
                  <a:rPr lang="el-GR" sz="32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1400</a:t>
                </a:r>
              </a:p>
              <a:p>
                <a:r>
                  <a:rPr lang="el-GR" sz="2400" dirty="0">
                    <a:latin typeface="Bookman Old Style" panose="02050604050505020204" pitchFamily="18" charset="0"/>
                    <a:ea typeface="Calibri" panose="020F0502020204030204" pitchFamily="34" charset="0"/>
                  </a:rPr>
                  <a:t>Δυο φίλοι αποφάσισαν να κάνουν το χόμπι τους δουλειά. Τους άρεσε να ζωγραφίζουν μπλουζάκια και έστησαν μια μικρή επιχείρηση για να τα πουλήσουν μέσω διαδικτύου. Σε διάστημα ενός μηνός τα έξοδα κατασκευής (σε ευρώ) για x μπλουζάκια δίνονται από τη συνάρτηση </a:t>
                </a:r>
                <a14:m>
                  <m:oMath xmlns:m="http://schemas.openxmlformats.org/officeDocument/2006/math">
                    <m:r>
                      <a:rPr lang="el-GR" sz="2400" i="1">
                        <a:latin typeface="Cambria Math" panose="02040503050406030204" pitchFamily="18" charset="0"/>
                        <a:ea typeface="Calibri" panose="020F0502020204030204" pitchFamily="34" charset="0"/>
                      </a:rPr>
                      <m:t>𝛫</m:t>
                    </m:r>
                    <m:r>
                      <a:rPr lang="el-GR" sz="2400" i="1">
                        <a:latin typeface="Cambria Math" panose="02040503050406030204" pitchFamily="18" charset="0"/>
                        <a:ea typeface="Calibri" panose="020F0502020204030204" pitchFamily="34" charset="0"/>
                      </a:rPr>
                      <m:t>(</m:t>
                    </m:r>
                    <m:r>
                      <a:rPr lang="en-US" sz="2400" i="1">
                        <a:latin typeface="Cambria Math" panose="02040503050406030204" pitchFamily="18" charset="0"/>
                        <a:ea typeface="Calibri" panose="020F0502020204030204" pitchFamily="34" charset="0"/>
                      </a:rPr>
                      <m:t>𝑥</m:t>
                    </m:r>
                    <m:r>
                      <a:rPr lang="el-GR" sz="2400" i="1">
                        <a:latin typeface="Cambria Math" panose="02040503050406030204" pitchFamily="18" charset="0"/>
                        <a:ea typeface="Calibri" panose="020F0502020204030204" pitchFamily="34" charset="0"/>
                      </a:rPr>
                      <m:t>)=12,5</m:t>
                    </m:r>
                    <m:r>
                      <a:rPr lang="en-US" sz="2400" i="1">
                        <a:latin typeface="Cambria Math" panose="02040503050406030204" pitchFamily="18" charset="0"/>
                        <a:ea typeface="Calibri" panose="020F0502020204030204" pitchFamily="34" charset="0"/>
                      </a:rPr>
                      <m:t>𝑥</m:t>
                    </m:r>
                    <m:r>
                      <a:rPr lang="el-GR" sz="2400" i="1">
                        <a:latin typeface="Cambria Math" panose="02040503050406030204" pitchFamily="18" charset="0"/>
                        <a:ea typeface="Calibri" panose="020F0502020204030204" pitchFamily="34" charset="0"/>
                      </a:rPr>
                      <m:t>+120</m:t>
                    </m:r>
                  </m:oMath>
                </a14:m>
                <a:r>
                  <a:rPr lang="el-GR" sz="2400" dirty="0">
                    <a:latin typeface="Bookman Old Style" panose="02050604050505020204" pitchFamily="18" charset="0"/>
                    <a:ea typeface="Calibri" panose="020F0502020204030204" pitchFamily="34" charset="0"/>
                  </a:rPr>
                  <a:t>  και τα έσοδα από την πώλησή τους (σε ευρώ), από τη συνάρτηση </a:t>
                </a:r>
                <a14:m>
                  <m:oMath xmlns:m="http://schemas.openxmlformats.org/officeDocument/2006/math">
                    <m:r>
                      <a:rPr lang="en-US" sz="2400" i="1">
                        <a:latin typeface="Cambria Math" panose="02040503050406030204" pitchFamily="18" charset="0"/>
                        <a:ea typeface="Calibri" panose="020F0502020204030204" pitchFamily="34" charset="0"/>
                      </a:rPr>
                      <m:t>𝐸</m:t>
                    </m:r>
                    <m:r>
                      <a:rPr lang="el-GR" sz="2400" i="1">
                        <a:latin typeface="Cambria Math" panose="02040503050406030204" pitchFamily="18" charset="0"/>
                        <a:ea typeface="Calibri" panose="020F0502020204030204" pitchFamily="34" charset="0"/>
                      </a:rPr>
                      <m:t>(</m:t>
                    </m:r>
                    <m:r>
                      <a:rPr lang="en-US" sz="2400" i="1">
                        <a:latin typeface="Cambria Math" panose="02040503050406030204" pitchFamily="18" charset="0"/>
                        <a:ea typeface="Calibri" panose="020F0502020204030204" pitchFamily="34" charset="0"/>
                      </a:rPr>
                      <m:t>𝑥</m:t>
                    </m:r>
                    <m:r>
                      <a:rPr lang="el-GR" sz="2400" i="1">
                        <a:latin typeface="Cambria Math" panose="02040503050406030204" pitchFamily="18" charset="0"/>
                        <a:ea typeface="Calibri" panose="020F0502020204030204" pitchFamily="34" charset="0"/>
                      </a:rPr>
                      <m:t>)=15,5∙</m:t>
                    </m:r>
                    <m:r>
                      <a:rPr lang="en-US" sz="2400" i="1">
                        <a:latin typeface="Cambria Math" panose="02040503050406030204" pitchFamily="18" charset="0"/>
                        <a:ea typeface="Calibri" panose="020F0502020204030204" pitchFamily="34" charset="0"/>
                      </a:rPr>
                      <m:t>𝑥</m:t>
                    </m:r>
                  </m:oMath>
                </a14:m>
                <a:r>
                  <a:rPr lang="el-GR" sz="2400" dirty="0">
                    <a:latin typeface="Bookman Old Style" panose="02050604050505020204" pitchFamily="18" charset="0"/>
                    <a:ea typeface="Calibri" panose="020F0502020204030204" pitchFamily="34" charset="0"/>
                  </a:rPr>
                  <a:t>.</a:t>
                </a:r>
              </a:p>
              <a:p>
                <a:r>
                  <a:rPr lang="el-GR" sz="2400" b="1" dirty="0">
                    <a:latin typeface="Bookman Old Style" panose="02050604050505020204" pitchFamily="18" charset="0"/>
                    <a:ea typeface="Calibri" panose="020F0502020204030204" pitchFamily="34" charset="0"/>
                  </a:rPr>
                  <a:t>α)</a:t>
                </a:r>
                <a:r>
                  <a:rPr lang="el-GR" sz="2400" dirty="0">
                    <a:latin typeface="Bookman Old Style" panose="02050604050505020204" pitchFamily="18" charset="0"/>
                    <a:ea typeface="Calibri" panose="020F0502020204030204" pitchFamily="34" charset="0"/>
                  </a:rPr>
                  <a:t> Αν η επιχείρηση κάποιο μήνα δεν κατασκευάσει μπλουζάκια, έχει έξοδα; Να αιτιολογήσετε την απάντησή σας. (Μονάδες 6)</a:t>
                </a:r>
              </a:p>
              <a:p>
                <a:r>
                  <a:rPr lang="el-GR" sz="2400" b="1" dirty="0">
                    <a:latin typeface="Bookman Old Style" panose="02050604050505020204" pitchFamily="18" charset="0"/>
                    <a:ea typeface="Calibri" panose="020F0502020204030204" pitchFamily="34" charset="0"/>
                  </a:rPr>
                  <a:t>β)</a:t>
                </a:r>
                <a:r>
                  <a:rPr lang="el-GR" sz="2400" dirty="0">
                    <a:latin typeface="Bookman Old Style" panose="02050604050505020204" pitchFamily="18" charset="0"/>
                    <a:ea typeface="Calibri" panose="020F0502020204030204" pitchFamily="34" charset="0"/>
                  </a:rPr>
                  <a:t> Τι εκφράζει ο αριθμός 12,5 και τι ο αριθμός 15,5 στο πλαίσιο του προβλήματος; (Μονάδες 4)</a:t>
                </a:r>
              </a:p>
              <a:p>
                <a:r>
                  <a:rPr lang="el-GR" sz="2400" b="1" dirty="0">
                    <a:latin typeface="Bookman Old Style" panose="02050604050505020204" pitchFamily="18" charset="0"/>
                    <a:ea typeface="Calibri" panose="020F0502020204030204" pitchFamily="34" charset="0"/>
                  </a:rPr>
                  <a:t>γ)</a:t>
                </a:r>
                <a:r>
                  <a:rPr lang="el-GR" sz="2400" dirty="0">
                    <a:latin typeface="Bookman Old Style" panose="02050604050505020204" pitchFamily="18" charset="0"/>
                    <a:ea typeface="Calibri" panose="020F0502020204030204" pitchFamily="34" charset="0"/>
                  </a:rPr>
                  <a:t> Να βρείτε πόσα μπλουζάκια πρέπει να πουλήσουν ώστε να έχουν έσοδα όσα και έξοδα (δηλαδή να μην «μπαίνει μέσα» η επιχείρηση) (Μονάδες 6)</a:t>
                </a:r>
              </a:p>
              <a:p>
                <a:r>
                  <a:rPr lang="el-GR" sz="2400" b="1" dirty="0">
                    <a:latin typeface="Bookman Old Style" panose="02050604050505020204" pitchFamily="18" charset="0"/>
                    <a:ea typeface="Calibri" panose="020F0502020204030204" pitchFamily="34" charset="0"/>
                  </a:rPr>
                  <a:t>δ)</a:t>
                </a:r>
                <a:r>
                  <a:rPr lang="el-GR" sz="2400" dirty="0">
                    <a:latin typeface="Bookman Old Style" panose="02050604050505020204" pitchFamily="18" charset="0"/>
                    <a:ea typeface="Calibri" panose="020F0502020204030204" pitchFamily="34" charset="0"/>
                  </a:rPr>
                  <a:t> Αν πουλήσουν 60 μπλουζάκια θα έχουν κέρδος; Να αιτιολογήσετε την απάντησή σας. (Μονάδες 9)</a:t>
                </a:r>
                <a:r>
                  <a:rPr lang="el-GR" sz="2000" dirty="0">
                    <a:latin typeface="Bookman Old Style" panose="02050604050505020204" pitchFamily="18" charset="0"/>
                    <a:ea typeface="Calibri" panose="020F0502020204030204" pitchFamily="34" charset="0"/>
                    <a:cs typeface="Times New Roman" panose="02020603050405020304" pitchFamily="18" charset="0"/>
                  </a:rPr>
                  <a:t> </a:t>
                </a:r>
                <a:endParaRPr lang="el-GR" dirty="0">
                  <a:latin typeface="Bookman Old Style" panose="02050604050505020204" pitchFamily="18" charset="0"/>
                  <a:ea typeface="Calibri" panose="020F0502020204030204" pitchFamily="34"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5386090"/>
              </a:xfrm>
              <a:prstGeom prst="rect">
                <a:avLst/>
              </a:prstGeom>
              <a:blipFill>
                <a:blip r:embed="rId2"/>
                <a:stretch>
                  <a:fillRect l="-1250" t="-1584" r="-1150" b="-1697"/>
                </a:stretch>
              </a:blipFill>
            </p:spPr>
            <p:txBody>
              <a:bodyPr/>
              <a:lstStyle/>
              <a:p>
                <a:r>
                  <a:rPr lang="el-GR">
                    <a:noFill/>
                  </a:rPr>
                  <a:t> </a:t>
                </a:r>
              </a:p>
            </p:txBody>
          </p:sp>
        </mc:Fallback>
      </mc:AlternateContent>
      <p:sp>
        <p:nvSpPr>
          <p:cNvPr id="8" name="TextBox 2">
            <a:extLst>
              <a:ext uri="{FF2B5EF4-FFF2-40B4-BE49-F238E27FC236}">
                <a16:creationId xmlns:a16="http://schemas.microsoft.com/office/drawing/2014/main" id="{F5EEEF6C-673B-4DCD-A34F-08CDC0B6F78A}"/>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170477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8"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3862019"/>
              </a:xfrm>
              <a:prstGeom prst="rect">
                <a:avLst/>
              </a:prstGeom>
              <a:noFill/>
            </p:spPr>
            <p:txBody>
              <a:bodyPr wrap="square" rtlCol="0">
                <a:spAutoFit/>
              </a:bodyPr>
              <a:lstStyle/>
              <a:p>
                <a:pPr>
                  <a:spcBef>
                    <a:spcPts val="200"/>
                  </a:spcBef>
                </a:pPr>
                <a:r>
                  <a:rPr lang="el-GR" sz="36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1403</a:t>
                </a:r>
              </a:p>
              <a:p>
                <a:r>
                  <a:rPr lang="el-GR" sz="2800" dirty="0">
                    <a:latin typeface="Bookman Old Style" panose="02050604050505020204" pitchFamily="18" charset="0"/>
                    <a:ea typeface="Calibri" panose="020F0502020204030204" pitchFamily="34" charset="0"/>
                  </a:rPr>
                  <a:t>Δίνεται η συνάρτηση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 με </a:t>
                </a:r>
                <a14:m>
                  <m:oMath xmlns:m="http://schemas.openxmlformats.org/officeDocument/2006/math">
                    <m:r>
                      <a:rPr lang="el-GR" sz="2800" i="1">
                        <a:latin typeface="Cambria Math" panose="02040503050406030204" pitchFamily="18" charset="0"/>
                        <a:ea typeface="Calibri" panose="020F0502020204030204" pitchFamily="34" charset="0"/>
                      </a:rPr>
                      <m:t>𝑓</m:t>
                    </m:r>
                    <m:r>
                      <a:rPr lang="el-GR" sz="2800">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m:t>
                    </m:r>
                    <m:f>
                      <m:fPr>
                        <m:ctrlPr>
                          <a:rPr lang="el-GR" sz="2800" i="1">
                            <a:latin typeface="Cambria Math" panose="02040503050406030204" pitchFamily="18" charset="0"/>
                            <a:ea typeface="Calibri" panose="020F0502020204030204" pitchFamily="34" charset="0"/>
                          </a:rPr>
                        </m:ctrlPr>
                      </m:fPr>
                      <m:num>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+2</m:t>
                        </m:r>
                      </m:num>
                      <m:den>
                        <m:rad>
                          <m:radPr>
                            <m:degHide m:val="on"/>
                            <m:ctrlPr>
                              <a:rPr lang="el-GR" sz="2800" i="1">
                                <a:latin typeface="Cambria Math" panose="02040503050406030204" pitchFamily="18" charset="0"/>
                                <a:ea typeface="Calibri" panose="020F0502020204030204" pitchFamily="34" charset="0"/>
                              </a:rPr>
                            </m:ctrlPr>
                          </m:radPr>
                          <m:deg/>
                          <m:e>
                            <m:r>
                              <a:rPr lang="el-GR" sz="2800">
                                <a:latin typeface="Cambria Math" panose="02040503050406030204" pitchFamily="18" charset="0"/>
                                <a:ea typeface="Calibri" panose="020F0502020204030204" pitchFamily="34" charset="0"/>
                              </a:rPr>
                              <m:t>9</m:t>
                            </m:r>
                            <m:r>
                              <a:rPr lang="el-GR" sz="2800" i="1">
                                <a:latin typeface="Cambria Math" panose="02040503050406030204" pitchFamily="18" charset="0"/>
                                <a:ea typeface="Calibri" panose="020F0502020204030204" pitchFamily="34" charset="0"/>
                              </a:rPr>
                              <m:t>−</m:t>
                            </m:r>
                            <m:sSup>
                              <m:sSupPr>
                                <m:ctrlPr>
                                  <a:rPr lang="el-GR" sz="2800" i="1">
                                    <a:latin typeface="Cambria Math" panose="02040503050406030204" pitchFamily="18" charset="0"/>
                                    <a:ea typeface="Calibri" panose="020F0502020204030204" pitchFamily="34" charset="0"/>
                                  </a:rPr>
                                </m:ctrlPr>
                              </m:sSupPr>
                              <m:e>
                                <m:r>
                                  <a:rPr lang="el-GR" sz="2800" i="1">
                                    <a:latin typeface="Cambria Math" panose="02040503050406030204" pitchFamily="18" charset="0"/>
                                    <a:ea typeface="Calibri" panose="020F0502020204030204" pitchFamily="34" charset="0"/>
                                  </a:rPr>
                                  <m:t>𝑥</m:t>
                                </m:r>
                              </m:e>
                              <m:sup>
                                <m:r>
                                  <a:rPr lang="el-GR" sz="2800">
                                    <a:latin typeface="Cambria Math" panose="02040503050406030204" pitchFamily="18" charset="0"/>
                                    <a:ea typeface="Calibri" panose="020F0502020204030204" pitchFamily="34" charset="0"/>
                                  </a:rPr>
                                  <m:t>2</m:t>
                                </m:r>
                              </m:sup>
                            </m:sSup>
                          </m:e>
                        </m:rad>
                      </m:den>
                    </m:f>
                  </m:oMath>
                </a14:m>
                <a:endParaRPr lang="el-GR" sz="2800" dirty="0">
                  <a:latin typeface="Bookman Old Style" panose="02050604050505020204" pitchFamily="18" charset="0"/>
                  <a:ea typeface="Calibri" panose="020F0502020204030204" pitchFamily="34" charset="0"/>
                </a:endParaRPr>
              </a:p>
              <a:p>
                <a:r>
                  <a:rPr lang="el-GR" sz="2800" b="1" dirty="0">
                    <a:latin typeface="Bookman Old Style" panose="02050604050505020204" pitchFamily="18" charset="0"/>
                    <a:ea typeface="Calibri" panose="020F0502020204030204" pitchFamily="34" charset="0"/>
                  </a:rPr>
                  <a:t>α) </a:t>
                </a:r>
                <a:r>
                  <a:rPr lang="el-GR" sz="2800" dirty="0">
                    <a:latin typeface="Bookman Old Style" panose="02050604050505020204" pitchFamily="18" charset="0"/>
                    <a:ea typeface="Calibri" panose="020F0502020204030204" pitchFamily="34" charset="0"/>
                  </a:rPr>
                  <a:t>Να βρείτε το πεδίο ορισμού της συνάρτησης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 (Μονάδες 10)</a:t>
                </a:r>
              </a:p>
              <a:p>
                <a:r>
                  <a:rPr lang="el-GR" sz="2800" b="1" dirty="0">
                    <a:latin typeface="Bookman Old Style" panose="02050604050505020204" pitchFamily="18" charset="0"/>
                    <a:ea typeface="Calibri" panose="020F0502020204030204" pitchFamily="34" charset="0"/>
                  </a:rPr>
                  <a:t>β) </a:t>
                </a:r>
                <a:r>
                  <a:rPr lang="el-GR" sz="2800" dirty="0">
                    <a:latin typeface="Bookman Old Style" panose="02050604050505020204" pitchFamily="18" charset="0"/>
                    <a:ea typeface="Calibri" panose="020F0502020204030204" pitchFamily="34" charset="0"/>
                  </a:rPr>
                  <a:t>Να βρείτε τα σημεία τομής της γραφικής παράστασης της συνάρτησης </a:t>
                </a:r>
                <a:r>
                  <a:rPr lang="en-US" sz="2800" dirty="0">
                    <a:latin typeface="Bookman Old Style" panose="02050604050505020204" pitchFamily="18" charset="0"/>
                    <a:ea typeface="Calibri" panose="020F0502020204030204" pitchFamily="34" charset="0"/>
                  </a:rPr>
                  <a:t>f </a:t>
                </a:r>
                <a:r>
                  <a:rPr lang="el-GR" sz="2800" dirty="0">
                    <a:latin typeface="Bookman Old Style" panose="02050604050505020204" pitchFamily="18" charset="0"/>
                    <a:ea typeface="Calibri" panose="020F0502020204030204" pitchFamily="34" charset="0"/>
                  </a:rPr>
                  <a:t>με τους άξονες. (Μονάδες 7)</a:t>
                </a:r>
              </a:p>
              <a:p>
                <a:r>
                  <a:rPr lang="el-GR" sz="2800" b="1" dirty="0">
                    <a:latin typeface="Bookman Old Style" panose="02050604050505020204" pitchFamily="18" charset="0"/>
                    <a:ea typeface="Calibri" panose="020F0502020204030204" pitchFamily="34" charset="0"/>
                  </a:rPr>
                  <a:t>γ) </a:t>
                </a:r>
                <a:r>
                  <a:rPr lang="el-GR" sz="2800" dirty="0">
                    <a:latin typeface="Bookman Old Style" panose="02050604050505020204" pitchFamily="18" charset="0"/>
                    <a:ea typeface="Calibri" panose="020F0502020204030204" pitchFamily="34" charset="0"/>
                  </a:rPr>
                  <a:t>Αν Α και Β είναι τα σημεία τομής της γραφικής παράστασης της συνάρτησης </a:t>
                </a:r>
                <a:r>
                  <a:rPr lang="en-US" sz="2800" dirty="0">
                    <a:latin typeface="Bookman Old Style" panose="02050604050505020204" pitchFamily="18" charset="0"/>
                    <a:ea typeface="Calibri" panose="020F0502020204030204" pitchFamily="34" charset="0"/>
                  </a:rPr>
                  <a:t>f </a:t>
                </a:r>
                <a:r>
                  <a:rPr lang="el-GR" sz="2800" dirty="0">
                    <a:latin typeface="Bookman Old Style" panose="02050604050505020204" pitchFamily="18" charset="0"/>
                    <a:ea typeface="Calibri" panose="020F0502020204030204" pitchFamily="34" charset="0"/>
                  </a:rPr>
                  <a:t>με τους άξονες </a:t>
                </a:r>
                <a:r>
                  <a:rPr lang="en-US" sz="2800" dirty="0">
                    <a:latin typeface="Bookman Old Style" panose="02050604050505020204" pitchFamily="18" charset="0"/>
                    <a:ea typeface="Calibri" panose="020F0502020204030204" pitchFamily="34" charset="0"/>
                  </a:rPr>
                  <a:t>x</a:t>
                </a:r>
                <a:r>
                  <a:rPr lang="el-GR" sz="2800" dirty="0">
                    <a:latin typeface="Bookman Old Style" panose="02050604050505020204" pitchFamily="18" charset="0"/>
                    <a:ea typeface="Calibri" panose="020F0502020204030204" pitchFamily="34" charset="0"/>
                  </a:rPr>
                  <a:t>΄</a:t>
                </a:r>
                <a:r>
                  <a:rPr lang="en-US" sz="2800" dirty="0">
                    <a:latin typeface="Bookman Old Style" panose="02050604050505020204" pitchFamily="18" charset="0"/>
                    <a:ea typeface="Calibri" panose="020F0502020204030204" pitchFamily="34" charset="0"/>
                  </a:rPr>
                  <a:t>x</a:t>
                </a:r>
                <a:r>
                  <a:rPr lang="el-GR" sz="2800" dirty="0">
                    <a:latin typeface="Bookman Old Style" panose="02050604050505020204" pitchFamily="18" charset="0"/>
                    <a:ea typeface="Calibri" panose="020F0502020204030204" pitchFamily="34" charset="0"/>
                  </a:rPr>
                  <a:t> και </a:t>
                </a:r>
                <a:r>
                  <a:rPr lang="en-US" sz="2800" dirty="0">
                    <a:latin typeface="Bookman Old Style" panose="02050604050505020204" pitchFamily="18" charset="0"/>
                    <a:ea typeface="Calibri" panose="020F0502020204030204" pitchFamily="34" charset="0"/>
                  </a:rPr>
                  <a:t>y</a:t>
                </a:r>
                <a:r>
                  <a:rPr lang="el-GR" sz="2800" dirty="0">
                    <a:latin typeface="Bookman Old Style" panose="02050604050505020204" pitchFamily="18" charset="0"/>
                    <a:ea typeface="Calibri" panose="020F0502020204030204" pitchFamily="34" charset="0"/>
                  </a:rPr>
                  <a:t>΄</a:t>
                </a:r>
                <a:r>
                  <a:rPr lang="en-US" sz="2800" dirty="0">
                    <a:latin typeface="Bookman Old Style" panose="02050604050505020204" pitchFamily="18" charset="0"/>
                    <a:ea typeface="Calibri" panose="020F0502020204030204" pitchFamily="34" charset="0"/>
                  </a:rPr>
                  <a:t>y</a:t>
                </a:r>
                <a:r>
                  <a:rPr lang="el-GR" sz="2800" dirty="0">
                    <a:latin typeface="Bookman Old Style" panose="02050604050505020204" pitchFamily="18" charset="0"/>
                    <a:ea typeface="Calibri" panose="020F0502020204030204" pitchFamily="34" charset="0"/>
                  </a:rPr>
                  <a:t> αντίστοιχα, να βρείτε την εξίσωση της ευθείας που ορίζεται από τα Α και Β. (Μονάδες 8) </a:t>
                </a: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3862019"/>
              </a:xfrm>
              <a:prstGeom prst="rect">
                <a:avLst/>
              </a:prstGeom>
              <a:blipFill>
                <a:blip r:embed="rId2"/>
                <a:stretch>
                  <a:fillRect l="-1500" t="-2524" b="-3312"/>
                </a:stretch>
              </a:blipFill>
            </p:spPr>
            <p:txBody>
              <a:bodyPr/>
              <a:lstStyle/>
              <a:p>
                <a:r>
                  <a:rPr lang="el-GR">
                    <a:noFill/>
                  </a:rPr>
                  <a:t> </a:t>
                </a:r>
              </a:p>
            </p:txBody>
          </p:sp>
        </mc:Fallback>
      </mc:AlternateContent>
      <p:sp>
        <p:nvSpPr>
          <p:cNvPr id="3" name="TextBox 2">
            <a:extLst>
              <a:ext uri="{FF2B5EF4-FFF2-40B4-BE49-F238E27FC236}">
                <a16:creationId xmlns:a16="http://schemas.microsoft.com/office/drawing/2014/main" id="{74FA8971-C3B7-4156-BEF0-3BA7B080D222}"/>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420990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6647076"/>
              </a:xfrm>
              <a:prstGeom prst="rect">
                <a:avLst/>
              </a:prstGeom>
              <a:noFill/>
            </p:spPr>
            <p:txBody>
              <a:bodyPr wrap="square" rtlCol="0">
                <a:spAutoFit/>
              </a:bodyPr>
              <a:lstStyle/>
              <a:p>
                <a:pPr>
                  <a:spcBef>
                    <a:spcPts val="200"/>
                  </a:spcBef>
                </a:pPr>
                <a:r>
                  <a:rPr lang="el-GR" sz="32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1410</a:t>
                </a:r>
              </a:p>
              <a:p>
                <a:r>
                  <a:rPr lang="el-GR" sz="2400" dirty="0">
                    <a:latin typeface="Bookman Old Style" panose="02050604050505020204" pitchFamily="18" charset="0"/>
                    <a:ea typeface="Calibri" panose="020F0502020204030204" pitchFamily="34" charset="0"/>
                  </a:rPr>
                  <a:t>Ένας αθλητής κολυμπάει ύπτιο και καίει 9 θερμίδες το λεπτό, ενώ όταν κολυμπάει πεταλούδα καίει 12 θερμίδες το λεπτό. Ο αθλητής θέλει, κολυμπώντας, να κάψει 360 θερμίδες.</a:t>
                </a:r>
              </a:p>
              <a:p>
                <a:r>
                  <a:rPr lang="el-GR" sz="2400" b="1" dirty="0">
                    <a:latin typeface="Bookman Old Style" panose="02050604050505020204" pitchFamily="18" charset="0"/>
                    <a:ea typeface="Calibri" panose="020F0502020204030204" pitchFamily="34" charset="0"/>
                  </a:rPr>
                  <a:t>α) </a:t>
                </a:r>
                <a:r>
                  <a:rPr lang="el-GR" sz="2400" dirty="0">
                    <a:latin typeface="Bookman Old Style" panose="02050604050505020204" pitchFamily="18" charset="0"/>
                    <a:ea typeface="Calibri" panose="020F0502020204030204" pitchFamily="34" charset="0"/>
                  </a:rPr>
                  <a:t>Αν ο αθλητής θέλει να κολυμπήσει ύπτιο 32 λεπτά, πόσα λεπτά πρέπει να κολυμπήσει πεταλούδα για να κάψει συνολικά 360 θερμίδες. (Μονάδες 5)</a:t>
                </a:r>
              </a:p>
              <a:p>
                <a:r>
                  <a:rPr lang="el-GR" sz="2400" b="1" dirty="0">
                    <a:latin typeface="Bookman Old Style" panose="02050604050505020204" pitchFamily="18" charset="0"/>
                    <a:ea typeface="Calibri" panose="020F0502020204030204" pitchFamily="34" charset="0"/>
                  </a:rPr>
                  <a:t>β) </a:t>
                </a:r>
                <a:r>
                  <a:rPr lang="el-GR" sz="2400" dirty="0">
                    <a:latin typeface="Bookman Old Style" panose="02050604050505020204" pitchFamily="18" charset="0"/>
                    <a:ea typeface="Calibri" panose="020F0502020204030204" pitchFamily="34" charset="0"/>
                  </a:rPr>
                  <a:t>Ο αθλητής αποφασίζει ποσό χρόνο θα κολυμπήσει ύπτιο και στη συνέχεια υπολογίζει ποσό χρόνο πρέπει να κολυμπήσει πεταλούδα για να κάψει 360 θερμίδες.</a:t>
                </a:r>
              </a:p>
              <a:p>
                <a:r>
                  <a:rPr lang="en-US" sz="2400" b="1" dirty="0">
                    <a:latin typeface="Bookman Old Style" panose="02050604050505020204" pitchFamily="18" charset="0"/>
                    <a:ea typeface="Calibri" panose="020F0502020204030204" pitchFamily="34" charset="0"/>
                  </a:rPr>
                  <a:t>i</a:t>
                </a:r>
                <a:r>
                  <a:rPr lang="el-GR" sz="2400" b="1" dirty="0">
                    <a:latin typeface="Bookman Old Style" panose="02050604050505020204" pitchFamily="18" charset="0"/>
                    <a:ea typeface="Calibri" panose="020F0502020204030204" pitchFamily="34" charset="0"/>
                  </a:rPr>
                  <a:t>) </a:t>
                </a:r>
                <a:r>
                  <a:rPr lang="el-GR" sz="2400" dirty="0">
                    <a:latin typeface="Bookman Old Style" panose="02050604050505020204" pitchFamily="18" charset="0"/>
                    <a:ea typeface="Calibri" panose="020F0502020204030204" pitchFamily="34" charset="0"/>
                  </a:rPr>
                  <a:t>Αν </a:t>
                </a:r>
                <a:r>
                  <a:rPr lang="en-US" sz="2400" dirty="0">
                    <a:latin typeface="Bookman Old Style" panose="02050604050505020204" pitchFamily="18" charset="0"/>
                    <a:ea typeface="Calibri" panose="020F0502020204030204" pitchFamily="34" charset="0"/>
                  </a:rPr>
                  <a:t>x</a:t>
                </a:r>
                <a:r>
                  <a:rPr lang="el-GR" sz="2400" dirty="0">
                    <a:latin typeface="Bookman Old Style" panose="02050604050505020204" pitchFamily="18" charset="0"/>
                    <a:ea typeface="Calibri" panose="020F0502020204030204" pitchFamily="34" charset="0"/>
                  </a:rPr>
                  <a:t> είναι ο χρόνος (σε λεπτά) που ο αθλητής κολυμπάει ύπτιο, να αποδείξετε ότι ο τύπος της συνάρτησης που εκφράζει το χρόνο που πρέπει να κολυμπήσει πεταλούδα για να κάψει 360 θερμίδες είναι: </a:t>
                </a:r>
                <a14:m>
                  <m:oMath xmlns:m="http://schemas.openxmlformats.org/officeDocument/2006/math">
                    <m:r>
                      <a:rPr lang="el-GR" sz="2400" i="1">
                        <a:latin typeface="Cambria Math" panose="02040503050406030204" pitchFamily="18" charset="0"/>
                        <a:ea typeface="Calibri" panose="020F0502020204030204" pitchFamily="34" charset="0"/>
                      </a:rPr>
                      <m:t>𝑓</m:t>
                    </m:r>
                    <m:d>
                      <m:dPr>
                        <m:ctrlPr>
                          <a:rPr lang="el-GR" sz="2400" i="1">
                            <a:latin typeface="Cambria Math" panose="02040503050406030204" pitchFamily="18" charset="0"/>
                            <a:ea typeface="Calibri" panose="020F0502020204030204" pitchFamily="34" charset="0"/>
                          </a:rPr>
                        </m:ctrlPr>
                      </m:dPr>
                      <m:e>
                        <m:r>
                          <a:rPr lang="el-GR" sz="2400" i="1">
                            <a:latin typeface="Cambria Math" panose="02040503050406030204" pitchFamily="18" charset="0"/>
                            <a:ea typeface="Calibri" panose="020F0502020204030204" pitchFamily="34" charset="0"/>
                          </a:rPr>
                          <m:t>𝑥</m:t>
                        </m:r>
                      </m:e>
                    </m:d>
                    <m:r>
                      <a:rPr lang="el-GR" sz="2400">
                        <a:latin typeface="Cambria Math" panose="02040503050406030204" pitchFamily="18" charset="0"/>
                        <a:ea typeface="Calibri" panose="020F0502020204030204" pitchFamily="34" charset="0"/>
                      </a:rPr>
                      <m:t>=</m:t>
                    </m:r>
                    <m:r>
                      <a:rPr lang="el-GR" sz="2400">
                        <a:latin typeface="Cambria Math" panose="02040503050406030204" pitchFamily="18" charset="0"/>
                        <a:ea typeface="Calibri" panose="020F0502020204030204" pitchFamily="34" charset="0"/>
                      </a:rPr>
                      <m:t>30</m:t>
                    </m:r>
                    <m:r>
                      <a:rPr lang="el-GR" sz="2400" i="1">
                        <a:latin typeface="Cambria Math" panose="02040503050406030204" pitchFamily="18" charset="0"/>
                        <a:ea typeface="Calibri" panose="020F0502020204030204" pitchFamily="34" charset="0"/>
                      </a:rPr>
                      <m:t>−</m:t>
                    </m:r>
                    <m:f>
                      <m:fPr>
                        <m:ctrlPr>
                          <a:rPr lang="el-GR" sz="2400" i="1">
                            <a:latin typeface="Cambria Math" panose="02040503050406030204" pitchFamily="18" charset="0"/>
                            <a:ea typeface="Calibri" panose="020F0502020204030204" pitchFamily="34" charset="0"/>
                          </a:rPr>
                        </m:ctrlPr>
                      </m:fPr>
                      <m:num>
                        <m:r>
                          <a:rPr lang="el-GR" sz="2400">
                            <a:latin typeface="Cambria Math" panose="02040503050406030204" pitchFamily="18" charset="0"/>
                            <a:ea typeface="Calibri" panose="020F0502020204030204" pitchFamily="34" charset="0"/>
                          </a:rPr>
                          <m:t>3</m:t>
                        </m:r>
                      </m:num>
                      <m:den>
                        <m:r>
                          <a:rPr lang="el-GR" sz="2400">
                            <a:latin typeface="Cambria Math" panose="02040503050406030204" pitchFamily="18" charset="0"/>
                            <a:ea typeface="Calibri" panose="020F0502020204030204" pitchFamily="34" charset="0"/>
                          </a:rPr>
                          <m:t>4</m:t>
                        </m:r>
                      </m:den>
                    </m:f>
                    <m:r>
                      <a:rPr lang="el-GR" sz="2400" i="1">
                        <a:latin typeface="Cambria Math" panose="02040503050406030204" pitchFamily="18" charset="0"/>
                        <a:ea typeface="Calibri" panose="020F0502020204030204" pitchFamily="34" charset="0"/>
                      </a:rPr>
                      <m:t>𝑥</m:t>
                    </m:r>
                  </m:oMath>
                </a14:m>
                <a:r>
                  <a:rPr lang="el-GR" sz="2400" dirty="0">
                    <a:latin typeface="Bookman Old Style" panose="02050604050505020204" pitchFamily="18" charset="0"/>
                    <a:ea typeface="Calibri" panose="020F0502020204030204" pitchFamily="34" charset="0"/>
                  </a:rPr>
                  <a:t> (Μονάδες 7)</a:t>
                </a:r>
              </a:p>
              <a:p>
                <a:r>
                  <a:rPr lang="en-US" sz="2400" b="1" dirty="0">
                    <a:latin typeface="Bookman Old Style" panose="02050604050505020204" pitchFamily="18" charset="0"/>
                    <a:ea typeface="Calibri" panose="020F0502020204030204" pitchFamily="34" charset="0"/>
                  </a:rPr>
                  <a:t>ii</a:t>
                </a:r>
                <a:r>
                  <a:rPr lang="el-GR" sz="2400" b="1" dirty="0">
                    <a:latin typeface="Bookman Old Style" panose="02050604050505020204" pitchFamily="18" charset="0"/>
                    <a:ea typeface="Calibri" panose="020F0502020204030204" pitchFamily="34" charset="0"/>
                  </a:rPr>
                  <a:t>) </a:t>
                </a:r>
                <a:r>
                  <a:rPr lang="el-GR" sz="2400" dirty="0">
                    <a:latin typeface="Bookman Old Style" panose="02050604050505020204" pitchFamily="18" charset="0"/>
                    <a:ea typeface="Calibri" panose="020F0502020204030204" pitchFamily="34" charset="0"/>
                  </a:rPr>
                  <a:t>Να βρείτε το πεδίο ορισμού της συνάρτησης του ερωτήματος β(</a:t>
                </a:r>
                <a:r>
                  <a:rPr lang="en-US" sz="2400" dirty="0">
                    <a:latin typeface="Bookman Old Style" panose="02050604050505020204" pitchFamily="18" charset="0"/>
                    <a:ea typeface="Calibri" panose="020F0502020204030204" pitchFamily="34" charset="0"/>
                  </a:rPr>
                  <a:t>i</a:t>
                </a:r>
                <a:r>
                  <a:rPr lang="el-GR" sz="2400" dirty="0">
                    <a:latin typeface="Bookman Old Style" panose="02050604050505020204" pitchFamily="18" charset="0"/>
                    <a:ea typeface="Calibri" panose="020F0502020204030204" pitchFamily="34" charset="0"/>
                  </a:rPr>
                  <a:t>), στο πλαίσιο του συγκεκριμένου προβλήματος. (Μονάδες 4)</a:t>
                </a:r>
              </a:p>
              <a:p>
                <a:r>
                  <a:rPr lang="el-GR" sz="2400" b="1" dirty="0">
                    <a:latin typeface="Bookman Old Style" panose="02050604050505020204" pitchFamily="18" charset="0"/>
                    <a:ea typeface="Calibri" panose="020F0502020204030204" pitchFamily="34" charset="0"/>
                  </a:rPr>
                  <a:t>γ) </a:t>
                </a:r>
                <a:r>
                  <a:rPr lang="el-GR" sz="2400" dirty="0">
                    <a:latin typeface="Bookman Old Style" panose="02050604050505020204" pitchFamily="18" charset="0"/>
                    <a:ea typeface="Calibri" panose="020F0502020204030204" pitchFamily="34" charset="0"/>
                  </a:rPr>
                  <a:t>Να χαράξετε τη γραφική παράσταση της συνάρτησης του ερωτήματος (β), να βρείτε τα σημεία τομής της με τους άξονες και να ερμηνεύσετε τη σημασία τους στο πλαίσιο του προβλήματος. (Μονάδες 9)</a:t>
                </a: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6647076"/>
              </a:xfrm>
              <a:prstGeom prst="rect">
                <a:avLst/>
              </a:prstGeom>
              <a:blipFill>
                <a:blip r:embed="rId2"/>
                <a:stretch>
                  <a:fillRect l="-1250" t="-1284" r="-1450" b="-1284"/>
                </a:stretch>
              </a:blipFill>
            </p:spPr>
            <p:txBody>
              <a:bodyPr/>
              <a:lstStyle/>
              <a:p>
                <a:r>
                  <a:rPr lang="el-GR">
                    <a:noFill/>
                  </a:rPr>
                  <a:t> </a:t>
                </a:r>
              </a:p>
            </p:txBody>
          </p:sp>
        </mc:Fallback>
      </mc:AlternateContent>
      <p:sp>
        <p:nvSpPr>
          <p:cNvPr id="3" name="TextBox 2">
            <a:extLst>
              <a:ext uri="{FF2B5EF4-FFF2-40B4-BE49-F238E27FC236}">
                <a16:creationId xmlns:a16="http://schemas.microsoft.com/office/drawing/2014/main" id="{C41CAF48-22F6-42C6-9BF4-2CDF9E532408}"/>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221167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5840573"/>
              </a:xfrm>
              <a:prstGeom prst="rect">
                <a:avLst/>
              </a:prstGeom>
              <a:noFill/>
            </p:spPr>
            <p:txBody>
              <a:bodyPr wrap="square" rtlCol="0">
                <a:spAutoFit/>
              </a:bodyPr>
              <a:lstStyle/>
              <a:p>
                <a:pPr>
                  <a:spcBef>
                    <a:spcPts val="200"/>
                  </a:spcBef>
                </a:pPr>
                <a:r>
                  <a:rPr lang="el-GR" sz="32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1467</a:t>
                </a:r>
              </a:p>
              <a:p>
                <a:r>
                  <a:rPr lang="el-GR" sz="2400" dirty="0">
                    <a:latin typeface="Bookman Old Style" panose="02050604050505020204" pitchFamily="18" charset="0"/>
                    <a:ea typeface="Calibri" panose="020F0502020204030204" pitchFamily="34" charset="0"/>
                  </a:rPr>
                  <a:t>Αν ένας κάτοικος μιας πόλης </a:t>
                </a:r>
                <a:r>
                  <a:rPr lang="en-US" sz="2400" dirty="0">
                    <a:latin typeface="Bookman Old Style" panose="02050604050505020204" pitchFamily="18" charset="0"/>
                    <a:ea typeface="Calibri" panose="020F0502020204030204" pitchFamily="34" charset="0"/>
                  </a:rPr>
                  <a:t>A</a:t>
                </a:r>
                <a:r>
                  <a:rPr lang="el-GR" sz="2400" dirty="0">
                    <a:latin typeface="Bookman Old Style" panose="02050604050505020204" pitchFamily="18" charset="0"/>
                    <a:ea typeface="Calibri" panose="020F0502020204030204" pitchFamily="34" charset="0"/>
                  </a:rPr>
                  <a:t> καταναλώσει </a:t>
                </a:r>
                <a:r>
                  <a:rPr lang="en-US" sz="2400" dirty="0">
                    <a:latin typeface="Bookman Old Style" panose="02050604050505020204" pitchFamily="18" charset="0"/>
                    <a:ea typeface="Calibri" panose="020F0502020204030204" pitchFamily="34" charset="0"/>
                  </a:rPr>
                  <a:t>x</a:t>
                </a:r>
                <a:r>
                  <a:rPr lang="el-GR" sz="2400" dirty="0">
                    <a:latin typeface="Bookman Old Style" panose="02050604050505020204" pitchFamily="18" charset="0"/>
                    <a:ea typeface="Calibri" panose="020F0502020204030204" pitchFamily="34" charset="0"/>
                  </a:rPr>
                  <a:t> κυβικά νερού σε ένα χρόνο, το ποσό που θα πρέπει να πληρώσει δίνεται (σε ευρώ) από τη συνάρτηση:</a:t>
                </a:r>
              </a:p>
              <a:p>
                <a14:m>
                  <m:oMath xmlns:m="http://schemas.openxmlformats.org/officeDocument/2006/math">
                    <m:r>
                      <a:rPr lang="el-GR" sz="2400" i="1">
                        <a:latin typeface="Cambria Math" panose="02040503050406030204" pitchFamily="18" charset="0"/>
                        <a:ea typeface="Calibri" panose="020F0502020204030204" pitchFamily="34" charset="0"/>
                      </a:rPr>
                      <m:t>𝑓</m:t>
                    </m:r>
                    <m:r>
                      <a:rPr lang="el-GR" sz="2400">
                        <a:latin typeface="Cambria Math" panose="02040503050406030204" pitchFamily="18" charset="0"/>
                        <a:ea typeface="Calibri" panose="020F0502020204030204" pitchFamily="34" charset="0"/>
                      </a:rPr>
                      <m:t>(</m:t>
                    </m:r>
                    <m:r>
                      <a:rPr lang="el-GR" sz="2400" i="1">
                        <a:latin typeface="Cambria Math" panose="02040503050406030204" pitchFamily="18" charset="0"/>
                        <a:ea typeface="Calibri" panose="020F0502020204030204" pitchFamily="34" charset="0"/>
                      </a:rPr>
                      <m:t>𝑥</m:t>
                    </m:r>
                    <m:r>
                      <a:rPr lang="el-GR" sz="2400">
                        <a:latin typeface="Cambria Math" panose="02040503050406030204" pitchFamily="18" charset="0"/>
                        <a:ea typeface="Calibri" panose="020F0502020204030204" pitchFamily="34" charset="0"/>
                      </a:rPr>
                      <m:t>)=</m:t>
                    </m:r>
                    <m:d>
                      <m:dPr>
                        <m:begChr m:val="{"/>
                        <m:endChr m:val=""/>
                        <m:ctrlPr>
                          <a:rPr lang="el-GR" sz="2400" i="1">
                            <a:latin typeface="Cambria Math" panose="02040503050406030204" pitchFamily="18" charset="0"/>
                            <a:ea typeface="Calibri" panose="020F0502020204030204" pitchFamily="34" charset="0"/>
                          </a:rPr>
                        </m:ctrlPr>
                      </m:dPr>
                      <m:e>
                        <m:m>
                          <m:mPr>
                            <m:plcHide m:val="on"/>
                            <m:mcs>
                              <m:mc>
                                <m:mcPr>
                                  <m:count m:val="1"/>
                                  <m:mcJc m:val="center"/>
                                </m:mcPr>
                              </m:mc>
                            </m:mcs>
                            <m:ctrlPr>
                              <a:rPr lang="el-GR" sz="2400" i="1">
                                <a:latin typeface="Cambria Math" panose="02040503050406030204" pitchFamily="18" charset="0"/>
                                <a:ea typeface="Calibri" panose="020F0502020204030204" pitchFamily="34" charset="0"/>
                              </a:rPr>
                            </m:ctrlPr>
                          </m:mPr>
                          <m:mr>
                            <m:e>
                              <m:r>
                                <a:rPr lang="el-GR" sz="2400">
                                  <a:latin typeface="Cambria Math" panose="02040503050406030204" pitchFamily="18" charset="0"/>
                                  <a:ea typeface="Calibri" panose="020F0502020204030204" pitchFamily="34" charset="0"/>
                                </a:rPr>
                                <m:t>12</m:t>
                              </m:r>
                              <m:r>
                                <a:rPr lang="el-GR" sz="2400">
                                  <a:latin typeface="Cambria Math" panose="02040503050406030204" pitchFamily="18" charset="0"/>
                                  <a:ea typeface="Calibri" panose="020F0502020204030204" pitchFamily="34" charset="0"/>
                                </a:rPr>
                                <m:t>+</m:t>
                              </m:r>
                              <m:r>
                                <a:rPr lang="el-GR" sz="2400">
                                  <a:latin typeface="Cambria Math" panose="02040503050406030204" pitchFamily="18" charset="0"/>
                                  <a:ea typeface="Calibri" panose="020F0502020204030204" pitchFamily="34" charset="0"/>
                                </a:rPr>
                                <m:t>0</m:t>
                              </m:r>
                              <m:r>
                                <a:rPr lang="el-GR" sz="2400">
                                  <a:latin typeface="Cambria Math" panose="02040503050406030204" pitchFamily="18" charset="0"/>
                                  <a:ea typeface="Calibri" panose="020F0502020204030204" pitchFamily="34" charset="0"/>
                                </a:rPr>
                                <m:t>,</m:t>
                              </m:r>
                              <m:r>
                                <a:rPr lang="el-GR" sz="2400">
                                  <a:latin typeface="Cambria Math" panose="02040503050406030204" pitchFamily="18" charset="0"/>
                                  <a:ea typeface="Calibri" panose="020F0502020204030204" pitchFamily="34" charset="0"/>
                                </a:rPr>
                                <m:t>5</m:t>
                              </m:r>
                              <m:r>
                                <a:rPr lang="el-GR" sz="2400" i="1">
                                  <a:latin typeface="Cambria Math" panose="02040503050406030204" pitchFamily="18" charset="0"/>
                                  <a:ea typeface="Calibri" panose="020F0502020204030204" pitchFamily="34" charset="0"/>
                                </a:rPr>
                                <m:t>𝑥</m:t>
                              </m:r>
                              <m:r>
                                <a:rPr lang="el-GR" sz="2400">
                                  <a:latin typeface="Cambria Math" panose="02040503050406030204" pitchFamily="18" charset="0"/>
                                  <a:ea typeface="Calibri" panose="020F0502020204030204" pitchFamily="34" charset="0"/>
                                </a:rPr>
                                <m:t> </m:t>
                              </m:r>
                              <m:r>
                                <m:rPr>
                                  <m:sty m:val="p"/>
                                </m:rPr>
                                <a:rPr lang="el-GR" sz="2400">
                                  <a:latin typeface="Cambria Math" panose="02040503050406030204" pitchFamily="18" charset="0"/>
                                  <a:ea typeface="Calibri" panose="020F0502020204030204" pitchFamily="34" charset="0"/>
                                </a:rPr>
                                <m:t>αν</m:t>
                              </m:r>
                              <m:r>
                                <a:rPr lang="el-GR" sz="2400">
                                  <a:latin typeface="Cambria Math" panose="02040503050406030204" pitchFamily="18" charset="0"/>
                                  <a:ea typeface="Calibri" panose="020F0502020204030204" pitchFamily="34" charset="0"/>
                                </a:rPr>
                                <m:t> </m:t>
                              </m:r>
                              <m:r>
                                <a:rPr lang="el-GR" sz="2400">
                                  <a:latin typeface="Cambria Math" panose="02040503050406030204" pitchFamily="18" charset="0"/>
                                  <a:ea typeface="Calibri" panose="020F0502020204030204" pitchFamily="34" charset="0"/>
                                </a:rPr>
                                <m:t>0</m:t>
                              </m:r>
                              <m:r>
                                <a:rPr lang="el-GR" sz="2400">
                                  <a:latin typeface="Cambria Math" panose="02040503050406030204" pitchFamily="18" charset="0"/>
                                  <a:ea typeface="Calibri" panose="020F0502020204030204" pitchFamily="34" charset="0"/>
                                </a:rPr>
                                <m:t>≤</m:t>
                              </m:r>
                              <m:r>
                                <a:rPr lang="el-GR" sz="2400" i="1">
                                  <a:latin typeface="Cambria Math" panose="02040503050406030204" pitchFamily="18" charset="0"/>
                                  <a:ea typeface="Calibri" panose="020F0502020204030204" pitchFamily="34" charset="0"/>
                                </a:rPr>
                                <m:t>𝑥</m:t>
                              </m:r>
                              <m:r>
                                <a:rPr lang="el-GR" sz="2400">
                                  <a:latin typeface="Cambria Math" panose="02040503050406030204" pitchFamily="18" charset="0"/>
                                  <a:ea typeface="Calibri" panose="020F0502020204030204" pitchFamily="34" charset="0"/>
                                </a:rPr>
                                <m:t>≤</m:t>
                              </m:r>
                              <m:r>
                                <a:rPr lang="el-GR" sz="2400">
                                  <a:latin typeface="Cambria Math" panose="02040503050406030204" pitchFamily="18" charset="0"/>
                                  <a:ea typeface="Calibri" panose="020F0502020204030204" pitchFamily="34" charset="0"/>
                                </a:rPr>
                                <m:t>30</m:t>
                              </m:r>
                            </m:e>
                          </m:mr>
                          <m:mr>
                            <m:e>
                              <m:r>
                                <a:rPr lang="el-GR" sz="2400">
                                  <a:latin typeface="Cambria Math" panose="02040503050406030204" pitchFamily="18" charset="0"/>
                                  <a:ea typeface="Calibri" panose="020F0502020204030204" pitchFamily="34" charset="0"/>
                                </a:rPr>
                                <m:t>0</m:t>
                              </m:r>
                              <m:r>
                                <a:rPr lang="el-GR" sz="2400">
                                  <a:latin typeface="Cambria Math" panose="02040503050406030204" pitchFamily="18" charset="0"/>
                                  <a:ea typeface="Calibri" panose="020F0502020204030204" pitchFamily="34" charset="0"/>
                                </a:rPr>
                                <m:t>,</m:t>
                              </m:r>
                              <m:r>
                                <a:rPr lang="el-GR" sz="2400">
                                  <a:latin typeface="Cambria Math" panose="02040503050406030204" pitchFamily="18" charset="0"/>
                                  <a:ea typeface="Calibri" panose="020F0502020204030204" pitchFamily="34" charset="0"/>
                                </a:rPr>
                                <m:t>7</m:t>
                              </m:r>
                              <m:r>
                                <a:rPr lang="el-GR" sz="2400" i="1">
                                  <a:latin typeface="Cambria Math" panose="02040503050406030204" pitchFamily="18" charset="0"/>
                                  <a:ea typeface="Calibri" panose="020F0502020204030204" pitchFamily="34" charset="0"/>
                                </a:rPr>
                                <m:t>𝑥</m:t>
                              </m:r>
                              <m:r>
                                <a:rPr lang="el-GR" sz="2400">
                                  <a:latin typeface="Cambria Math" panose="02040503050406030204" pitchFamily="18" charset="0"/>
                                  <a:ea typeface="Calibri" panose="020F0502020204030204" pitchFamily="34" charset="0"/>
                                </a:rPr>
                                <m:t>+</m:t>
                              </m:r>
                              <m:r>
                                <a:rPr lang="el-GR" sz="2400">
                                  <a:latin typeface="Cambria Math" panose="02040503050406030204" pitchFamily="18" charset="0"/>
                                  <a:ea typeface="Calibri" panose="020F0502020204030204" pitchFamily="34" charset="0"/>
                                </a:rPr>
                                <m:t>6</m:t>
                              </m:r>
                              <m:r>
                                <a:rPr lang="el-GR" sz="2400">
                                  <a:latin typeface="Cambria Math" panose="02040503050406030204" pitchFamily="18" charset="0"/>
                                  <a:ea typeface="Calibri" panose="020F0502020204030204" pitchFamily="34" charset="0"/>
                                </a:rPr>
                                <m:t> </m:t>
                              </m:r>
                              <m:r>
                                <m:rPr>
                                  <m:sty m:val="p"/>
                                </m:rPr>
                                <a:rPr lang="el-GR" sz="2400">
                                  <a:latin typeface="Cambria Math" panose="02040503050406030204" pitchFamily="18" charset="0"/>
                                  <a:ea typeface="Calibri" panose="020F0502020204030204" pitchFamily="34" charset="0"/>
                                </a:rPr>
                                <m:t>αν</m:t>
                              </m:r>
                              <m:r>
                                <a:rPr lang="el-GR" sz="2400">
                                  <a:latin typeface="Cambria Math" panose="02040503050406030204" pitchFamily="18" charset="0"/>
                                  <a:ea typeface="Calibri" panose="020F0502020204030204" pitchFamily="34" charset="0"/>
                                </a:rPr>
                                <m:t> </m:t>
                              </m:r>
                              <m:r>
                                <a:rPr lang="el-GR" sz="2400" i="1">
                                  <a:latin typeface="Cambria Math" panose="02040503050406030204" pitchFamily="18" charset="0"/>
                                  <a:ea typeface="Calibri" panose="020F0502020204030204" pitchFamily="34" charset="0"/>
                                </a:rPr>
                                <m:t>𝑥</m:t>
                              </m:r>
                              <m:r>
                                <a:rPr lang="el-GR" sz="2400">
                                  <a:latin typeface="Cambria Math" panose="02040503050406030204" pitchFamily="18" charset="0"/>
                                  <a:ea typeface="Calibri" panose="020F0502020204030204" pitchFamily="34" charset="0"/>
                                </a:rPr>
                                <m:t>&gt;</m:t>
                              </m:r>
                              <m:r>
                                <a:rPr lang="el-GR" sz="2400">
                                  <a:latin typeface="Cambria Math" panose="02040503050406030204" pitchFamily="18" charset="0"/>
                                  <a:ea typeface="Calibri" panose="020F0502020204030204" pitchFamily="34" charset="0"/>
                                </a:rPr>
                                <m:t>30</m:t>
                              </m:r>
                            </m:e>
                          </m:mr>
                        </m:m>
                      </m:e>
                    </m:d>
                  </m:oMath>
                </a14:m>
                <a:r>
                  <a:rPr lang="el-GR" sz="2400" dirty="0">
                    <a:latin typeface="Bookman Old Style" panose="02050604050505020204" pitchFamily="18" charset="0"/>
                    <a:ea typeface="Calibri" panose="020F0502020204030204" pitchFamily="34" charset="0"/>
                  </a:rPr>
                  <a:t>.</a:t>
                </a:r>
              </a:p>
              <a:p>
                <a:r>
                  <a:rPr lang="el-GR" sz="2400" b="1" dirty="0">
                    <a:latin typeface="Bookman Old Style" panose="02050604050505020204" pitchFamily="18" charset="0"/>
                    <a:ea typeface="Calibri" panose="020F0502020204030204" pitchFamily="34" charset="0"/>
                  </a:rPr>
                  <a:t>α) </a:t>
                </a:r>
                <a:r>
                  <a:rPr lang="el-GR" sz="2400" dirty="0">
                    <a:latin typeface="Bookman Old Style" panose="02050604050505020204" pitchFamily="18" charset="0"/>
                    <a:ea typeface="Calibri" panose="020F0502020204030204" pitchFamily="34" charset="0"/>
                  </a:rPr>
                  <a:t>Να βρείτε πόσα ευρώ θα πληρώσει όποιος:</a:t>
                </a:r>
              </a:p>
              <a:p>
                <a:r>
                  <a:rPr lang="en-US" sz="2400" b="1" dirty="0">
                    <a:latin typeface="Bookman Old Style" panose="02050604050505020204" pitchFamily="18" charset="0"/>
                    <a:ea typeface="Calibri" panose="020F0502020204030204" pitchFamily="34" charset="0"/>
                  </a:rPr>
                  <a:t>i</a:t>
                </a:r>
                <a:r>
                  <a:rPr lang="el-GR" sz="2400" b="1" dirty="0">
                    <a:latin typeface="Bookman Old Style" panose="02050604050505020204" pitchFamily="18" charset="0"/>
                    <a:ea typeface="Calibri" panose="020F0502020204030204" pitchFamily="34" charset="0"/>
                  </a:rPr>
                  <a:t>) </a:t>
                </a:r>
                <a:r>
                  <a:rPr lang="el-GR" sz="2400" dirty="0">
                    <a:latin typeface="Bookman Old Style" panose="02050604050505020204" pitchFamily="18" charset="0"/>
                    <a:ea typeface="Calibri" panose="020F0502020204030204" pitchFamily="34" charset="0"/>
                  </a:rPr>
                  <a:t>έλειπε από το σπίτι του και δεν είχε καταναλώσει νερό. (Μονάδες 2)</a:t>
                </a:r>
              </a:p>
              <a:p>
                <a:r>
                  <a:rPr lang="en-US" sz="2400" b="1" dirty="0">
                    <a:latin typeface="Bookman Old Style" panose="02050604050505020204" pitchFamily="18" charset="0"/>
                    <a:ea typeface="Calibri" panose="020F0502020204030204" pitchFamily="34" charset="0"/>
                  </a:rPr>
                  <a:t>ii</a:t>
                </a:r>
                <a:r>
                  <a:rPr lang="el-GR" sz="2400" b="1" dirty="0">
                    <a:latin typeface="Bookman Old Style" panose="02050604050505020204" pitchFamily="18" charset="0"/>
                    <a:ea typeface="Calibri" panose="020F0502020204030204" pitchFamily="34" charset="0"/>
                  </a:rPr>
                  <a:t>) </a:t>
                </a:r>
                <a:r>
                  <a:rPr lang="el-GR" sz="2400" dirty="0">
                    <a:latin typeface="Bookman Old Style" panose="02050604050505020204" pitchFamily="18" charset="0"/>
                    <a:ea typeface="Calibri" panose="020F0502020204030204" pitchFamily="34" charset="0"/>
                  </a:rPr>
                  <a:t>έχει καταναλώσει 10 κυβικά μέτρα νερού. (Μονάδες 3)</a:t>
                </a:r>
              </a:p>
              <a:p>
                <a:r>
                  <a:rPr lang="en-US" sz="2400" b="1" dirty="0">
                    <a:latin typeface="Bookman Old Style" panose="02050604050505020204" pitchFamily="18" charset="0"/>
                    <a:ea typeface="Calibri" panose="020F0502020204030204" pitchFamily="34" charset="0"/>
                  </a:rPr>
                  <a:t>iii</a:t>
                </a:r>
                <a:r>
                  <a:rPr lang="el-GR" sz="2400" b="1" dirty="0">
                    <a:latin typeface="Bookman Old Style" panose="02050604050505020204" pitchFamily="18" charset="0"/>
                    <a:ea typeface="Calibri" panose="020F0502020204030204" pitchFamily="34" charset="0"/>
                  </a:rPr>
                  <a:t>) </a:t>
                </a:r>
                <a:r>
                  <a:rPr lang="el-GR" sz="2400" dirty="0">
                    <a:latin typeface="Bookman Old Style" panose="02050604050505020204" pitchFamily="18" charset="0"/>
                    <a:ea typeface="Calibri" panose="020F0502020204030204" pitchFamily="34" charset="0"/>
                  </a:rPr>
                  <a:t>έχει καταναλώσει 50 κυβικά μέτρα νερού. (Μονάδες 5)</a:t>
                </a:r>
              </a:p>
              <a:p>
                <a:r>
                  <a:rPr lang="el-GR" sz="2400" b="1" dirty="0">
                    <a:latin typeface="Bookman Old Style" panose="02050604050505020204" pitchFamily="18" charset="0"/>
                    <a:ea typeface="Calibri" panose="020F0502020204030204" pitchFamily="34" charset="0"/>
                  </a:rPr>
                  <a:t>β) </a:t>
                </a:r>
                <a:r>
                  <a:rPr lang="el-GR" sz="2400" dirty="0">
                    <a:latin typeface="Bookman Old Style" panose="02050604050505020204" pitchFamily="18" charset="0"/>
                    <a:ea typeface="Calibri" panose="020F0502020204030204" pitchFamily="34" charset="0"/>
                  </a:rPr>
                  <a:t>Σε μια άλλη πόλη Β το ποσό (σε ευρώ) που αντιστοιχεί σε κατανάλωση </a:t>
                </a:r>
                <a:r>
                  <a:rPr lang="en-US" sz="2400" dirty="0">
                    <a:latin typeface="Bookman Old Style" panose="02050604050505020204" pitchFamily="18" charset="0"/>
                    <a:ea typeface="Calibri" panose="020F0502020204030204" pitchFamily="34" charset="0"/>
                  </a:rPr>
                  <a:t>x</a:t>
                </a:r>
                <a:r>
                  <a:rPr lang="el-GR" sz="2400" dirty="0">
                    <a:latin typeface="Bookman Old Style" panose="02050604050505020204" pitchFamily="18" charset="0"/>
                    <a:ea typeface="Calibri" panose="020F0502020204030204" pitchFamily="34" charset="0"/>
                  </a:rPr>
                  <a:t> κυβικών μέτρων δίνεται από τον τύπο </a:t>
                </a:r>
                <a14:m>
                  <m:oMath xmlns:m="http://schemas.openxmlformats.org/officeDocument/2006/math">
                    <m:r>
                      <a:rPr lang="el-GR" sz="2400" i="1">
                        <a:latin typeface="Cambria Math" panose="02040503050406030204" pitchFamily="18" charset="0"/>
                        <a:ea typeface="Calibri" panose="020F0502020204030204" pitchFamily="34" charset="0"/>
                      </a:rPr>
                      <m:t>𝑔</m:t>
                    </m:r>
                    <m:r>
                      <a:rPr lang="el-GR" sz="2400">
                        <a:latin typeface="Cambria Math" panose="02040503050406030204" pitchFamily="18" charset="0"/>
                        <a:ea typeface="Calibri" panose="020F0502020204030204" pitchFamily="34" charset="0"/>
                      </a:rPr>
                      <m:t>(</m:t>
                    </m:r>
                    <m:r>
                      <a:rPr lang="el-GR" sz="2400" i="1">
                        <a:latin typeface="Cambria Math" panose="02040503050406030204" pitchFamily="18" charset="0"/>
                        <a:ea typeface="Calibri" panose="020F0502020204030204" pitchFamily="34" charset="0"/>
                      </a:rPr>
                      <m:t>𝑥</m:t>
                    </m:r>
                    <m:r>
                      <a:rPr lang="el-GR" sz="2400">
                        <a:latin typeface="Cambria Math" panose="02040503050406030204" pitchFamily="18" charset="0"/>
                        <a:ea typeface="Calibri" panose="020F0502020204030204" pitchFamily="34" charset="0"/>
                      </a:rPr>
                      <m:t>)=</m:t>
                    </m:r>
                    <m:r>
                      <a:rPr lang="el-GR" sz="2400">
                        <a:latin typeface="Cambria Math" panose="02040503050406030204" pitchFamily="18" charset="0"/>
                        <a:ea typeface="Calibri" panose="020F0502020204030204" pitchFamily="34" charset="0"/>
                      </a:rPr>
                      <m:t>12</m:t>
                    </m:r>
                    <m:r>
                      <a:rPr lang="el-GR" sz="2400">
                        <a:latin typeface="Cambria Math" panose="02040503050406030204" pitchFamily="18" charset="0"/>
                        <a:ea typeface="Calibri" panose="020F0502020204030204" pitchFamily="34" charset="0"/>
                      </a:rPr>
                      <m:t>+</m:t>
                    </m:r>
                    <m:r>
                      <a:rPr lang="el-GR" sz="2400">
                        <a:latin typeface="Cambria Math" panose="02040503050406030204" pitchFamily="18" charset="0"/>
                        <a:ea typeface="Calibri" panose="020F0502020204030204" pitchFamily="34" charset="0"/>
                      </a:rPr>
                      <m:t>0</m:t>
                    </m:r>
                    <m:r>
                      <a:rPr lang="el-GR" sz="2400">
                        <a:latin typeface="Cambria Math" panose="02040503050406030204" pitchFamily="18" charset="0"/>
                        <a:ea typeface="Calibri" panose="020F0502020204030204" pitchFamily="34" charset="0"/>
                      </a:rPr>
                      <m:t>,</m:t>
                    </m:r>
                    <m:r>
                      <a:rPr lang="el-GR" sz="2400">
                        <a:latin typeface="Cambria Math" panose="02040503050406030204" pitchFamily="18" charset="0"/>
                        <a:ea typeface="Calibri" panose="020F0502020204030204" pitchFamily="34" charset="0"/>
                      </a:rPr>
                      <m:t>6</m:t>
                    </m:r>
                    <m:r>
                      <a:rPr lang="el-GR" sz="2400" i="1">
                        <a:latin typeface="Cambria Math" panose="02040503050406030204" pitchFamily="18" charset="0"/>
                        <a:ea typeface="Calibri" panose="020F0502020204030204" pitchFamily="34" charset="0"/>
                      </a:rPr>
                      <m:t>𝑥</m:t>
                    </m:r>
                  </m:oMath>
                </a14:m>
                <a:r>
                  <a:rPr lang="el-GR" sz="2400" dirty="0">
                    <a:latin typeface="Bookman Old Style" panose="02050604050505020204" pitchFamily="18" charset="0"/>
                    <a:ea typeface="Calibri" panose="020F0502020204030204" pitchFamily="34" charset="0"/>
                  </a:rPr>
                  <a:t>, για </a:t>
                </a:r>
                <a14:m>
                  <m:oMath xmlns:m="http://schemas.openxmlformats.org/officeDocument/2006/math">
                    <m:r>
                      <a:rPr lang="el-GR" sz="2400" i="1">
                        <a:latin typeface="Cambria Math" panose="02040503050406030204" pitchFamily="18" charset="0"/>
                        <a:ea typeface="Calibri" panose="020F0502020204030204" pitchFamily="34" charset="0"/>
                      </a:rPr>
                      <m:t>𝑥</m:t>
                    </m:r>
                    <m:r>
                      <a:rPr lang="el-GR" sz="2400">
                        <a:latin typeface="Cambria Math" panose="02040503050406030204" pitchFamily="18" charset="0"/>
                        <a:ea typeface="Calibri" panose="020F0502020204030204" pitchFamily="34" charset="0"/>
                      </a:rPr>
                      <m:t>≥</m:t>
                    </m:r>
                    <m:r>
                      <a:rPr lang="el-GR" sz="2400">
                        <a:latin typeface="Cambria Math" panose="02040503050406030204" pitchFamily="18" charset="0"/>
                        <a:ea typeface="Calibri" panose="020F0502020204030204" pitchFamily="34" charset="0"/>
                      </a:rPr>
                      <m:t>0</m:t>
                    </m:r>
                  </m:oMath>
                </a14:m>
                <a:r>
                  <a:rPr lang="el-GR" sz="2400" dirty="0">
                    <a:latin typeface="Bookman Old Style" panose="02050604050505020204" pitchFamily="18" charset="0"/>
                    <a:ea typeface="Calibri" panose="020F0502020204030204" pitchFamily="34" charset="0"/>
                  </a:rPr>
                  <a:t>.</a:t>
                </a:r>
              </a:p>
              <a:p>
                <a:r>
                  <a:rPr lang="el-GR" sz="2400" dirty="0">
                    <a:latin typeface="Bookman Old Style" panose="02050604050505020204" pitchFamily="18" charset="0"/>
                    <a:ea typeface="Calibri" panose="020F0502020204030204" pitchFamily="34" charset="0"/>
                  </a:rPr>
                  <a:t>Ένας κάτοικος της πόλης </a:t>
                </a:r>
                <a:r>
                  <a:rPr lang="en-US" sz="2400" dirty="0">
                    <a:latin typeface="Bookman Old Style" panose="02050604050505020204" pitchFamily="18" charset="0"/>
                    <a:ea typeface="Calibri" panose="020F0502020204030204" pitchFamily="34" charset="0"/>
                  </a:rPr>
                  <a:t>A</a:t>
                </a:r>
                <a:r>
                  <a:rPr lang="el-GR" sz="2400" dirty="0">
                    <a:latin typeface="Bookman Old Style" panose="02050604050505020204" pitchFamily="18" charset="0"/>
                    <a:ea typeface="Calibri" panose="020F0502020204030204" pitchFamily="34" charset="0"/>
                  </a:rPr>
                  <a:t> και ένας κάτοικος της πόλης </a:t>
                </a:r>
                <a:r>
                  <a:rPr lang="en-US" sz="2400" dirty="0">
                    <a:latin typeface="Bookman Old Style" panose="02050604050505020204" pitchFamily="18" charset="0"/>
                    <a:ea typeface="Calibri" panose="020F0502020204030204" pitchFamily="34" charset="0"/>
                  </a:rPr>
                  <a:t>B</a:t>
                </a:r>
                <a:r>
                  <a:rPr lang="el-GR" sz="2400" dirty="0">
                    <a:latin typeface="Bookman Old Style" panose="02050604050505020204" pitchFamily="18" charset="0"/>
                    <a:ea typeface="Calibri" panose="020F0502020204030204" pitchFamily="34" charset="0"/>
                  </a:rPr>
                  <a:t> κατανάλωσαν τα ίδια κυβικά νερού για το 2013. Αν ο κάτοικος της πόλης </a:t>
                </a:r>
                <a:r>
                  <a:rPr lang="en-US" sz="2400" dirty="0">
                    <a:latin typeface="Bookman Old Style" panose="02050604050505020204" pitchFamily="18" charset="0"/>
                    <a:ea typeface="Calibri" panose="020F0502020204030204" pitchFamily="34" charset="0"/>
                  </a:rPr>
                  <a:t>A</a:t>
                </a:r>
                <a:r>
                  <a:rPr lang="el-GR" sz="2400" dirty="0">
                    <a:latin typeface="Bookman Old Style" panose="02050604050505020204" pitchFamily="18" charset="0"/>
                    <a:ea typeface="Calibri" panose="020F0502020204030204" pitchFamily="34" charset="0"/>
                  </a:rPr>
                  <a:t> πλήρωσε μεγαλύτερο λογαριασμό από τον κάτοικο της πόλης </a:t>
                </a:r>
                <a:r>
                  <a:rPr lang="en-US" sz="2400" dirty="0">
                    <a:latin typeface="Bookman Old Style" panose="02050604050505020204" pitchFamily="18" charset="0"/>
                    <a:ea typeface="Calibri" panose="020F0502020204030204" pitchFamily="34" charset="0"/>
                  </a:rPr>
                  <a:t>B</a:t>
                </a:r>
                <a:r>
                  <a:rPr lang="el-GR" sz="2400" dirty="0">
                    <a:latin typeface="Bookman Old Style" panose="02050604050505020204" pitchFamily="18" charset="0"/>
                    <a:ea typeface="Calibri" panose="020F0502020204030204" pitchFamily="34" charset="0"/>
                  </a:rPr>
                  <a:t>, να αποδείξετε ότι ο κάθε ένας από τους δυο κατανάλωσε περισσότερα από 60 κυβικά μέτρα νερού. (Μονάδες 15) </a:t>
                </a: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5840573"/>
              </a:xfrm>
              <a:prstGeom prst="rect">
                <a:avLst/>
              </a:prstGeom>
              <a:blipFill>
                <a:blip r:embed="rId2"/>
                <a:stretch>
                  <a:fillRect l="-1250" t="-1461" r="-1350" b="-1566"/>
                </a:stretch>
              </a:blipFill>
            </p:spPr>
            <p:txBody>
              <a:bodyPr/>
              <a:lstStyle/>
              <a:p>
                <a:r>
                  <a:rPr lang="el-GR">
                    <a:noFill/>
                  </a:rPr>
                  <a:t> </a:t>
                </a:r>
              </a:p>
            </p:txBody>
          </p:sp>
        </mc:Fallback>
      </mc:AlternateContent>
      <p:sp>
        <p:nvSpPr>
          <p:cNvPr id="3" name="TextBox 2">
            <a:extLst>
              <a:ext uri="{FF2B5EF4-FFF2-40B4-BE49-F238E27FC236}">
                <a16:creationId xmlns:a16="http://schemas.microsoft.com/office/drawing/2014/main" id="{322E888B-92CC-4D79-A919-5D15AB591F90}"/>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5213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6863417"/>
              </a:xfrm>
              <a:prstGeom prst="rect">
                <a:avLst/>
              </a:prstGeom>
              <a:noFill/>
            </p:spPr>
            <p:txBody>
              <a:bodyPr wrap="square" rtlCol="0">
                <a:spAutoFit/>
              </a:bodyPr>
              <a:lstStyle/>
              <a:p>
                <a:pPr>
                  <a:spcBef>
                    <a:spcPts val="200"/>
                  </a:spcBef>
                </a:pPr>
                <a:r>
                  <a:rPr lang="el-GR" sz="32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1479</a:t>
                </a:r>
              </a:p>
              <a:p>
                <a:r>
                  <a:rPr lang="el-GR" sz="2400" dirty="0">
                    <a:latin typeface="Bookman Old Style" panose="02050604050505020204" pitchFamily="18" charset="0"/>
                    <a:ea typeface="Calibri" panose="020F0502020204030204" pitchFamily="34" charset="0"/>
                  </a:rPr>
                  <a:t>Για την ενοικίαση ενός συγκεκριμένου τύπου αυτοκινήτου για μία ημέρα, η εταιρεία Α χρεώνει τους πελάτες της σύμφωνα με τον τύπο: </a:t>
                </a:r>
                <a14:m>
                  <m:oMath xmlns:m="http://schemas.openxmlformats.org/officeDocument/2006/math">
                    <m:r>
                      <a:rPr lang="el-GR" sz="2400" i="1">
                        <a:latin typeface="Cambria Math" panose="02040503050406030204" pitchFamily="18" charset="0"/>
                        <a:ea typeface="Calibri" panose="020F0502020204030204" pitchFamily="34" charset="0"/>
                      </a:rPr>
                      <m:t>𝑦</m:t>
                    </m:r>
                    <m:r>
                      <a:rPr lang="el-GR" sz="2400">
                        <a:latin typeface="Cambria Math" panose="02040503050406030204" pitchFamily="18" charset="0"/>
                        <a:ea typeface="Calibri" panose="020F0502020204030204" pitchFamily="34" charset="0"/>
                      </a:rPr>
                      <m:t>=</m:t>
                    </m:r>
                    <m:r>
                      <a:rPr lang="el-GR" sz="2400">
                        <a:latin typeface="Cambria Math" panose="02040503050406030204" pitchFamily="18" charset="0"/>
                        <a:ea typeface="Calibri" panose="020F0502020204030204" pitchFamily="34" charset="0"/>
                      </a:rPr>
                      <m:t>60</m:t>
                    </m:r>
                    <m:r>
                      <a:rPr lang="el-GR" sz="2400">
                        <a:latin typeface="Cambria Math" panose="02040503050406030204" pitchFamily="18" charset="0"/>
                        <a:ea typeface="Calibri" panose="020F0502020204030204" pitchFamily="34" charset="0"/>
                      </a:rPr>
                      <m:t>+</m:t>
                    </m:r>
                    <m:r>
                      <a:rPr lang="el-GR" sz="2400">
                        <a:latin typeface="Cambria Math" panose="02040503050406030204" pitchFamily="18" charset="0"/>
                        <a:ea typeface="Calibri" panose="020F0502020204030204" pitchFamily="34" charset="0"/>
                      </a:rPr>
                      <m:t>0</m:t>
                    </m:r>
                    <m:r>
                      <a:rPr lang="el-GR" sz="2400">
                        <a:latin typeface="Cambria Math" panose="02040503050406030204" pitchFamily="18" charset="0"/>
                        <a:ea typeface="Calibri" panose="020F0502020204030204" pitchFamily="34" charset="0"/>
                      </a:rPr>
                      <m:t>,</m:t>
                    </m:r>
                    <m:r>
                      <a:rPr lang="el-GR" sz="2400">
                        <a:latin typeface="Cambria Math" panose="02040503050406030204" pitchFamily="18" charset="0"/>
                        <a:ea typeface="Calibri" panose="020F0502020204030204" pitchFamily="34" charset="0"/>
                      </a:rPr>
                      <m:t>20</m:t>
                    </m:r>
                    <m:r>
                      <a:rPr lang="el-GR" sz="2400" i="1">
                        <a:latin typeface="Cambria Math" panose="02040503050406030204" pitchFamily="18" charset="0"/>
                        <a:ea typeface="Calibri" panose="020F0502020204030204" pitchFamily="34" charset="0"/>
                      </a:rPr>
                      <m:t>𝑥</m:t>
                    </m:r>
                  </m:oMath>
                </a14:m>
                <a:r>
                  <a:rPr lang="el-GR" sz="2400" dirty="0">
                    <a:latin typeface="Bookman Old Style" panose="02050604050505020204" pitchFamily="18" charset="0"/>
                    <a:ea typeface="Calibri" panose="020F0502020204030204" pitchFamily="34" charset="0"/>
                  </a:rPr>
                  <a:t> όπου </a:t>
                </a:r>
                <a:r>
                  <a:rPr lang="en-US" sz="2400" dirty="0">
                    <a:latin typeface="Bookman Old Style" panose="02050604050505020204" pitchFamily="18" charset="0"/>
                    <a:ea typeface="Calibri" panose="020F0502020204030204" pitchFamily="34" charset="0"/>
                  </a:rPr>
                  <a:t>x</a:t>
                </a:r>
                <a:r>
                  <a:rPr lang="el-GR" sz="2400" dirty="0">
                    <a:latin typeface="Bookman Old Style" panose="02050604050505020204" pitchFamily="18" charset="0"/>
                    <a:ea typeface="Calibri" panose="020F0502020204030204" pitchFamily="34" charset="0"/>
                  </a:rPr>
                  <a:t> είναι η απόσταση που διανύθηκε σε </a:t>
                </a:r>
                <a:r>
                  <a:rPr lang="en-US" sz="2400" dirty="0">
                    <a:latin typeface="Bookman Old Style" panose="02050604050505020204" pitchFamily="18" charset="0"/>
                    <a:ea typeface="Calibri" panose="020F0502020204030204" pitchFamily="34" charset="0"/>
                  </a:rPr>
                  <a:t>Km</a:t>
                </a:r>
                <a:r>
                  <a:rPr lang="el-GR" sz="2400" dirty="0">
                    <a:latin typeface="Bookman Old Style" panose="02050604050505020204" pitchFamily="18" charset="0"/>
                    <a:ea typeface="Calibri" panose="020F0502020204030204" pitchFamily="34" charset="0"/>
                  </a:rPr>
                  <a:t> και </a:t>
                </a:r>
                <a:r>
                  <a:rPr lang="en-US" sz="2400" dirty="0">
                    <a:latin typeface="Bookman Old Style" panose="02050604050505020204" pitchFamily="18" charset="0"/>
                    <a:ea typeface="Calibri" panose="020F0502020204030204" pitchFamily="34" charset="0"/>
                  </a:rPr>
                  <a:t>y</a:t>
                </a:r>
                <a:r>
                  <a:rPr lang="el-GR" sz="2400" dirty="0">
                    <a:latin typeface="Bookman Old Style" panose="02050604050505020204" pitchFamily="18" charset="0"/>
                    <a:ea typeface="Calibri" panose="020F0502020204030204" pitchFamily="34" charset="0"/>
                  </a:rPr>
                  <a:t> είναι το ποσό της χρέωσης σε ευρώ.</a:t>
                </a:r>
              </a:p>
              <a:p>
                <a:r>
                  <a:rPr lang="el-GR" sz="2400" b="1" dirty="0">
                    <a:latin typeface="Bookman Old Style" panose="02050604050505020204" pitchFamily="18" charset="0"/>
                    <a:ea typeface="Calibri" panose="020F0502020204030204" pitchFamily="34" charset="0"/>
                  </a:rPr>
                  <a:t>α) </a:t>
                </a:r>
                <a:r>
                  <a:rPr lang="el-GR" sz="2400" dirty="0">
                    <a:latin typeface="Bookman Old Style" panose="02050604050505020204" pitchFamily="18" charset="0"/>
                    <a:ea typeface="Calibri" panose="020F0502020204030204" pitchFamily="34" charset="0"/>
                  </a:rPr>
                  <a:t>Τι ποσό θα πληρώσει ένας πελάτης της εταιρείας </a:t>
                </a:r>
                <a:r>
                  <a:rPr lang="en-US" sz="2400" dirty="0">
                    <a:latin typeface="Bookman Old Style" panose="02050604050505020204" pitchFamily="18" charset="0"/>
                    <a:ea typeface="Calibri" panose="020F0502020204030204" pitchFamily="34" charset="0"/>
                  </a:rPr>
                  <a:t>A</a:t>
                </a:r>
                <a:r>
                  <a:rPr lang="el-GR" sz="2400" dirty="0">
                    <a:latin typeface="Bookman Old Style" panose="02050604050505020204" pitchFamily="18" charset="0"/>
                    <a:ea typeface="Calibri" panose="020F0502020204030204" pitchFamily="34" charset="0"/>
                  </a:rPr>
                  <a:t>, ο οποίος σε μία ημέρα ταξίδεψε 400 </a:t>
                </a:r>
                <a:r>
                  <a:rPr lang="en-US" sz="2400" dirty="0">
                    <a:latin typeface="Bookman Old Style" panose="02050604050505020204" pitchFamily="18" charset="0"/>
                    <a:ea typeface="Calibri" panose="020F0502020204030204" pitchFamily="34" charset="0"/>
                  </a:rPr>
                  <a:t>Km</a:t>
                </a:r>
                <a:r>
                  <a:rPr lang="el-GR" sz="2400" dirty="0">
                    <a:latin typeface="Bookman Old Style" panose="02050604050505020204" pitchFamily="18" charset="0"/>
                    <a:ea typeface="Calibri" panose="020F0502020204030204" pitchFamily="34" charset="0"/>
                  </a:rPr>
                  <a:t>; (Μονάδες 5)</a:t>
                </a:r>
              </a:p>
              <a:p>
                <a:r>
                  <a:rPr lang="el-GR" sz="2400" b="1" dirty="0">
                    <a:latin typeface="Bookman Old Style" panose="02050604050505020204" pitchFamily="18" charset="0"/>
                    <a:ea typeface="Calibri" panose="020F0502020204030204" pitchFamily="34" charset="0"/>
                  </a:rPr>
                  <a:t>β) </a:t>
                </a:r>
                <a:r>
                  <a:rPr lang="el-GR" sz="2400" dirty="0">
                    <a:latin typeface="Bookman Old Style" panose="02050604050505020204" pitchFamily="18" charset="0"/>
                    <a:ea typeface="Calibri" panose="020F0502020204030204" pitchFamily="34" charset="0"/>
                  </a:rPr>
                  <a:t>Πόσα χιλιόμετρα οδήγησε ένας πελάτης ο οποίος, για μία ημέρα, πλήρωσε 150 ευρώ; (Μονάδες 5)</a:t>
                </a:r>
              </a:p>
              <a:p>
                <a:r>
                  <a:rPr lang="el-GR" sz="2400" b="1" dirty="0">
                    <a:latin typeface="Bookman Old Style" panose="02050604050505020204" pitchFamily="18" charset="0"/>
                    <a:ea typeface="Calibri" panose="020F0502020204030204" pitchFamily="34" charset="0"/>
                  </a:rPr>
                  <a:t>γ) </a:t>
                </a:r>
                <a:r>
                  <a:rPr lang="el-GR" sz="2400" dirty="0">
                    <a:latin typeface="Bookman Old Style" panose="02050604050505020204" pitchFamily="18" charset="0"/>
                    <a:ea typeface="Calibri" panose="020F0502020204030204" pitchFamily="34" charset="0"/>
                  </a:rPr>
                  <a:t>Μία άλλη εταιρεία, η </a:t>
                </a:r>
                <a:r>
                  <a:rPr lang="en-US" sz="2400" dirty="0">
                    <a:latin typeface="Bookman Old Style" panose="02050604050505020204" pitchFamily="18" charset="0"/>
                    <a:ea typeface="Calibri" panose="020F0502020204030204" pitchFamily="34" charset="0"/>
                  </a:rPr>
                  <a:t>B</a:t>
                </a:r>
                <a:r>
                  <a:rPr lang="el-GR" sz="2400" dirty="0">
                    <a:latin typeface="Bookman Old Style" panose="02050604050505020204" pitchFamily="18" charset="0"/>
                    <a:ea typeface="Calibri" panose="020F0502020204030204" pitchFamily="34" charset="0"/>
                  </a:rPr>
                  <a:t>, χρεώνει τους πελάτες της ανά ημέρα σύμφωνα με τον τύπο </a:t>
                </a:r>
                <a14:m>
                  <m:oMath xmlns:m="http://schemas.openxmlformats.org/officeDocument/2006/math">
                    <m:r>
                      <a:rPr lang="el-GR" sz="2400" i="1">
                        <a:latin typeface="Cambria Math" panose="02040503050406030204" pitchFamily="18" charset="0"/>
                        <a:ea typeface="Calibri" panose="020F0502020204030204" pitchFamily="34" charset="0"/>
                      </a:rPr>
                      <m:t>𝑦</m:t>
                    </m:r>
                    <m:r>
                      <a:rPr lang="el-GR" sz="2400">
                        <a:latin typeface="Cambria Math" panose="02040503050406030204" pitchFamily="18" charset="0"/>
                        <a:ea typeface="Calibri" panose="020F0502020204030204" pitchFamily="34" charset="0"/>
                      </a:rPr>
                      <m:t>=</m:t>
                    </m:r>
                    <m:r>
                      <a:rPr lang="el-GR" sz="2400">
                        <a:latin typeface="Cambria Math" panose="02040503050406030204" pitchFamily="18" charset="0"/>
                        <a:ea typeface="Calibri" panose="020F0502020204030204" pitchFamily="34" charset="0"/>
                      </a:rPr>
                      <m:t>80</m:t>
                    </m:r>
                    <m:r>
                      <a:rPr lang="el-GR" sz="2400">
                        <a:latin typeface="Cambria Math" panose="02040503050406030204" pitchFamily="18" charset="0"/>
                        <a:ea typeface="Calibri" panose="020F0502020204030204" pitchFamily="34" charset="0"/>
                      </a:rPr>
                      <m:t>+</m:t>
                    </m:r>
                    <m:r>
                      <a:rPr lang="el-GR" sz="2400">
                        <a:latin typeface="Cambria Math" panose="02040503050406030204" pitchFamily="18" charset="0"/>
                        <a:ea typeface="Calibri" panose="020F0502020204030204" pitchFamily="34" charset="0"/>
                      </a:rPr>
                      <m:t>0</m:t>
                    </m:r>
                    <m:r>
                      <a:rPr lang="el-GR" sz="2400">
                        <a:latin typeface="Cambria Math" panose="02040503050406030204" pitchFamily="18" charset="0"/>
                        <a:ea typeface="Calibri" panose="020F0502020204030204" pitchFamily="34" charset="0"/>
                      </a:rPr>
                      <m:t>,</m:t>
                    </m:r>
                    <m:r>
                      <a:rPr lang="el-GR" sz="2400">
                        <a:latin typeface="Cambria Math" panose="02040503050406030204" pitchFamily="18" charset="0"/>
                        <a:ea typeface="Calibri" panose="020F0502020204030204" pitchFamily="34" charset="0"/>
                      </a:rPr>
                      <m:t>10</m:t>
                    </m:r>
                    <m:r>
                      <a:rPr lang="el-GR" sz="2400" i="1">
                        <a:latin typeface="Cambria Math" panose="02040503050406030204" pitchFamily="18" charset="0"/>
                        <a:ea typeface="Calibri" panose="020F0502020204030204" pitchFamily="34" charset="0"/>
                      </a:rPr>
                      <m:t>𝑥</m:t>
                    </m:r>
                  </m:oMath>
                </a14:m>
                <a:r>
                  <a:rPr lang="el-GR" sz="2400" dirty="0">
                    <a:latin typeface="Bookman Old Style" panose="02050604050505020204" pitchFamily="18" charset="0"/>
                    <a:ea typeface="Calibri" panose="020F0502020204030204" pitchFamily="34" charset="0"/>
                  </a:rPr>
                  <a:t> όπου, όπως προηγουμένως, </a:t>
                </a:r>
                <a:r>
                  <a:rPr lang="en-US" sz="2400" dirty="0">
                    <a:latin typeface="Bookman Old Style" panose="02050604050505020204" pitchFamily="18" charset="0"/>
                    <a:ea typeface="Calibri" panose="020F0502020204030204" pitchFamily="34" charset="0"/>
                  </a:rPr>
                  <a:t>x</a:t>
                </a:r>
                <a:r>
                  <a:rPr lang="el-GR" sz="2400" dirty="0">
                    <a:latin typeface="Bookman Old Style" panose="02050604050505020204" pitchFamily="18" charset="0"/>
                    <a:ea typeface="Calibri" panose="020F0502020204030204" pitchFamily="34" charset="0"/>
                  </a:rPr>
                  <a:t> είναι η απόσταση που διανύθηκε σε </a:t>
                </a:r>
                <a:r>
                  <a:rPr lang="en-US" sz="2400" dirty="0">
                    <a:latin typeface="Bookman Old Style" panose="02050604050505020204" pitchFamily="18" charset="0"/>
                    <a:ea typeface="Calibri" panose="020F0502020204030204" pitchFamily="34" charset="0"/>
                  </a:rPr>
                  <a:t>Km</a:t>
                </a:r>
                <a:r>
                  <a:rPr lang="el-GR" sz="2400" dirty="0">
                    <a:latin typeface="Bookman Old Style" panose="02050604050505020204" pitchFamily="18" charset="0"/>
                    <a:ea typeface="Calibri" panose="020F0502020204030204" pitchFamily="34" charset="0"/>
                  </a:rPr>
                  <a:t> και </a:t>
                </a:r>
                <a:r>
                  <a:rPr lang="en-US" sz="2400" dirty="0">
                    <a:latin typeface="Bookman Old Style" panose="02050604050505020204" pitchFamily="18" charset="0"/>
                    <a:ea typeface="Calibri" panose="020F0502020204030204" pitchFamily="34" charset="0"/>
                  </a:rPr>
                  <a:t>y</a:t>
                </a:r>
                <a:r>
                  <a:rPr lang="el-GR" sz="2400" dirty="0">
                    <a:latin typeface="Bookman Old Style" panose="02050604050505020204" pitchFamily="18" charset="0"/>
                    <a:ea typeface="Calibri" panose="020F0502020204030204" pitchFamily="34" charset="0"/>
                  </a:rPr>
                  <a:t> είναι το ποσό της χρέωσης σε ευρώ. Να εξετάσετε ποια από τις δύο εταιρείες μας συμφέρει να επιλέξουμε, ανάλογα με την απόσταση που σκοπεύουμε να διανύσουμε. (Μονάδες 10)</a:t>
                </a:r>
              </a:p>
              <a:p>
                <a:r>
                  <a:rPr lang="el-GR" sz="2400" b="1" dirty="0">
                    <a:latin typeface="Bookman Old Style" panose="02050604050505020204" pitchFamily="18" charset="0"/>
                    <a:ea typeface="Calibri" panose="020F0502020204030204" pitchFamily="34" charset="0"/>
                  </a:rPr>
                  <a:t>δ) </a:t>
                </a:r>
                <a:r>
                  <a:rPr lang="el-GR" sz="2400" dirty="0">
                    <a:latin typeface="Bookman Old Style" panose="02050604050505020204" pitchFamily="18" charset="0"/>
                    <a:ea typeface="Calibri" panose="020F0502020204030204" pitchFamily="34" charset="0"/>
                  </a:rPr>
                  <a:t>Αν </a:t>
                </a:r>
                <a14:m>
                  <m:oMath xmlns:m="http://schemas.openxmlformats.org/officeDocument/2006/math">
                    <m:r>
                      <a:rPr lang="el-GR" sz="2400" i="1">
                        <a:latin typeface="Cambria Math" panose="02040503050406030204" pitchFamily="18" charset="0"/>
                        <a:ea typeface="Calibri" panose="020F0502020204030204" pitchFamily="34" charset="0"/>
                      </a:rPr>
                      <m:t>𝑓</m:t>
                    </m:r>
                    <m:d>
                      <m:dPr>
                        <m:ctrlPr>
                          <a:rPr lang="el-GR" sz="2400" i="1">
                            <a:latin typeface="Cambria Math" panose="02040503050406030204" pitchFamily="18" charset="0"/>
                            <a:ea typeface="Calibri" panose="020F0502020204030204" pitchFamily="34" charset="0"/>
                          </a:rPr>
                        </m:ctrlPr>
                      </m:dPr>
                      <m:e>
                        <m:r>
                          <a:rPr lang="el-GR" sz="2400" i="1">
                            <a:latin typeface="Cambria Math" panose="02040503050406030204" pitchFamily="18" charset="0"/>
                            <a:ea typeface="Calibri" panose="020F0502020204030204" pitchFamily="34" charset="0"/>
                          </a:rPr>
                          <m:t>𝑥</m:t>
                        </m:r>
                      </m:e>
                    </m:d>
                    <m:r>
                      <a:rPr lang="el-GR" sz="2400">
                        <a:latin typeface="Cambria Math" panose="02040503050406030204" pitchFamily="18" charset="0"/>
                        <a:ea typeface="Calibri" panose="020F0502020204030204" pitchFamily="34" charset="0"/>
                      </a:rPr>
                      <m:t>=</m:t>
                    </m:r>
                    <m:r>
                      <a:rPr lang="el-GR" sz="2400">
                        <a:latin typeface="Cambria Math" panose="02040503050406030204" pitchFamily="18" charset="0"/>
                        <a:ea typeface="Calibri" panose="020F0502020204030204" pitchFamily="34" charset="0"/>
                      </a:rPr>
                      <m:t>60</m:t>
                    </m:r>
                    <m:r>
                      <a:rPr lang="el-GR" sz="2400">
                        <a:latin typeface="Cambria Math" panose="02040503050406030204" pitchFamily="18" charset="0"/>
                        <a:ea typeface="Calibri" panose="020F0502020204030204" pitchFamily="34" charset="0"/>
                      </a:rPr>
                      <m:t>+</m:t>
                    </m:r>
                    <m:r>
                      <a:rPr lang="el-GR" sz="2400">
                        <a:latin typeface="Cambria Math" panose="02040503050406030204" pitchFamily="18" charset="0"/>
                        <a:ea typeface="Calibri" panose="020F0502020204030204" pitchFamily="34" charset="0"/>
                      </a:rPr>
                      <m:t>0</m:t>
                    </m:r>
                    <m:r>
                      <a:rPr lang="el-GR" sz="2400">
                        <a:latin typeface="Cambria Math" panose="02040503050406030204" pitchFamily="18" charset="0"/>
                        <a:ea typeface="Calibri" panose="020F0502020204030204" pitchFamily="34" charset="0"/>
                      </a:rPr>
                      <m:t>,</m:t>
                    </m:r>
                    <m:r>
                      <a:rPr lang="el-GR" sz="2400">
                        <a:latin typeface="Cambria Math" panose="02040503050406030204" pitchFamily="18" charset="0"/>
                        <a:ea typeface="Calibri" panose="020F0502020204030204" pitchFamily="34" charset="0"/>
                      </a:rPr>
                      <m:t>20</m:t>
                    </m:r>
                    <m:r>
                      <a:rPr lang="el-GR" sz="2400" i="1">
                        <a:latin typeface="Cambria Math" panose="02040503050406030204" pitchFamily="18" charset="0"/>
                        <a:ea typeface="Calibri" panose="020F0502020204030204" pitchFamily="34" charset="0"/>
                      </a:rPr>
                      <m:t>𝑥</m:t>
                    </m:r>
                  </m:oMath>
                </a14:m>
                <a:r>
                  <a:rPr lang="el-GR" sz="2400" dirty="0">
                    <a:latin typeface="Bookman Old Style" panose="02050604050505020204" pitchFamily="18" charset="0"/>
                    <a:ea typeface="Calibri" panose="020F0502020204030204" pitchFamily="34" charset="0"/>
                  </a:rPr>
                  <a:t> και </a:t>
                </a:r>
                <a14:m>
                  <m:oMath xmlns:m="http://schemas.openxmlformats.org/officeDocument/2006/math">
                    <m:r>
                      <a:rPr lang="el-GR" sz="2400" i="1">
                        <a:latin typeface="Cambria Math" panose="02040503050406030204" pitchFamily="18" charset="0"/>
                        <a:ea typeface="Calibri" panose="020F0502020204030204" pitchFamily="34" charset="0"/>
                      </a:rPr>
                      <m:t>𝑔</m:t>
                    </m:r>
                    <m:d>
                      <m:dPr>
                        <m:ctrlPr>
                          <a:rPr lang="el-GR" sz="2400" i="1">
                            <a:latin typeface="Cambria Math" panose="02040503050406030204" pitchFamily="18" charset="0"/>
                            <a:ea typeface="Calibri" panose="020F0502020204030204" pitchFamily="34" charset="0"/>
                          </a:rPr>
                        </m:ctrlPr>
                      </m:dPr>
                      <m:e>
                        <m:r>
                          <a:rPr lang="el-GR" sz="2400" i="1">
                            <a:latin typeface="Cambria Math" panose="02040503050406030204" pitchFamily="18" charset="0"/>
                            <a:ea typeface="Calibri" panose="020F0502020204030204" pitchFamily="34" charset="0"/>
                          </a:rPr>
                          <m:t>𝑥</m:t>
                        </m:r>
                      </m:e>
                    </m:d>
                    <m:r>
                      <a:rPr lang="el-GR" sz="2400">
                        <a:latin typeface="Cambria Math" panose="02040503050406030204" pitchFamily="18" charset="0"/>
                        <a:ea typeface="Calibri" panose="020F0502020204030204" pitchFamily="34" charset="0"/>
                      </a:rPr>
                      <m:t>=</m:t>
                    </m:r>
                    <m:r>
                      <a:rPr lang="el-GR" sz="2400">
                        <a:latin typeface="Cambria Math" panose="02040503050406030204" pitchFamily="18" charset="0"/>
                        <a:ea typeface="Calibri" panose="020F0502020204030204" pitchFamily="34" charset="0"/>
                      </a:rPr>
                      <m:t>80</m:t>
                    </m:r>
                    <m:r>
                      <a:rPr lang="el-GR" sz="2400">
                        <a:latin typeface="Cambria Math" panose="02040503050406030204" pitchFamily="18" charset="0"/>
                        <a:ea typeface="Calibri" panose="020F0502020204030204" pitchFamily="34" charset="0"/>
                      </a:rPr>
                      <m:t>+</m:t>
                    </m:r>
                    <m:r>
                      <a:rPr lang="el-GR" sz="2400">
                        <a:latin typeface="Cambria Math" panose="02040503050406030204" pitchFamily="18" charset="0"/>
                        <a:ea typeface="Calibri" panose="020F0502020204030204" pitchFamily="34" charset="0"/>
                      </a:rPr>
                      <m:t>0</m:t>
                    </m:r>
                    <m:r>
                      <a:rPr lang="el-GR" sz="2400">
                        <a:latin typeface="Cambria Math" panose="02040503050406030204" pitchFamily="18" charset="0"/>
                        <a:ea typeface="Calibri" panose="020F0502020204030204" pitchFamily="34" charset="0"/>
                      </a:rPr>
                      <m:t>,</m:t>
                    </m:r>
                    <m:r>
                      <a:rPr lang="el-GR" sz="2400">
                        <a:latin typeface="Cambria Math" panose="02040503050406030204" pitchFamily="18" charset="0"/>
                        <a:ea typeface="Calibri" panose="020F0502020204030204" pitchFamily="34" charset="0"/>
                      </a:rPr>
                      <m:t>10</m:t>
                    </m:r>
                    <m:r>
                      <a:rPr lang="el-GR" sz="2400" i="1">
                        <a:latin typeface="Cambria Math" panose="02040503050406030204" pitchFamily="18" charset="0"/>
                        <a:ea typeface="Calibri" panose="020F0502020204030204" pitchFamily="34" charset="0"/>
                      </a:rPr>
                      <m:t>𝑥</m:t>
                    </m:r>
                  </m:oMath>
                </a14:m>
                <a:r>
                  <a:rPr lang="el-GR" sz="2400" dirty="0">
                    <a:latin typeface="Bookman Old Style" panose="02050604050505020204" pitchFamily="18" charset="0"/>
                    <a:ea typeface="Calibri" panose="020F0502020204030204" pitchFamily="34" charset="0"/>
                  </a:rPr>
                  <a:t> είναι οι συναρτήσεις που εκφράζουν τον τρόπο χρέωσης των εταιρειών </a:t>
                </a:r>
                <a:r>
                  <a:rPr lang="en-US" sz="2400" dirty="0">
                    <a:latin typeface="Bookman Old Style" panose="02050604050505020204" pitchFamily="18" charset="0"/>
                    <a:ea typeface="Calibri" panose="020F0502020204030204" pitchFamily="34" charset="0"/>
                  </a:rPr>
                  <a:t>A</a:t>
                </a:r>
                <a:r>
                  <a:rPr lang="el-GR" sz="2400" dirty="0">
                    <a:latin typeface="Bookman Old Style" panose="02050604050505020204" pitchFamily="18" charset="0"/>
                    <a:ea typeface="Calibri" panose="020F0502020204030204" pitchFamily="34" charset="0"/>
                  </a:rPr>
                  <a:t> και </a:t>
                </a:r>
                <a:r>
                  <a:rPr lang="en-US" sz="2400" dirty="0">
                    <a:latin typeface="Bookman Old Style" panose="02050604050505020204" pitchFamily="18" charset="0"/>
                    <a:ea typeface="Calibri" panose="020F0502020204030204" pitchFamily="34" charset="0"/>
                  </a:rPr>
                  <a:t>B</a:t>
                </a:r>
                <a:r>
                  <a:rPr lang="el-GR" sz="2400" dirty="0">
                    <a:latin typeface="Bookman Old Style" panose="02050604050505020204" pitchFamily="18" charset="0"/>
                    <a:ea typeface="Calibri" panose="020F0502020204030204" pitchFamily="34" charset="0"/>
                  </a:rPr>
                  <a:t> αντίστοιχα, να βρείτε τις συντεταγμένες του σημείου τομής των γραφικών παραστάσεων των συναρτήσεων </a:t>
                </a:r>
                <a:r>
                  <a:rPr lang="en-US" sz="2400" dirty="0">
                    <a:latin typeface="Bookman Old Style" panose="02050604050505020204" pitchFamily="18" charset="0"/>
                    <a:ea typeface="Calibri" panose="020F0502020204030204" pitchFamily="34" charset="0"/>
                  </a:rPr>
                  <a:t>f</a:t>
                </a:r>
                <a:r>
                  <a:rPr lang="el-GR" sz="2400" dirty="0">
                    <a:latin typeface="Bookman Old Style" panose="02050604050505020204" pitchFamily="18" charset="0"/>
                    <a:ea typeface="Calibri" panose="020F0502020204030204" pitchFamily="34" charset="0"/>
                  </a:rPr>
                  <a:t> και </a:t>
                </a:r>
                <a:r>
                  <a:rPr lang="en-US" sz="2400" dirty="0">
                    <a:latin typeface="Bookman Old Style" panose="02050604050505020204" pitchFamily="18" charset="0"/>
                    <a:ea typeface="Calibri" panose="020F0502020204030204" pitchFamily="34" charset="0"/>
                  </a:rPr>
                  <a:t>g</a:t>
                </a:r>
                <a:r>
                  <a:rPr lang="el-GR" sz="2400" dirty="0">
                    <a:latin typeface="Bookman Old Style" panose="02050604050505020204" pitchFamily="18" charset="0"/>
                    <a:ea typeface="Calibri" panose="020F0502020204030204" pitchFamily="34" charset="0"/>
                  </a:rPr>
                  <a:t> και να εξηγήσετε τι εκφράζει η τιμή καθεμιάς από αυτές τις συντεταγμένες σε σχέση με το πρόβλημα του ερωτήματος (γ). (Μονάδες 5)</a:t>
                </a: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6863417"/>
              </a:xfrm>
              <a:prstGeom prst="rect">
                <a:avLst/>
              </a:prstGeom>
              <a:blipFill>
                <a:blip r:embed="rId2"/>
                <a:stretch>
                  <a:fillRect l="-1250" t="-1243" r="-1150" b="-1155"/>
                </a:stretch>
              </a:blipFill>
            </p:spPr>
            <p:txBody>
              <a:bodyPr/>
              <a:lstStyle/>
              <a:p>
                <a:r>
                  <a:rPr lang="el-GR">
                    <a:noFill/>
                  </a:rPr>
                  <a:t> </a:t>
                </a:r>
              </a:p>
            </p:txBody>
          </p:sp>
        </mc:Fallback>
      </mc:AlternateContent>
      <p:sp>
        <p:nvSpPr>
          <p:cNvPr id="3" name="TextBox 2">
            <a:extLst>
              <a:ext uri="{FF2B5EF4-FFF2-40B4-BE49-F238E27FC236}">
                <a16:creationId xmlns:a16="http://schemas.microsoft.com/office/drawing/2014/main" id="{DAFAC941-9743-4BB2-B9E1-A50D7D19907E}"/>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403775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5324535"/>
          </a:xfrm>
          <a:prstGeom prst="rect">
            <a:avLst/>
          </a:prstGeom>
          <a:noFill/>
        </p:spPr>
        <p:txBody>
          <a:bodyPr wrap="square" rtlCol="0">
            <a:spAutoFit/>
          </a:bodyPr>
          <a:lstStyle/>
          <a:p>
            <a:pPr>
              <a:spcBef>
                <a:spcPts val="200"/>
              </a:spcBef>
            </a:pPr>
            <a:r>
              <a:rPr lang="el-GR" sz="20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1496</a:t>
            </a:r>
          </a:p>
          <a:p>
            <a:r>
              <a:rPr lang="el-GR" sz="2000" dirty="0">
                <a:latin typeface="Bookman Old Style" panose="02050604050505020204" pitchFamily="18" charset="0"/>
                <a:ea typeface="Calibri" panose="020F0502020204030204" pitchFamily="34" charset="0"/>
              </a:rPr>
              <a:t>Σε μια πόλη της Ευρώπης μια εταιρεία ΤΑΧΙ με το όνομα '</a:t>
            </a:r>
            <a:r>
              <a:rPr lang="en-US" sz="2000" dirty="0">
                <a:latin typeface="Bookman Old Style" panose="02050604050505020204" pitchFamily="18" charset="0"/>
                <a:ea typeface="Calibri" panose="020F0502020204030204" pitchFamily="34" charset="0"/>
              </a:rPr>
              <a:t>RED</a:t>
            </a:r>
            <a:r>
              <a:rPr lang="el-GR" sz="2000" dirty="0">
                <a:latin typeface="Bookman Old Style" panose="02050604050505020204" pitchFamily="18" charset="0"/>
                <a:ea typeface="Calibri" panose="020F0502020204030204" pitchFamily="34" charset="0"/>
              </a:rPr>
              <a:t>' χρεώνει 1 ευρώ με την είσοδο στο ΤΑΧΙ και 0,6 ευρώ για κάθε χιλιόμετρο που διανύει ο πελάτης. Μια άλλη εταιρεία ΤΑΧΙ με το όνομα '</a:t>
            </a:r>
            <a:r>
              <a:rPr lang="en-US" sz="2000" dirty="0">
                <a:latin typeface="Bookman Old Style" panose="02050604050505020204" pitchFamily="18" charset="0"/>
                <a:ea typeface="Calibri" panose="020F0502020204030204" pitchFamily="34" charset="0"/>
              </a:rPr>
              <a:t>YELLOW</a:t>
            </a:r>
            <a:r>
              <a:rPr lang="el-GR" sz="2000" dirty="0">
                <a:latin typeface="Bookman Old Style" panose="02050604050505020204" pitchFamily="18" charset="0"/>
                <a:ea typeface="Calibri" panose="020F0502020204030204" pitchFamily="34" charset="0"/>
              </a:rPr>
              <a:t>' χρεώνει 2 ευρώ με την είσοδο στο ΤΑΧΙ και 0,4 ευρώ για κάθε χιλιόμετρο που διανύει ο πελάτης. Οι παραπάνω τιμές ισχύουν για αποστάσεις μικρότερες από 15 χιλιόμετρα.</a:t>
            </a:r>
          </a:p>
          <a:p>
            <a:r>
              <a:rPr lang="el-GR" sz="2000" b="1" dirty="0">
                <a:latin typeface="Bookman Old Style" panose="02050604050505020204" pitchFamily="18" charset="0"/>
                <a:ea typeface="Calibri" panose="020F0502020204030204" pitchFamily="34" charset="0"/>
              </a:rPr>
              <a:t>α) </a:t>
            </a:r>
            <a:r>
              <a:rPr lang="en-US" sz="2000" b="1" dirty="0">
                <a:latin typeface="Bookman Old Style" panose="02050604050505020204" pitchFamily="18" charset="0"/>
                <a:ea typeface="Calibri" panose="020F0502020204030204" pitchFamily="34" charset="0"/>
              </a:rPr>
              <a:t>i</a:t>
            </a:r>
            <a:r>
              <a:rPr lang="el-GR" sz="2000" b="1" dirty="0">
                <a:latin typeface="Bookman Old Style" panose="02050604050505020204" pitchFamily="18" charset="0"/>
                <a:ea typeface="Calibri" panose="020F0502020204030204" pitchFamily="34" charset="0"/>
              </a:rPr>
              <a:t>) </a:t>
            </a:r>
            <a:r>
              <a:rPr lang="el-GR" sz="2000" dirty="0">
                <a:latin typeface="Bookman Old Style" panose="02050604050505020204" pitchFamily="18" charset="0"/>
                <a:ea typeface="Calibri" panose="020F0502020204030204" pitchFamily="34" charset="0"/>
              </a:rPr>
              <a:t>Αν </a:t>
            </a:r>
            <a:r>
              <a:rPr lang="en-US" sz="2000" dirty="0">
                <a:latin typeface="Bookman Old Style" panose="02050604050505020204" pitchFamily="18" charset="0"/>
                <a:ea typeface="Calibri" panose="020F0502020204030204" pitchFamily="34" charset="0"/>
              </a:rPr>
              <a:t>f</a:t>
            </a:r>
            <a:r>
              <a:rPr lang="el-GR" sz="2000" dirty="0">
                <a:latin typeface="Bookman Old Style" panose="02050604050505020204" pitchFamily="18" charset="0"/>
                <a:ea typeface="Calibri" panose="020F0502020204030204" pitchFamily="34" charset="0"/>
              </a:rPr>
              <a:t>(</a:t>
            </a:r>
            <a:r>
              <a:rPr lang="en-US" sz="2000" dirty="0">
                <a:latin typeface="Bookman Old Style" panose="02050604050505020204" pitchFamily="18" charset="0"/>
                <a:ea typeface="Calibri" panose="020F0502020204030204" pitchFamily="34" charset="0"/>
              </a:rPr>
              <a:t>x</a:t>
            </a:r>
            <a:r>
              <a:rPr lang="el-GR" sz="2000" dirty="0">
                <a:latin typeface="Bookman Old Style" panose="02050604050505020204" pitchFamily="18" charset="0"/>
                <a:ea typeface="Calibri" panose="020F0502020204030204" pitchFamily="34" charset="0"/>
              </a:rPr>
              <a:t>) είναι το ποσό που χρεώνει η εταιρεία '</a:t>
            </a:r>
            <a:r>
              <a:rPr lang="en-US" sz="2000" dirty="0">
                <a:latin typeface="Bookman Old Style" panose="02050604050505020204" pitchFamily="18" charset="0"/>
                <a:ea typeface="Calibri" panose="020F0502020204030204" pitchFamily="34" charset="0"/>
              </a:rPr>
              <a:t>RED</a:t>
            </a:r>
            <a:r>
              <a:rPr lang="el-GR" sz="2000" dirty="0">
                <a:latin typeface="Bookman Old Style" panose="02050604050505020204" pitchFamily="18" charset="0"/>
                <a:ea typeface="Calibri" panose="020F0502020204030204" pitchFamily="34" charset="0"/>
              </a:rPr>
              <a:t>' για μια διαδρομή </a:t>
            </a:r>
            <a:r>
              <a:rPr lang="en-US" sz="2000" dirty="0">
                <a:latin typeface="Bookman Old Style" panose="02050604050505020204" pitchFamily="18" charset="0"/>
                <a:ea typeface="Calibri" panose="020F0502020204030204" pitchFamily="34" charset="0"/>
              </a:rPr>
              <a:t>x </a:t>
            </a:r>
            <a:r>
              <a:rPr lang="el-GR" sz="2000" dirty="0">
                <a:latin typeface="Bookman Old Style" panose="02050604050505020204" pitchFamily="18" charset="0"/>
                <a:ea typeface="Calibri" panose="020F0502020204030204" pitchFamily="34" charset="0"/>
              </a:rPr>
              <a:t>χιλιομέτρων, να συμπληρώσετε τον παρακάτω πίνακα.</a:t>
            </a:r>
          </a:p>
          <a:p>
            <a:r>
              <a:rPr lang="el-GR" sz="2000" dirty="0">
                <a:latin typeface="Bookman Old Style" panose="02050604050505020204" pitchFamily="18" charset="0"/>
                <a:ea typeface="Calibri" panose="020F0502020204030204" pitchFamily="34" charset="0"/>
              </a:rPr>
              <a:t> (Μονάδες 3)</a:t>
            </a:r>
          </a:p>
          <a:p>
            <a:r>
              <a:rPr lang="en-US" sz="2000" b="1" dirty="0">
                <a:latin typeface="Bookman Old Style" panose="02050604050505020204" pitchFamily="18" charset="0"/>
                <a:ea typeface="Calibri" panose="020F0502020204030204" pitchFamily="34" charset="0"/>
              </a:rPr>
              <a:t>ii</a:t>
            </a:r>
            <a:r>
              <a:rPr lang="el-GR" sz="2000" b="1" dirty="0">
                <a:latin typeface="Bookman Old Style" panose="02050604050505020204" pitchFamily="18" charset="0"/>
                <a:ea typeface="Calibri" panose="020F0502020204030204" pitchFamily="34" charset="0"/>
              </a:rPr>
              <a:t>) </a:t>
            </a:r>
            <a:r>
              <a:rPr lang="el-GR" sz="2000" dirty="0">
                <a:latin typeface="Bookman Old Style" panose="02050604050505020204" pitchFamily="18" charset="0"/>
                <a:ea typeface="Calibri" panose="020F0502020204030204" pitchFamily="34" charset="0"/>
              </a:rPr>
              <a:t>Αν </a:t>
            </a:r>
            <a:r>
              <a:rPr lang="en-US" sz="2000" dirty="0">
                <a:latin typeface="Bookman Old Style" panose="02050604050505020204" pitchFamily="18" charset="0"/>
                <a:ea typeface="Calibri" panose="020F0502020204030204" pitchFamily="34" charset="0"/>
              </a:rPr>
              <a:t>g</a:t>
            </a:r>
            <a:r>
              <a:rPr lang="el-GR" sz="2000" dirty="0">
                <a:latin typeface="Bookman Old Style" panose="02050604050505020204" pitchFamily="18" charset="0"/>
                <a:ea typeface="Calibri" panose="020F0502020204030204" pitchFamily="34" charset="0"/>
              </a:rPr>
              <a:t>(</a:t>
            </a:r>
            <a:r>
              <a:rPr lang="en-US" sz="2000" dirty="0">
                <a:latin typeface="Bookman Old Style" panose="02050604050505020204" pitchFamily="18" charset="0"/>
                <a:ea typeface="Calibri" panose="020F0502020204030204" pitchFamily="34" charset="0"/>
              </a:rPr>
              <a:t>x</a:t>
            </a:r>
            <a:r>
              <a:rPr lang="el-GR" sz="2000" dirty="0">
                <a:latin typeface="Bookman Old Style" panose="02050604050505020204" pitchFamily="18" charset="0"/>
                <a:ea typeface="Calibri" panose="020F0502020204030204" pitchFamily="34" charset="0"/>
              </a:rPr>
              <a:t>) είναι το ποσό που χρεώνει η εταιρεία '</a:t>
            </a:r>
            <a:r>
              <a:rPr lang="en-US" sz="2000" dirty="0">
                <a:latin typeface="Bookman Old Style" panose="02050604050505020204" pitchFamily="18" charset="0"/>
                <a:ea typeface="Calibri" panose="020F0502020204030204" pitchFamily="34" charset="0"/>
              </a:rPr>
              <a:t>YELLOW</a:t>
            </a:r>
            <a:r>
              <a:rPr lang="el-GR" sz="2000" dirty="0">
                <a:latin typeface="Bookman Old Style" panose="02050604050505020204" pitchFamily="18" charset="0"/>
                <a:ea typeface="Calibri" panose="020F0502020204030204" pitchFamily="34" charset="0"/>
              </a:rPr>
              <a:t>' για μια διαδρομή </a:t>
            </a:r>
            <a:r>
              <a:rPr lang="en-US" sz="2000" dirty="0">
                <a:latin typeface="Bookman Old Style" panose="02050604050505020204" pitchFamily="18" charset="0"/>
                <a:ea typeface="Calibri" panose="020F0502020204030204" pitchFamily="34" charset="0"/>
              </a:rPr>
              <a:t>x</a:t>
            </a:r>
            <a:r>
              <a:rPr lang="el-GR" sz="2000" dirty="0">
                <a:latin typeface="Bookman Old Style" panose="02050604050505020204" pitchFamily="18" charset="0"/>
                <a:ea typeface="Calibri" panose="020F0502020204030204" pitchFamily="34" charset="0"/>
              </a:rPr>
              <a:t> χιλιομέτρων να συμπληρώσετε τον παρακάτω πίνακα.</a:t>
            </a:r>
          </a:p>
          <a:p>
            <a:r>
              <a:rPr lang="el-GR" sz="2000" dirty="0">
                <a:latin typeface="Bookman Old Style" panose="02050604050505020204" pitchFamily="18" charset="0"/>
                <a:ea typeface="Calibri" panose="020F0502020204030204" pitchFamily="34" charset="0"/>
              </a:rPr>
              <a:t> (Μονάδες 3)</a:t>
            </a:r>
          </a:p>
          <a:p>
            <a:r>
              <a:rPr lang="el-GR" sz="2000" b="1" dirty="0">
                <a:latin typeface="Bookman Old Style" panose="02050604050505020204" pitchFamily="18" charset="0"/>
                <a:ea typeface="Calibri" panose="020F0502020204030204" pitchFamily="34" charset="0"/>
              </a:rPr>
              <a:t>β) </a:t>
            </a:r>
            <a:r>
              <a:rPr lang="el-GR" sz="2000" dirty="0">
                <a:latin typeface="Bookman Old Style" panose="02050604050505020204" pitchFamily="18" charset="0"/>
                <a:ea typeface="Calibri" panose="020F0502020204030204" pitchFamily="34" charset="0"/>
              </a:rPr>
              <a:t>Να βρείτε τα πεδία ορισμού των συναρτήσεων </a:t>
            </a:r>
            <a:r>
              <a:rPr lang="en-US" sz="2000" dirty="0">
                <a:latin typeface="Bookman Old Style" panose="02050604050505020204" pitchFamily="18" charset="0"/>
                <a:ea typeface="Calibri" panose="020F0502020204030204" pitchFamily="34" charset="0"/>
              </a:rPr>
              <a:t>f</a:t>
            </a:r>
            <a:r>
              <a:rPr lang="el-GR" sz="2000" dirty="0">
                <a:latin typeface="Bookman Old Style" panose="02050604050505020204" pitchFamily="18" charset="0"/>
                <a:ea typeface="Calibri" panose="020F0502020204030204" pitchFamily="34" charset="0"/>
              </a:rPr>
              <a:t>,</a:t>
            </a:r>
            <a:r>
              <a:rPr lang="en-US" sz="2000" dirty="0">
                <a:latin typeface="Bookman Old Style" panose="02050604050505020204" pitchFamily="18" charset="0"/>
                <a:ea typeface="Calibri" panose="020F0502020204030204" pitchFamily="34" charset="0"/>
              </a:rPr>
              <a:t>g </a:t>
            </a:r>
            <a:r>
              <a:rPr lang="el-GR" sz="2000" dirty="0">
                <a:latin typeface="Bookman Old Style" panose="02050604050505020204" pitchFamily="18" charset="0"/>
                <a:ea typeface="Calibri" panose="020F0502020204030204" pitchFamily="34" charset="0"/>
              </a:rPr>
              <a:t>και τους τύπους τους </a:t>
            </a:r>
            <a:r>
              <a:rPr lang="en-US" sz="2000" dirty="0">
                <a:latin typeface="Bookman Old Style" panose="02050604050505020204" pitchFamily="18" charset="0"/>
                <a:ea typeface="Calibri" panose="020F0502020204030204" pitchFamily="34" charset="0"/>
              </a:rPr>
              <a:t>f</a:t>
            </a:r>
            <a:r>
              <a:rPr lang="el-GR" sz="2000" dirty="0">
                <a:latin typeface="Bookman Old Style" panose="02050604050505020204" pitchFamily="18" charset="0"/>
                <a:ea typeface="Calibri" panose="020F0502020204030204" pitchFamily="34" charset="0"/>
              </a:rPr>
              <a:t>(</a:t>
            </a:r>
            <a:r>
              <a:rPr lang="en-US" sz="2000" dirty="0">
                <a:latin typeface="Bookman Old Style" panose="02050604050505020204" pitchFamily="18" charset="0"/>
                <a:ea typeface="Calibri" panose="020F0502020204030204" pitchFamily="34" charset="0"/>
              </a:rPr>
              <a:t>x</a:t>
            </a:r>
            <a:r>
              <a:rPr lang="el-GR" sz="2000" dirty="0">
                <a:latin typeface="Bookman Old Style" panose="02050604050505020204" pitchFamily="18" charset="0"/>
                <a:ea typeface="Calibri" panose="020F0502020204030204" pitchFamily="34" charset="0"/>
              </a:rPr>
              <a:t>), </a:t>
            </a:r>
            <a:r>
              <a:rPr lang="en-US" sz="2000" dirty="0">
                <a:latin typeface="Bookman Old Style" panose="02050604050505020204" pitchFamily="18" charset="0"/>
                <a:ea typeface="Calibri" panose="020F0502020204030204" pitchFamily="34" charset="0"/>
              </a:rPr>
              <a:t>g</a:t>
            </a:r>
            <a:r>
              <a:rPr lang="el-GR" sz="2000" dirty="0">
                <a:latin typeface="Bookman Old Style" panose="02050604050505020204" pitchFamily="18" charset="0"/>
                <a:ea typeface="Calibri" panose="020F0502020204030204" pitchFamily="34" charset="0"/>
              </a:rPr>
              <a:t>(</a:t>
            </a:r>
            <a:r>
              <a:rPr lang="en-US" sz="2000" dirty="0">
                <a:latin typeface="Bookman Old Style" panose="02050604050505020204" pitchFamily="18" charset="0"/>
                <a:ea typeface="Calibri" panose="020F0502020204030204" pitchFamily="34" charset="0"/>
              </a:rPr>
              <a:t>x</a:t>
            </a:r>
            <a:r>
              <a:rPr lang="el-GR" sz="2000" dirty="0">
                <a:latin typeface="Bookman Old Style" panose="02050604050505020204" pitchFamily="18" charset="0"/>
                <a:ea typeface="Calibri" panose="020F0502020204030204" pitchFamily="34" charset="0"/>
              </a:rPr>
              <a:t>). (Μονάδες 8)</a:t>
            </a:r>
          </a:p>
          <a:p>
            <a:r>
              <a:rPr lang="el-GR" sz="2000" b="1" dirty="0">
                <a:latin typeface="Bookman Old Style" panose="02050604050505020204" pitchFamily="18" charset="0"/>
                <a:ea typeface="Calibri" panose="020F0502020204030204" pitchFamily="34" charset="0"/>
              </a:rPr>
              <a:t>γ) </a:t>
            </a:r>
            <a:r>
              <a:rPr lang="el-GR" sz="2000" dirty="0">
                <a:latin typeface="Bookman Old Style" panose="02050604050505020204" pitchFamily="18" charset="0"/>
                <a:ea typeface="Calibri" panose="020F0502020204030204" pitchFamily="34" charset="0"/>
              </a:rPr>
              <a:t>Να σχεδιάσετε τις γραφικές παραστάσεις των συναρτήσεων </a:t>
            </a:r>
            <a:r>
              <a:rPr lang="en-US" sz="2000" dirty="0">
                <a:latin typeface="Bookman Old Style" panose="02050604050505020204" pitchFamily="18" charset="0"/>
                <a:ea typeface="Calibri" panose="020F0502020204030204" pitchFamily="34" charset="0"/>
              </a:rPr>
              <a:t>f</a:t>
            </a:r>
            <a:r>
              <a:rPr lang="el-GR" sz="2000" dirty="0">
                <a:latin typeface="Bookman Old Style" panose="02050604050505020204" pitchFamily="18" charset="0"/>
                <a:ea typeface="Calibri" panose="020F0502020204030204" pitchFamily="34" charset="0"/>
              </a:rPr>
              <a:t>,</a:t>
            </a:r>
            <a:r>
              <a:rPr lang="en-US" sz="2000" dirty="0">
                <a:latin typeface="Bookman Old Style" panose="02050604050505020204" pitchFamily="18" charset="0"/>
                <a:ea typeface="Calibri" panose="020F0502020204030204" pitchFamily="34" charset="0"/>
              </a:rPr>
              <a:t>g </a:t>
            </a:r>
            <a:r>
              <a:rPr lang="el-GR" sz="2000" dirty="0">
                <a:latin typeface="Bookman Old Style" panose="02050604050505020204" pitchFamily="18" charset="0"/>
                <a:ea typeface="Calibri" panose="020F0502020204030204" pitchFamily="34" charset="0"/>
              </a:rPr>
              <a:t>και να βρείτε για ποιες αποστάσεις η επιλογή της εταιρείας '</a:t>
            </a:r>
            <a:r>
              <a:rPr lang="en-US" sz="2000" dirty="0">
                <a:latin typeface="Bookman Old Style" panose="02050604050505020204" pitchFamily="18" charset="0"/>
                <a:ea typeface="Calibri" panose="020F0502020204030204" pitchFamily="34" charset="0"/>
              </a:rPr>
              <a:t>RED</a:t>
            </a:r>
            <a:r>
              <a:rPr lang="el-GR" sz="2000" dirty="0">
                <a:latin typeface="Bookman Old Style" panose="02050604050505020204" pitchFamily="18" charset="0"/>
                <a:ea typeface="Calibri" panose="020F0502020204030204" pitchFamily="34" charset="0"/>
              </a:rPr>
              <a:t>' είναι πιο οικονομική, αιτιολογώντας την απάντησή σας. (Μονάδες 8)</a:t>
            </a:r>
          </a:p>
          <a:p>
            <a:r>
              <a:rPr lang="el-GR" sz="2000" b="1" dirty="0">
                <a:latin typeface="Bookman Old Style" panose="02050604050505020204" pitchFamily="18" charset="0"/>
                <a:ea typeface="Calibri" panose="020F0502020204030204" pitchFamily="34" charset="0"/>
              </a:rPr>
              <a:t>δ) </a:t>
            </a:r>
            <a:r>
              <a:rPr lang="el-GR" sz="2000" dirty="0">
                <a:latin typeface="Bookman Old Style" panose="02050604050505020204" pitchFamily="18" charset="0"/>
                <a:ea typeface="Calibri" panose="020F0502020204030204" pitchFamily="34" charset="0"/>
              </a:rPr>
              <a:t>Αν δυο πελάτες </a:t>
            </a:r>
            <a:r>
              <a:rPr lang="en-US" sz="2000" dirty="0">
                <a:latin typeface="Bookman Old Style" panose="02050604050505020204" pitchFamily="18" charset="0"/>
                <a:ea typeface="Calibri" panose="020F0502020204030204" pitchFamily="34" charset="0"/>
              </a:rPr>
              <a:t>A </a:t>
            </a:r>
            <a:r>
              <a:rPr lang="el-GR" sz="2000" dirty="0">
                <a:latin typeface="Bookman Old Style" panose="02050604050505020204" pitchFamily="18" charset="0"/>
                <a:ea typeface="Calibri" panose="020F0502020204030204" pitchFamily="34" charset="0"/>
              </a:rPr>
              <a:t>και </a:t>
            </a:r>
            <a:r>
              <a:rPr lang="en-US" sz="2000" dirty="0">
                <a:latin typeface="Bookman Old Style" panose="02050604050505020204" pitchFamily="18" charset="0"/>
                <a:ea typeface="Calibri" panose="020F0502020204030204" pitchFamily="34" charset="0"/>
              </a:rPr>
              <a:t>B </a:t>
            </a:r>
            <a:r>
              <a:rPr lang="el-GR" sz="2000" dirty="0">
                <a:latin typeface="Bookman Old Style" panose="02050604050505020204" pitchFamily="18" charset="0"/>
                <a:ea typeface="Calibri" panose="020F0502020204030204" pitchFamily="34" charset="0"/>
              </a:rPr>
              <a:t>μετακινηθούν με την εταιρεία '</a:t>
            </a:r>
            <a:r>
              <a:rPr lang="en-US" sz="2000" dirty="0">
                <a:latin typeface="Bookman Old Style" panose="02050604050505020204" pitchFamily="18" charset="0"/>
                <a:ea typeface="Calibri" panose="020F0502020204030204" pitchFamily="34" charset="0"/>
              </a:rPr>
              <a:t>RED</a:t>
            </a:r>
            <a:r>
              <a:rPr lang="el-GR" sz="2000" dirty="0">
                <a:latin typeface="Bookman Old Style" panose="02050604050505020204" pitchFamily="18" charset="0"/>
                <a:ea typeface="Calibri" panose="020F0502020204030204" pitchFamily="34" charset="0"/>
              </a:rPr>
              <a:t>' και ο πελάτης </a:t>
            </a:r>
            <a:r>
              <a:rPr lang="en-US" sz="2000" dirty="0">
                <a:latin typeface="Bookman Old Style" panose="02050604050505020204" pitchFamily="18" charset="0"/>
                <a:ea typeface="Calibri" panose="020F0502020204030204" pitchFamily="34" charset="0"/>
              </a:rPr>
              <a:t>A </a:t>
            </a:r>
            <a:r>
              <a:rPr lang="el-GR" sz="2000" dirty="0">
                <a:latin typeface="Bookman Old Style" panose="02050604050505020204" pitchFamily="18" charset="0"/>
                <a:ea typeface="Calibri" panose="020F0502020204030204" pitchFamily="34" charset="0"/>
              </a:rPr>
              <a:t>διανύσει 3 χιλιόμετρα παραπάνω από τον </a:t>
            </a:r>
            <a:r>
              <a:rPr lang="en-US" sz="2000" dirty="0">
                <a:latin typeface="Bookman Old Style" panose="02050604050505020204" pitchFamily="18" charset="0"/>
                <a:ea typeface="Calibri" panose="020F0502020204030204" pitchFamily="34" charset="0"/>
              </a:rPr>
              <a:t>B</a:t>
            </a:r>
            <a:r>
              <a:rPr lang="el-GR" sz="2000" dirty="0">
                <a:latin typeface="Bookman Old Style" panose="02050604050505020204" pitchFamily="18" charset="0"/>
                <a:ea typeface="Calibri" panose="020F0502020204030204" pitchFamily="34" charset="0"/>
              </a:rPr>
              <a:t>, να βρείτε πόσο παραπάνω θα πληρώσει ο </a:t>
            </a:r>
            <a:r>
              <a:rPr lang="en-US" sz="2000" dirty="0">
                <a:latin typeface="Bookman Old Style" panose="02050604050505020204" pitchFamily="18" charset="0"/>
                <a:ea typeface="Calibri" panose="020F0502020204030204" pitchFamily="34" charset="0"/>
              </a:rPr>
              <a:t>A </a:t>
            </a:r>
            <a:r>
              <a:rPr lang="el-GR" sz="2000" dirty="0">
                <a:latin typeface="Bookman Old Style" panose="02050604050505020204" pitchFamily="18" charset="0"/>
                <a:ea typeface="Calibri" panose="020F0502020204030204" pitchFamily="34" charset="0"/>
              </a:rPr>
              <a:t>σε σχέση με τον </a:t>
            </a:r>
            <a:r>
              <a:rPr lang="en-US" sz="2000" dirty="0">
                <a:latin typeface="Bookman Old Style" panose="02050604050505020204" pitchFamily="18" charset="0"/>
                <a:ea typeface="Calibri" panose="020F0502020204030204" pitchFamily="34" charset="0"/>
              </a:rPr>
              <a:t>B</a:t>
            </a:r>
            <a:r>
              <a:rPr lang="el-GR" sz="2000" dirty="0">
                <a:latin typeface="Bookman Old Style" panose="02050604050505020204" pitchFamily="18" charset="0"/>
                <a:ea typeface="Calibri" panose="020F0502020204030204" pitchFamily="34" charset="0"/>
              </a:rPr>
              <a:t>. (Μονάδες 3)</a:t>
            </a:r>
            <a:r>
              <a:rPr lang="el-GR" sz="2000" dirty="0">
                <a:latin typeface="Bookman Old Style" panose="02050604050505020204" pitchFamily="18" charset="0"/>
                <a:ea typeface="Calibri" panose="020F0502020204030204" pitchFamily="34" charset="0"/>
                <a:cs typeface="Times New Roman" panose="02020603050405020304" pitchFamily="18" charset="0"/>
              </a:rPr>
              <a:t> </a:t>
            </a:r>
          </a:p>
        </p:txBody>
      </p:sp>
      <p:graphicFrame>
        <p:nvGraphicFramePr>
          <p:cNvPr id="2" name="Table 1">
            <a:extLst>
              <a:ext uri="{FF2B5EF4-FFF2-40B4-BE49-F238E27FC236}">
                <a16:creationId xmlns:a16="http://schemas.microsoft.com/office/drawing/2014/main" id="{A995B120-96A2-43BE-9CD4-630AD4EC53AF}"/>
              </a:ext>
            </a:extLst>
          </p:cNvPr>
          <p:cNvGraphicFramePr>
            <a:graphicFrameLocks noGrp="1"/>
          </p:cNvGraphicFramePr>
          <p:nvPr>
            <p:extLst>
              <p:ext uri="{D42A27DB-BD31-4B8C-83A1-F6EECF244321}">
                <p14:modId xmlns:p14="http://schemas.microsoft.com/office/powerpoint/2010/main" val="2605969061"/>
              </p:ext>
            </p:extLst>
          </p:nvPr>
        </p:nvGraphicFramePr>
        <p:xfrm>
          <a:off x="5251410" y="2087839"/>
          <a:ext cx="3903980" cy="335280"/>
        </p:xfrm>
        <a:graphic>
          <a:graphicData uri="http://schemas.openxmlformats.org/drawingml/2006/table">
            <a:tbl>
              <a:tblPr firstRow="1" firstCol="1" bandRow="1" bandCol="1"/>
              <a:tblGrid>
                <a:gridCol w="975995">
                  <a:extLst>
                    <a:ext uri="{9D8B030D-6E8A-4147-A177-3AD203B41FA5}">
                      <a16:colId xmlns:a16="http://schemas.microsoft.com/office/drawing/2014/main" val="2234294766"/>
                    </a:ext>
                  </a:extLst>
                </a:gridCol>
                <a:gridCol w="975995">
                  <a:extLst>
                    <a:ext uri="{9D8B030D-6E8A-4147-A177-3AD203B41FA5}">
                      <a16:colId xmlns:a16="http://schemas.microsoft.com/office/drawing/2014/main" val="1130322121"/>
                    </a:ext>
                  </a:extLst>
                </a:gridCol>
                <a:gridCol w="975995">
                  <a:extLst>
                    <a:ext uri="{9D8B030D-6E8A-4147-A177-3AD203B41FA5}">
                      <a16:colId xmlns:a16="http://schemas.microsoft.com/office/drawing/2014/main" val="3249023000"/>
                    </a:ext>
                  </a:extLst>
                </a:gridCol>
                <a:gridCol w="975995">
                  <a:extLst>
                    <a:ext uri="{9D8B030D-6E8A-4147-A177-3AD203B41FA5}">
                      <a16:colId xmlns:a16="http://schemas.microsoft.com/office/drawing/2014/main" val="4103536312"/>
                    </a:ext>
                  </a:extLst>
                </a:gridCol>
              </a:tblGrid>
              <a:tr h="0">
                <a:tc>
                  <a:txBody>
                    <a:bodyPr/>
                    <a:lstStyle/>
                    <a:p>
                      <a:r>
                        <a:rPr lang="en-US" sz="1100" dirty="0">
                          <a:effectLst/>
                          <a:latin typeface="Bookman Old Style" panose="02050604050505020204" pitchFamily="18" charset="0"/>
                          <a:ea typeface="Calibri" panose="020F0502020204030204" pitchFamily="34" charset="0"/>
                        </a:rPr>
                        <a:t>x</a:t>
                      </a:r>
                      <a:r>
                        <a:rPr lang="el-GR" sz="1100" dirty="0">
                          <a:effectLst/>
                          <a:latin typeface="Bookman Old Style" panose="02050604050505020204" pitchFamily="18" charset="0"/>
                          <a:ea typeface="Calibri" panose="020F0502020204030204" pitchFamily="34" charset="0"/>
                        </a:rPr>
                        <a:t> (</a:t>
                      </a:r>
                      <a:r>
                        <a:rPr lang="en-US" sz="1100" dirty="0">
                          <a:effectLst/>
                          <a:latin typeface="Bookman Old Style" panose="02050604050505020204" pitchFamily="18" charset="0"/>
                          <a:ea typeface="Calibri" panose="020F0502020204030204" pitchFamily="34" charset="0"/>
                        </a:rPr>
                        <a:t>km</a:t>
                      </a:r>
                      <a:r>
                        <a:rPr lang="el-GR" sz="1100" dirty="0">
                          <a:effectLst/>
                          <a:latin typeface="Bookman Old Style" panose="02050604050505020204" pitchFamily="18" charset="0"/>
                          <a:ea typeface="Calibri" panose="020F050202020403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l-GR" sz="1100" dirty="0">
                          <a:effectLst/>
                          <a:latin typeface="Bookman Old Style" panose="02050604050505020204" pitchFamily="18" charset="0"/>
                          <a:ea typeface="Calibri" panose="020F050202020403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l-GR" sz="1100" dirty="0">
                          <a:effectLst/>
                          <a:latin typeface="Bookman Old Style" panose="02050604050505020204" pitchFamily="18" charset="0"/>
                          <a:ea typeface="Calibri" panose="020F050202020403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l-GR" sz="1100" dirty="0">
                          <a:effectLst/>
                          <a:latin typeface="Bookman Old Style" panose="02050604050505020204" pitchFamily="18" charset="0"/>
                          <a:ea typeface="Calibri" panose="020F0502020204030204" pitchFamily="34"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3166400"/>
                  </a:ext>
                </a:extLst>
              </a:tr>
              <a:tr h="0">
                <a:tc>
                  <a:txBody>
                    <a:bodyPr/>
                    <a:lstStyle/>
                    <a:p>
                      <a:r>
                        <a:rPr lang="en-US" sz="1100" dirty="0">
                          <a:effectLst/>
                          <a:latin typeface="Bookman Old Style" panose="02050604050505020204" pitchFamily="18" charset="0"/>
                          <a:ea typeface="Calibri" panose="020F0502020204030204" pitchFamily="34" charset="0"/>
                        </a:rPr>
                        <a:t>f</a:t>
                      </a:r>
                      <a:r>
                        <a:rPr lang="el-GR" sz="1100" dirty="0">
                          <a:effectLst/>
                          <a:latin typeface="Bookman Old Style" panose="02050604050505020204" pitchFamily="18" charset="0"/>
                          <a:ea typeface="Calibri" panose="020F0502020204030204" pitchFamily="34" charset="0"/>
                        </a:rPr>
                        <a:t>(</a:t>
                      </a:r>
                      <a:r>
                        <a:rPr lang="en-US" sz="1100" dirty="0">
                          <a:effectLst/>
                          <a:latin typeface="Bookman Old Style" panose="02050604050505020204" pitchFamily="18" charset="0"/>
                          <a:ea typeface="Calibri" panose="020F0502020204030204" pitchFamily="34" charset="0"/>
                        </a:rPr>
                        <a:t>x</a:t>
                      </a:r>
                      <a:r>
                        <a:rPr lang="el-GR" sz="1100" dirty="0">
                          <a:effectLst/>
                          <a:latin typeface="Bookman Old Style" panose="02050604050505020204" pitchFamily="18" charset="0"/>
                          <a:ea typeface="Calibri" panose="020F0502020204030204" pitchFamily="34" charset="0"/>
                        </a:rPr>
                        <a:t>) (ευρώ)</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l-GR" sz="1100" dirty="0">
                          <a:effectLst/>
                          <a:latin typeface="Bookman Old Style" panose="02050604050505020204" pitchFamily="18" charset="0"/>
                          <a:ea typeface="Calibri" panose="020F050202020403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l-GR" sz="1100" dirty="0">
                          <a:effectLst/>
                          <a:latin typeface="Bookman Old Style" panose="02050604050505020204" pitchFamily="18" charset="0"/>
                          <a:ea typeface="Calibri" panose="020F050202020403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l-GR" sz="1100" dirty="0">
                          <a:effectLst/>
                          <a:latin typeface="Bookman Old Style" panose="02050604050505020204" pitchFamily="18" charset="0"/>
                          <a:ea typeface="Calibri" panose="020F050202020403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5127128"/>
                  </a:ext>
                </a:extLst>
              </a:tr>
            </a:tbl>
          </a:graphicData>
        </a:graphic>
      </p:graphicFrame>
      <p:graphicFrame>
        <p:nvGraphicFramePr>
          <p:cNvPr id="3" name="Table 2">
            <a:extLst>
              <a:ext uri="{FF2B5EF4-FFF2-40B4-BE49-F238E27FC236}">
                <a16:creationId xmlns:a16="http://schemas.microsoft.com/office/drawing/2014/main" id="{1CBCC3FC-7235-433A-9225-C957FBBA1112}"/>
              </a:ext>
            </a:extLst>
          </p:cNvPr>
          <p:cNvGraphicFramePr>
            <a:graphicFrameLocks noGrp="1"/>
          </p:cNvGraphicFramePr>
          <p:nvPr>
            <p:extLst>
              <p:ext uri="{D42A27DB-BD31-4B8C-83A1-F6EECF244321}">
                <p14:modId xmlns:p14="http://schemas.microsoft.com/office/powerpoint/2010/main" val="1978368863"/>
              </p:ext>
            </p:extLst>
          </p:nvPr>
        </p:nvGraphicFramePr>
        <p:xfrm>
          <a:off x="5250775" y="2929241"/>
          <a:ext cx="3904615" cy="335280"/>
        </p:xfrm>
        <a:graphic>
          <a:graphicData uri="http://schemas.openxmlformats.org/drawingml/2006/table">
            <a:tbl>
              <a:tblPr firstRow="1" firstCol="1" bandRow="1" bandCol="1"/>
              <a:tblGrid>
                <a:gridCol w="976630">
                  <a:extLst>
                    <a:ext uri="{9D8B030D-6E8A-4147-A177-3AD203B41FA5}">
                      <a16:colId xmlns:a16="http://schemas.microsoft.com/office/drawing/2014/main" val="1588492395"/>
                    </a:ext>
                  </a:extLst>
                </a:gridCol>
                <a:gridCol w="975995">
                  <a:extLst>
                    <a:ext uri="{9D8B030D-6E8A-4147-A177-3AD203B41FA5}">
                      <a16:colId xmlns:a16="http://schemas.microsoft.com/office/drawing/2014/main" val="1152320982"/>
                    </a:ext>
                  </a:extLst>
                </a:gridCol>
                <a:gridCol w="975995">
                  <a:extLst>
                    <a:ext uri="{9D8B030D-6E8A-4147-A177-3AD203B41FA5}">
                      <a16:colId xmlns:a16="http://schemas.microsoft.com/office/drawing/2014/main" val="86600698"/>
                    </a:ext>
                  </a:extLst>
                </a:gridCol>
                <a:gridCol w="975995">
                  <a:extLst>
                    <a:ext uri="{9D8B030D-6E8A-4147-A177-3AD203B41FA5}">
                      <a16:colId xmlns:a16="http://schemas.microsoft.com/office/drawing/2014/main" val="873487872"/>
                    </a:ext>
                  </a:extLst>
                </a:gridCol>
              </a:tblGrid>
              <a:tr h="0">
                <a:tc>
                  <a:txBody>
                    <a:bodyPr/>
                    <a:lstStyle/>
                    <a:p>
                      <a:r>
                        <a:rPr lang="en-US" sz="1100" dirty="0">
                          <a:effectLst/>
                          <a:latin typeface="Bookman Old Style" panose="02050604050505020204" pitchFamily="18" charset="0"/>
                          <a:ea typeface="Calibri" panose="020F0502020204030204" pitchFamily="34" charset="0"/>
                        </a:rPr>
                        <a:t>x</a:t>
                      </a:r>
                      <a:r>
                        <a:rPr lang="el-GR" sz="1100" dirty="0">
                          <a:effectLst/>
                          <a:latin typeface="Bookman Old Style" panose="02050604050505020204" pitchFamily="18" charset="0"/>
                          <a:ea typeface="Calibri" panose="020F0502020204030204" pitchFamily="34" charset="0"/>
                        </a:rPr>
                        <a:t> (</a:t>
                      </a:r>
                      <a:r>
                        <a:rPr lang="en-US" sz="1100" dirty="0">
                          <a:effectLst/>
                          <a:latin typeface="Bookman Old Style" panose="02050604050505020204" pitchFamily="18" charset="0"/>
                          <a:ea typeface="Calibri" panose="020F0502020204030204" pitchFamily="34" charset="0"/>
                        </a:rPr>
                        <a:t>km</a:t>
                      </a:r>
                      <a:r>
                        <a:rPr lang="el-GR" sz="1100" dirty="0">
                          <a:effectLst/>
                          <a:latin typeface="Bookman Old Style" panose="02050604050505020204" pitchFamily="18" charset="0"/>
                          <a:ea typeface="Calibri" panose="020F050202020403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l-GR" sz="1100" dirty="0">
                          <a:effectLst/>
                          <a:latin typeface="Bookman Old Style" panose="02050604050505020204" pitchFamily="18" charset="0"/>
                          <a:ea typeface="Calibri" panose="020F050202020403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l-GR" sz="1100" dirty="0">
                          <a:effectLst/>
                          <a:latin typeface="Bookman Old Style" panose="02050604050505020204" pitchFamily="18" charset="0"/>
                          <a:ea typeface="Calibri" panose="020F050202020403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l-GR" sz="1100" dirty="0">
                          <a:effectLst/>
                          <a:latin typeface="Bookman Old Style" panose="02050604050505020204" pitchFamily="18" charset="0"/>
                          <a:ea typeface="Calibri" panose="020F050202020403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6279878"/>
                  </a:ext>
                </a:extLst>
              </a:tr>
              <a:tr h="0">
                <a:tc>
                  <a:txBody>
                    <a:bodyPr/>
                    <a:lstStyle/>
                    <a:p>
                      <a:r>
                        <a:rPr lang="en-US" sz="1100" dirty="0">
                          <a:effectLst/>
                          <a:latin typeface="Bookman Old Style" panose="02050604050505020204" pitchFamily="18" charset="0"/>
                          <a:ea typeface="Calibri" panose="020F0502020204030204" pitchFamily="34" charset="0"/>
                        </a:rPr>
                        <a:t>g</a:t>
                      </a:r>
                      <a:r>
                        <a:rPr lang="el-GR" sz="1100" dirty="0">
                          <a:effectLst/>
                          <a:latin typeface="Bookman Old Style" panose="02050604050505020204" pitchFamily="18" charset="0"/>
                          <a:ea typeface="Calibri" panose="020F0502020204030204" pitchFamily="34" charset="0"/>
                        </a:rPr>
                        <a:t>(</a:t>
                      </a:r>
                      <a:r>
                        <a:rPr lang="en-US" sz="1100" dirty="0">
                          <a:effectLst/>
                          <a:latin typeface="Bookman Old Style" panose="02050604050505020204" pitchFamily="18" charset="0"/>
                          <a:ea typeface="Calibri" panose="020F0502020204030204" pitchFamily="34" charset="0"/>
                        </a:rPr>
                        <a:t>x</a:t>
                      </a:r>
                      <a:r>
                        <a:rPr lang="el-GR" sz="1100" dirty="0">
                          <a:effectLst/>
                          <a:latin typeface="Bookman Old Style" panose="02050604050505020204" pitchFamily="18" charset="0"/>
                          <a:ea typeface="Calibri" panose="020F0502020204030204" pitchFamily="34" charset="0"/>
                        </a:rPr>
                        <a:t>) (ευρώ)</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l-GR" sz="1100" dirty="0">
                          <a:effectLst/>
                          <a:latin typeface="Bookman Old Style" panose="02050604050505020204" pitchFamily="18" charset="0"/>
                          <a:ea typeface="Calibri" panose="020F050202020403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l-GR" sz="1100" dirty="0">
                          <a:effectLst/>
                          <a:latin typeface="Bookman Old Style" panose="02050604050505020204" pitchFamily="18" charset="0"/>
                          <a:ea typeface="Calibri" panose="020F0502020204030204" pitchFamily="34" charset="0"/>
                        </a:rPr>
                        <a:t>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l-GR" sz="1100" dirty="0">
                          <a:effectLst/>
                          <a:latin typeface="Bookman Old Style" panose="02050604050505020204" pitchFamily="18" charset="0"/>
                          <a:ea typeface="Calibri" panose="020F0502020204030204" pitchFamily="34" charset="0"/>
                        </a:rPr>
                        <a:t>4,8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7565557"/>
                  </a:ext>
                </a:extLst>
              </a:tr>
            </a:tbl>
          </a:graphicData>
        </a:graphic>
      </p:graphicFrame>
      <p:sp>
        <p:nvSpPr>
          <p:cNvPr id="6" name="TextBox 2">
            <a:extLst>
              <a:ext uri="{FF2B5EF4-FFF2-40B4-BE49-F238E27FC236}">
                <a16:creationId xmlns:a16="http://schemas.microsoft.com/office/drawing/2014/main" id="{8A80CF1A-7253-48E7-A02E-B848AF9588BD}"/>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2"/>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415131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4475905"/>
              </a:xfrm>
              <a:prstGeom prst="rect">
                <a:avLst/>
              </a:prstGeom>
              <a:noFill/>
            </p:spPr>
            <p:txBody>
              <a:bodyPr wrap="square" rtlCol="0">
                <a:spAutoFit/>
              </a:bodyPr>
              <a:lstStyle/>
              <a:p>
                <a:pPr>
                  <a:spcBef>
                    <a:spcPts val="200"/>
                  </a:spcBef>
                </a:pPr>
                <a:r>
                  <a:rPr lang="el-GR" sz="36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1523</a:t>
                </a:r>
              </a:p>
              <a:p>
                <a:r>
                  <a:rPr lang="el-GR" sz="2800" dirty="0">
                    <a:latin typeface="Bookman Old Style" panose="02050604050505020204" pitchFamily="18" charset="0"/>
                    <a:ea typeface="Calibri" panose="020F0502020204030204" pitchFamily="34" charset="0"/>
                  </a:rPr>
                  <a:t>Δίνεται η συνάρτηση </a:t>
                </a:r>
                <a14:m>
                  <m:oMath xmlns:m="http://schemas.openxmlformats.org/officeDocument/2006/math">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𝑥</m:t>
                        </m:r>
                      </m:e>
                    </m:d>
                    <m:r>
                      <a:rPr lang="el-GR" sz="2800">
                        <a:latin typeface="Cambria Math" panose="02040503050406030204" pitchFamily="18" charset="0"/>
                        <a:ea typeface="Calibri" panose="020F0502020204030204" pitchFamily="34" charset="0"/>
                      </a:rPr>
                      <m:t>=</m:t>
                    </m:r>
                    <m:f>
                      <m:fPr>
                        <m:ctrlPr>
                          <a:rPr lang="el-GR" sz="2800" i="1">
                            <a:latin typeface="Cambria Math" panose="02040503050406030204" pitchFamily="18" charset="0"/>
                            <a:ea typeface="Calibri" panose="020F0502020204030204" pitchFamily="34" charset="0"/>
                          </a:rPr>
                        </m:ctrlPr>
                      </m:fPr>
                      <m:num>
                        <m:sSup>
                          <m:sSupPr>
                            <m:ctrlPr>
                              <a:rPr lang="el-GR" sz="2800" i="1">
                                <a:latin typeface="Cambria Math" panose="02040503050406030204" pitchFamily="18" charset="0"/>
                                <a:ea typeface="Calibri" panose="020F0502020204030204" pitchFamily="34" charset="0"/>
                              </a:rPr>
                            </m:ctrlPr>
                          </m:sSupPr>
                          <m:e>
                            <m:r>
                              <a:rPr lang="el-GR" sz="2800" i="1">
                                <a:latin typeface="Cambria Math" panose="02040503050406030204" pitchFamily="18" charset="0"/>
                                <a:ea typeface="Calibri" panose="020F0502020204030204" pitchFamily="34" charset="0"/>
                              </a:rPr>
                              <m:t>𝑥</m:t>
                            </m:r>
                          </m:e>
                          <m:sup>
                            <m:r>
                              <a:rPr lang="el-GR" sz="2800">
                                <a:latin typeface="Cambria Math" panose="02040503050406030204" pitchFamily="18" charset="0"/>
                                <a:ea typeface="Calibri" panose="020F0502020204030204" pitchFamily="34" charset="0"/>
                              </a:rPr>
                              <m:t>2</m:t>
                            </m:r>
                          </m:sup>
                        </m:sSup>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5</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6</m:t>
                        </m:r>
                      </m:num>
                      <m:den>
                        <m:d>
                          <m:dPr>
                            <m:begChr m:val="|"/>
                            <m:endChr m:val="|"/>
                            <m:ctrlPr>
                              <a:rPr lang="el-GR" sz="2800" i="1">
                                <a:latin typeface="Cambria Math" panose="02040503050406030204" pitchFamily="18" charset="0"/>
                                <a:ea typeface="Calibri" panose="020F0502020204030204" pitchFamily="34" charset="0"/>
                              </a:rPr>
                            </m:ctrlPr>
                          </m:dPr>
                          <m:e>
                            <m:r>
                              <a:rPr lang="el-GR" sz="2800">
                                <a:latin typeface="Cambria Math" panose="02040503050406030204" pitchFamily="18" charset="0"/>
                                <a:ea typeface="Calibri" panose="020F0502020204030204" pitchFamily="34" charset="0"/>
                              </a:rPr>
                              <m:t>2</m:t>
                            </m:r>
                            <m:r>
                              <a:rPr lang="el-GR" sz="2800" i="1">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𝑥</m:t>
                            </m:r>
                          </m:e>
                        </m:d>
                      </m:den>
                    </m:f>
                  </m:oMath>
                </a14:m>
                <a:r>
                  <a:rPr lang="el-GR" sz="2800" dirty="0">
                    <a:latin typeface="Bookman Old Style" panose="02050604050505020204" pitchFamily="18" charset="0"/>
                    <a:ea typeface="Calibri" panose="020F0502020204030204" pitchFamily="34" charset="0"/>
                  </a:rPr>
                  <a:t>.</a:t>
                </a:r>
              </a:p>
              <a:p>
                <a:r>
                  <a:rPr lang="el-GR" sz="2800" b="1" dirty="0">
                    <a:latin typeface="Bookman Old Style" panose="02050604050505020204" pitchFamily="18" charset="0"/>
                    <a:ea typeface="Calibri" panose="020F0502020204030204" pitchFamily="34" charset="0"/>
                  </a:rPr>
                  <a:t>α) </a:t>
                </a:r>
                <a:r>
                  <a:rPr lang="el-GR" sz="2800" dirty="0">
                    <a:latin typeface="Bookman Old Style" panose="02050604050505020204" pitchFamily="18" charset="0"/>
                    <a:ea typeface="Calibri" panose="020F0502020204030204" pitchFamily="34" charset="0"/>
                  </a:rPr>
                  <a:t>Να βρεθεί το πεδίο ορισμού της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 (Μονάδες 5)</a:t>
                </a:r>
              </a:p>
              <a:p>
                <a:r>
                  <a:rPr lang="el-GR" sz="2800" b="1" dirty="0">
                    <a:latin typeface="Bookman Old Style" panose="02050604050505020204" pitchFamily="18" charset="0"/>
                    <a:ea typeface="Calibri" panose="020F0502020204030204" pitchFamily="34" charset="0"/>
                  </a:rPr>
                  <a:t>β) </a:t>
                </a:r>
                <a:r>
                  <a:rPr lang="el-GR" sz="2800" dirty="0">
                    <a:latin typeface="Bookman Old Style" panose="02050604050505020204" pitchFamily="18" charset="0"/>
                    <a:ea typeface="Calibri" panose="020F0502020204030204" pitchFamily="34" charset="0"/>
                  </a:rPr>
                  <a:t>Να αποδειχθεί ότι </a:t>
                </a:r>
                <a14:m>
                  <m:oMath xmlns:m="http://schemas.openxmlformats.org/officeDocument/2006/math">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𝑥</m:t>
                        </m:r>
                      </m:e>
                    </m:d>
                    <m:r>
                      <a:rPr lang="el-GR" sz="2800">
                        <a:latin typeface="Cambria Math" panose="02040503050406030204" pitchFamily="18" charset="0"/>
                        <a:ea typeface="Calibri" panose="020F0502020204030204" pitchFamily="34" charset="0"/>
                      </a:rPr>
                      <m:t>=</m:t>
                    </m:r>
                    <m:d>
                      <m:dPr>
                        <m:begChr m:val="{"/>
                        <m:endChr m:val=""/>
                        <m:ctrlPr>
                          <a:rPr lang="el-GR" sz="2800" i="1">
                            <a:latin typeface="Cambria Math" panose="02040503050406030204" pitchFamily="18" charset="0"/>
                            <a:ea typeface="Calibri" panose="020F0502020204030204" pitchFamily="34" charset="0"/>
                          </a:rPr>
                        </m:ctrlPr>
                      </m:dPr>
                      <m:e>
                        <m:m>
                          <m:mPr>
                            <m:plcHide m:val="on"/>
                            <m:mcs>
                              <m:mc>
                                <m:mcPr>
                                  <m:count m:val="1"/>
                                  <m:mcJc m:val="center"/>
                                </m:mcPr>
                              </m:mc>
                            </m:mcs>
                            <m:ctrlPr>
                              <a:rPr lang="el-GR" sz="2800" i="1">
                                <a:latin typeface="Cambria Math" panose="02040503050406030204" pitchFamily="18" charset="0"/>
                                <a:ea typeface="Calibri" panose="020F0502020204030204" pitchFamily="34" charset="0"/>
                              </a:rPr>
                            </m:ctrlPr>
                          </m:mPr>
                          <m:mr>
                            <m:e>
                              <m:r>
                                <a:rPr lang="el-GR" sz="2800" i="1">
                                  <a:latin typeface="Cambria Math" panose="02040503050406030204" pitchFamily="18" charset="0"/>
                                  <a:ea typeface="Calibri" panose="020F0502020204030204" pitchFamily="34" charset="0"/>
                                </a:rPr>
                                <m:t>𝑥</m:t>
                              </m:r>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3</m:t>
                              </m:r>
                              <m:r>
                                <a:rPr lang="el-GR" sz="2800">
                                  <a:latin typeface="Cambria Math" panose="02040503050406030204" pitchFamily="18" charset="0"/>
                                  <a:ea typeface="Calibri" panose="020F0502020204030204" pitchFamily="34" charset="0"/>
                                </a:rPr>
                                <m:t>     ,   </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&gt;</m:t>
                              </m:r>
                              <m:r>
                                <a:rPr lang="el-GR" sz="2800">
                                  <a:latin typeface="Cambria Math" panose="02040503050406030204" pitchFamily="18" charset="0"/>
                                  <a:ea typeface="Calibri" panose="020F0502020204030204" pitchFamily="34" charset="0"/>
                                </a:rPr>
                                <m:t>2</m:t>
                              </m:r>
                            </m:e>
                          </m:mr>
                          <m:mr>
                            <m:e>
                              <m:r>
                                <a:rPr lang="el-GR" sz="2800" i="1">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3</m:t>
                              </m:r>
                              <m:r>
                                <a:rPr lang="el-GR" sz="2800">
                                  <a:latin typeface="Cambria Math" panose="02040503050406030204" pitchFamily="18" charset="0"/>
                                  <a:ea typeface="Calibri" panose="020F0502020204030204" pitchFamily="34" charset="0"/>
                                </a:rPr>
                                <m:t> ,   </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&lt;</m:t>
                              </m:r>
                              <m:r>
                                <a:rPr lang="el-GR" sz="2800">
                                  <a:latin typeface="Cambria Math" panose="02040503050406030204" pitchFamily="18" charset="0"/>
                                  <a:ea typeface="Calibri" panose="020F0502020204030204" pitchFamily="34" charset="0"/>
                                </a:rPr>
                                <m:t>2</m:t>
                              </m:r>
                            </m:e>
                          </m:mr>
                        </m:m>
                      </m:e>
                    </m:d>
                  </m:oMath>
                </a14:m>
                <a:r>
                  <a:rPr lang="el-GR" sz="2800" dirty="0">
                    <a:latin typeface="Bookman Old Style" panose="02050604050505020204" pitchFamily="18" charset="0"/>
                    <a:ea typeface="Calibri" panose="020F0502020204030204" pitchFamily="34" charset="0"/>
                  </a:rPr>
                  <a:t> (Μονάδες 7)</a:t>
                </a:r>
              </a:p>
              <a:p>
                <a:r>
                  <a:rPr lang="el-GR" sz="2800" b="1" dirty="0">
                    <a:latin typeface="Bookman Old Style" panose="02050604050505020204" pitchFamily="18" charset="0"/>
                    <a:ea typeface="Calibri" panose="020F0502020204030204" pitchFamily="34" charset="0"/>
                  </a:rPr>
                  <a:t>γ) </a:t>
                </a:r>
                <a:r>
                  <a:rPr lang="el-GR" sz="2800" dirty="0">
                    <a:latin typeface="Bookman Old Style" panose="02050604050505020204" pitchFamily="18" charset="0"/>
                    <a:ea typeface="Calibri" panose="020F0502020204030204" pitchFamily="34" charset="0"/>
                  </a:rPr>
                  <a:t>Να γίνει η γραφική παράσταση της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 και να βρεθούν τα σημεία τομής της γραφικής παράστασης της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 με τους άξονες </a:t>
                </a:r>
                <a:r>
                  <a:rPr lang="en-US" sz="2800" dirty="0">
                    <a:latin typeface="Bookman Old Style" panose="02050604050505020204" pitchFamily="18" charset="0"/>
                    <a:ea typeface="Calibri" panose="020F0502020204030204" pitchFamily="34" charset="0"/>
                  </a:rPr>
                  <a:t>x</a:t>
                </a:r>
                <a:r>
                  <a:rPr lang="el-GR" sz="2800" dirty="0">
                    <a:latin typeface="Bookman Old Style" panose="02050604050505020204" pitchFamily="18" charset="0"/>
                    <a:ea typeface="Calibri" panose="020F0502020204030204" pitchFamily="34" charset="0"/>
                  </a:rPr>
                  <a:t>΄</a:t>
                </a:r>
                <a:r>
                  <a:rPr lang="en-US" sz="2800" dirty="0">
                    <a:latin typeface="Bookman Old Style" panose="02050604050505020204" pitchFamily="18" charset="0"/>
                    <a:ea typeface="Calibri" panose="020F0502020204030204" pitchFamily="34" charset="0"/>
                  </a:rPr>
                  <a:t>x</a:t>
                </a:r>
                <a:r>
                  <a:rPr lang="el-GR" sz="2800" dirty="0">
                    <a:latin typeface="Bookman Old Style" panose="02050604050505020204" pitchFamily="18" charset="0"/>
                    <a:ea typeface="Calibri" panose="020F0502020204030204" pitchFamily="34" charset="0"/>
                  </a:rPr>
                  <a:t> και </a:t>
                </a:r>
                <a:r>
                  <a:rPr lang="en-US" sz="2800" dirty="0">
                    <a:latin typeface="Bookman Old Style" panose="02050604050505020204" pitchFamily="18" charset="0"/>
                    <a:ea typeface="Calibri" panose="020F0502020204030204" pitchFamily="34" charset="0"/>
                  </a:rPr>
                  <a:t>y</a:t>
                </a:r>
                <a:r>
                  <a:rPr lang="el-GR" sz="2800" dirty="0">
                    <a:latin typeface="Bookman Old Style" panose="02050604050505020204" pitchFamily="18" charset="0"/>
                    <a:ea typeface="Calibri" panose="020F0502020204030204" pitchFamily="34" charset="0"/>
                  </a:rPr>
                  <a:t>΄</a:t>
                </a:r>
                <a:r>
                  <a:rPr lang="en-US" sz="2800" dirty="0">
                    <a:latin typeface="Bookman Old Style" panose="02050604050505020204" pitchFamily="18" charset="0"/>
                    <a:ea typeface="Calibri" panose="020F0502020204030204" pitchFamily="34" charset="0"/>
                  </a:rPr>
                  <a:t>y</a:t>
                </a:r>
                <a:r>
                  <a:rPr lang="el-GR" sz="2800" dirty="0">
                    <a:latin typeface="Bookman Old Style" panose="02050604050505020204" pitchFamily="18" charset="0"/>
                    <a:ea typeface="Calibri" panose="020F0502020204030204" pitchFamily="34" charset="0"/>
                  </a:rPr>
                  <a:t>. (Μονάδες 8)</a:t>
                </a:r>
              </a:p>
              <a:p>
                <a:r>
                  <a:rPr lang="el-GR" sz="2800" b="1" dirty="0">
                    <a:latin typeface="Bookman Old Style" panose="02050604050505020204" pitchFamily="18" charset="0"/>
                    <a:ea typeface="Calibri" panose="020F0502020204030204" pitchFamily="34" charset="0"/>
                  </a:rPr>
                  <a:t>δ) </a:t>
                </a:r>
                <a:r>
                  <a:rPr lang="el-GR" sz="2800" dirty="0">
                    <a:latin typeface="Bookman Old Style" panose="02050604050505020204" pitchFamily="18" charset="0"/>
                    <a:ea typeface="Calibri" panose="020F0502020204030204" pitchFamily="34" charset="0"/>
                  </a:rPr>
                  <a:t>Να λύσετε την ανίσωση </a:t>
                </a:r>
                <a14:m>
                  <m:oMath xmlns:m="http://schemas.openxmlformats.org/officeDocument/2006/math">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𝑥</m:t>
                        </m:r>
                      </m:e>
                    </m:d>
                    <m:r>
                      <a:rPr lang="el-GR" sz="2800">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0</m:t>
                    </m:r>
                  </m:oMath>
                </a14:m>
                <a:r>
                  <a:rPr lang="el-GR" sz="2800" dirty="0">
                    <a:latin typeface="Bookman Old Style" panose="02050604050505020204" pitchFamily="18" charset="0"/>
                    <a:ea typeface="Calibri" panose="020F0502020204030204" pitchFamily="34" charset="0"/>
                  </a:rPr>
                  <a:t>. (Μονάδες 5)</a:t>
                </a: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4475905"/>
              </a:xfrm>
              <a:prstGeom prst="rect">
                <a:avLst/>
              </a:prstGeom>
              <a:blipFill>
                <a:blip r:embed="rId2"/>
                <a:stretch>
                  <a:fillRect l="-1500" t="-2180" b="-2861"/>
                </a:stretch>
              </a:blipFill>
            </p:spPr>
            <p:txBody>
              <a:bodyPr/>
              <a:lstStyle/>
              <a:p>
                <a:r>
                  <a:rPr lang="el-GR">
                    <a:noFill/>
                  </a:rPr>
                  <a:t> </a:t>
                </a:r>
              </a:p>
            </p:txBody>
          </p:sp>
        </mc:Fallback>
      </mc:AlternateContent>
      <p:sp>
        <p:nvSpPr>
          <p:cNvPr id="3" name="TextBox 2">
            <a:extLst>
              <a:ext uri="{FF2B5EF4-FFF2-40B4-BE49-F238E27FC236}">
                <a16:creationId xmlns:a16="http://schemas.microsoft.com/office/drawing/2014/main" id="{25DAD72B-A76D-4EEA-BBC1-2E90BE32D759}"/>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257353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3472617"/>
              </a:xfrm>
              <a:prstGeom prst="rect">
                <a:avLst/>
              </a:prstGeom>
              <a:noFill/>
            </p:spPr>
            <p:txBody>
              <a:bodyPr wrap="square" rtlCol="0">
                <a:spAutoFit/>
              </a:bodyPr>
              <a:lstStyle/>
              <a:p>
                <a:pPr>
                  <a:spcBef>
                    <a:spcPts val="200"/>
                  </a:spcBef>
                </a:pPr>
                <a:r>
                  <a:rPr lang="el-GR" sz="36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1295</a:t>
                </a:r>
              </a:p>
              <a:p>
                <a:r>
                  <a:rPr lang="el-GR" sz="2800" dirty="0">
                    <a:latin typeface="Bookman Old Style" panose="02050604050505020204" pitchFamily="18" charset="0"/>
                    <a:ea typeface="Calibri" panose="020F0502020204030204" pitchFamily="34" charset="0"/>
                  </a:rPr>
                  <a:t>Δίνεται η συνάρτηση </a:t>
                </a:r>
                <a14:m>
                  <m:oMath xmlns:m="http://schemas.openxmlformats.org/officeDocument/2006/math">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𝑥</m:t>
                        </m:r>
                      </m:e>
                    </m:d>
                    <m:r>
                      <a:rPr lang="el-GR" sz="2800">
                        <a:latin typeface="Cambria Math" panose="02040503050406030204" pitchFamily="18" charset="0"/>
                        <a:ea typeface="Calibri" panose="020F0502020204030204" pitchFamily="34" charset="0"/>
                      </a:rPr>
                      <m:t>=</m:t>
                    </m:r>
                    <m:f>
                      <m:fPr>
                        <m:ctrlPr>
                          <a:rPr lang="el-GR" sz="2800" i="1">
                            <a:latin typeface="Cambria Math" panose="02040503050406030204" pitchFamily="18" charset="0"/>
                            <a:ea typeface="Calibri" panose="020F0502020204030204" pitchFamily="34" charset="0"/>
                          </a:rPr>
                        </m:ctrlPr>
                      </m:fPr>
                      <m:num>
                        <m:sSup>
                          <m:sSupPr>
                            <m:ctrlPr>
                              <a:rPr lang="el-GR" sz="2800" i="1">
                                <a:latin typeface="Cambria Math" panose="02040503050406030204" pitchFamily="18" charset="0"/>
                                <a:ea typeface="Calibri" panose="020F0502020204030204" pitchFamily="34" charset="0"/>
                              </a:rPr>
                            </m:ctrlPr>
                          </m:sSupPr>
                          <m:e>
                            <m:r>
                              <a:rPr lang="el-GR" sz="2800" i="1">
                                <a:latin typeface="Cambria Math" panose="02040503050406030204" pitchFamily="18" charset="0"/>
                                <a:ea typeface="Calibri" panose="020F0502020204030204" pitchFamily="34" charset="0"/>
                              </a:rPr>
                              <m:t>𝑥</m:t>
                            </m:r>
                          </m:e>
                          <m:sup>
                            <m:r>
                              <a:rPr lang="el-GR" sz="2800">
                                <a:latin typeface="Cambria Math" panose="02040503050406030204" pitchFamily="18" charset="0"/>
                                <a:ea typeface="Calibri" panose="020F0502020204030204" pitchFamily="34" charset="0"/>
                              </a:rPr>
                              <m:t>3</m:t>
                            </m:r>
                          </m:sup>
                        </m:sSup>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16</m:t>
                        </m:r>
                        <m:r>
                          <a:rPr lang="el-GR" sz="2800" i="1">
                            <a:latin typeface="Cambria Math" panose="02040503050406030204" pitchFamily="18" charset="0"/>
                            <a:ea typeface="Calibri" panose="020F0502020204030204" pitchFamily="34" charset="0"/>
                          </a:rPr>
                          <m:t>𝑥</m:t>
                        </m:r>
                      </m:num>
                      <m:den>
                        <m:r>
                          <a:rPr lang="el-GR" sz="2800" i="1">
                            <a:latin typeface="Cambria Math" panose="02040503050406030204" pitchFamily="18" charset="0"/>
                            <a:ea typeface="Calibri" panose="020F0502020204030204" pitchFamily="34" charset="0"/>
                          </a:rPr>
                          <m:t>𝑥</m:t>
                        </m:r>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4</m:t>
                        </m:r>
                      </m:den>
                    </m:f>
                  </m:oMath>
                </a14:m>
                <a:endParaRPr lang="el-GR" sz="2800" dirty="0">
                  <a:latin typeface="Bookman Old Style" panose="02050604050505020204" pitchFamily="18" charset="0"/>
                  <a:ea typeface="Calibri" panose="020F0502020204030204" pitchFamily="34" charset="0"/>
                </a:endParaRPr>
              </a:p>
              <a:p>
                <a:r>
                  <a:rPr lang="el-GR" sz="2800" b="1" dirty="0">
                    <a:latin typeface="Bookman Old Style" panose="02050604050505020204" pitchFamily="18" charset="0"/>
                    <a:ea typeface="Calibri" panose="020F0502020204030204" pitchFamily="34" charset="0"/>
                  </a:rPr>
                  <a:t>α) </a:t>
                </a:r>
                <a:r>
                  <a:rPr lang="el-GR" sz="2800" dirty="0">
                    <a:latin typeface="Bookman Old Style" panose="02050604050505020204" pitchFamily="18" charset="0"/>
                    <a:ea typeface="Calibri" panose="020F0502020204030204" pitchFamily="34" charset="0"/>
                  </a:rPr>
                  <a:t>Να βρείτε το πεδίο ορισμού της συνάρτησης f και να αποδείξετε ότι, για τα x που ανήκουν στο πεδίο ορισμού της, ισχύει </a:t>
                </a:r>
                <a14:m>
                  <m:oMath xmlns:m="http://schemas.openxmlformats.org/officeDocument/2006/math">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𝑥</m:t>
                        </m:r>
                      </m:e>
                    </m:d>
                    <m:r>
                      <a:rPr lang="el-GR" sz="2800">
                        <a:latin typeface="Cambria Math" panose="02040503050406030204" pitchFamily="18" charset="0"/>
                        <a:ea typeface="Calibri" panose="020F0502020204030204" pitchFamily="34" charset="0"/>
                      </a:rPr>
                      <m:t>=</m:t>
                    </m:r>
                    <m:sSup>
                      <m:sSupPr>
                        <m:ctrlPr>
                          <a:rPr lang="el-GR" sz="2800" i="1">
                            <a:latin typeface="Cambria Math" panose="02040503050406030204" pitchFamily="18" charset="0"/>
                            <a:ea typeface="Calibri" panose="020F0502020204030204" pitchFamily="34" charset="0"/>
                          </a:rPr>
                        </m:ctrlPr>
                      </m:sSupPr>
                      <m:e>
                        <m:r>
                          <a:rPr lang="el-GR" sz="2800" i="1">
                            <a:latin typeface="Cambria Math" panose="02040503050406030204" pitchFamily="18" charset="0"/>
                            <a:ea typeface="Calibri" panose="020F0502020204030204" pitchFamily="34" charset="0"/>
                          </a:rPr>
                          <m:t>𝑥</m:t>
                        </m:r>
                      </m:e>
                      <m:sup>
                        <m:r>
                          <a:rPr lang="el-GR" sz="2800">
                            <a:latin typeface="Cambria Math" panose="02040503050406030204" pitchFamily="18" charset="0"/>
                            <a:ea typeface="Calibri" panose="020F0502020204030204" pitchFamily="34" charset="0"/>
                          </a:rPr>
                          <m:t>2</m:t>
                        </m:r>
                      </m:sup>
                    </m:sSup>
                    <m:r>
                      <a:rPr lang="el-GR" sz="2800">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4</m:t>
                    </m:r>
                    <m:r>
                      <a:rPr lang="el-GR" sz="2800" i="1">
                        <a:latin typeface="Cambria Math" panose="02040503050406030204" pitchFamily="18" charset="0"/>
                        <a:ea typeface="Calibri" panose="020F0502020204030204" pitchFamily="34" charset="0"/>
                      </a:rPr>
                      <m:t>𝑥</m:t>
                    </m:r>
                  </m:oMath>
                </a14:m>
                <a:r>
                  <a:rPr lang="el-GR" sz="2800" dirty="0">
                    <a:latin typeface="Bookman Old Style" panose="02050604050505020204" pitchFamily="18" charset="0"/>
                    <a:ea typeface="Calibri" panose="020F0502020204030204" pitchFamily="34" charset="0"/>
                  </a:rPr>
                  <a:t>. (Μονάδες 15)</a:t>
                </a:r>
              </a:p>
              <a:p>
                <a:r>
                  <a:rPr lang="el-GR" sz="2800" b="1" dirty="0">
                    <a:latin typeface="Bookman Old Style" panose="02050604050505020204" pitchFamily="18" charset="0"/>
                    <a:ea typeface="Calibri" panose="020F0502020204030204" pitchFamily="34" charset="0"/>
                  </a:rPr>
                  <a:t>β) </a:t>
                </a:r>
                <a:r>
                  <a:rPr lang="el-GR" sz="2800" dirty="0">
                    <a:latin typeface="Bookman Old Style" panose="02050604050505020204" pitchFamily="18" charset="0"/>
                    <a:ea typeface="Calibri" panose="020F0502020204030204" pitchFamily="34" charset="0"/>
                  </a:rPr>
                  <a:t>Να βρείτε τις τιμές του x για τις οποίες ισχύει </a:t>
                </a:r>
                <a14:m>
                  <m:oMath xmlns:m="http://schemas.openxmlformats.org/officeDocument/2006/math">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𝑥</m:t>
                        </m:r>
                      </m:e>
                    </m:d>
                    <m:r>
                      <a:rPr lang="el-GR" sz="2800">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32</m:t>
                    </m:r>
                  </m:oMath>
                </a14:m>
                <a:r>
                  <a:rPr lang="el-GR" sz="2800" dirty="0">
                    <a:latin typeface="Bookman Old Style" panose="02050604050505020204" pitchFamily="18" charset="0"/>
                    <a:ea typeface="Calibri" panose="020F0502020204030204" pitchFamily="34" charset="0"/>
                  </a:rPr>
                  <a:t>. </a:t>
                </a:r>
              </a:p>
              <a:p>
                <a:r>
                  <a:rPr lang="el-GR" sz="2800" dirty="0">
                    <a:latin typeface="Bookman Old Style" panose="02050604050505020204" pitchFamily="18" charset="0"/>
                    <a:ea typeface="Calibri" panose="020F0502020204030204" pitchFamily="34" charset="0"/>
                  </a:rPr>
                  <a:t>(Μονάδες 10) </a:t>
                </a: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3472617"/>
              </a:xfrm>
              <a:prstGeom prst="rect">
                <a:avLst/>
              </a:prstGeom>
              <a:blipFill>
                <a:blip r:embed="rId2"/>
                <a:stretch>
                  <a:fillRect l="-1500" t="-2807" r="-100" b="-3860"/>
                </a:stretch>
              </a:blipFill>
            </p:spPr>
            <p:txBody>
              <a:bodyPr/>
              <a:lstStyle/>
              <a:p>
                <a:r>
                  <a:rPr lang="el-GR">
                    <a:noFill/>
                  </a:rPr>
                  <a:t> </a:t>
                </a:r>
              </a:p>
            </p:txBody>
          </p:sp>
        </mc:Fallback>
      </mc:AlternateContent>
      <p:sp>
        <p:nvSpPr>
          <p:cNvPr id="3" name="TextBox 2">
            <a:extLst>
              <a:ext uri="{FF2B5EF4-FFF2-40B4-BE49-F238E27FC236}">
                <a16:creationId xmlns:a16="http://schemas.microsoft.com/office/drawing/2014/main" id="{340A4F7A-E299-45F0-80D8-ED7E96FAB1F1}"/>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415952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3379067"/>
              </a:xfrm>
              <a:prstGeom prst="rect">
                <a:avLst/>
              </a:prstGeom>
              <a:noFill/>
            </p:spPr>
            <p:txBody>
              <a:bodyPr wrap="square" rtlCol="0">
                <a:spAutoFit/>
              </a:bodyPr>
              <a:lstStyle/>
              <a:p>
                <a:pPr>
                  <a:spcBef>
                    <a:spcPts val="200"/>
                  </a:spcBef>
                </a:pPr>
                <a:r>
                  <a:rPr lang="el-GR" sz="36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1297</a:t>
                </a:r>
              </a:p>
              <a:p>
                <a:r>
                  <a:rPr lang="el-GR" sz="2800" dirty="0">
                    <a:latin typeface="Bookman Old Style" panose="02050604050505020204" pitchFamily="18" charset="0"/>
                    <a:ea typeface="Calibri" panose="020F0502020204030204" pitchFamily="34" charset="0"/>
                  </a:rPr>
                  <a:t>Δίνεται η συνάρτηση: </a:t>
                </a:r>
                <a14:m>
                  <m:oMath xmlns:m="http://schemas.openxmlformats.org/officeDocument/2006/math">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𝑥</m:t>
                        </m:r>
                      </m:e>
                    </m:d>
                    <m:r>
                      <a:rPr lang="el-GR" sz="2800">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m:t>
                    </m:r>
                    <m:f>
                      <m:fPr>
                        <m:ctrlPr>
                          <a:rPr lang="el-GR" sz="2800" i="1">
                            <a:latin typeface="Cambria Math" panose="02040503050406030204" pitchFamily="18" charset="0"/>
                            <a:ea typeface="Calibri" panose="020F0502020204030204" pitchFamily="34" charset="0"/>
                          </a:rPr>
                        </m:ctrlPr>
                      </m:fPr>
                      <m:num>
                        <m:r>
                          <a:rPr lang="el-GR" sz="2800">
                            <a:latin typeface="Cambria Math" panose="02040503050406030204" pitchFamily="18" charset="0"/>
                            <a:ea typeface="Calibri" panose="020F0502020204030204" pitchFamily="34" charset="0"/>
                          </a:rPr>
                          <m:t>1</m:t>
                        </m:r>
                      </m:num>
                      <m:den>
                        <m:r>
                          <a:rPr lang="el-GR" sz="2800" i="1">
                            <a:latin typeface="Cambria Math" panose="02040503050406030204" pitchFamily="18" charset="0"/>
                            <a:ea typeface="Calibri" panose="020F0502020204030204" pitchFamily="34" charset="0"/>
                          </a:rPr>
                          <m:t>𝑥</m:t>
                        </m:r>
                      </m:den>
                    </m:f>
                  </m:oMath>
                </a14:m>
                <a:r>
                  <a:rPr lang="el-GR" sz="2800" dirty="0">
                    <a:latin typeface="Bookman Old Style" panose="02050604050505020204" pitchFamily="18" charset="0"/>
                    <a:ea typeface="Calibri" panose="020F0502020204030204" pitchFamily="34" charset="0"/>
                  </a:rPr>
                  <a:t>, </a:t>
                </a:r>
                <a14:m>
                  <m:oMath xmlns:m="http://schemas.openxmlformats.org/officeDocument/2006/math">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≠0</m:t>
                    </m:r>
                  </m:oMath>
                </a14:m>
                <a:r>
                  <a:rPr lang="el-GR" sz="2800" dirty="0">
                    <a:latin typeface="Bookman Old Style" panose="02050604050505020204" pitchFamily="18" charset="0"/>
                    <a:ea typeface="Calibri" panose="020F0502020204030204" pitchFamily="34" charset="0"/>
                  </a:rPr>
                  <a:t>.</a:t>
                </a:r>
              </a:p>
              <a:p>
                <a:r>
                  <a:rPr lang="el-GR" sz="2800" b="1" dirty="0">
                    <a:latin typeface="Bookman Old Style" panose="02050604050505020204" pitchFamily="18" charset="0"/>
                    <a:ea typeface="Calibri" panose="020F0502020204030204" pitchFamily="34" charset="0"/>
                  </a:rPr>
                  <a:t>α) </a:t>
                </a:r>
                <a:r>
                  <a:rPr lang="el-GR" sz="2800" dirty="0">
                    <a:latin typeface="Bookman Old Style" panose="02050604050505020204" pitchFamily="18" charset="0"/>
                    <a:ea typeface="Calibri" panose="020F0502020204030204" pitchFamily="34" charset="0"/>
                  </a:rPr>
                  <a:t>Να υπολογίσετε την τιμή της παράστασης: </a:t>
                </a:r>
                <a14:m>
                  <m:oMath xmlns:m="http://schemas.openxmlformats.org/officeDocument/2006/math">
                    <m:r>
                      <a:rPr lang="el-GR" sz="2800" i="1">
                        <a:latin typeface="Cambria Math" panose="02040503050406030204" pitchFamily="18" charset="0"/>
                        <a:ea typeface="Calibri" panose="020F0502020204030204" pitchFamily="34" charset="0"/>
                      </a:rPr>
                      <m:t>𝐴</m:t>
                    </m:r>
                    <m:r>
                      <a:rPr lang="el-GR" sz="2800">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f>
                          <m:fPr>
                            <m:ctrlPr>
                              <a:rPr lang="el-GR" sz="2800" i="1">
                                <a:latin typeface="Cambria Math" panose="02040503050406030204" pitchFamily="18" charset="0"/>
                                <a:ea typeface="Calibri" panose="020F0502020204030204" pitchFamily="34" charset="0"/>
                              </a:rPr>
                            </m:ctrlPr>
                          </m:fPr>
                          <m:num>
                            <m:r>
                              <a:rPr lang="el-GR" sz="2800">
                                <a:latin typeface="Cambria Math" panose="02040503050406030204" pitchFamily="18" charset="0"/>
                                <a:ea typeface="Calibri" panose="020F0502020204030204" pitchFamily="34" charset="0"/>
                              </a:rPr>
                              <m:t>1</m:t>
                            </m:r>
                          </m:num>
                          <m:den>
                            <m:r>
                              <a:rPr lang="el-GR" sz="2800">
                                <a:latin typeface="Cambria Math" panose="02040503050406030204" pitchFamily="18" charset="0"/>
                                <a:ea typeface="Calibri" panose="020F0502020204030204" pitchFamily="34" charset="0"/>
                              </a:rPr>
                              <m:t>2</m:t>
                            </m:r>
                          </m:den>
                        </m:f>
                      </m:e>
                    </m:d>
                    <m:r>
                      <a:rPr lang="el-GR" sz="2800">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r>
                          <a:rPr lang="el-GR" sz="2800">
                            <a:latin typeface="Cambria Math" panose="02040503050406030204" pitchFamily="18" charset="0"/>
                            <a:ea typeface="Calibri" panose="020F0502020204030204" pitchFamily="34" charset="0"/>
                          </a:rPr>
                          <m:t>1</m:t>
                        </m:r>
                      </m:e>
                    </m:d>
                    <m:r>
                      <a:rPr lang="el-GR" sz="2800" i="1">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r>
                          <a:rPr lang="el-GR" sz="2800">
                            <a:latin typeface="Cambria Math" panose="02040503050406030204" pitchFamily="18" charset="0"/>
                            <a:ea typeface="Calibri" panose="020F0502020204030204" pitchFamily="34" charset="0"/>
                          </a:rPr>
                          <m:t>2</m:t>
                        </m:r>
                      </m:e>
                    </m:d>
                  </m:oMath>
                </a14:m>
                <a:r>
                  <a:rPr lang="el-GR" sz="2800" dirty="0">
                    <a:latin typeface="Bookman Old Style" panose="02050604050505020204" pitchFamily="18" charset="0"/>
                    <a:ea typeface="Calibri" panose="020F0502020204030204" pitchFamily="34" charset="0"/>
                  </a:rPr>
                  <a:t>. (Μονάδες 10)</a:t>
                </a:r>
              </a:p>
              <a:p>
                <a:r>
                  <a:rPr lang="el-GR" sz="2800" b="1" dirty="0">
                    <a:latin typeface="Bookman Old Style" panose="02050604050505020204" pitchFamily="18" charset="0"/>
                    <a:ea typeface="Calibri" panose="020F0502020204030204" pitchFamily="34" charset="0"/>
                  </a:rPr>
                  <a:t>β) </a:t>
                </a:r>
                <a:r>
                  <a:rPr lang="el-GR" sz="2800" dirty="0">
                    <a:latin typeface="Bookman Old Style" panose="02050604050505020204" pitchFamily="18" charset="0"/>
                    <a:ea typeface="Calibri" panose="020F0502020204030204" pitchFamily="34" charset="0"/>
                  </a:rPr>
                  <a:t>Να λύσετε την εξίσωση </a:t>
                </a:r>
                <a14:m>
                  <m:oMath xmlns:m="http://schemas.openxmlformats.org/officeDocument/2006/math">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𝑥</m:t>
                        </m:r>
                      </m:e>
                    </m:d>
                    <m:r>
                      <a:rPr lang="el-GR" sz="2800">
                        <a:latin typeface="Cambria Math" panose="02040503050406030204" pitchFamily="18" charset="0"/>
                        <a:ea typeface="Calibri" panose="020F0502020204030204" pitchFamily="34" charset="0"/>
                      </a:rPr>
                      <m:t>=</m:t>
                    </m:r>
                    <m:f>
                      <m:fPr>
                        <m:ctrlPr>
                          <a:rPr lang="el-GR" sz="2800" i="1">
                            <a:latin typeface="Cambria Math" panose="02040503050406030204" pitchFamily="18" charset="0"/>
                            <a:ea typeface="Calibri" panose="020F0502020204030204" pitchFamily="34" charset="0"/>
                          </a:rPr>
                        </m:ctrlPr>
                      </m:fPr>
                      <m:num>
                        <m:r>
                          <a:rPr lang="el-GR" sz="2800">
                            <a:latin typeface="Cambria Math" panose="02040503050406030204" pitchFamily="18" charset="0"/>
                            <a:ea typeface="Calibri" panose="020F0502020204030204" pitchFamily="34" charset="0"/>
                          </a:rPr>
                          <m:t>5</m:t>
                        </m:r>
                      </m:num>
                      <m:den>
                        <m:r>
                          <a:rPr lang="el-GR" sz="2800">
                            <a:latin typeface="Cambria Math" panose="02040503050406030204" pitchFamily="18" charset="0"/>
                            <a:ea typeface="Calibri" panose="020F0502020204030204" pitchFamily="34" charset="0"/>
                          </a:rPr>
                          <m:t>2</m:t>
                        </m:r>
                      </m:den>
                    </m:f>
                  </m:oMath>
                </a14:m>
                <a:r>
                  <a:rPr lang="el-GR" sz="2800" dirty="0">
                    <a:latin typeface="Bookman Old Style" panose="02050604050505020204" pitchFamily="18" charset="0"/>
                    <a:ea typeface="Calibri" panose="020F0502020204030204" pitchFamily="34" charset="0"/>
                  </a:rPr>
                  <a:t>. (Μονάδες 15)</a:t>
                </a:r>
              </a:p>
              <a:p>
                <a:r>
                  <a:rPr lang="el-GR" sz="2800" dirty="0">
                    <a:latin typeface="Bookman Old Style" panose="02050604050505020204" pitchFamily="18" charset="0"/>
                    <a:ea typeface="Calibri" panose="020F0502020204030204" pitchFamily="34" charset="0"/>
                  </a:rPr>
                  <a:t> </a:t>
                </a: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3379067"/>
              </a:xfrm>
              <a:prstGeom prst="rect">
                <a:avLst/>
              </a:prstGeom>
              <a:blipFill>
                <a:blip r:embed="rId2"/>
                <a:stretch>
                  <a:fillRect l="-1500" t="-2888"/>
                </a:stretch>
              </a:blipFill>
            </p:spPr>
            <p:txBody>
              <a:bodyPr/>
              <a:lstStyle/>
              <a:p>
                <a:r>
                  <a:rPr lang="el-GR">
                    <a:noFill/>
                  </a:rPr>
                  <a:t> </a:t>
                </a:r>
              </a:p>
            </p:txBody>
          </p:sp>
        </mc:Fallback>
      </mc:AlternateContent>
      <p:sp>
        <p:nvSpPr>
          <p:cNvPr id="3" name="TextBox 2">
            <a:extLst>
              <a:ext uri="{FF2B5EF4-FFF2-40B4-BE49-F238E27FC236}">
                <a16:creationId xmlns:a16="http://schemas.microsoft.com/office/drawing/2014/main" id="{7D3C0209-6986-4388-A7CA-68C7EBDA7CCA}"/>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50840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3472617"/>
              </a:xfrm>
              <a:prstGeom prst="rect">
                <a:avLst/>
              </a:prstGeom>
              <a:noFill/>
            </p:spPr>
            <p:txBody>
              <a:bodyPr wrap="square" rtlCol="0">
                <a:spAutoFit/>
              </a:bodyPr>
              <a:lstStyle/>
              <a:p>
                <a:pPr>
                  <a:spcBef>
                    <a:spcPts val="200"/>
                  </a:spcBef>
                </a:pPr>
                <a:r>
                  <a:rPr lang="el-GR" sz="36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1307</a:t>
                </a:r>
              </a:p>
              <a:p>
                <a:r>
                  <a:rPr lang="el-GR" sz="2800" dirty="0">
                    <a:latin typeface="Bookman Old Style" panose="02050604050505020204" pitchFamily="18" charset="0"/>
                    <a:ea typeface="Calibri" panose="020F0502020204030204" pitchFamily="34" charset="0"/>
                  </a:rPr>
                  <a:t>Δίνεται η συνάρτηση </a:t>
                </a:r>
                <a:r>
                  <a:rPr lang="en-US" sz="2800" dirty="0">
                    <a:latin typeface="Bookman Old Style" panose="02050604050505020204" pitchFamily="18" charset="0"/>
                    <a:ea typeface="Calibri" panose="020F0502020204030204" pitchFamily="34" charset="0"/>
                  </a:rPr>
                  <a:t>g</a:t>
                </a:r>
                <a:r>
                  <a:rPr lang="el-GR" sz="2800" dirty="0">
                    <a:latin typeface="Bookman Old Style" panose="02050604050505020204" pitchFamily="18" charset="0"/>
                    <a:ea typeface="Calibri" panose="020F0502020204030204" pitchFamily="34" charset="0"/>
                  </a:rPr>
                  <a:t>, με </a:t>
                </a:r>
                <a14:m>
                  <m:oMath xmlns:m="http://schemas.openxmlformats.org/officeDocument/2006/math">
                    <m:r>
                      <a:rPr lang="el-GR" sz="2800" i="1">
                        <a:latin typeface="Cambria Math" panose="02040503050406030204" pitchFamily="18" charset="0"/>
                        <a:ea typeface="Calibri" panose="020F0502020204030204" pitchFamily="34" charset="0"/>
                      </a:rPr>
                      <m:t>𝑔</m:t>
                    </m:r>
                    <m:r>
                      <a:rPr lang="el-GR" sz="2800">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m:t>
                    </m:r>
                    <m:f>
                      <m:fPr>
                        <m:ctrlPr>
                          <a:rPr lang="el-GR" sz="2800" i="1">
                            <a:latin typeface="Cambria Math" panose="02040503050406030204" pitchFamily="18" charset="0"/>
                            <a:ea typeface="Calibri" panose="020F0502020204030204" pitchFamily="34" charset="0"/>
                          </a:rPr>
                        </m:ctrlPr>
                      </m:fPr>
                      <m:num>
                        <m:r>
                          <a:rPr lang="el-GR" sz="2800">
                            <a:latin typeface="Cambria Math" panose="02040503050406030204" pitchFamily="18" charset="0"/>
                            <a:ea typeface="Calibri" panose="020F0502020204030204" pitchFamily="34" charset="0"/>
                          </a:rPr>
                          <m:t>2</m:t>
                        </m:r>
                        <m:sSup>
                          <m:sSupPr>
                            <m:ctrlPr>
                              <a:rPr lang="el-GR" sz="2800" i="1">
                                <a:latin typeface="Cambria Math" panose="02040503050406030204" pitchFamily="18" charset="0"/>
                                <a:ea typeface="Calibri" panose="020F0502020204030204" pitchFamily="34" charset="0"/>
                              </a:rPr>
                            </m:ctrlPr>
                          </m:sSupPr>
                          <m:e>
                            <m:r>
                              <a:rPr lang="el-GR" sz="2800" i="1">
                                <a:latin typeface="Cambria Math" panose="02040503050406030204" pitchFamily="18" charset="0"/>
                                <a:ea typeface="Calibri" panose="020F0502020204030204" pitchFamily="34" charset="0"/>
                              </a:rPr>
                              <m:t>𝑥</m:t>
                            </m:r>
                          </m:e>
                          <m:sup>
                            <m:r>
                              <a:rPr lang="el-GR" sz="2800">
                                <a:latin typeface="Cambria Math" panose="02040503050406030204" pitchFamily="18" charset="0"/>
                                <a:ea typeface="Calibri" panose="020F0502020204030204" pitchFamily="34" charset="0"/>
                              </a:rPr>
                              <m:t>2</m:t>
                            </m:r>
                          </m:sup>
                        </m:sSup>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4</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m:t>
                        </m:r>
                        <m:r>
                          <m:rPr>
                            <m:sty m:val="p"/>
                          </m:rPr>
                          <a:rPr lang="el-GR" sz="2800">
                            <a:latin typeface="Cambria Math" panose="02040503050406030204" pitchFamily="18" charset="0"/>
                            <a:ea typeface="Calibri" panose="020F0502020204030204" pitchFamily="34" charset="0"/>
                          </a:rPr>
                          <m:t>μ</m:t>
                        </m:r>
                      </m:num>
                      <m:den>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1</m:t>
                        </m:r>
                      </m:den>
                    </m:f>
                  </m:oMath>
                </a14:m>
                <a:r>
                  <a:rPr lang="el-GR" sz="2800" dirty="0">
                    <a:latin typeface="Bookman Old Style" panose="02050604050505020204" pitchFamily="18" charset="0"/>
                    <a:ea typeface="Calibri" panose="020F0502020204030204" pitchFamily="34" charset="0"/>
                  </a:rPr>
                  <a:t>. Αν η γραφική παράσταση της συνάρτησης </a:t>
                </a:r>
                <a:r>
                  <a:rPr lang="en-US" sz="2800" dirty="0">
                    <a:latin typeface="Bookman Old Style" panose="02050604050505020204" pitchFamily="18" charset="0"/>
                    <a:ea typeface="Calibri" panose="020F0502020204030204" pitchFamily="34" charset="0"/>
                  </a:rPr>
                  <a:t>g</a:t>
                </a:r>
                <a:r>
                  <a:rPr lang="el-GR" sz="2800" dirty="0">
                    <a:latin typeface="Bookman Old Style" panose="02050604050505020204" pitchFamily="18" charset="0"/>
                    <a:ea typeface="Calibri" panose="020F0502020204030204" pitchFamily="34" charset="0"/>
                  </a:rPr>
                  <a:t> διέρχεται από το σημείο Α(1,4),</a:t>
                </a:r>
              </a:p>
              <a:p>
                <a:r>
                  <a:rPr lang="el-GR" sz="2800" b="1" dirty="0">
                    <a:latin typeface="Bookman Old Style" panose="02050604050505020204" pitchFamily="18" charset="0"/>
                    <a:ea typeface="Calibri" panose="020F0502020204030204" pitchFamily="34" charset="0"/>
                  </a:rPr>
                  <a:t>α) </a:t>
                </a:r>
                <a:r>
                  <a:rPr lang="el-GR" sz="2800" dirty="0">
                    <a:latin typeface="Bookman Old Style" panose="02050604050505020204" pitchFamily="18" charset="0"/>
                    <a:ea typeface="Calibri" panose="020F0502020204030204" pitchFamily="34" charset="0"/>
                  </a:rPr>
                  <a:t>να δείξετε ότι </a:t>
                </a:r>
                <a14:m>
                  <m:oMath xmlns:m="http://schemas.openxmlformats.org/officeDocument/2006/math">
                    <m:r>
                      <m:rPr>
                        <m:sty m:val="p"/>
                      </m:rPr>
                      <a:rPr lang="el-GR" sz="2800">
                        <a:latin typeface="Cambria Math" panose="02040503050406030204" pitchFamily="18" charset="0"/>
                        <a:ea typeface="Calibri" panose="020F0502020204030204" pitchFamily="34" charset="0"/>
                      </a:rPr>
                      <m:t>μ</m:t>
                    </m:r>
                    <m:r>
                      <a:rPr lang="el-GR" sz="2800">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6</m:t>
                    </m:r>
                  </m:oMath>
                </a14:m>
                <a:r>
                  <a:rPr lang="el-GR" sz="2800" dirty="0">
                    <a:latin typeface="Bookman Old Style" panose="02050604050505020204" pitchFamily="18" charset="0"/>
                    <a:ea typeface="Calibri" panose="020F0502020204030204" pitchFamily="34" charset="0"/>
                  </a:rPr>
                  <a:t>. (Μονάδες 9)</a:t>
                </a:r>
              </a:p>
              <a:p>
                <a:r>
                  <a:rPr lang="el-GR" sz="2800" b="1" dirty="0">
                    <a:latin typeface="Bookman Old Style" panose="02050604050505020204" pitchFamily="18" charset="0"/>
                    <a:ea typeface="Calibri" panose="020F0502020204030204" pitchFamily="34" charset="0"/>
                  </a:rPr>
                  <a:t>β) </a:t>
                </a:r>
                <a:r>
                  <a:rPr lang="el-GR" sz="2800" dirty="0">
                    <a:latin typeface="Bookman Old Style" panose="02050604050505020204" pitchFamily="18" charset="0"/>
                    <a:ea typeface="Calibri" panose="020F0502020204030204" pitchFamily="34" charset="0"/>
                  </a:rPr>
                  <a:t>να βρείτε το πεδίο ορισμού της συνάρτησης. (Μονάδες 9)</a:t>
                </a:r>
              </a:p>
              <a:p>
                <a:r>
                  <a:rPr lang="el-GR" sz="2800" b="1" dirty="0">
                    <a:latin typeface="Bookman Old Style" panose="02050604050505020204" pitchFamily="18" charset="0"/>
                    <a:ea typeface="Calibri" panose="020F0502020204030204" pitchFamily="34" charset="0"/>
                  </a:rPr>
                  <a:t>γ) </a:t>
                </a:r>
                <a:r>
                  <a:rPr lang="el-GR" sz="2800" dirty="0">
                    <a:latin typeface="Bookman Old Style" panose="02050604050505020204" pitchFamily="18" charset="0"/>
                    <a:ea typeface="Calibri" panose="020F0502020204030204" pitchFamily="34" charset="0"/>
                  </a:rPr>
                  <a:t>για </a:t>
                </a:r>
                <a14:m>
                  <m:oMath xmlns:m="http://schemas.openxmlformats.org/officeDocument/2006/math">
                    <m:r>
                      <m:rPr>
                        <m:sty m:val="p"/>
                      </m:rPr>
                      <a:rPr lang="el-GR" sz="2800">
                        <a:latin typeface="Cambria Math" panose="02040503050406030204" pitchFamily="18" charset="0"/>
                        <a:ea typeface="Calibri" panose="020F0502020204030204" pitchFamily="34" charset="0"/>
                      </a:rPr>
                      <m:t>μ</m:t>
                    </m:r>
                    <m:r>
                      <a:rPr lang="el-GR" sz="2800">
                        <a:latin typeface="Cambria Math" panose="02040503050406030204" pitchFamily="18" charset="0"/>
                        <a:ea typeface="Calibri" panose="020F0502020204030204" pitchFamily="34" charset="0"/>
                      </a:rPr>
                      <m:t>=</m:t>
                    </m:r>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6</m:t>
                    </m:r>
                  </m:oMath>
                </a14:m>
                <a:r>
                  <a:rPr lang="el-GR" sz="2800" dirty="0">
                    <a:latin typeface="Bookman Old Style" panose="02050604050505020204" pitchFamily="18" charset="0"/>
                    <a:ea typeface="Calibri" panose="020F0502020204030204" pitchFamily="34" charset="0"/>
                  </a:rPr>
                  <a:t> να απλοποιήσετε τον τύπο της συνάρτησης. (Μονάδες 7)</a:t>
                </a:r>
              </a:p>
              <a:p>
                <a:r>
                  <a:rPr lang="el-GR" sz="2800" dirty="0">
                    <a:latin typeface="Bookman Old Style" panose="02050604050505020204" pitchFamily="18" charset="0"/>
                    <a:ea typeface="Calibri" panose="020F0502020204030204" pitchFamily="34" charset="0"/>
                  </a:rPr>
                  <a:t> </a:t>
                </a: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3472617"/>
              </a:xfrm>
              <a:prstGeom prst="rect">
                <a:avLst/>
              </a:prstGeom>
              <a:blipFill>
                <a:blip r:embed="rId2"/>
                <a:stretch>
                  <a:fillRect l="-1500" t="-2807"/>
                </a:stretch>
              </a:blipFill>
            </p:spPr>
            <p:txBody>
              <a:bodyPr/>
              <a:lstStyle/>
              <a:p>
                <a:r>
                  <a:rPr lang="el-GR">
                    <a:noFill/>
                  </a:rPr>
                  <a:t> </a:t>
                </a:r>
              </a:p>
            </p:txBody>
          </p:sp>
        </mc:Fallback>
      </mc:AlternateContent>
      <p:sp>
        <p:nvSpPr>
          <p:cNvPr id="3" name="TextBox 2">
            <a:extLst>
              <a:ext uri="{FF2B5EF4-FFF2-40B4-BE49-F238E27FC236}">
                <a16:creationId xmlns:a16="http://schemas.microsoft.com/office/drawing/2014/main" id="{EEFCDE51-C96E-446D-8F15-F25A8F88C133}"/>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288911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B96B9F0-CBBD-4950-9302-1C5C968DA7CB}"/>
                  </a:ext>
                </a:extLst>
              </p:cNvPr>
              <p:cNvSpPr txBox="1"/>
              <p:nvPr/>
            </p:nvSpPr>
            <p:spPr>
              <a:xfrm>
                <a:off x="0" y="0"/>
                <a:ext cx="12192000" cy="3222421"/>
              </a:xfrm>
              <a:prstGeom prst="rect">
                <a:avLst/>
              </a:prstGeom>
              <a:noFill/>
            </p:spPr>
            <p:txBody>
              <a:bodyPr wrap="square" rtlCol="0">
                <a:spAutoFit/>
              </a:bodyPr>
              <a:lstStyle/>
              <a:p>
                <a:pPr>
                  <a:spcBef>
                    <a:spcPts val="200"/>
                  </a:spcBef>
                </a:pPr>
                <a:r>
                  <a:rPr lang="el-GR" sz="3600" b="1" dirty="0">
                    <a:solidFill>
                      <a:srgbClr val="2F5496"/>
                    </a:solidFill>
                    <a:latin typeface="Bookman Old Style" panose="02050604050505020204" pitchFamily="18" charset="0"/>
                    <a:ea typeface="Times New Roman" panose="02020603050405020304" pitchFamily="18" charset="0"/>
                    <a:cs typeface="Times New Roman" panose="02020603050405020304" pitchFamily="18" charset="0"/>
                  </a:rPr>
                  <a:t>ΘΕΜΑ 1354</a:t>
                </a:r>
              </a:p>
              <a:p>
                <a:r>
                  <a:rPr lang="el-GR" sz="2800" dirty="0">
                    <a:latin typeface="Bookman Old Style" panose="02050604050505020204" pitchFamily="18" charset="0"/>
                    <a:ea typeface="Calibri" panose="020F0502020204030204" pitchFamily="34" charset="0"/>
                  </a:rPr>
                  <a:t>Δίνεται η συνάρτηση </a:t>
                </a:r>
                <a:r>
                  <a:rPr lang="en-US" sz="2800" dirty="0">
                    <a:latin typeface="Bookman Old Style" panose="02050604050505020204" pitchFamily="18" charset="0"/>
                    <a:ea typeface="Calibri" panose="020F0502020204030204" pitchFamily="34" charset="0"/>
                  </a:rPr>
                  <a:t>f</a:t>
                </a:r>
                <a:r>
                  <a:rPr lang="el-GR" sz="2800" dirty="0">
                    <a:latin typeface="Bookman Old Style" panose="02050604050505020204" pitchFamily="18" charset="0"/>
                    <a:ea typeface="Calibri" panose="020F0502020204030204" pitchFamily="34" charset="0"/>
                  </a:rPr>
                  <a:t>, με </a:t>
                </a:r>
                <a14:m>
                  <m:oMath xmlns:m="http://schemas.openxmlformats.org/officeDocument/2006/math">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𝑥</m:t>
                        </m:r>
                      </m:e>
                    </m:d>
                    <m:r>
                      <a:rPr lang="el-GR" sz="2800">
                        <a:latin typeface="Cambria Math" panose="02040503050406030204" pitchFamily="18" charset="0"/>
                        <a:ea typeface="Calibri" panose="020F0502020204030204" pitchFamily="34" charset="0"/>
                      </a:rPr>
                      <m:t>=</m:t>
                    </m:r>
                    <m:f>
                      <m:fPr>
                        <m:ctrlPr>
                          <a:rPr lang="el-GR" sz="2800" i="1">
                            <a:latin typeface="Cambria Math" panose="02040503050406030204" pitchFamily="18" charset="0"/>
                            <a:ea typeface="Calibri" panose="020F0502020204030204" pitchFamily="34" charset="0"/>
                          </a:rPr>
                        </m:ctrlPr>
                      </m:fPr>
                      <m:num>
                        <m:r>
                          <a:rPr lang="el-GR" sz="2800">
                            <a:latin typeface="Cambria Math" panose="02040503050406030204" pitchFamily="18" charset="0"/>
                            <a:ea typeface="Calibri" panose="020F0502020204030204" pitchFamily="34" charset="0"/>
                          </a:rPr>
                          <m:t>2</m:t>
                        </m:r>
                        <m:sSup>
                          <m:sSupPr>
                            <m:ctrlPr>
                              <a:rPr lang="el-GR" sz="2800" i="1">
                                <a:latin typeface="Cambria Math" panose="02040503050406030204" pitchFamily="18" charset="0"/>
                                <a:ea typeface="Calibri" panose="020F0502020204030204" pitchFamily="34" charset="0"/>
                              </a:rPr>
                            </m:ctrlPr>
                          </m:sSupPr>
                          <m:e>
                            <m:r>
                              <a:rPr lang="el-GR" sz="2800" i="1">
                                <a:latin typeface="Cambria Math" panose="02040503050406030204" pitchFamily="18" charset="0"/>
                                <a:ea typeface="Calibri" panose="020F0502020204030204" pitchFamily="34" charset="0"/>
                              </a:rPr>
                              <m:t>𝑥</m:t>
                            </m:r>
                          </m:e>
                          <m:sup>
                            <m:r>
                              <a:rPr lang="el-GR" sz="2800">
                                <a:latin typeface="Cambria Math" panose="02040503050406030204" pitchFamily="18" charset="0"/>
                                <a:ea typeface="Calibri" panose="020F0502020204030204" pitchFamily="34" charset="0"/>
                              </a:rPr>
                              <m:t>2</m:t>
                            </m:r>
                          </m:sup>
                        </m:sSup>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5</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3</m:t>
                        </m:r>
                      </m:num>
                      <m:den>
                        <m:sSup>
                          <m:sSupPr>
                            <m:ctrlPr>
                              <a:rPr lang="el-GR" sz="2800" i="1">
                                <a:latin typeface="Cambria Math" panose="02040503050406030204" pitchFamily="18" charset="0"/>
                                <a:ea typeface="Calibri" panose="020F0502020204030204" pitchFamily="34" charset="0"/>
                              </a:rPr>
                            </m:ctrlPr>
                          </m:sSupPr>
                          <m:e>
                            <m:r>
                              <a:rPr lang="el-GR" sz="2800" i="1">
                                <a:latin typeface="Cambria Math" panose="02040503050406030204" pitchFamily="18" charset="0"/>
                                <a:ea typeface="Calibri" panose="020F0502020204030204" pitchFamily="34" charset="0"/>
                              </a:rPr>
                              <m:t>𝑥</m:t>
                            </m:r>
                          </m:e>
                          <m:sup>
                            <m:r>
                              <a:rPr lang="el-GR" sz="2800">
                                <a:latin typeface="Cambria Math" panose="02040503050406030204" pitchFamily="18" charset="0"/>
                                <a:ea typeface="Calibri" panose="020F0502020204030204" pitchFamily="34" charset="0"/>
                              </a:rPr>
                              <m:t>2</m:t>
                            </m:r>
                          </m:sup>
                        </m:sSup>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1</m:t>
                        </m:r>
                      </m:den>
                    </m:f>
                  </m:oMath>
                </a14:m>
                <a:r>
                  <a:rPr lang="el-GR" sz="2800" dirty="0">
                    <a:latin typeface="Bookman Old Style" panose="02050604050505020204" pitchFamily="18" charset="0"/>
                    <a:ea typeface="Calibri" panose="020F0502020204030204" pitchFamily="34" charset="0"/>
                  </a:rPr>
                  <a:t>.</a:t>
                </a:r>
              </a:p>
              <a:p>
                <a:r>
                  <a:rPr lang="el-GR" sz="2800" b="1" dirty="0">
                    <a:latin typeface="Bookman Old Style" panose="02050604050505020204" pitchFamily="18" charset="0"/>
                    <a:ea typeface="Calibri" panose="020F0502020204030204" pitchFamily="34" charset="0"/>
                  </a:rPr>
                  <a:t>α) </a:t>
                </a:r>
                <a:r>
                  <a:rPr lang="el-GR" sz="2800" dirty="0">
                    <a:latin typeface="Bookman Old Style" panose="02050604050505020204" pitchFamily="18" charset="0"/>
                    <a:ea typeface="Calibri" panose="020F0502020204030204" pitchFamily="34" charset="0"/>
                  </a:rPr>
                  <a:t>Να βρείτε το πεδίο ορισμού της Α. (Μονάδες 5)</a:t>
                </a:r>
              </a:p>
              <a:p>
                <a:r>
                  <a:rPr lang="el-GR" sz="2800" b="1" dirty="0">
                    <a:latin typeface="Bookman Old Style" panose="02050604050505020204" pitchFamily="18" charset="0"/>
                    <a:ea typeface="Calibri" panose="020F0502020204030204" pitchFamily="34" charset="0"/>
                  </a:rPr>
                  <a:t>β) </a:t>
                </a:r>
                <a:r>
                  <a:rPr lang="el-GR" sz="2800" dirty="0">
                    <a:latin typeface="Bookman Old Style" panose="02050604050505020204" pitchFamily="18" charset="0"/>
                    <a:ea typeface="Calibri" panose="020F0502020204030204" pitchFamily="34" charset="0"/>
                  </a:rPr>
                  <a:t>Να παραγοντοποιήσετε το τριώνυμο </a:t>
                </a:r>
                <a14:m>
                  <m:oMath xmlns:m="http://schemas.openxmlformats.org/officeDocument/2006/math">
                    <m:r>
                      <a:rPr lang="el-GR" sz="2800">
                        <a:latin typeface="Cambria Math" panose="02040503050406030204" pitchFamily="18" charset="0"/>
                        <a:ea typeface="Calibri" panose="020F0502020204030204" pitchFamily="34" charset="0"/>
                      </a:rPr>
                      <m:t>2</m:t>
                    </m:r>
                    <m:sSup>
                      <m:sSupPr>
                        <m:ctrlPr>
                          <a:rPr lang="el-GR" sz="2800" i="1">
                            <a:latin typeface="Cambria Math" panose="02040503050406030204" pitchFamily="18" charset="0"/>
                            <a:ea typeface="Calibri" panose="020F0502020204030204" pitchFamily="34" charset="0"/>
                          </a:rPr>
                        </m:ctrlPr>
                      </m:sSupPr>
                      <m:e>
                        <m:r>
                          <a:rPr lang="el-GR" sz="2800" i="1">
                            <a:latin typeface="Cambria Math" panose="02040503050406030204" pitchFamily="18" charset="0"/>
                            <a:ea typeface="Calibri" panose="020F0502020204030204" pitchFamily="34" charset="0"/>
                          </a:rPr>
                          <m:t>𝑥</m:t>
                        </m:r>
                      </m:e>
                      <m:sup>
                        <m:r>
                          <a:rPr lang="el-GR" sz="2800">
                            <a:latin typeface="Cambria Math" panose="02040503050406030204" pitchFamily="18" charset="0"/>
                            <a:ea typeface="Calibri" panose="020F0502020204030204" pitchFamily="34" charset="0"/>
                          </a:rPr>
                          <m:t>2</m:t>
                        </m:r>
                      </m:sup>
                    </m:sSup>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5</m:t>
                    </m:r>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3</m:t>
                    </m:r>
                  </m:oMath>
                </a14:m>
                <a:r>
                  <a:rPr lang="el-GR" sz="2800" dirty="0">
                    <a:latin typeface="Bookman Old Style" panose="02050604050505020204" pitchFamily="18" charset="0"/>
                    <a:ea typeface="Calibri" panose="020F0502020204030204" pitchFamily="34" charset="0"/>
                  </a:rPr>
                  <a:t> (Μονάδες 10)</a:t>
                </a:r>
              </a:p>
              <a:p>
                <a:r>
                  <a:rPr lang="el-GR" sz="2800" b="1" dirty="0">
                    <a:latin typeface="Bookman Old Style" panose="02050604050505020204" pitchFamily="18" charset="0"/>
                    <a:ea typeface="Calibri" panose="020F0502020204030204" pitchFamily="34" charset="0"/>
                  </a:rPr>
                  <a:t>γ) </a:t>
                </a:r>
                <a:r>
                  <a:rPr lang="el-GR" sz="2800" dirty="0">
                    <a:latin typeface="Bookman Old Style" panose="02050604050505020204" pitchFamily="18" charset="0"/>
                    <a:ea typeface="Calibri" panose="020F0502020204030204" pitchFamily="34" charset="0"/>
                  </a:rPr>
                  <a:t>Να αποδείξετε ότι για κάθε </a:t>
                </a:r>
                <a:r>
                  <a:rPr lang="en-US" sz="2800" dirty="0">
                    <a:latin typeface="Bookman Old Style" panose="02050604050505020204" pitchFamily="18" charset="0"/>
                    <a:ea typeface="Calibri" panose="020F0502020204030204" pitchFamily="34" charset="0"/>
                  </a:rPr>
                  <a:t>x</a:t>
                </a:r>
                <a:r>
                  <a:rPr lang="en-US" sz="2800" dirty="0">
                    <a:latin typeface="Bookman Old Style" panose="02050604050505020204" pitchFamily="18" charset="0"/>
                    <a:ea typeface="Calibri" panose="020F0502020204030204" pitchFamily="34" charset="0"/>
                    <a:sym typeface="Symbol" panose="05050102010706020507" pitchFamily="18" charset="2"/>
                  </a:rPr>
                  <a:t></a:t>
                </a:r>
                <a:r>
                  <a:rPr lang="en-US" sz="2800" dirty="0">
                    <a:latin typeface="Bookman Old Style" panose="02050604050505020204" pitchFamily="18" charset="0"/>
                    <a:ea typeface="Calibri" panose="020F0502020204030204" pitchFamily="34" charset="0"/>
                  </a:rPr>
                  <a:t>A</a:t>
                </a:r>
                <a:r>
                  <a:rPr lang="el-GR" sz="2800" dirty="0">
                    <a:latin typeface="Bookman Old Style" panose="02050604050505020204" pitchFamily="18" charset="0"/>
                    <a:ea typeface="Calibri" panose="020F0502020204030204" pitchFamily="34" charset="0"/>
                  </a:rPr>
                  <a:t> ισχύει: </a:t>
                </a:r>
                <a14:m>
                  <m:oMath xmlns:m="http://schemas.openxmlformats.org/officeDocument/2006/math">
                    <m:r>
                      <a:rPr lang="el-GR" sz="2800" i="1">
                        <a:latin typeface="Cambria Math" panose="02040503050406030204" pitchFamily="18" charset="0"/>
                        <a:ea typeface="Calibri" panose="020F0502020204030204" pitchFamily="34" charset="0"/>
                      </a:rPr>
                      <m:t>𝑓</m:t>
                    </m:r>
                    <m:d>
                      <m:dPr>
                        <m:ctrlPr>
                          <a:rPr lang="el-GR" sz="2800" i="1">
                            <a:latin typeface="Cambria Math" panose="02040503050406030204" pitchFamily="18" charset="0"/>
                            <a:ea typeface="Calibri" panose="020F0502020204030204" pitchFamily="34" charset="0"/>
                          </a:rPr>
                        </m:ctrlPr>
                      </m:dPr>
                      <m:e>
                        <m:r>
                          <a:rPr lang="el-GR" sz="2800" i="1">
                            <a:latin typeface="Cambria Math" panose="02040503050406030204" pitchFamily="18" charset="0"/>
                            <a:ea typeface="Calibri" panose="020F0502020204030204" pitchFamily="34" charset="0"/>
                          </a:rPr>
                          <m:t>𝑥</m:t>
                        </m:r>
                      </m:e>
                    </m:d>
                    <m:r>
                      <a:rPr lang="el-GR" sz="2800">
                        <a:latin typeface="Cambria Math" panose="02040503050406030204" pitchFamily="18" charset="0"/>
                        <a:ea typeface="Calibri" panose="020F0502020204030204" pitchFamily="34" charset="0"/>
                      </a:rPr>
                      <m:t>=</m:t>
                    </m:r>
                    <m:f>
                      <m:fPr>
                        <m:ctrlPr>
                          <a:rPr lang="el-GR" sz="2800" i="1">
                            <a:latin typeface="Cambria Math" panose="02040503050406030204" pitchFamily="18" charset="0"/>
                            <a:ea typeface="Calibri" panose="020F0502020204030204" pitchFamily="34" charset="0"/>
                          </a:rPr>
                        </m:ctrlPr>
                      </m:fPr>
                      <m:num>
                        <m:r>
                          <a:rPr lang="el-GR" sz="2800">
                            <a:latin typeface="Cambria Math" panose="02040503050406030204" pitchFamily="18" charset="0"/>
                            <a:ea typeface="Calibri" panose="020F0502020204030204" pitchFamily="34" charset="0"/>
                          </a:rPr>
                          <m:t>2</m:t>
                        </m:r>
                        <m:r>
                          <a:rPr lang="el-GR" sz="2800" i="1">
                            <a:latin typeface="Cambria Math" panose="02040503050406030204" pitchFamily="18" charset="0"/>
                            <a:ea typeface="Calibri" panose="020F0502020204030204" pitchFamily="34" charset="0"/>
                          </a:rPr>
                          <m:t>𝑥</m:t>
                        </m:r>
                        <m:r>
                          <a:rPr lang="el-GR" sz="2800" i="1">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3</m:t>
                        </m:r>
                      </m:num>
                      <m:den>
                        <m:r>
                          <a:rPr lang="el-GR" sz="2800" i="1">
                            <a:latin typeface="Cambria Math" panose="02040503050406030204" pitchFamily="18" charset="0"/>
                            <a:ea typeface="Calibri" panose="020F0502020204030204" pitchFamily="34" charset="0"/>
                          </a:rPr>
                          <m:t>𝑥</m:t>
                        </m:r>
                        <m:r>
                          <a:rPr lang="el-GR" sz="2800">
                            <a:latin typeface="Cambria Math" panose="02040503050406030204" pitchFamily="18" charset="0"/>
                            <a:ea typeface="Calibri" panose="020F0502020204030204" pitchFamily="34" charset="0"/>
                          </a:rPr>
                          <m:t>+</m:t>
                        </m:r>
                        <m:r>
                          <a:rPr lang="el-GR" sz="2800">
                            <a:latin typeface="Cambria Math" panose="02040503050406030204" pitchFamily="18" charset="0"/>
                            <a:ea typeface="Calibri" panose="020F0502020204030204" pitchFamily="34" charset="0"/>
                          </a:rPr>
                          <m:t>1</m:t>
                        </m:r>
                      </m:den>
                    </m:f>
                    <m:r>
                      <a:rPr lang="el-GR" sz="2800">
                        <a:latin typeface="Cambria Math" panose="02040503050406030204" pitchFamily="18" charset="0"/>
                        <a:ea typeface="Calibri" panose="020F0502020204030204" pitchFamily="34" charset="0"/>
                      </a:rPr>
                      <m:t>.</m:t>
                    </m:r>
                  </m:oMath>
                </a14:m>
                <a:r>
                  <a:rPr lang="el-GR" sz="2800" dirty="0">
                    <a:latin typeface="Bookman Old Style" panose="02050604050505020204" pitchFamily="18" charset="0"/>
                    <a:ea typeface="Calibri" panose="020F0502020204030204" pitchFamily="34" charset="0"/>
                  </a:rPr>
                  <a:t> (Μονάδες 10)</a:t>
                </a:r>
              </a:p>
              <a:p>
                <a:r>
                  <a:rPr lang="el-GR" sz="2800" dirty="0">
                    <a:latin typeface="Bookman Old Style" panose="02050604050505020204" pitchFamily="18" charset="0"/>
                    <a:ea typeface="Calibri" panose="020F0502020204030204" pitchFamily="34" charset="0"/>
                  </a:rPr>
                  <a:t> </a:t>
                </a:r>
              </a:p>
            </p:txBody>
          </p:sp>
        </mc:Choice>
        <mc:Fallback>
          <p:sp>
            <p:nvSpPr>
              <p:cNvPr id="5" name="TextBox 4">
                <a:extLst>
                  <a:ext uri="{FF2B5EF4-FFF2-40B4-BE49-F238E27FC236}">
                    <a16:creationId xmlns:a16="http://schemas.microsoft.com/office/drawing/2014/main" id="{8B96B9F0-CBBD-4950-9302-1C5C968DA7CB}"/>
                  </a:ext>
                </a:extLst>
              </p:cNvPr>
              <p:cNvSpPr txBox="1">
                <a:spLocks noRot="1" noChangeAspect="1" noMove="1" noResize="1" noEditPoints="1" noAdjustHandles="1" noChangeArrowheads="1" noChangeShapeType="1" noTextEdit="1"/>
              </p:cNvSpPr>
              <p:nvPr/>
            </p:nvSpPr>
            <p:spPr>
              <a:xfrm>
                <a:off x="0" y="0"/>
                <a:ext cx="12192000" cy="3222421"/>
              </a:xfrm>
              <a:prstGeom prst="rect">
                <a:avLst/>
              </a:prstGeom>
              <a:blipFill>
                <a:blip r:embed="rId2"/>
                <a:stretch>
                  <a:fillRect l="-1500" t="-3025"/>
                </a:stretch>
              </a:blipFill>
            </p:spPr>
            <p:txBody>
              <a:bodyPr/>
              <a:lstStyle/>
              <a:p>
                <a:r>
                  <a:rPr lang="el-GR">
                    <a:noFill/>
                  </a:rPr>
                  <a:t> </a:t>
                </a:r>
              </a:p>
            </p:txBody>
          </p:sp>
        </mc:Fallback>
      </mc:AlternateContent>
      <p:sp>
        <p:nvSpPr>
          <p:cNvPr id="3" name="TextBox 2">
            <a:extLst>
              <a:ext uri="{FF2B5EF4-FFF2-40B4-BE49-F238E27FC236}">
                <a16:creationId xmlns:a16="http://schemas.microsoft.com/office/drawing/2014/main" id="{94C370C3-274F-4DF4-B9C7-5537B6A88D4D}"/>
              </a:ext>
            </a:extLst>
          </p:cNvPr>
          <p:cNvSpPr txBox="1"/>
          <p:nvPr/>
        </p:nvSpPr>
        <p:spPr>
          <a:xfrm>
            <a:off x="4450702" y="83976"/>
            <a:ext cx="2536272" cy="369332"/>
          </a:xfrm>
          <a:prstGeom prst="rect">
            <a:avLst/>
          </a:prstGeom>
          <a:noFill/>
        </p:spPr>
        <p:txBody>
          <a:bodyPr wrap="none" rtlCol="0">
            <a:spAutoFit/>
          </a:bodyPr>
          <a:lstStyle/>
          <a:p>
            <a:r>
              <a:rPr lang="el-GR" dirty="0">
                <a:solidFill>
                  <a:srgbClr val="0070C0"/>
                </a:solidFill>
                <a:latin typeface="Bookman Old Style" panose="02050604050505020204" pitchFamily="18" charset="0"/>
                <a:hlinkClick r:id="rId3"/>
              </a:rPr>
              <a:t>Ενδεικτική Απάντηση</a:t>
            </a:r>
            <a:endParaRPr lang="el-GR" dirty="0">
              <a:solidFill>
                <a:srgbClr val="0070C0"/>
              </a:solidFill>
              <a:latin typeface="Bookman Old Style" panose="02050604050505020204" pitchFamily="18" charset="0"/>
            </a:endParaRPr>
          </a:p>
        </p:txBody>
      </p:sp>
    </p:spTree>
    <p:extLst>
      <p:ext uri="{BB962C8B-B14F-4D97-AF65-F5344CB8AC3E}">
        <p14:creationId xmlns:p14="http://schemas.microsoft.com/office/powerpoint/2010/main" val="130642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3" grpId="0" autoUpdateAnimBg="0"/>
    </p:bldLst>
  </p:timing>
</p:sld>
</file>

<file path=ppt/theme/theme1.xml><?xml version="1.0" encoding="utf-8"?>
<a:theme xmlns:a="http://schemas.openxmlformats.org/drawingml/2006/main" name="Badg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Κάρτα</Template>
  <TotalTime>279</TotalTime>
  <Words>6180</Words>
  <Application>Microsoft Office PowerPoint</Application>
  <PresentationFormat>Widescreen</PresentationFormat>
  <Paragraphs>434</Paragraphs>
  <Slides>59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Bookman Old Style</vt:lpstr>
      <vt:lpstr>Cambria Math</vt:lpstr>
      <vt:lpstr>Gill Sans MT</vt:lpstr>
      <vt:lpstr>Impact</vt:lpstr>
      <vt:lpstr>Badge</vt:lpstr>
      <vt:lpstr>Τράπεζα θεμάτων Α΄ λυκείου – Άλγεβρα κεφάλαιο 6ο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4ο Θέμα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Κεφ 6 - 6.2 Γραφική Παράσταση Συνάρτησης   2ο Θέμα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4ο Θέμα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Κεφ 6 - 6.3 Η Συνάρτηση F(x)=αx+β   2ο Θέμα   </vt:lpstr>
      <vt:lpstr>PowerPoint Presentation</vt:lpstr>
      <vt:lpstr>PowerPoint Presentation</vt:lpstr>
      <vt:lpstr>PowerPoint Presentation</vt:lpstr>
      <vt:lpstr> 4ο Θέμα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Τράπεζα θεμάτων Β΄ λυκείου – μαθηματικά προσανατολισμού</dc:title>
  <dc:creator>ΧΡΗΣΤΟΣ ΣΑΜΟΥΗΛΙΔΗΣ</dc:creator>
  <cp:lastModifiedBy>ΧΡΗΣΤΟΣ ΣΑΜΟΥΗΛΙΔΗΣ</cp:lastModifiedBy>
  <cp:revision>40</cp:revision>
  <dcterms:created xsi:type="dcterms:W3CDTF">2022-05-21T15:47:24Z</dcterms:created>
  <dcterms:modified xsi:type="dcterms:W3CDTF">2022-06-01T17:18:40Z</dcterms:modified>
</cp:coreProperties>
</file>