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83" r:id="rId3"/>
    <p:sldId id="484" r:id="rId4"/>
    <p:sldId id="539" r:id="rId5"/>
    <p:sldId id="485" r:id="rId6"/>
    <p:sldId id="486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40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36" r:id="rId58"/>
    <p:sldId id="537" r:id="rId59"/>
    <p:sldId id="53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0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18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95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35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8412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3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353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5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80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782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37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7B4CDF-1A5B-48B7-ADEC-951C43E3712D}" type="datetimeFigureOut">
              <a:rPr lang="el-GR" smtClean="0"/>
              <a:t>1/6/2022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D78AD16-9CFE-4EC4-85E1-3B348272EA2C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26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69&amp;filetype=solution#view=Fit&amp;toolbar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80&amp;filetype=solution#view=Fit&amp;toolbar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85&amp;filetype=solution#view=Fit&amp;toolbar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88&amp;filetype=solution#view=Fit&amp;toolbar=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90&amp;filetype=solution#view=Fit&amp;toolbar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12&amp;filetype=solution#view=Fit&amp;toolbar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15&amp;filetype=solution#view=Fit&amp;toolbar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16&amp;filetype=solution#view=Fit&amp;toolbar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31&amp;filetype=solution#view=Fit&amp;toolbar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32&amp;filetype=solution#view=Fit&amp;toolbar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51&amp;filetype=solution#view=Fit&amp;toolbar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34&amp;filetype=solution#view=Fit&amp;toolbar=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37&amp;filetype=solution#view=Fit&amp;toolbar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46&amp;filetype=solution#view=Fit&amp;toolbar=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48&amp;filetype=solution#view=Fit&amp;toolbar=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49&amp;filetype=solution#view=Fit&amp;toolbar=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59&amp;filetype=solution#view=Fit&amp;toolbar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88&amp;filetype=solution#view=Fit&amp;toolbar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04&amp;filetype=solution#view=Fit&amp;toolbar=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06&amp;filetype=solution#view=Fit&amp;toolbar=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369&amp;filetype=solution#view=Fit&amp;toolbar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07&amp;filetype=solution#view=Fit&amp;toolbar=1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12&amp;filetype=solution#view=Fit&amp;toolbar=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18&amp;filetype=solution#view=Fit&amp;toolbar=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31&amp;filetype=solution#view=Fit&amp;toolbar=1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37&amp;filetype=solution#view=Fit&amp;toolbar=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39&amp;filetype=solution#view=Fit&amp;toolbar=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40&amp;filetype=solution#view=Fit&amp;toolbar=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45&amp;filetype=solution#view=Fit&amp;toolbar=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48&amp;filetype=solution#view=Fit&amp;toolbar=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51&amp;filetype=solution#view=Fit&amp;toolbar=1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52&amp;filetype=solution#view=Fit&amp;toolbar=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56&amp;filetype=solution#view=Fit&amp;toolbar=1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59&amp;filetype=solution#view=Fit&amp;toolbar=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60&amp;filetype=solution#view=Fit&amp;toolbar=1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61&amp;filetype=solution#view=Fit&amp;toolbar=1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63&amp;filetype=solution#view=Fit&amp;toolbar=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69&amp;filetype=solution#view=Fit&amp;toolbar=1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75&amp;filetype=solution#view=Fit&amp;toolbar=1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76&amp;filetype=solution#view=Fit&amp;toolbar=1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77&amp;filetype=solution#view=Fit&amp;toolbar=1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38&amp;filetype=solution#view=Fit&amp;toolbar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78&amp;filetype=solution#view=Fit&amp;toolbar=1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82&amp;filetype=solution#view=Fit&amp;toolbar=1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85&amp;filetype=solution#view=Fit&amp;toolbar=1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491&amp;filetype=solution#view=Fit&amp;toolbar=1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500&amp;filetype=solution#view=Fit&amp;toolbar=1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peza.iep.edu.gr/public/showfile.php/?id=%201504&amp;filetype=solution#view=Fit&amp;toolbar=1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508&amp;filetype=solution#view=Fit&amp;toolbar=1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509&amp;filetype=solution#view=Fit&amp;toolbar=1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516&amp;filetype=solution#view=Fit&amp;toolbar=1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516&amp;filetype=solution#view=Fit&amp;toolbar=1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46&amp;filetype=solution#view=Fit&amp;toolbar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50&amp;filetype=solution#view=Fit&amp;toolbar=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62&amp;filetype=solution#view=Fit&amp;toolbar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peza.iep.edu.gr/public/showfile.php/?id=%201264&amp;filetype=solution#view=Fit&amp;toolbar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5AF4-0D51-4E08-B03C-1C0467967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8800" cap="none" dirty="0"/>
              <a:t>Τράπεζα θεμάτων Α΄ λυκείου – Άλγεβρα</a:t>
            </a:r>
            <a:br>
              <a:rPr lang="el-GR" sz="8800" cap="none" dirty="0"/>
            </a:br>
            <a:r>
              <a:rPr lang="el-GR" sz="8800" cap="none" dirty="0"/>
              <a:t>κεφάλαιο </a:t>
            </a:r>
            <a:r>
              <a:rPr lang="en-US" sz="8800" cap="none" dirty="0"/>
              <a:t>3</a:t>
            </a:r>
            <a:r>
              <a:rPr lang="el-GR" sz="8800" cap="none" baseline="30000" dirty="0"/>
              <a:t>ο</a:t>
            </a:r>
            <a:endParaRPr lang="el-GR" sz="88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04E5C-25E8-424B-AF76-ABBEEB906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56</a:t>
            </a:r>
            <a:r>
              <a:rPr lang="el-GR" sz="1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θέματα - 3</a:t>
            </a:r>
            <a:r>
              <a:rPr lang="en-US" sz="1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1/5/20</a:t>
            </a:r>
            <a:r>
              <a:rPr lang="el-GR" sz="1800" b="1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22</a:t>
            </a:r>
            <a:endParaRPr lang="el-GR" cap="none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6C588B-82B4-4896-961A-80DC0D8C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866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12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1269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το τριώνυμο έχει δύο άνισες πραγματικές ρίζες,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την τιμή των παραστάσεων: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μια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που έχει ρίζες τους αριθμούς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124334"/>
              </a:xfrm>
              <a:prstGeom prst="rect">
                <a:avLst/>
              </a:prstGeom>
              <a:blipFill>
                <a:blip r:embed="rId2"/>
                <a:stretch>
                  <a:fillRect l="-1500" t="-2216" r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EE4F55-11B9-44EA-AC8A-07BFAC92B0F6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1280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Έστω α, β πραγματικοί αριθμοί για τους οποίους ισχύουν: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30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εξίσωση δευτέρου βαθμού με ρίζες τους αριθμούς α, β και να τους βρείτε.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blipFill>
                <a:blip r:embed="rId2"/>
                <a:stretch>
                  <a:fillRect l="-1500" t="-3268" r="-1750" b="-52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30769A0-0B68-496D-A597-0241FC9D73C0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1285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Το πάτωμα του εργαστήριου της πληροφορικής ενός σχολείου είναι σχήματος ορθογωνίου με διαστάσεις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μέτρα και x μέτρα.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γράψετε με τη βοήθεια του x την περίμετρο και το εμβαδόν του πατώματος.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Αν το εμβαδόν του πατώματος του εργαστηρίου είναι 90 τετραγωνικά μέτρα, να βρείτε τις διαστάσεις του.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blipFill>
                <a:blip r:embed="rId2"/>
                <a:stretch>
                  <a:fillRect l="-1500" t="-2830" r="-1450" b="-4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ACF7A0D-83D3-4DC1-9EF1-E3385BCC827E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1288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κ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για κάθε κ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όπου Δ η διακρίνουσα του τριωνύμου.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εξίσωσης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(1),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βρείτε το άθροισμα </a:t>
                </a:r>
                <a14:m>
                  <m:oMath xmlns:m="http://schemas.openxmlformats.org/officeDocument/2006/math"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το γινόμενο </a:t>
                </a:r>
                <a14:m>
                  <m:oMath xmlns:m="http://schemas.openxmlformats.org/officeDocument/2006/math"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των ριζών της (1). (Μονάδες 6)</a:t>
                </a:r>
              </a:p>
              <a:p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Να κατασκευάσετε εξίσωση 2ου βαθμού που να έχει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Bookman Old Style" panose="0205060405050502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Bookman Old Style" panose="0205060405050502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12)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093428"/>
              </a:xfrm>
              <a:prstGeom prst="rect">
                <a:avLst/>
              </a:prstGeom>
              <a:blipFill>
                <a:blip r:embed="rId2"/>
                <a:stretch>
                  <a:fillRect l="-1500" t="-2235" b="-3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9B5E64-394D-4DD7-BD17-911A2C9F6548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1290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(1) με παράμετρο λ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η παραπάνω εξίσωση έχει λύση το 1, να βρείτε το λ.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λύσετε την εξίσωση (1)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blipFill>
                <a:blip r:embed="rId2"/>
                <a:stretch>
                  <a:fillRect l="-1500" t="-32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7CF0449-A27B-4B14-ADFA-78E0583C3E3C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4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1312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παράμετρο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την τιμή του λ για την οποία η εξίσωση έχει ρίζα τον αριθμό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2.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εξίσωση έχει πραγματικές ρίζες για κάθε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13)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blipFill>
                <a:blip r:embed="rId2"/>
                <a:stretch>
                  <a:fillRect l="-1500" t="-3268" b="-52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4DD856-4B4A-463F-953B-0E711450592A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1315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Έστω α, β πραγματικοί αριθμοί για τους οποίους ισχύουν: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με ρίζες τους αριθμούς α, β, και να τους βρείτε.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blipFill>
                <a:blip r:embed="rId2"/>
                <a:stretch>
                  <a:fillRect l="-1500" t="-2830" r="-11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A71A7E-8F0D-46D7-87B3-D060192E13A7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1316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Έστω α, β πραγματικοί αριθμοί για τους οποίους ισχύουν: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𝛽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𝛼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𝛽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με ρίζες τους αριθμούς α, β και να τους βρείτε.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86988CB-4CF8-4466-A269-5F2158D351D9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1331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ανίσωση: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(2)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εξετάσετε αν υπάρχουν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που ικανοποιούν ταυτόχρονα τις σχέσεις (1) και (2).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blipFill>
                <a:blip r:embed="rId2"/>
                <a:stretch>
                  <a:fillRect l="-1500" t="-3268" r="-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FA2099-648C-47DD-8AFA-6EB145C0FB31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5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1332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βρείτε για ποιες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η παράσταση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έχει νόημα πραγματικού αριθμού.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Για τις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που βρήκατε στο α) ερώτημα, να λύσετε την εξίσωση: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51806"/>
              </a:xfrm>
              <a:prstGeom prst="rect">
                <a:avLst/>
              </a:prstGeom>
              <a:blipFill>
                <a:blip r:embed="rId2"/>
                <a:stretch>
                  <a:fillRect l="-1500" t="-3205" b="-17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F97E82-DE26-48E1-BFBE-F4CA63AA08B3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1351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παραπάνω εξίσωση γράφεται ισοδύναμα: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τιμές του λ για τις οποίες η παραπάνω εξίσωση έχει ακριβώς μία λύση την οποία και να βρείτε.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ποια τιμή του λ η παραπάνω εξίσωση είναι ταυτότητα στο σύνολο των πραγματικών αριθμών; Να αιτιολογήσετε την απάντησή σας.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093428"/>
              </a:xfrm>
              <a:prstGeom prst="rect">
                <a:avLst/>
              </a:prstGeom>
              <a:blipFill>
                <a:blip r:embed="rId2"/>
                <a:stretch>
                  <a:fillRect l="-1500" t="-2235" r="-1650" b="-3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">
            <a:extLst>
              <a:ext uri="{FF2B5EF4-FFF2-40B4-BE49-F238E27FC236}">
                <a16:creationId xmlns:a16="http://schemas.microsoft.com/office/drawing/2014/main" id="{70A2B71C-1476-4232-A90F-8CA2514A93D8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1334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Δίνονται δύο πραγματικοί αριθμοί α, β, τέτοιοι ώστε: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272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Με τη βοήθεια της ταυτότητας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δείξετε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μια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που έχει ρίζες τους αριθμούς α, β.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τους αριθμούς α, β. (Μονάδες 7)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blipFill>
                <a:blip r:embed="rId2"/>
                <a:stretch>
                  <a:fillRect l="-1500" t="-2496" b="-36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D17EB8-51B9-4E8D-801A-BA2F48152B45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752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1337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Δίνονται οι αριθμοί: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μια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που έχει ρίζες τους αριθμούς Α,Β.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13)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752677"/>
              </a:xfrm>
              <a:prstGeom prst="rect">
                <a:avLst/>
              </a:prstGeom>
              <a:blipFill>
                <a:blip r:embed="rId2"/>
                <a:stretch>
                  <a:fillRect l="-1500" t="-3319" b="-5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AA6FD15-2BC4-428D-AD0A-E57CCF2EDB5F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1346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τον πραγματικό αριθμό λ, ώστε η εξίσωση (1) να έχει ρίζες πραγματικές.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ανίσωση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όπου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S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P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αντίστοιχα το άθροισμα και το γινόμενο των ριζών της (1)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blipFill>
                <a:blip r:embed="rId2"/>
                <a:stretch>
                  <a:fillRect l="-1500" t="-2830" r="-3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6A5DB0-832C-4EBF-8237-9B0670DBCF3E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1348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της εξίσωσης.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παραπάνω εξίσωση έχει ρίζες πραγματικές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παραπάνω εξίσωσης, τότε να βρείτε για ποια τιμή του λ ισχύει: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9)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231654"/>
              </a:xfrm>
              <a:prstGeom prst="rect">
                <a:avLst/>
              </a:prstGeom>
              <a:blipFill>
                <a:blip r:embed="rId2"/>
                <a:stretch>
                  <a:fillRect l="-1500" t="-2830" b="-4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49CF95-AF98-475A-8171-A9487649EA33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1349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α, β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εξίσωσης του ερωτήματος (α), τότε να λύσετε την εξίσωση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369880"/>
              </a:xfrm>
              <a:prstGeom prst="rect">
                <a:avLst/>
              </a:prstGeom>
              <a:blipFill>
                <a:blip r:embed="rId2"/>
                <a:stretch>
                  <a:fillRect l="-1500" t="-3856" r="-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8945ED-4BEA-4361-BBDB-1002F79FDA02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4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1359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σχηματίσετε εξίσωση δευτέρου βαθμού με ρίζες, τις ρίζες της εξίσωσης του α) ερωτήματος.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41291"/>
              </a:xfrm>
              <a:prstGeom prst="rect">
                <a:avLst/>
              </a:prstGeom>
              <a:blipFill>
                <a:blip r:embed="rId2"/>
                <a:stretch>
                  <a:fillRect l="-1500" t="-32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B347246-F179-4D9C-914D-2969558F6BFE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BFB8-4698-4CFC-B75C-FE4960F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5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l-GR" sz="5400" b="1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4ο Θέμα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8574-5C23-4627-B032-1556C1209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829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1388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func>
                      <m:func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func>
                      <m:func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fName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λ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,Italic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,Italic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βρείτε την τιμή του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λ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ώστε η εξίσωση να είναι 1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Αν η εξίσωση είναι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βαθμού, να βρείτε τις τιμές του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λ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ώστε αυτή να έχει μια διπλή ρίζα. Για τις τιμές του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λ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που βρήκατε, να προσδιορίσετε τη διπλή ρίζα της εξίσωσης.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Για τις τιμές του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λ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που βρήκατε στο ερώτημα (β), να δείξετε ότι το τριώνυμο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func>
                      <m:func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func>
                      <m:func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fName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μη αρνητικό, για κάθε πραγματικό αριθμό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 (Μονάδες 10)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 b="-28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2069E23-C6C1-4F5D-BAFE-412341289E3E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81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1404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, με παράμετρο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η διακρίνουσα της εξίσωσης (1) είναι: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τιμές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ώστε η εξίσωση (1) να έχει δυο ρίζες πραγματικές και άνισες.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εκφράσετε ως συνάρτηση του λ το άθροισμα των ρίζων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το γινόμενο των ρίζων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εξετάσετε αν υπάρχει τιμή́ του λ ώστε για τις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της εξίσωσης (1) να ισχύει η σχέση: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16977"/>
              </a:xfrm>
              <a:prstGeom prst="rect">
                <a:avLst/>
              </a:prstGeom>
              <a:blipFill>
                <a:blip r:embed="rId2"/>
                <a:stretch>
                  <a:fillRect l="-1500" t="-1572" r="-15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68913E4-1587-4885-A159-9D4D106A1C8F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1406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α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,Italic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,Italic"/>
                  </a:rPr>
                  <a:t>R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διακρίνουσα του τριωνύμου είναι: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16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για ποιες τιμές του α το τριώνυμο έχει ρίζες πραγματικές και άνισες.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Αν το τριώνυμο έχει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Να εκφράσετε το άθροισμα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και το γινόμενο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Ρ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των ριζών του συναρτήσει του 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α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ii)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N αποδείξετε ότι: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8)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 r="-700" b="-28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7A636B5-2636-41C3-B289-F24E0CA2E347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1369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𝜆</m:t>
                        </m:r>
                      </m:e>
                      <m: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(1)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Επιλέγοντας τρείς διαφορετικές πραγματικές τιμές για το λ, να γράψετε τρείς εξισώσεις.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ώστε η (1) να έχει μία και μοναδική λύση.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την τιμή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ώστε η μοναδική λύση της (1) να ισούται με 4.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blipFill>
                <a:blip r:embed="rId2"/>
                <a:stretch>
                  <a:fillRect l="-1500" t="-2496" b="-36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4B43EE2-9D32-4A77-B484-2FAE4F24B466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170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1407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Τέσσερις αθλητές, ο Αργύρης, ο Βασίλης, ο Γιώργος και ο Δημήτρης τερμάτισαν σε έναν αγώνα δρόμου με αντίστοιχους χρόνους (σε λεπτά́)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για τους οποίους ισχύουν οι σχέσεις: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Γ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Δ</m:t>
                            </m:r>
                          </m:sub>
                        </m:sSub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Δ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Δ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σειρά με την οποία τερμάτισαν οι αθλητές. Να αιτιολογήσετε την απάντησή σας.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επιπλέον ότι ισχύει: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γράψετε μια εξίσωση 2ου βαθμού που έχει ρίζες τους αριθμούς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τους χρόνους τερματισμού των τεσσάρων αθλητών. (Μονάδες 5)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170664"/>
              </a:xfrm>
              <a:prstGeom prst="rect">
                <a:avLst/>
              </a:prstGeom>
              <a:blipFill>
                <a:blip r:embed="rId2"/>
                <a:stretch>
                  <a:fillRect l="-1500" t="-1482" r="-1900" b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818D2C-F241-4E3F-A3FB-94D80481E3F7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1412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</m:e>
                    </m:d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(1)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βρεθούν οι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για τις οποίες η (1) είναι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βαθμού́.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για τις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που βρήκατε στο (α) ερώτημα η (1) παίρνει τη μορφή́: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για τις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που βρήκατε στο (α) ερώτημα η (1) έχει δυο ρίζες πραγματικές και άνισες.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ρίζες της (1), αν αυτή́ είναι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βαθμού́. (Μονάδες 6)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blipFill>
                <a:blip r:embed="rId2"/>
                <a:stretch>
                  <a:fillRect l="-1500" t="-1845" b="-24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9714FA-4E01-441C-AC65-41B20440AA08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1418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την κάλυψη, με τετράγωνα πλακάκια, μέρους ενός τοίχου, μπορούμε να χρησιμοποιήσουμε πλακάκια τύπου Α με πλευρά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d cm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ή πλακάκια τύπου Β με πλευρά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cm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βρείτε, ως συνάρτηση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d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το εμβαδόν που καλύπτει κάθε πλακάκι τύπου Α και κάθε πλακάκι τύπου Β.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η επιφάνεια μπορεί́ να καλυφθεί είτε με 200 πλακάκια τύπου Α είτε με 128 τύπου Β, να βρείτε: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Τη διάσταση που έχει το πλακάκι κάθε τύπου.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Το εμβαδόν της επιφάνειας που καλύπτουν.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blipFill>
                <a:blip r:embed="rId2"/>
                <a:stretch>
                  <a:fillRect l="-1500" t="-1845" r="-16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CEA6B1-725D-452B-B53D-3249EBDE2666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46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1431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ότι, για οποιαδήποτε τιμή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η (1) έχει δυο ρίζες άνισες.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εξίσωσης (1):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ως συνάρτηση του πραγματικού αριθμού́ λ.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η μια ρίζα της εξίσωσης (1) είναι ο αριθμός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άλλη ριζά της εξίσωσης (1) είναι ο αριθμός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 λ.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467138"/>
              </a:xfrm>
              <a:prstGeom prst="rect">
                <a:avLst/>
              </a:prstGeom>
              <a:blipFill>
                <a:blip r:embed="rId2"/>
                <a:stretch>
                  <a:fillRect l="-1500" t="-1672" r="-1300" b="-2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7D5CB4-436F-4042-B224-06DD160DF6AD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51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1437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συνάρτηση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 πεδίο ορισμού Α της συνάρτησης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f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για κάθε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A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ισχύει: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A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λύσετε την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514745"/>
              </a:xfrm>
              <a:prstGeom prst="rect">
                <a:avLst/>
              </a:prstGeom>
              <a:blipFill>
                <a:blip r:embed="rId2"/>
                <a:stretch>
                  <a:fillRect l="-1500" t="-2600" r="-19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C696978-4449-467B-8997-CD9D5C1EA006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1439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{0}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Δ του τριωνύμου και να αποδείξετε ότι το τριώνυμο έχει ρίζες πραγματικές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{0}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του τριωνύμου, να εκφράσετε το άθροισμα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συναρτήσει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να βρείτε την τιμή του γινομένου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των ριζών.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το παραπάνω τριώνυμο έχει ρίζες θετικές ή αρνητικές; Να αιτιολογήσετε την απάντησή́ σας.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οπού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του παραπάνω τριωνύμου.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386090"/>
              </a:xfrm>
              <a:prstGeom prst="rect">
                <a:avLst/>
              </a:prstGeom>
              <a:blipFill>
                <a:blip r:embed="rId2"/>
                <a:stretch>
                  <a:fillRect l="-1500" t="-1697" b="-21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DC73B8-D5FE-411A-93BA-E3DD910A3065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1440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Δ του τριωνύμου και να αποδείξετε ότι το τριώνυμο έχει ρίζες θετικές για κάθε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οι ρίζες του τριωνύμου είναι τα μήκη των πλευρών ενός ορθογωνίου παραλληλογράμμου, τότε: 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το εμβαδόν του ορθογωνίου.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την περίμετρο Π του ορθογωνίου ως συνάρτηση του λ και 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για κάθε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την τιμή του λ που η περίμετρος γίνεται ελάχιστη, δηλαδή ίση με 4, τι συμπεραίνετε για το ορθογώνιο; Να αιτιολογήσετε την απάντησή́ σας.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3)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386090"/>
              </a:xfrm>
              <a:prstGeom prst="rect">
                <a:avLst/>
              </a:prstGeom>
              <a:blipFill>
                <a:blip r:embed="rId2"/>
                <a:stretch>
                  <a:fillRect l="-1500" t="-1697" b="-21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638D963-DCE6-428B-9A5B-F091CB8D4FA5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1445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διτετράγωνη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Να δείξετε ότι η εξίσωση αυτή έχει τέσσερις διαφορετικές πραγματικές ρίζες, τις οποίες και να προσδιορίσετε. 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Γενικεύοντας το παράδειγμα του προηγουμένου ερωτήματος, θεωρούμε τη διτετράγωνη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με παραμέτρους β,γ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Να δείξετε ότι: 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 η εξίσωση (1) έχει τέσσερις διαφορετικές πραγματικές ρίζες.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blipFill>
                <a:blip r:embed="rId2"/>
                <a:stretch>
                  <a:fillRect l="-1500" t="-2496" r="-1450" b="-36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37BD509-2AF6-46FE-B52A-4F2D508892EB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71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1448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αν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 η εξίσωση έχει ρίζες πραγματικούς αριθμούς, που είναι αντίστροφοι μεταξύ τους.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λύσεις της εξίσωσης, 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715248"/>
              </a:xfrm>
              <a:prstGeom prst="rect">
                <a:avLst/>
              </a:prstGeom>
              <a:blipFill>
                <a:blip r:embed="rId2"/>
                <a:stretch>
                  <a:fillRect l="-1500" t="-2463" r="-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D41ABC-B7A7-40E3-9F29-CC7652994053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1451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Δ της εξίσωσης (1).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εξίσωση (1) έχει δυο ρίζες πραγματικές και άνισες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δύο ρίζες της εξίσωσης (1), να βρεθούν οι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LucidaSansUnicode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τις οποίες ισχύει: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blipFill>
                <a:blip r:embed="rId2"/>
                <a:stretch>
                  <a:fillRect l="-1500" t="-2496" r="-7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631AEAB-0208-46D8-9818-52C519425C5F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CEBF-2479-48ED-9BD9-7C880728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5400" b="1" u="sng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Κεφ 3 - 3.2-3.3 Η Εξίσωση </a:t>
            </a:r>
            <a:r>
              <a:rPr lang="en-US" sz="5400" b="1" u="sng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X</a:t>
            </a:r>
            <a:r>
              <a:rPr lang="en-US" sz="5400" b="1" u="sng" cap="none" baseline="30000" dirty="0">
                <a:latin typeface="Bookman Old Style" panose="02050604050505020204" pitchFamily="18" charset="0"/>
                <a:ea typeface="Calibri" panose="020F0502020204030204" pitchFamily="34" charset="0"/>
              </a:rPr>
              <a:t>v</a:t>
            </a:r>
            <a:r>
              <a:rPr lang="el-GR" sz="5400" b="1" u="sng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=α - Εξισώσεις 2ου Βαθμού</a:t>
            </a:r>
            <a:br>
              <a:rPr lang="el-GR" sz="5400" cap="none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l-GR" sz="5400" b="1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 </a:t>
            </a:r>
            <a:br>
              <a:rPr lang="el-GR" sz="5400" cap="none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l-GR" sz="5400" b="1" cap="none" dirty="0">
                <a:latin typeface="Bookman Old Style" panose="02050604050505020204" pitchFamily="18" charset="0"/>
                <a:ea typeface="Calibri" panose="020F0502020204030204" pitchFamily="34" charset="0"/>
              </a:rPr>
              <a:t>2ο Θέμα</a:t>
            </a:r>
            <a:br>
              <a:rPr lang="el-GR" sz="5400" cap="none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l-GR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8DC2-C660-44EB-96C6-E07EE9F6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3336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85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1452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Δίνονται οι ομόσημοι αριθμοί α, β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τους οποίους ισχύει: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ο αριθμός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λύση της εξίσωσης (1).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αιτιολογήσετε γιατί ο α</a:t>
                </a:r>
                <a:r>
                  <a:rPr lang="el-GR" sz="2800" dirty="0">
                    <a:latin typeface="Bookman Old Style" panose="02050604050505020204" pitchFamily="18" charset="0"/>
                    <a:ea typeface="Calibri,Italic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είναι τετραπλάσιος του β.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857979"/>
              </a:xfrm>
              <a:prstGeom prst="rect">
                <a:avLst/>
              </a:prstGeom>
              <a:blipFill>
                <a:blip r:embed="rId2"/>
                <a:stretch>
                  <a:fillRect l="-1500" t="-2370" r="-3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2F44EA-EBF6-4AC5-8C9A-67B965FDAE53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07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1456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(1)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Δ της εξίσωσης και να αποδείξετε ότι η εξίσωση έχει ρίζες πραγματικές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(Μονάδες 10) 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ποια τιμή του λ η εξίσωση (1) έχει δύο ρίζες ίσες; (Μονάδες 6) 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παραπάνω εξίσωσης (1), τότε να βρείτε για ποιες τιμές του λ ισχύει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,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,</m:t>
                            </m:r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070923"/>
              </a:xfrm>
              <a:prstGeom prst="rect">
                <a:avLst/>
              </a:prstGeom>
              <a:blipFill>
                <a:blip r:embed="rId2"/>
                <a:stretch>
                  <a:fillRect l="-1500" t="-2246" r="-1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9C3F57F-3706-4D37-A7B9-D365561C4202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678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1459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Μία υπολογιστική μηχανή έχει προγραμματιστεί έτσι ώστε, όταν εισάγεται σε αυτήν ένας πραγματικός αριθμός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δίνει ως εξαγόμενο τον αριθμό λ που δίνεται από τη σχέση: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 εισαγόμενος αριθμός είναι το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5, ποιος είναι ο εξαγόμενος;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 εξαγόμενος αριθμός είναι το 20, ποιος μπορεί να είναι ο εισαγόμενος;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γράψετε τη σχέση (1) στη μορφή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στη συνέχεια: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οποιαδήποτε τιμή και να έχει ο εισαγόμενος αριθμός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ο εξαγόμενος αριθμός λ δεν μπορεί να είναι ίσος με 5.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δυνατές τιμές του εξαγόμενου αριθμού λ.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78751"/>
              </a:xfrm>
              <a:prstGeom prst="rect">
                <a:avLst/>
              </a:prstGeom>
              <a:blipFill>
                <a:blip r:embed="rId2"/>
                <a:stretch>
                  <a:fillRect l="-1500" t="-1369" r="-1000" b="-1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210C24-AE09-4247-A7B1-22AD94DA2190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6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1460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β, γ πραγματικούς αριθμούς.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η παραπάνω εξίσωση έχει δύο ρίζες άνισες για τις οποίες ισχύει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δυνατές τιμές του β.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επιπλέον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εξετάσετε για ποια από τις τιμές του β που βρήκατε στο (α) ερώτημα, η εξίσωση (1) δεν έχει πραγματικές ρίζες.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451C0C-D9C2-4E34-9E97-CD9E7A38A8D5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75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1461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για ποιες τιμές του λ η εξίσωση (1) έχει ρίζες πραγματικές και άνισες.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αν ο αριθμός ρ είναι ρίζα της εξίσωσης (1), τότε και ο αριθμός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επίσης ρίζα της εξίσωσης.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αποδείξετε ότι: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Οι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της εξίσωσης (1) είναι αριθμοί θετικοί.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756559"/>
              </a:xfrm>
              <a:prstGeom prst="rect">
                <a:avLst/>
              </a:prstGeom>
              <a:blipFill>
                <a:blip r:embed="rId2"/>
                <a:stretch>
                  <a:fillRect l="-1500" t="-1923" r="-7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854026-F288-4033-A3E6-886C5A86418A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157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1463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αβ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αβ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όπου α, β δύο θετικοί αριθμοί.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διακρίνουσα Δ της εξίσωσης είναι: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σχέση μεταξύ των αριθμών α, β, έτσι ώστε η εξίσωση να έχει δύο ρίζες άνισες, τις οποίες να προσδιορίσετε, ως συνάρτηση των α, β.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οι ρίζες της εξίσωσης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 να αποδείξετε ότι: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)(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157759"/>
              </a:xfrm>
              <a:prstGeom prst="rect">
                <a:avLst/>
              </a:prstGeom>
              <a:blipFill>
                <a:blip r:embed="rId2"/>
                <a:stretch>
                  <a:fillRect l="-1500" t="-1773" r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D7B5538-ABBC-4227-AB61-E6A5661D92A4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1469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{0}.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η διακρίνουσα Δ της εξίσωσης είναι ανεξάρτητη του λ, δηλαδή σταθερή.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ρίζες της εξίσωσης συναρτήσει του λ.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για ποιες τιμές του λ η απόσταση των ριζών της εξίσωσης στον άξονα των πραγματικών αριθμών είναι ίση με 2 μονάδες.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 r="-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FE6FAF-9DAA-4D0F-857E-5CAC44CE360D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55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1475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{0}.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τη διακρίνουσα Δ του τριωνύμου και να αποδείξετε ότι το τριώνυμο έχει ρίζες πραγματικές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{0}.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του τριωνύμου, να εκφράσετε το άθροισμα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συναρτήσει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να βρείτε την τιμή του γινομένου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των ριζών.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το παραπάνω τριώνυμο έχει ρίζες θετικές ή αρνητικές; Να αιτιολογήσετε την απάντηση σας.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του παραπάνω τριωνύμου, τότε να συγκρίνεται τους αριθμούς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1.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550750"/>
              </a:xfrm>
              <a:prstGeom prst="rect">
                <a:avLst/>
              </a:prstGeom>
              <a:blipFill>
                <a:blip r:embed="rId2"/>
                <a:stretch>
                  <a:fillRect l="-1500"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A2FA2C-C651-4901-879A-6A738A8788FE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04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1476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ότι, για κάθε τιμή του λ , η εξίσωση (1) έχει δύο ρίζες πραγματικές και άνισες.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Υποθέτουμε τώρα ότι μία από τις ρίζες της εξίσωσης (1) είναι ο αριθμός ρ.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ο αριθμός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ρ είναι ρίζα της εξίσωσης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ρ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 αριθμός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ρίζα της εξίσωσης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36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4+6=10)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049220"/>
              </a:xfrm>
              <a:prstGeom prst="rect">
                <a:avLst/>
              </a:prstGeom>
              <a:blipFill>
                <a:blip r:embed="rId2"/>
                <a:stretch>
                  <a:fillRect l="-1500" t="-15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65CB75D-6BBC-4542-A04D-F5A0D229C90B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1477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διτετράγωνη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Να δείξετε ότι η εξίσωση αυτή έχει δύο μόνο πραγματικές ρίζες, τις οποίες και να προσδιορίσετε.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Γενικεύοντας το παράδειγμα του προηγούμενου ερωτήματος, θεωρούμε τη διτετράγωνη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με παραμέτρους β, γ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Να δείξετε ότι: 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η εξίσωση (1) έχει δύο μόνο διαφορετικές πραγματικές ρίζες.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blipFill>
                <a:blip r:embed="rId2"/>
                <a:stretch>
                  <a:fillRect l="-1500" t="-1845" r="-14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8B3333A-9559-46A0-A20B-E34FDD5BF658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17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1238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ρίζες της εξίσωσης: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10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179956"/>
              </a:xfrm>
              <a:prstGeom prst="rect">
                <a:avLst/>
              </a:prstGeom>
              <a:blipFill>
                <a:blip r:embed="rId2"/>
                <a:stretch>
                  <a:fillRect l="-1500" t="-4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45DC999-E351-4EB8-8F90-484F636FE8A9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1478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ορθογώνιο παραλληλόγραμμο με περίμετρο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34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διαγώνιο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𝑐𝑚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το εμβαδόν του ορθογωνίου είναι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μια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βαθμού που να έχει ρίζες τα μήκη των πλευρών του ορθογωνίου.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τα μήκη των πλευρών του ορθογωνίου.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εξετάσετε αν υπάρχει ορθογώνιο παραλληλόγραμμο με εμβαδόν 40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διαγώνιο 8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cm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955203"/>
              </a:xfrm>
              <a:prstGeom prst="rect">
                <a:avLst/>
              </a:prstGeom>
              <a:blipFill>
                <a:blip r:embed="rId2"/>
                <a:stretch>
                  <a:fillRect l="-1500" t="-1845" r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4CBE61-7FC8-47E2-B3AE-E4FDC040709C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1482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διτετράγωνη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Να αποδείξετε ότι η εξίσωση αυτή έχει τέσσερις διαφορετικές πραγματικές ρίζες, τις οποίες και να προσδιορίσετε.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μια διτετράγωνη εξίσωση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η οποία να έχει δύο μόνο διαφορετικές πραγματικές ρίζες. Να αποδείξετε τον ισχυρισμό σας λύνοντας την εξίσωση που κατασκευάσατε. (Μονάδες 15)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29AC9BF-A0C9-4D70-A65D-91784D847E89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1485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Δίνονται οι συναρτήσεις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𝑔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για τις οποίες η γραφική παράσταση της συνάρτησης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f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βρίσκεται πάνω από τον άξονα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΄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 για κάθε τιμή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η γραφική παράσταση της συνάρτησης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g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βρίσκεται πάνω από τον άξονα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΄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τα κοινά σημεία των γραφικών παραστάσεων των συναρτήσεων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f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g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19F1B3-7253-45B2-B144-EC2596560427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1491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ότι, για κάθε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η εξίσωση έχει δύο ρίζες πραγματικές και άνισες.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της παραπάνω εξίσωσης,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τιμές του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n-US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για τις οποίες ισχύει: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18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24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βρείτε την τιμή της παράστασης: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524315"/>
              </a:xfrm>
              <a:prstGeom prst="rect">
                <a:avLst/>
              </a:prstGeom>
              <a:blipFill>
                <a:blip r:embed="rId2"/>
                <a:stretch>
                  <a:fillRect l="-1500" t="-2022" r="-1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D521703-1F5D-4C3C-AD3E-C1B0759362CF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71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1500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όπου λ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τιμές του λ για τις οποίες το τριώνυμο έχει πραγματικές ρίζες.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είναι οι ρίζες του τριωνύμου, να βρείτε την τιμή του αθροίσματος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των ριζών και να εκφράσετε συναρτήσει του λ το γινόμενο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των ριζών. (Μονάδες 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ότι, για κάθε λ με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16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το τριώνυμο έχει δύο άνισες ομόσημες ρίζες. Ποιο είναι τότε το πρόσημο των ριζών; Να αιτιολογήσετε την απάντησή σας.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βρείτε τις τιμές του λ για τις οποίες η εξίσωση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έχει τέσσερις διαφορετικές πραγματικές ρίζες.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Έχει η εξίσωση (1) 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τέσσερις διαφορετικές πραγματικές ρίζες; Να αιτιολογήσετε την απάντησή σας.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719275"/>
              </a:xfrm>
              <a:prstGeom prst="rect">
                <a:avLst/>
              </a:prstGeom>
              <a:blipFill>
                <a:blip r:embed="rId2"/>
                <a:stretch>
                  <a:fillRect l="-1500" t="-1361" r="-1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4B66797-1549-47A3-9E5A-0C3F5AFC64E3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647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2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1504</a:t>
                </a:r>
              </a:p>
              <a:p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Τα σπίτια τεσσάρων μαθητών, της Άννας, του Βαγγέλη, του Γιώργου και της Δήμητρας βρίσκονται πάνω σε ένα ευθύγραμμο δρόμο, ο οποίος ξεκινάει από το σχολείο τους. Οι αποστάσεις των τεσσάρων σπιτιών από το σχολείο,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αντίστοιχα, ικανοποιούν τις σχέσεις: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Γ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Δ</m:t>
                            </m:r>
                          </m:sub>
                        </m:s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Α</m:t>
                            </m:r>
                          </m:sub>
                        </m:sSub>
                      </m:e>
                    </m:d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Δ</m:t>
                            </m:r>
                          </m:sub>
                        </m:s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Β</m:t>
                            </m:r>
                          </m:sub>
                        </m:sSub>
                      </m:e>
                    </m:d>
                  </m:oMath>
                </a14:m>
                <a:endParaRPr lang="el-G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Στον παρακάτω άξονα, το σχολείο βρίσκεται στο σημείο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τα σημεία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παριστάνουν τις θέσεις των σπιτιών της Άννας και του Βαγγέλη αντίστοιχα.</a:t>
                </a:r>
                <a:endParaRPr lang="en-US" sz="24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endParaRPr lang="en-US" sz="24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endParaRPr lang="en-US" sz="2400" dirty="0">
                  <a:latin typeface="Bookman Old Style" panose="02050604050505020204" pitchFamily="18" charset="0"/>
                  <a:ea typeface="Calibri" panose="020F0502020204030204" pitchFamily="34" charset="0"/>
                </a:endParaRPr>
              </a:p>
              <a:p>
                <a:r>
                  <a:rPr lang="el-GR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τοποθετήσετε πάνω στον άξονα τα σημεία Γ και Δ, που παριστάνουν τις θέσεις των σπιτιών του Γιώργου και της Δήμητρας. Να αιτιολογήσετε την απάντησή σας. (Μονάδες 12)</a:t>
                </a:r>
                <a:endParaRPr lang="el-G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επιπλέον, οι τιμές των αποστάσεων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σε </a:t>
                </a:r>
                <a:r>
                  <a:rPr lang="en-US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km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ικανοποιούν τις σχέσεις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Β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l-GR" sz="24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45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τότε:</a:t>
                </a:r>
                <a:endParaRPr lang="el-G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μία εξίσωση 2</a:t>
                </a:r>
                <a:r>
                  <a:rPr lang="el-GR" sz="24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που να έχει ρίζες τους αριθμούς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6)</a:t>
                </a:r>
                <a:endParaRPr lang="el-G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4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υπολογίσετε τις αποστάσεις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Δ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7)</a:t>
                </a:r>
                <a:endParaRPr lang="el-GR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647076"/>
              </a:xfrm>
              <a:prstGeom prst="rect">
                <a:avLst/>
              </a:prstGeom>
              <a:blipFill>
                <a:blip r:embed="rId2"/>
                <a:stretch>
                  <a:fillRect l="-1250" t="-1193" r="-650" b="-12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Εικόνα 10">
            <a:extLst>
              <a:ext uri="{FF2B5EF4-FFF2-40B4-BE49-F238E27FC236}">
                <a16:creationId xmlns:a16="http://schemas.microsoft.com/office/drawing/2014/main" id="{0D108D7F-10FE-422B-89B6-28A4DD8F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54" y="3083825"/>
            <a:ext cx="569277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07FEDD5C-133F-4337-B491-9580E8F47570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1508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εξίσωση έχει δύο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διαφορετικές μεταξύ τους.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 (Μονάδες 6)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4)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για τις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ισχύει επιπλέον: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προσδιορίσετε τις ρίζες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την τιμή του λ. (Μονάδες 8)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662541"/>
              </a:xfrm>
              <a:prstGeom prst="rect">
                <a:avLst/>
              </a:prstGeom>
              <a:blipFill>
                <a:blip r:embed="rId2"/>
                <a:stretch>
                  <a:fillRect l="-1500" t="-2496" b="-36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AE4D63A-A194-4F18-A73A-B2C79B7C9C26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84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1509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α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με παράμετρο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η διακρίνουσα της εξίσωσης είναι: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lang="el-GR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αποδείξετε ότι οι ρίζες της εξίσωσης είναι: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βρεθούν οι τιμές του α ώστε: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ρ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ρ</m:t>
                            </m:r>
                          </m:e>
                          <m:sub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842334"/>
              </a:xfrm>
              <a:prstGeom prst="rect">
                <a:avLst/>
              </a:prstGeom>
              <a:blipFill>
                <a:blip r:embed="rId2"/>
                <a:stretch>
                  <a:fillRect l="-1500" t="-23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4F6E49-746E-4584-A21B-1934DDC7C4B2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18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1516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τις εξισώσεις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(2).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Ένας μαθητής παρατήρησε ότι οι ρίζες της εξίσωσης (2) είναι οι αντίστροφοι των ριζών της εξίσωσης (1) και ισχυρίστηκε ότι το ίδιο θα ισχύει για οποιοδήποτε ζευγάρι εξισώσεων της μορφής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(3)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(4),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Αποδείξτε τον ισχυρισμό του μαθητή, δείχνοντας ότι: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 αριθμός ρ είναι ρίζα της εξίσωσης (3)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ρ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επαληθεύει την εξίσωση (4).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187446"/>
              </a:xfrm>
              <a:prstGeom prst="rect">
                <a:avLst/>
              </a:prstGeom>
              <a:blipFill>
                <a:blip r:embed="rId2"/>
                <a:stretch>
                  <a:fillRect l="-1500" t="-1763" r="-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63CAEE-87BE-400B-A415-E5715EDBFC1B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561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1516</a:t>
                </a: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τις εξισώσεις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(1) και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14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(2).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Ένας μαθητής παρατήρησε ότι οι ρίζες της εξίσωσης (2) είναι οι αντίστροφοι των ριζών της εξίσωσης (1) και ισχυρίστηκε ότι το ίδιο θα ισχύει για οποιοδήποτε ζευγάρι εξισώσεων της μορφής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(3)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β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(4),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Αποδείξτε τον ισχυρισμό του μαθητή, δείχνοντας ότι: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ο αριθμός ρ είναι ρίζα της εξίσωσης (3) και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α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γ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τότε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ρ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(Μονάδες 5)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</a:t>
                </a:r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επαληθεύει την εξίσωση (4).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618333"/>
              </a:xfrm>
              <a:prstGeom prst="rect">
                <a:avLst/>
              </a:prstGeom>
              <a:blipFill>
                <a:blip r:embed="rId2"/>
                <a:stretch>
                  <a:fillRect l="-1500" t="-1627" r="-6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CD0C5C-207C-4CF2-91B1-E828F5371747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1246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εξίσωση: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λ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λ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με παράμετρο λ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λύσετε την εξίσωση 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για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ποιες τιμές του λ η εξίσωση έχει μοναδική λύση; Να αιτιολογήσετε την απάντησή σας.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369880"/>
              </a:xfrm>
              <a:prstGeom prst="rect">
                <a:avLst/>
              </a:prstGeom>
              <a:blipFill>
                <a:blip r:embed="rId2"/>
                <a:stretch>
                  <a:fillRect l="-1500" t="-3856" b="-61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55188B7-8A93-49B2-B740-93F878A204DB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472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1250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η παράσταση: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Κ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παραγοντοποιήσετε το τριώνυμο </a:t>
                </a:r>
                <a14:m>
                  <m:oMath xmlns:m="http://schemas.openxmlformats.org/officeDocument/2006/math"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 (Μονάδες 10)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ποιες τιμές του 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x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ορίζεται η παράσταση K; Να αιτιολογήσετε την απάντησή σας. (Μονάδες 7)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απλοποιήσετε την παράσταση K.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472617"/>
              </a:xfrm>
              <a:prstGeom prst="rect">
                <a:avLst/>
              </a:prstGeom>
              <a:blipFill>
                <a:blip r:embed="rId2"/>
                <a:stretch>
                  <a:fillRect l="-1500" t="-2632" r="-4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ADA259-B888-46EC-92EA-4D1D8FD2C1CC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381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1262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Δίνονται οι αριθμοί: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και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δείξετε ότι: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⋅</m:t>
                    </m:r>
                    <m:r>
                      <a:rPr lang="el-GR" sz="2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l-GR" sz="2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8)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Να κατασκευάσετε μια εξίσωση 2</a:t>
                </a:r>
                <a:r>
                  <a:rPr lang="el-GR" sz="2800" baseline="300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ου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βαθμού με ρίζες τους αριθμούς Α και Β.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 (Μονάδες 9)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3814570"/>
              </a:xfrm>
              <a:prstGeom prst="rect">
                <a:avLst/>
              </a:prstGeom>
              <a:blipFill>
                <a:blip r:embed="rId2"/>
                <a:stretch>
                  <a:fillRect l="-1500" t="-2396" b="-33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0A3A6E3-F01B-4E2C-8A92-2AE13A9372CC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0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l-GR" sz="3600" b="1" dirty="0">
                    <a:solidFill>
                      <a:srgbClr val="2F5496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ΘΕΜΑ 1264</a:t>
                </a: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Δίνεται το τριώνυμο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l-GR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όπου λ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</a:t>
                </a:r>
                <a:r>
                  <a:rPr lang="el-GR" sz="2800" spc="-1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Ι</a:t>
                </a:r>
                <a:r>
                  <a:rPr lang="en-US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R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.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Αν μια ρίζα του τριωνύμου είναι ο αριθμός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l-GR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προσδιορίσετε την τιμή του λ. (Μονάδες 12)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b="1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β) </a:t>
                </a:r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Για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λ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l-GR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, να παραγοντοποιήσετε το τριώνυμο. (Μονάδες 13)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l-GR" sz="2800" dirty="0">
                    <a:latin typeface="Bookman Old Style" panose="02050604050505020204" pitchFamily="18" charset="0"/>
                    <a:ea typeface="Calibri" panose="020F0502020204030204" pitchFamily="34" charset="0"/>
                  </a:rPr>
                  <a:t> </a:t>
                </a:r>
                <a:endParaRPr lang="el-GR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6B9F0-CBBD-4950-9302-1C5C968D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800767"/>
              </a:xfrm>
              <a:prstGeom prst="rect">
                <a:avLst/>
              </a:prstGeom>
              <a:blipFill>
                <a:blip r:embed="rId2"/>
                <a:stretch>
                  <a:fillRect l="-1500" t="-3268" r="-4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C94D6C6-6F30-4B48-AF50-5B8F29176D9C}"/>
              </a:ext>
            </a:extLst>
          </p:cNvPr>
          <p:cNvSpPr txBox="1"/>
          <p:nvPr/>
        </p:nvSpPr>
        <p:spPr>
          <a:xfrm>
            <a:off x="4007796" y="14591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Bookman Old Style" panose="02050604050505020204" pitchFamily="18" charset="0"/>
                <a:hlinkClick r:id="rId3"/>
              </a:rPr>
              <a:t>Ενδεικτική Απάντηση</a:t>
            </a:r>
            <a:endParaRPr lang="el-GR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3" grpId="0" autoUpdateAnimBg="0"/>
    </p:bldLst>
  </p:timing>
</p:sld>
</file>

<file path=ppt/theme/theme1.xml><?xml version="1.0" encoding="utf-8"?>
<a:theme xmlns:a="http://schemas.openxmlformats.org/drawingml/2006/main" name="Bad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292</TotalTime>
  <Words>5890</Words>
  <Application>Microsoft Office PowerPoint</Application>
  <PresentationFormat>Widescreen</PresentationFormat>
  <Paragraphs>397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Bookman Old Style</vt:lpstr>
      <vt:lpstr>Calibri Light</vt:lpstr>
      <vt:lpstr>Cambria Math</vt:lpstr>
      <vt:lpstr>Corbel</vt:lpstr>
      <vt:lpstr>Gill Sans MT</vt:lpstr>
      <vt:lpstr>Impact</vt:lpstr>
      <vt:lpstr>Times New Roman</vt:lpstr>
      <vt:lpstr>Badge</vt:lpstr>
      <vt:lpstr>Τράπεζα θεμάτων Α΄ λυκείου – Άλγεβρα κεφάλαιο 3ο</vt:lpstr>
      <vt:lpstr>PowerPoint Presentation</vt:lpstr>
      <vt:lpstr>PowerPoint Presentation</vt:lpstr>
      <vt:lpstr>Κεφ 3 - 3.2-3.3 Η Εξίσωση Xv=α - Εξισώσεις 2ου Βαθμού   2ο Θέμα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4ο Θέμα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Τράπεζα θεμάτων Β΄ λυκείου – μαθηματικά προσανατολισμού</dc:title>
  <dc:creator>ΧΡΗΣΤΟΣ ΣΑΜΟΥΗΛΙΔΗΣ</dc:creator>
  <cp:lastModifiedBy>ΧΡΗΣΤΟΣ ΣΑΜΟΥΗΛΙΔΗΣ</cp:lastModifiedBy>
  <cp:revision>38</cp:revision>
  <dcterms:created xsi:type="dcterms:W3CDTF">2022-05-21T15:47:24Z</dcterms:created>
  <dcterms:modified xsi:type="dcterms:W3CDTF">2022-06-01T14:44:58Z</dcterms:modified>
</cp:coreProperties>
</file>