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483" r:id="rId3"/>
    <p:sldId id="605" r:id="rId4"/>
    <p:sldId id="484" r:id="rId5"/>
    <p:sldId id="485" r:id="rId6"/>
    <p:sldId id="486" r:id="rId7"/>
    <p:sldId id="487" r:id="rId8"/>
    <p:sldId id="488" r:id="rId9"/>
    <p:sldId id="489" r:id="rId10"/>
    <p:sldId id="490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CC049-1A59-4CA8-826A-659950A28C94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32ECE-BC5D-491F-A9B0-C137D95E9B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24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3.1 ΕΞΙΣΩΣΕΙΣ 1ου ΒΑΘΜΟΥ, 3.2 Η ΕΞΙΣΩΣΗ xν = α, 3.3 ΕΞΙΣΩΣΕΙΣ 2ου ΒΑΘΜΟΥ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32ECE-BC5D-491F-A9B0-C137D95E9BD2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996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2.1 ΟΙ ΠΡΑΞΕΙΣ ΚΑΙ ΟΙ ΙΔΙΟΤΗΤΕΣ ΤΟΥΣ, 3.1 ΕΞΙΣΩΣΕΙΣ 1ου ΒΑΘΜΟΥ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32ECE-BC5D-491F-A9B0-C137D95E9BD2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5953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2.1 ΟΙ ΠΡΑΞΕΙΣ ΚΑΙ ΟΙ ΙΔΙΟΤΗΤΕΣ ΤΟΥΣ, 3.1 ΕΞΙΣΩΣΕΙΣ 1ου ΒΑΘΜΟΥ, 3.3 ΕΞΙΣΩΣΕΙΣ 2ου ΒΑΘΜΟΥ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32ECE-BC5D-491F-A9B0-C137D95E9BD2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3521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2.1 ΟΙ ΠΡΑΞΕΙΣ ΚΑΙ ΟΙ ΙΔΙΟΤΗΤΕΣ ΤΟΥΣ, 3.3 ΕΞΙΣΩΣΕΙΣ 2ου ΒΑΘΜΟΥ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32ECE-BC5D-491F-A9B0-C137D95E9BD2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7014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2.1 ΟΙ ΠΡΑΞΕΙΣ ΚΑΙ ΟΙ ΙΔΙΟΤΗΤΕΣ ΤΟΥΣ, 3.1 ΕΞΙΣΩΣΕΙΣ 1ου ΒΑΘΜΟΥ, 3.3 ΕΞΙΣΩΣΕΙΣ 2ου ΒΑΘΜΟΥ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32ECE-BC5D-491F-A9B0-C137D95E9BD2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7451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2.1 ΟΙ ΠΡΑΞΕΙΣ ΚΑΙ ΟΙ ΙΔΙΟΤΗΤΕΣ ΤΟΥΣ, 3.3 ΕΞΙΣΩΣΕΙΣ 2ου ΒΑΘΜΟΥ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32ECE-BC5D-491F-A9B0-C137D95E9BD2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9653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2.3 ΑΠΟΛΥΤΗ ΤΙΜΗ ΠΡΑΓΜΑΤΙΚΟΥ ΑΡΙΘΜΟΥ, 3.1 ΕΞΙΣΩΣΕΙΣ 1ου ΒΑΘΜΟΥ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32ECE-BC5D-491F-A9B0-C137D95E9BD2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951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2.2 ΔΙΑΤΑΞΗ ΠΡΑΓΜΑΤΙΚΩΝ ΑΡΙΘΜΩΝ, 3.3 ΕΞΙΣΩΣΕΙΣ 2ου ΒΑΘΜΟΥ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32ECE-BC5D-491F-A9B0-C137D95E9BD2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8022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2.1 ΟΙ ΠΡΑΞΕΙΣ ΚΑΙ ΟΙ ΙΔΙΟΤΗΤΕΣ ΤΟΥΣ, 2.3 ΑΠΟΛΥΤΗ ΤΙΜΗ ΠΡΑΓΜΑΤΙΚΟΥ ΑΡΙΘΜΟΥ, 3.3 ΕΞΙΣΩΣΕΙΣ 2ου ΒΑΘΜΟΥ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32ECE-BC5D-491F-A9B0-C137D95E9BD2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9541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2.1 ΟΙ ΠΡΑΞΕΙΣ ΚΑΙ ΟΙ ΙΔΙΟΤΗΤΕΣ ΤΟΥΣ, 2.2 ΔΙΑΤΑΞΗ ΠΡΑΓΜΑΤΙΚΩΝ ΑΡΙΘΜΩΝ, 2.4 ΡΙΖΕΣ ΠΡΑΓΜΑΤΙΚΩΝ ΑΡΙΘΜΩΝ, 3.3 ΕΞΙΣΩΣΕΙΣ 2ου ΒΑΘΜΟΥ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32ECE-BC5D-491F-A9B0-C137D95E9BD2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213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3.3 ΕΞΙΣΩΣΕΙΣ 2ου ΒΑΘΜΟΥ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32ECE-BC5D-491F-A9B0-C137D95E9BD2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632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3.1 ΕΞΙΣΩΣΕΙΣ 1ου ΒΑΘΜΟΥ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32ECE-BC5D-491F-A9B0-C137D95E9BD2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9621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2.1 ΟΙ ΠΡΑΞΕΙΣ ΚΑΙ ΟΙ ΙΔΙΟΤΗΤΕΣ ΤΟΥΣ, 2.2 ΔΙΑΤΑΞΗ ΠΡΑΓΜΑΤΙΚΩΝ ΑΡΙΘΜΩΝ, 3.2 Η ΕΞΙΣΩΣΗ xν = 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32ECE-BC5D-491F-A9B0-C137D95E9BD2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100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3.2 Η ΕΞΙΣΩΣΗ xν = α, 3.3 ΕΞΙΣΩΣΕΙΣ 2ου ΒΑΘΜΟΥ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32ECE-BC5D-491F-A9B0-C137D95E9BD2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15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2.3 ΑΠΟΛΥΤΗ ΤΙΜΗ ΠΡΑΓΜΑΤΙΚΟΥ ΑΡΙΘΜΟΥ, 3.1 ΕΞΙΣΩΣΕΙΣ 1ου ΒΑΘΜΟΥ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32ECE-BC5D-491F-A9B0-C137D95E9BD2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4912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3.1 ΕΞΙΣΩΣΕΙΣ 1ου ΒΑΘΜΟΥ, 3.3 ΕΞΙΣΩΣΕΙΣ 2ου ΒΑΘΜΟΥ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32ECE-BC5D-491F-A9B0-C137D95E9BD2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7167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2.1 ΟΙ ΠΡΑΞΕΙΣ ΚΑΙ ΟΙ ΙΔΙΟΤΗΤΕΣ ΤΟΥΣ, 2.2 ΔΙΑΤΑΞΗ ΠΡΑΓΜΑΤΙΚΩΝ ΑΡΙΘΜΩΝ, 2.3 ΑΠΟΛΥΤΗ ΤΙΜΗ ΠΡΑΓΜΑΤΙΚΟΥ ΑΡΙΘΜΟΥ, 3.1 ΕΞΙΣΩΣΕΙΣ 1ου ΒΑΘΜΟΥ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32ECE-BC5D-491F-A9B0-C137D95E9BD2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7781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2.1 ΟΙ ΠΡΑΞΕΙΣ ΚΑΙ ΟΙ ΙΔΙΟΤΗΤΕΣ ΤΟΥΣ, 3.1 ΕΞΙΣΩΣΕΙΣ 1ου ΒΑΘΜΟΥ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32ECE-BC5D-491F-A9B0-C137D95E9BD2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3239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2.1 ΟΙ ΠΡΑΞΕΙΣ ΚΑΙ ΟΙ ΙΔΙΟΤΗΤΕΣ ΤΟΥΣ, 3.3 ΕΞΙΣΩΣΕΙΣ 2ου ΒΑΘΜΟΥ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32ECE-BC5D-491F-A9B0-C137D95E9BD2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8663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2.1 ΟΙ ΠΡΑΞΕΙΣ ΚΑΙ ΟΙ ΙΔΙΟΤΗΤΕΣ ΤΟΥΣ, 2.3 ΑΠΟΛΥΤΗ ΤΙΜΗ ΠΡΑΓΜΑΤΙΚΟΥ ΑΡΙΘΜΟΥ, 3.2 Η ΕΞΙΣΩΣΗ xν = 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32ECE-BC5D-491F-A9B0-C137D95E9BD2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290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7B4CDF-1A5B-48B7-ADEC-951C43E3712D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78AD16-9CFE-4EC4-85E1-3B348272EA2C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182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954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8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351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77B4CDF-1A5B-48B7-ADEC-951C43E3712D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78AD16-9CFE-4EC4-85E1-3B348272EA2C}" type="slidenum">
              <a:rPr lang="el-GR" smtClean="0"/>
              <a:t>‹#›</a:t>
            </a:fld>
            <a:endParaRPr lang="el-G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84120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433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3536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56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800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7827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537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fld id="{A77B4CDF-1A5B-48B7-ADEC-951C43E3712D}" type="datetimeFigureOut">
              <a:rPr lang="el-GR" smtClean="0"/>
              <a:pPr/>
              <a:t>1/6/2022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fld id="{BD78AD16-9CFE-4EC4-85E1-3B348272EA2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266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Bookman Old Style" panose="02050604050505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Bookman Old Style" panose="02050604050505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Bookman Old Style" panose="02050604050505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Bookman Old Style" panose="02050604050505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Bookman Old Style" panose="02050604050505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14052&amp;filetype=solution#view=Fit&amp;toolbar=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14224&amp;filetype=solution#view=Fit&amp;toolbar=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14406&amp;filetype=solution#view=Fit&amp;toolbar=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14490&amp;filetype=solution#view=Fit&amp;toolbar=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14543&amp;filetype=solution#view=Fit&amp;toolbar=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14578&amp;filetype=solution#view=Fit&amp;toolbar=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14649&amp;filetype=solution#view=Fit&amp;toolbar=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14651&amp;filetype=solution#view=Fit&amp;toolbar=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14749&amp;filetype=solution#view=Fit&amp;toolbar=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14759&amp;filetype=solution#view=Fit&amp;toolbar=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12683&amp;filetype=solution#view=Fit&amp;toolbar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14782&amp;filetype=solution#view=Fit&amp;toolbar=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14820&amp;filetype=solution#view=Fit&amp;toolbar=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12857&amp;filetype=solution#view=Fit&amp;toolbar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12912&amp;filetype=solution#view=Fit&amp;toolbar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12917&amp;filetype=solution#view=Fit&amp;toolbar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13028&amp;filetype=solution#view=Fit&amp;toolbar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13169&amp;filetype=solution#view=Fit&amp;toolbar=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13170&amp;filetype=solution#view=Fit&amp;toolbar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13320&amp;filetype=solution#view=Fit&amp;toolbar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5AF4-0D51-4E08-B03C-1C0467967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8800" b="1" cap="none" dirty="0"/>
              <a:t>Τράπεζα θεμάτων Α΄ λυκείου – Άλγεβρα</a:t>
            </a:r>
            <a:br>
              <a:rPr lang="el-GR" sz="8800" b="1" cap="none" dirty="0"/>
            </a:br>
            <a:r>
              <a:rPr lang="el-GR" sz="8800" b="1" cap="none" dirty="0"/>
              <a:t>κεφάλαιο 3</a:t>
            </a:r>
            <a:r>
              <a:rPr lang="el-GR" sz="8800" b="1" cap="none" baseline="30000" dirty="0"/>
              <a:t>ο</a:t>
            </a:r>
            <a:endParaRPr lang="el-GR" sz="8800" b="1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04E5C-25E8-424B-AF76-ABBEEB906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1800" b="1" cap="none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20 θέματα - 30</a:t>
            </a:r>
            <a:r>
              <a:rPr lang="en-US" sz="1800" b="1" cap="none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/5/20</a:t>
            </a:r>
            <a:r>
              <a:rPr lang="el-GR" sz="1800" b="1" cap="none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22</a:t>
            </a:r>
            <a:endParaRPr lang="el-GR" cap="none" dirty="0">
              <a:latin typeface="Bookman Old Style" panose="020506040505050202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16C588B-82B4-4896-961A-80DC0D8C3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6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09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l-GR" sz="32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Θέμα 14052 - 3o </a:t>
                </a:r>
                <a:r>
                  <a:rPr lang="el-GR" sz="2400" b="1" u="sng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Ενδεικτική Απάντηση</a:t>
                </a:r>
                <a:endParaRPr lang="el-GR" sz="32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ΘΕΜΑ 3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α) Να λύσετε την εξίσωση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1=0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(Μονάδες 6)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β) Να βρείτε για ποιες τιμές του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ισχύει: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 (Μονάδες 9) 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γ) Να βρείτε για ποιες τιμές του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ισχύει: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(Μονάδες 10)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091889"/>
              </a:xfrm>
              <a:prstGeom prst="rect">
                <a:avLst/>
              </a:prstGeom>
              <a:blipFill>
                <a:blip r:embed="rId4"/>
                <a:stretch>
                  <a:fillRect l="-1250" t="-2086" r="-1000" b="-29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42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130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l-GR" sz="24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Θέμα 14224 - 2o </a:t>
                </a:r>
                <a:r>
                  <a:rPr lang="el-GR" b="1" u="sng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Ενδεικτική Απάντηση</a:t>
                </a:r>
                <a:endParaRPr lang="el-GR" b="1" u="sng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ΘΕΜΑ 2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Δίνεται η παράσταση: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≠0,  </m:t>
                    </m:r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≠1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α) </a:t>
                </a:r>
                <a:r>
                  <a:rPr lang="el-GR" sz="24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Nα</a:t>
                </a: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δείξετε ότι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(Μονάδες 8)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β)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 </a:t>
                </a:r>
                <a:r>
                  <a:rPr lang="el-GR" sz="24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Nα</a:t>
                </a: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βρείτε για ποια τιμή του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η παράσταση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μηδενίζεται. (Μονάδες 8)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4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</a:t>
                </a: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Μπορεί η παράσταση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να πάρει την τιμή </a:t>
                </a:r>
                <a14:m>
                  <m:oMath xmlns:m="http://schemas.openxmlformats.org/officeDocument/2006/math"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Να αιτιολογήσετε την απάντησή σας. (Μονάδες 9)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130041"/>
              </a:xfrm>
              <a:prstGeom prst="rect">
                <a:avLst/>
              </a:prstGeom>
              <a:blipFill>
                <a:blip r:embed="rId4"/>
                <a:stretch>
                  <a:fillRect l="-750" t="-1180" b="-25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1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957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Θέμα 14406 - 4o </a:t>
                </a:r>
                <a:r>
                  <a:rPr lang="el-GR" sz="2000" b="1" u="sng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Ενδεικτική Απάντηση</a:t>
                </a:r>
                <a:endParaRPr lang="el-GR" sz="28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ΘΕΜΑ 4</a:t>
                </a:r>
                <a:endParaRPr lang="el-GR" sz="20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Δίνονται οι μη μηδενικοί πραγματικοί αριθμοί α, β,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α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≠</m:t>
                    </m:r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β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για τους οποίους ισχύει: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α</m:t>
                            </m:r>
                          </m:e>
                          <m:sup>
                            <m:r>
                              <a:rPr lang="el-GR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l-G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β</m:t>
                            </m:r>
                          </m:e>
                          <m:sup>
                            <m:r>
                              <a:rPr lang="el-GR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den>
                    </m:f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α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β</m:t>
                        </m:r>
                      </m:den>
                    </m:f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.</a:t>
                </a:r>
                <a:endParaRPr lang="el-GR" sz="20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α) Να αποδείξετε ότι οι αριθμοί α και β είναι αντίστροφοι.  (Μονάδες 5)</a:t>
                </a:r>
                <a:endParaRPr lang="el-GR" sz="20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β) Να υπολογίσετε την τιμή της παράστασης Κ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α</m:t>
                            </m:r>
                          </m:e>
                          <m:sup>
                            <m:r>
                              <a:rPr lang="el-GR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22</m:t>
                            </m:r>
                          </m:sup>
                        </m:sSup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el-G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l-GR" sz="2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β</m:t>
                                    </m:r>
                                  </m:e>
                                  <m:sup>
                                    <m:r>
                                      <a:rPr lang="el-GR" sz="24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l-GR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l-G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α</m:t>
                            </m:r>
                          </m:e>
                          <m:sup>
                            <m: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l-GR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el-G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αβ</m:t>
                                </m:r>
                              </m:e>
                            </m:d>
                          </m:e>
                          <m:sup>
                            <m:r>
                              <a:rPr lang="el-GR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25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 (Μονάδες 7)</a:t>
                </a:r>
                <a:endParaRPr lang="el-GR" sz="20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γ) Αν επιπλέον οι μη μηδενικοί αριθμοί α και β εκφράζουν τα μήκη των πλευρών ορθογωνίου παραλληλογράμμου με άθροισμα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να τους υπολογίσετε.  (Μονάδες 8)</a:t>
                </a:r>
                <a:endParaRPr lang="el-GR" sz="20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δ) </a:t>
                </a:r>
                <a:r>
                  <a:rPr lang="el-GR" sz="24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Να βρείτε τον αριθμό που πρέπει να προσθέσετε στο α ή στο β, έτσι ώστε το ορθογώνιο παραλληλόγραμμο να γίνει τετράγωνο.</a:t>
                </a: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(Μονάδες 5) </a:t>
                </a:r>
                <a:endParaRPr lang="el-GR" sz="20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957191"/>
              </a:xfrm>
              <a:prstGeom prst="rect">
                <a:avLst/>
              </a:prstGeom>
              <a:blipFill>
                <a:blip r:embed="rId4"/>
                <a:stretch>
                  <a:fillRect l="-1000" t="-1353" r="-100" b="-19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09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2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Θέμα 14490 - 4o </a:t>
                </a:r>
                <a:r>
                  <a:rPr lang="el-GR" sz="2400" b="1" u="sng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Ενδεικτική Απάντηση</a:t>
                </a:r>
                <a:endParaRPr lang="el-GR" sz="32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ΘΕΜΑ 4 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Έστω Ω το σύνολο που έχει ως στοιχεία τους αριθμούς που είναι οι ενδείξεις ενός ζαριού. 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α) Να γράψετε με αναγραφή το σύνολο Ω.  (Μονάδες 5)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Δίνεται η εξίσωση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x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λ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2=0, 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με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λ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R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Να βρείτε: 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800"/>
                  </a:spcAft>
                  <a:buFont typeface="+mj-lt"/>
                  <a:buAutoNum type="romanLcPeriod"/>
                </a:pPr>
                <a:r>
                  <a:rPr lang="el-GR" sz="24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Τ</a:t>
                </a: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 σύνολο Α που περιέχει ως στοιχεία τις τιμές του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λ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Ω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αν επιπλέον γνωρίζετε ότι η εξίσωση </a:t>
                </a:r>
                <a:r>
                  <a:rPr lang="el-GR" sz="24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δεν </a:t>
                </a: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έχει πραγματικές ρίζες. </a:t>
                </a:r>
                <a:r>
                  <a:rPr lang="el-GR" sz="24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(Μονάδες 10)</a:t>
                </a:r>
                <a:endParaRPr lang="el-GR" sz="20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800"/>
                  </a:spcAft>
                  <a:buFont typeface="+mj-lt"/>
                  <a:buAutoNum type="romanLcPeriod"/>
                </a:pPr>
                <a:r>
                  <a:rPr lang="el-GR" sz="24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Την πραγματική τιμή του λ, αν η εξίσωση έχει ρίζες αντίστροφες.  (Μονάδες 6)</a:t>
                </a:r>
                <a:endParaRPr lang="el-GR" sz="20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832092"/>
              </a:xfrm>
              <a:prstGeom prst="rect">
                <a:avLst/>
              </a:prstGeom>
              <a:blipFill>
                <a:blip r:embed="rId4"/>
                <a:stretch>
                  <a:fillRect l="-1250" t="-1765" b="-20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78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520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l-GR" altLang="el-GR" sz="2400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Θέμα 14543 - 4o </a:t>
                </a:r>
                <a:r>
                  <a:rPr lang="el-GR" altLang="el-GR" sz="2000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Calibri" panose="020F0502020204030204" pitchFamily="34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Ενδεικτική Απάντηση</a:t>
                </a:r>
                <a:endParaRPr lang="el-GR" altLang="el-GR" sz="2400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l-GR" altLang="el-GR" sz="2400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ΘΕΜΑ 4</a:t>
                </a:r>
                <a:endParaRPr lang="el-GR" altLang="el-GR" sz="1200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l-GR" altLang="el-GR" sz="2400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Κάθε περιττός ακέραιος αριθμός α γράφεται στη μορφή </a:t>
                </a:r>
                <a14:m>
                  <m:oMath xmlns:m="http://schemas.openxmlformats.org/officeDocument/2006/math">
                    <m:r>
                      <a:rPr lang="el-GR" altLang="el-GR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l-GR" altLang="el-GR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l-GR" altLang="el-GR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l-GR" altLang="el-GR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l-GR" altLang="el-GR" sz="2000" i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l-GR" altLang="el-GR" sz="2000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el-GR" sz="2000" i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l-GR" altLang="el-GR" sz="2000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ακέραιος.</a:t>
                </a:r>
                <a:endParaRPr lang="el-GR" altLang="el-GR" sz="1200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l-GR" altLang="el-GR" sz="2400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α) Να </a:t>
                </a:r>
                <a:r>
                  <a:rPr lang="el-GR" altLang="el-GR" sz="2400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Noto Sans Arabic UI" panose="020B0502040504020204" pitchFamily="34"/>
                  </a:rPr>
                  <a:t>γράψετε τους αριθμούς 3,5,7 ως διαφορά τετραγώνων δύο ακεραίων.</a:t>
                </a:r>
                <a:endParaRPr lang="el-GR" altLang="el-GR" sz="1200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l-GR" altLang="el-GR" sz="2400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(Μονάδες </a:t>
                </a:r>
                <a:r>
                  <a:rPr lang="el-GR" altLang="el-GR" sz="2400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Noto Sans Arabic UI" panose="020B0502040504020204" pitchFamily="34"/>
                  </a:rPr>
                  <a:t>6</a:t>
                </a:r>
                <a:r>
                  <a:rPr lang="el-GR" altLang="el-GR" sz="2400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l-GR" altLang="el-GR" sz="1200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l-GR" altLang="el-GR" sz="2400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β) i) </a:t>
                </a:r>
                <a:r>
                  <a:rPr lang="el-GR" altLang="el-GR" sz="2400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Noto Sans Arabic UI" panose="020B0502040504020204" pitchFamily="34"/>
                  </a:rPr>
                  <a:t>Να αποδείξετε ότι η διαφορά των τετραγώνων δύο διαδοχικών ακεραίων ισούται πάντα με έναν περιττό ακέραιο. (Μονάδες 6)</a:t>
                </a:r>
                <a:endParaRPr lang="el-GR" altLang="el-GR" sz="1200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l-GR" altLang="el-GR" sz="2400" dirty="0" err="1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Noto Sans Arabic UI" panose="020B0502040504020204" pitchFamily="34"/>
                  </a:rPr>
                  <a:t>ii</a:t>
                </a:r>
                <a:r>
                  <a:rPr lang="el-GR" altLang="el-GR" sz="2400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Noto Sans Arabic UI" panose="020B0502040504020204" pitchFamily="34"/>
                  </a:rPr>
                  <a:t>) Να γράψετε τον αριθμό 2021 ως διαφορά δύο τετραγώνων ακεραίων αριθμών.</a:t>
                </a:r>
                <a:endParaRPr lang="el-GR" altLang="el-GR" sz="1200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l-GR" altLang="el-GR" sz="2400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(Μονάδες </a:t>
                </a:r>
                <a:r>
                  <a:rPr lang="el-GR" altLang="el-GR" sz="2400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Noto Sans Arabic UI" panose="020B0502040504020204" pitchFamily="34"/>
                  </a:rPr>
                  <a:t>6</a:t>
                </a:r>
                <a:r>
                  <a:rPr lang="el-GR" altLang="el-GR" sz="2400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l-GR" altLang="el-GR" sz="1200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l-GR" altLang="el-GR" sz="2400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γ) </a:t>
                </a:r>
                <a:r>
                  <a:rPr lang="el-GR" altLang="el-GR" sz="2400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Noto Sans Arabic UI" panose="020B0502040504020204" pitchFamily="34"/>
                  </a:rPr>
                  <a:t>Στο σχήμα τα τετράπλευρα ΑΒΓΔ και ΓΗΡΚ είναι τετράγωνα με (ΓΗ)=(ΓΚ)=ν και (ΒΚ)=(ΔΗ)=1. Αν γνωρίζουμε ότι το </a:t>
                </a:r>
                <a:r>
                  <a:rPr lang="el-GR" altLang="el-GR" sz="2400" dirty="0" err="1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Noto Sans Arabic UI" panose="020B0502040504020204" pitchFamily="34"/>
                  </a:rPr>
                  <a:t>γραμμοσκιασμένο</a:t>
                </a:r>
                <a:r>
                  <a:rPr lang="el-GR" altLang="el-GR" sz="2400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Noto Sans Arabic UI" panose="020B0502040504020204" pitchFamily="34"/>
                  </a:rPr>
                  <a:t> εμβαδόν είναι ίσο με το εμβαδόν ενός τετραγώνου πλευράς 45, να βρεθεί η τιμή του θετικού ακεραίου ν.</a:t>
                </a:r>
                <a:endParaRPr lang="el-GR" altLang="el-GR" sz="1200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l-GR" altLang="el-GR" sz="2400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(Μονάδες </a:t>
                </a:r>
                <a:r>
                  <a:rPr lang="el-GR" altLang="el-GR" sz="2400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Noto Sans Arabic UI" panose="020B0502040504020204" pitchFamily="34"/>
                  </a:rPr>
                  <a:t>7</a:t>
                </a:r>
                <a:r>
                  <a:rPr lang="el-GR" altLang="el-GR" sz="2400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4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l-GR" sz="40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201424"/>
              </a:xfrm>
              <a:prstGeom prst="rect">
                <a:avLst/>
              </a:prstGeom>
              <a:blipFill>
                <a:blip r:embed="rId4"/>
                <a:stretch>
                  <a:fillRect l="-750" t="-821" r="-1400" b="-5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" name="Εικόνα1">
            <a:extLst>
              <a:ext uri="{FF2B5EF4-FFF2-40B4-BE49-F238E27FC236}">
                <a16:creationId xmlns:a16="http://schemas.microsoft.com/office/drawing/2014/main" id="{403A12FB-E31C-44DB-8A33-B9E136682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77" y="4432042"/>
            <a:ext cx="2347760" cy="242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6E2AA02-B2A0-469A-AAC0-170FB5A87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0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4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691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l-GR" sz="32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Θέμα 14578 - 3o </a:t>
                </a:r>
                <a:r>
                  <a:rPr lang="el-GR" sz="2400" b="1" u="sng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Ενδεικτική Απάντηση</a:t>
                </a:r>
                <a:endParaRPr lang="el-GR" sz="32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ΘΕΜΑ 3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66700" indent="-26670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27051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α) Να βρείτε για ποιες τιμές του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ορίζεται η παράσταση 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66700" indent="-26670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27051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</m:t>
                    </m:r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(Μονάδες 10)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66700" indent="-26670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27051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β) Για τις τιμές του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l-GR" sz="2800" i="1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που βρήκατε</a:t>
                </a:r>
                <a:r>
                  <a:rPr lang="el-GR" sz="2800" i="1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στο α) ερώτημα, να λύσετε την εξίσωση: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</m:t>
                    </m:r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(Μονάδες 15) 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691925"/>
              </a:xfrm>
              <a:prstGeom prst="rect">
                <a:avLst/>
              </a:prstGeom>
              <a:blipFill>
                <a:blip r:embed="rId4"/>
                <a:stretch>
                  <a:fillRect l="-1250" t="-1818" r="-1000" b="-11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2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5814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l-GR" sz="32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Θέμα 14649 - 2o </a:t>
                </a:r>
                <a:r>
                  <a:rPr lang="el-GR" sz="2400" b="1" u="sng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Ενδεικτική Απάντηση</a:t>
                </a:r>
                <a:endParaRPr lang="el-GR" sz="32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ΘΕΜΑ 2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Δίνεται η παράσταση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𝛫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όπου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l-G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l-G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α) Να δείξετε ότι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𝛫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+3, 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𝛼𝜈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≥−1</m:t>
                            </m:r>
                          </m:e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𝛼𝜈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&lt;−1</m:t>
                            </m:r>
                          </m:e>
                        </m:eqArr>
                      </m:e>
                    </m: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(Μονάδες 12)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4410710" algn="l"/>
                  </a:tabLs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β) 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romanLcPeriod"/>
                  <a:tabLst>
                    <a:tab pos="4410710" algn="l"/>
                  </a:tabLs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Να λυθεί η εξίσωση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l-G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=4.</m:t>
                    </m:r>
                  </m:oMath>
                </a14:m>
                <a:endParaRPr lang="el-GR" sz="20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romanLcPeriod"/>
                  <a:tabLst>
                    <a:tab pos="4410710" algn="l"/>
                  </a:tabLs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Να βρείτε την τιμή της παράστασης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𝛫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αν ο αριθμός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είναι λύση της παραπάνω εξίσωσης. </a:t>
                </a: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(Μονάδες 13)</a:t>
                </a:r>
                <a:endParaRPr lang="el-GR" sz="20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814990"/>
              </a:xfrm>
              <a:prstGeom prst="rect">
                <a:avLst/>
              </a:prstGeom>
              <a:blipFill>
                <a:blip r:embed="rId4"/>
                <a:stretch>
                  <a:fillRect l="-1250" t="-1468" r="-750" b="-14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07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6135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2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Θέμα 14651 - 4o </a:t>
                </a:r>
                <a:r>
                  <a:rPr lang="el-GR" sz="2400" b="1" u="sng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Ενδεικτική Απάντηση</a:t>
                </a:r>
                <a:endParaRPr lang="el-GR" sz="32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ΘΕΜΑ 4 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</a:t>
                </a:r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ι πλευρές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ενός ορθογωνίου παραλληλογράμμου είναι οι ρίζες της εξίσωσης: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4(</m:t>
                    </m:r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den>
                    </m:f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+16=0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όπου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α) Να βρείτε: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6695" algn="just">
                  <a:spcAft>
                    <a:spcPts val="800"/>
                  </a:spcAft>
                </a:pPr>
                <a:r>
                  <a:rPr lang="en-US" sz="2800" dirty="0" err="1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την περίμετρο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l-GR" sz="2800" i="1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του ορθογωνίου συναρτήσει του </a:t>
                </a:r>
                <a:r>
                  <a:rPr lang="el-GR" sz="2800" i="1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λ</a:t>
                </a:r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(Μονάδες 6)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6695" algn="just">
                  <a:spcAft>
                    <a:spcPts val="800"/>
                  </a:spcAft>
                </a:pPr>
                <a:r>
                  <a:rPr lang="el-GR" sz="2800" dirty="0" err="1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ii</a:t>
                </a:r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το εμβαδόν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Ε</m:t>
                    </m:r>
                  </m:oMath>
                </a14:m>
                <a:r>
                  <a:rPr lang="el-GR" sz="2800" i="1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του ορθογωνίου. (Μονάδες 6)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β) Να αποδείξετε ότι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≥16</m:t>
                    </m:r>
                  </m:oMath>
                </a14:m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για κάθε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.  (Μονάδες 7)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γ) Για ποια τιμή του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l-GR" sz="2800" i="1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η περίμετρος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l-GR" sz="2800" i="1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του ορθογωνίου γίνεται ελάχιστη, δηλαδή ίση με </a:t>
                </a:r>
                <a:r>
                  <a:rPr lang="el-GR" sz="2800" i="1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; Τι μπορείτε να πείτε τότε για το ορθογώνιο;  (Μονάδες 6)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135334"/>
              </a:xfrm>
              <a:prstGeom prst="rect">
                <a:avLst/>
              </a:prstGeom>
              <a:blipFill>
                <a:blip r:embed="rId4"/>
                <a:stretch>
                  <a:fillRect l="-1250" t="-1392" r="-1000" b="-17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6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661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2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Θέμα 14749 - 3o </a:t>
                </a:r>
                <a:r>
                  <a:rPr lang="el-GR" sz="2400" b="1" u="sng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Ενδεικτική Απάντηση</a:t>
                </a:r>
                <a:endParaRPr lang="el-GR" sz="32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ΘΕΜΑ 3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α) 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6695" algn="just">
                  <a:spcAft>
                    <a:spcPts val="800"/>
                  </a:spcAft>
                </a:pPr>
                <a:r>
                  <a:rPr lang="en-US" sz="28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Να βρείτε για ποιες τιμές του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ορίζεται η παράσταση: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(Μονάδες 9)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6695" algn="just">
                  <a:spcAft>
                    <a:spcPts val="800"/>
                  </a:spcAft>
                </a:pP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ii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Για τις τιμές του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για τις οποίες ορίζεται η παράσταση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να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δείξετε ότι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(Μονάδες 7)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β) Για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&lt;0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να λύσετε την εξίσωση: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+2</m:t>
                    </m:r>
                  </m:oMath>
                </a14:m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(Μονάδες 9)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661854"/>
              </a:xfrm>
              <a:prstGeom prst="rect">
                <a:avLst/>
              </a:prstGeom>
              <a:blipFill>
                <a:blip r:embed="rId4"/>
                <a:stretch>
                  <a:fillRect l="-1250" t="-1830" r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43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484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l-GR" sz="32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Θέμα 14759 - 4o </a:t>
                </a:r>
                <a:r>
                  <a:rPr lang="el-GR" sz="2400" b="1" u="sng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Ενδεικτική Απάντηση</a:t>
                </a:r>
                <a:endParaRPr lang="el-GR" sz="32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ΘΕΜΑ 4</a:t>
                </a:r>
              </a:p>
              <a:p>
                <a:pPr algn="just">
                  <a:spcAft>
                    <a:spcPts val="800"/>
                  </a:spcAf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Δίνεται η συνάρτηση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l-GR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sz="24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</a:rPr>
                  <a:t>. 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α) Να δείξετε ότι: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l-GR" sz="2400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sz="2400" i="1">
                        <a:latin typeface="Cambria Math" panose="02040503050406030204" pitchFamily="18" charset="0"/>
                      </a:rPr>
                      <m:t>−36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l-GR" sz="2400" dirty="0">
                    <a:latin typeface="Bookman Old Style" panose="02050604050505020204" pitchFamily="18" charset="0"/>
                  </a:rPr>
                  <a:t>Μονάδες 8) </a:t>
                </a:r>
              </a:p>
              <a:p>
                <a:r>
                  <a:rPr lang="el-GR" sz="2400" dirty="0">
                    <a:latin typeface="Bookman Old Style" panose="02050604050505020204" pitchFamily="18" charset="0"/>
                  </a:rPr>
                  <a:t>β) Να βρείτε τις τιμές των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dirty="0">
                    <a:latin typeface="Bookman Old Style" panose="02050604050505020204" pitchFamily="18" charset="0"/>
                  </a:rPr>
                  <a:t>για τις οποίες ισχύει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l-G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l-GR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sz="2400" i="1">
                        <a:latin typeface="Cambria Math" panose="02040503050406030204" pitchFamily="18" charset="0"/>
                      </a:rPr>
                      <m:t>−36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(Μονάδες 6 )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l-GR" sz="24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γ) Αν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l-G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l-G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=−6</m:t>
                    </m:r>
                  </m:oMath>
                </a14:m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buFont typeface="+mj-lt"/>
                  <a:buAutoNum type="romanLcPeriod"/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Να λύσετε την εξίσωση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(Μονάδες 6)</a:t>
                </a:r>
              </a:p>
              <a:p>
                <a:pPr marL="342900" lvl="0" indent="-342900" algn="just">
                  <a:buFont typeface="+mj-lt"/>
                  <a:buAutoNum type="romanLcPeriod"/>
                </a:pPr>
                <a:r>
                  <a:rPr lang="el-GR" sz="2400" dirty="0">
                    <a:latin typeface="Bookman Old Style" panose="02050604050505020204" pitchFamily="18" charset="0"/>
                  </a:rPr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400" dirty="0">
                    <a:latin typeface="Bookman Old Style" panose="02050604050505020204" pitchFamily="18" charset="0"/>
                  </a:rPr>
                  <a:t> οι ρίζες της εξίσωσης του ερωτήματος γ</a:t>
                </a:r>
                <a:r>
                  <a:rPr lang="en-GB" sz="2400" dirty="0" err="1">
                    <a:latin typeface="Bookman Old Style" panose="02050604050505020204" pitchFamily="18" charset="0"/>
                  </a:rPr>
                  <a:t>i</a:t>
                </a:r>
                <a:r>
                  <a:rPr lang="el-GR" sz="2400" dirty="0">
                    <a:latin typeface="Bookman Old Style" panose="02050604050505020204" pitchFamily="18" charset="0"/>
                  </a:rPr>
                  <a:t>), να δείξετε ότι ισχύει: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l-GR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l-G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l-GR" sz="2400" i="1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</a:rPr>
                  <a:t> (Μονάδες 5)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484241"/>
              </a:xfrm>
              <a:prstGeom prst="rect">
                <a:avLst/>
              </a:prstGeom>
              <a:blipFill>
                <a:blip r:embed="rId4"/>
                <a:stretch>
                  <a:fillRect l="-1250" t="-19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33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96B9F0-CBBD-4950-9302-1C5C968DA7CB}"/>
              </a:ext>
            </a:extLst>
          </p:cNvPr>
          <p:cNvSpPr txBox="1"/>
          <p:nvPr/>
        </p:nvSpPr>
        <p:spPr>
          <a:xfrm>
            <a:off x="0" y="0"/>
            <a:ext cx="12192000" cy="4971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l-GR" sz="3200" b="1" dirty="0">
                <a:solidFill>
                  <a:srgbClr val="2F5496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Θέμα 12683 - 4o </a:t>
            </a:r>
            <a:r>
              <a:rPr lang="el-GR" sz="2400" b="1" u="sng" dirty="0">
                <a:solidFill>
                  <a:srgbClr val="2F5496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Ενδεικτική Απάντηση</a:t>
            </a:r>
            <a:endParaRPr lang="el-GR" sz="3200" b="1" dirty="0">
              <a:solidFill>
                <a:srgbClr val="2F5496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ΘΕΜΑ 4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δεξαμενή του παρακάτω σχήματος έχει σχήμα ορθογωνίου παραλληλεπιπέδου με βάση τετράγωνο και ύψος ίσο με το ένα τέταρτο του μήκους της. </a:t>
            </a:r>
            <a:endParaRPr lang="el-GR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α) </a:t>
            </a:r>
            <a:r>
              <a:rPr lang="el-GR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 η δεξαμενή έχει όγκο </a:t>
            </a:r>
            <a:r>
              <a:rPr lang="el-GR" sz="2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16m</a:t>
            </a:r>
            <a:r>
              <a:rPr lang="el-GR" sz="2000" baseline="30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l-GR" sz="2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να βρείτε τις διαστάσεις της.</a:t>
            </a:r>
            <a:r>
              <a:rPr lang="el-GR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(Μονάδες 8)</a:t>
            </a:r>
            <a:endParaRPr lang="el-GR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β) Λόγω έλλειψης χώρου η δεξαμενή ανακατασκευάζεται με βάση ορθογώνιο παραλληλόγραμμο και ύψος 2 μέτρα. Αν το πλάτος της νέας δεξαμενής είναι κατά 2</a:t>
            </a:r>
            <a:r>
              <a:rPr lang="en-US" sz="2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l-GR" sz="2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μικρότερο από το μήκος της υπολογίστε τις διαστάσεις της βάσης προκειμένου ο όγκος να παραμείνει 16m</a:t>
            </a:r>
            <a:r>
              <a:rPr lang="el-GR" sz="2000" baseline="30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l-GR" sz="2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(Μονάδες 9)</a:t>
            </a:r>
            <a:endParaRPr lang="el-GR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γ) Αν η νέα δεξαμενή περιέχει 10m</a:t>
            </a:r>
            <a:r>
              <a:rPr lang="el-GR" sz="2000" baseline="30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l-GR" sz="2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πετρέλαιο να βρείτε το ύψος της στάθμης του πετρελαίου μέσα στη δεξαμενή. (Μονάδες 8) </a:t>
            </a:r>
            <a:endParaRPr lang="el-GR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6161ED1-16B6-46D9-9371-E1DE5243909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41" y="4432040"/>
            <a:ext cx="5220945" cy="2425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97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947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Θέμα 14782 - 1o </a:t>
                </a:r>
                <a:r>
                  <a:rPr lang="el-GR" sz="2000" b="1" u="sng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Ενδεικτική Απάντηση</a:t>
                </a:r>
                <a:endParaRPr lang="el-GR" sz="28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ΘΕΜΑ 1</a:t>
                </a:r>
                <a:endParaRPr lang="el-GR" sz="20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α) </a:t>
                </a:r>
                <a:r>
                  <a:rPr lang="el-GR" sz="20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Να χαρακτηρίσετε τις προτάσεις που ακολουθούν γράφοντας στην κόλλα σας τη λέξη Σωστό ή Λάθος δίπλα στο γράμμα που αντιστοιχεί σε κάθε πρόταση.</a:t>
                </a:r>
                <a:r>
                  <a:rPr lang="el-GR" sz="24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 marL="342900" lvl="0" indent="-342900" algn="just">
                  <a:buFont typeface="+mj-lt"/>
                  <a:buAutoNum type="romanLcPeriod"/>
                  <a:tabLst>
                    <a:tab pos="228600" algn="l"/>
                  </a:tabLst>
                </a:pPr>
                <a:r>
                  <a:rPr lang="el-GR" sz="20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Τα σημεία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Α</m:t>
                    </m:r>
                    <m: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l-GR" sz="20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Β</m:t>
                    </m:r>
                    <m: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l-GR" sz="20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είναι για κάθε τιμή των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el-GR" sz="20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συμμετρικά ως προς τον</a:t>
                </a:r>
                <a:endParaRPr lang="el-GR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6695" algn="just"/>
                <a:r>
                  <a:rPr lang="el-GR" sz="20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άξονα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𝑥𝑥</m:t>
                    </m:r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l-GR" sz="20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l-GR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800"/>
                  </a:spcAft>
                  <a:buFont typeface="+mj-lt"/>
                  <a:buAutoNum type="romanLcPeriod"/>
                  <a:tabLst>
                    <a:tab pos="228600" algn="l"/>
                  </a:tabLst>
                </a:pPr>
                <a:r>
                  <a:rPr lang="el-GR" sz="20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Η εξίσωση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𝜈</m:t>
                        </m:r>
                      </m:sup>
                    </m:sSup>
                    <m: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𝛼</m:t>
                    </m:r>
                  </m:oMath>
                </a14:m>
                <a:r>
                  <a:rPr lang="el-GR" sz="20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με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&lt;0</m:t>
                    </m:r>
                  </m:oMath>
                </a14:m>
                <a:r>
                  <a:rPr lang="el-GR" sz="20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και ν περιττό, έχει ακριβώς μία λύση την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ad>
                      <m:radPr>
                        <m:ctrlPr>
                          <a:rPr lang="el-G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𝜈</m:t>
                        </m:r>
                      </m:deg>
                      <m:e>
                        <m:d>
                          <m:dPr>
                            <m:begChr m:val="|"/>
                            <m:endChr m:val="|"/>
                            <m:ctrlPr>
                              <a:rPr lang="el-G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𝛼</m:t>
                            </m:r>
                          </m:e>
                        </m:d>
                      </m:e>
                    </m:rad>
                  </m:oMath>
                </a14:m>
                <a:r>
                  <a:rPr lang="el-GR" sz="20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l-GR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800"/>
                  </a:spcAft>
                  <a:buFont typeface="+mj-lt"/>
                  <a:buAutoNum type="romanLcPeriod"/>
                  <a:tabLst>
                    <a:tab pos="228600" algn="l"/>
                  </a:tabLst>
                </a:pPr>
                <a:r>
                  <a:rPr lang="el-GR" sz="20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Για οποιουσδήποτε πραγματικούς αριθμούς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l-GR" sz="20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ισχύει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𝛼</m:t>
                        </m:r>
                      </m:e>
                    </m:d>
                    <m: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</m:d>
                    <m: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𝛼</m:t>
                        </m:r>
                        <m:r>
                          <a:rPr lang="el-GR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l-GR" sz="20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l-GR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800"/>
                  </a:spcAft>
                  <a:buFont typeface="+mj-lt"/>
                  <a:buAutoNum type="romanLcPeriod"/>
                  <a:tabLst>
                    <a:tab pos="228600" algn="l"/>
                  </a:tabLst>
                </a:pPr>
                <a:r>
                  <a:rPr lang="el-GR" sz="20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Η εξίσωση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𝛼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𝛾</m:t>
                    </m:r>
                    <m: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l-GR" sz="20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με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≠0</m:t>
                    </m:r>
                  </m:oMath>
                </a14:m>
                <a:r>
                  <a:rPr lang="el-GR" sz="20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έχει πραγματικές ρίζες αν και μόνο αν</a:t>
                </a:r>
                <a:r>
                  <a:rPr lang="el-GR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p>
                        <m:r>
                          <a:rPr lang="el-GR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𝛼𝛾</m:t>
                    </m:r>
                    <m: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≥0</m:t>
                    </m:r>
                  </m:oMath>
                </a14:m>
                <a:r>
                  <a:rPr lang="el-GR" sz="20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 </a:t>
                </a:r>
              </a:p>
              <a:p>
                <a:pPr marL="342900" lvl="0" indent="-342900" algn="just">
                  <a:spcAft>
                    <a:spcPts val="800"/>
                  </a:spcAft>
                  <a:buFont typeface="+mj-lt"/>
                  <a:buAutoNum type="romanLcPeriod"/>
                  <a:tabLst>
                    <a:tab pos="228600" algn="l"/>
                  </a:tabLst>
                </a:pPr>
                <a:r>
                  <a:rPr lang="el-GR" sz="20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Για κάθε γεωμετρική πρόοδο </a:t>
                </a:r>
                <a14:m>
                  <m:oMath xmlns:m="http://schemas.openxmlformats.org/officeDocument/2006/math">
                    <m: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𝛼</m:t>
                        </m:r>
                      </m:e>
                      <m:sub>
                        <m: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𝜈</m:t>
                        </m:r>
                      </m:sub>
                    </m:sSub>
                    <m: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l-GR" sz="20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με λόγο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𝜆</m:t>
                    </m:r>
                    <m: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l-GR" sz="20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το άθροισμα των ν πρώτων όρων της δίνεται από τον τύπο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𝜈</m:t>
                        </m:r>
                      </m:sub>
                    </m:sSub>
                    <m: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𝜈</m:t>
                    </m:r>
                    <m:r>
                      <a:rPr lang="el-G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⋅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𝛼</m:t>
                        </m:r>
                      </m:e>
                      <m:sub>
                        <m:r>
                          <a:rPr lang="el-GR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0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(Μονάδες 10)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l-GR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β) 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οι ρίζες της εξίσωσης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𝛼</m:t>
                    </m:r>
                    <m:sSup>
                      <m:sSupPr>
                        <m:ctrlPr>
                          <a:rPr lang="el-G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l-G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l-G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l-GR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l-G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𝛾</m:t>
                    </m:r>
                    <m:r>
                      <a:rPr lang="el-GR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l-GR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l-GR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≠0</m:t>
                    </m:r>
                  </m:oMath>
                </a14:m>
                <a:r>
                  <a:rPr lang="el-GR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να δείξετε ότι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Ρ</m:t>
                    </m:r>
                    <m:r>
                      <a:rPr lang="el-GR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⋅</m:t>
                    </m:r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l-GR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l-G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𝛾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l-GR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(Μονάδες 15)</a:t>
                </a:r>
                <a:endParaRPr lang="el-GR" sz="16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947508"/>
              </a:xfrm>
              <a:prstGeom prst="rect">
                <a:avLst/>
              </a:prstGeom>
              <a:blipFill>
                <a:blip r:embed="rId4"/>
                <a:stretch>
                  <a:fillRect l="-1000" t="-1355" r="-5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2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5567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8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Θέμα 14820 - 4o </a:t>
                </a:r>
                <a:r>
                  <a:rPr lang="el-GR" sz="2000" b="1" u="sng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Ενδεικτική Απάντηση</a:t>
                </a:r>
                <a:endParaRPr lang="el-GR" sz="28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ΘΕΜΑ 4</a:t>
                </a:r>
                <a:endParaRPr lang="el-GR" sz="20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α) Να αποδείξετε ότι οι παρακάτω ανισότητες ισχύουν για κάθε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και να βρείτε για ποιες τιμές του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ισχύουν ως ισότητες. </a:t>
                </a:r>
                <a:endParaRPr lang="el-GR" sz="20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6695" algn="just">
                  <a:spcAft>
                    <a:spcPts val="800"/>
                  </a:spcAft>
                </a:pPr>
                <a:r>
                  <a:rPr lang="en-US" sz="24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+1≥</m:t>
                    </m:r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(Μονάδες 4)</a:t>
                </a:r>
                <a:endParaRPr lang="el-GR" sz="20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6695" algn="just">
                  <a:spcAft>
                    <a:spcPts val="800"/>
                  </a:spcAft>
                </a:pPr>
                <a:r>
                  <a:rPr lang="en-US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</a:t>
                </a: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+1≥</m:t>
                    </m:r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(Μονάδες 4)</a:t>
                </a:r>
                <a:endParaRPr lang="el-GR" sz="20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β) Να δείξετε ότι </a:t>
                </a:r>
                <a14:m>
                  <m:oMath xmlns:m="http://schemas.openxmlformats.org/officeDocument/2006/math"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+1)(</m:t>
                    </m:r>
                    <m:sSup>
                      <m:sSupPr>
                        <m:ctrlP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+1)&gt;</m:t>
                    </m:r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για κάθε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(Μονάδες 6)</a:t>
                </a:r>
                <a:endParaRPr lang="el-GR" sz="20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γ) Δίνεται η παράσταση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l-G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1)(</m:t>
                        </m:r>
                        <m:sSup>
                          <m:sSupPr>
                            <m:ctrlPr>
                              <a:rPr lang="el-G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+1)</m:t>
                        </m:r>
                      </m:num>
                      <m:den>
                        <m:sSup>
                          <m:sSupPr>
                            <m:ctrlPr>
                              <a:rPr lang="el-G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l-GR" sz="20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6695" algn="just">
                  <a:spcAft>
                    <a:spcPts val="800"/>
                  </a:spcAf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Να βρείτε για ποιες τιμές του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ορίζεται η παράσταση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(Μονάδες 5)</a:t>
                </a:r>
                <a:endParaRPr lang="el-GR" sz="20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6695" algn="just">
                  <a:spcAft>
                    <a:spcPts val="800"/>
                  </a:spcAft>
                </a:pPr>
                <a:r>
                  <a:rPr lang="en-US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</a:t>
                </a: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Με τη βοήθεια του β) ή με οποιοδήποτε άλλο τρόπο θέλετε, να εξετάσετε αν η παράσταση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μπορεί να πάρει την τιμή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(Μονάδες 6)</a:t>
                </a:r>
                <a:endParaRPr lang="el-GR" sz="20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567934"/>
              </a:xfrm>
              <a:prstGeom prst="rect">
                <a:avLst/>
              </a:prstGeom>
              <a:blipFill>
                <a:blip r:embed="rId4"/>
                <a:stretch>
                  <a:fillRect l="-1000" t="-1205" r="-750" b="-6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06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737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l-GR" sz="32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Θέμα 12857 - 2o </a:t>
                </a:r>
                <a:r>
                  <a:rPr lang="el-GR" sz="2400" b="1" u="sng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Ενδεικτική Απάντηση</a:t>
                </a:r>
                <a:endParaRPr lang="el-GR" sz="32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ΘΕΜΑ 2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Δίνεται η εξίσωση (λ-1)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-2λ +2=0.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α) </a:t>
                </a:r>
                <a:r>
                  <a:rPr lang="en-US" sz="28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Να λύσετε την εξίσωση για λ=-2.  (Μονάδες 7)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Να βρείτε τις τιμές του λ για τις οποίες το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 είναι ρίζα της εξίσωσης.  (Μονάδες 10)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β) Να βρείτε τις τιμές του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για τις οποίες η εξίσωση είναι ταυτότητα.  (Μονάδες 8)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737066"/>
              </a:xfrm>
              <a:prstGeom prst="rect">
                <a:avLst/>
              </a:prstGeom>
              <a:blipFill>
                <a:blip r:embed="rId4"/>
                <a:stretch>
                  <a:fillRect l="-1250" t="-1802" r="-24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19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5613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l-GR" sz="32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Θέμα 12912 - 4o </a:t>
                </a:r>
                <a:r>
                  <a:rPr lang="el-GR" sz="2400" b="1" u="sng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Ενδεικτική Απάντηση</a:t>
                </a:r>
                <a:endParaRPr lang="el-GR" sz="32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ΘΕΜΑ 4 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α) Δίνεται η </a:t>
                </a:r>
                <a:r>
                  <a:rPr lang="el-GR" sz="2800" dirty="0" err="1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διτετράγωνη</a:t>
                </a:r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εξίσωση: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+12=0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Να δείξετε ότι η εξίσωση αυτή έχει τέσσερις διαφορετικές πραγματικές ρίζες, τις</a:t>
                </a:r>
                <a:b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οποίες και να προσδιορίσετε.  (Μονάδες 10)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β) Γενικεύοντας το παράδειγμα του προηγούμενου ερωτήματος, θεωρούμε τη </a:t>
                </a:r>
                <a:r>
                  <a:rPr lang="el-GR" sz="2800" dirty="0" err="1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διτετράγωνη</a:t>
                </a:r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εξίσωση: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(1) με παραμέτρους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Να δείξετε ότι: 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Αν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τότε η εξίσωση (1) έχει τέσσερις διαφορετικές πραγματικές ρίζες. </a:t>
                </a:r>
                <a:r>
                  <a:rPr lang="el-GR" sz="2800" dirty="0">
                    <a:solidFill>
                      <a:srgbClr val="0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(Μονάδες 15)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613075"/>
              </a:xfrm>
              <a:prstGeom prst="rect">
                <a:avLst/>
              </a:prstGeom>
              <a:blipFill>
                <a:blip r:embed="rId4"/>
                <a:stretch>
                  <a:fillRect l="-1250" t="-1520" r="-1800" b="-20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4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82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2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Θέμα 12917 - 2o </a:t>
                </a:r>
                <a:r>
                  <a:rPr lang="el-GR" sz="2400" b="1" u="sng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Ενδεικτική Απάντηση</a:t>
                </a:r>
                <a:endParaRPr lang="el-GR" sz="32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ΘΕΜΑ 2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Δίνεται η εξίσωση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l-G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l-G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(1),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με παράμετρο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α) Να λύσετε την παραπάνω εξίσωση για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(Μονάδες 8)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β) </a:t>
                </a:r>
                <a:endParaRPr lang="en-US" sz="28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buSzPts val="1200"/>
                  <a:tabLst>
                    <a:tab pos="4410710" algn="l"/>
                  </a:tabLst>
                </a:pPr>
                <a:r>
                  <a:rPr lang="en-US" sz="2400" dirty="0" err="1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Να βρείτε για ποιες τιμές του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ισχύει</a:t>
                </a: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(Μονάδες 8)</a:t>
                </a:r>
                <a:endParaRPr lang="el-GR" sz="20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buSzPts val="1200"/>
                  <a:tabLst>
                    <a:tab pos="4410710" algn="l"/>
                  </a:tabLst>
                </a:pPr>
                <a:r>
                  <a:rPr lang="en-US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ii. </a:t>
                </a: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Να λύσετε την εξίσωση (1) για τις τιμές του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που βρήκατε στο ερώτημα β)</a:t>
                </a:r>
                <a:r>
                  <a:rPr lang="en-US" sz="2400" dirty="0" err="1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l-GR" sz="24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(Μονάδες 9)</a:t>
                </a:r>
                <a:endParaRPr lang="el-GR" sz="20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826689"/>
              </a:xfrm>
              <a:prstGeom prst="rect">
                <a:avLst/>
              </a:prstGeom>
              <a:blipFill>
                <a:blip r:embed="rId4"/>
                <a:stretch>
                  <a:fillRect l="-1250" t="-2229" b="-27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8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5451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Θέμα 13028 - 2o </a:t>
                </a:r>
                <a:r>
                  <a:rPr lang="el-GR" sz="2800" b="1" u="sng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Ενδεικτική Απάντηση</a:t>
                </a:r>
                <a:endParaRPr lang="el-GR" sz="36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l-GR" sz="32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ΘΕΜΑ 2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l-GR" sz="32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Δίνεται η εξίσωση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αx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2=0, 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με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(1)</m:t>
                    </m:r>
                  </m:oMath>
                </a14:m>
                <a:r>
                  <a:rPr lang="el-GR" sz="32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l-GR" sz="32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α) Να βρείτε τις τιμές του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l-GR" sz="32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για τις οποίες η εξίσωση (1) έχει ρίζα το 3. (Μονάδες 10)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l-GR" sz="32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β) Για α=2 να λύσετε την εξίσωση (1).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32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(Μονάδες 15)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l-GR" sz="32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el-GR" sz="28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451172"/>
              </a:xfrm>
              <a:prstGeom prst="rect">
                <a:avLst/>
              </a:prstGeom>
              <a:blipFill>
                <a:blip r:embed="rId4"/>
                <a:stretch>
                  <a:fillRect l="-1500" t="-17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4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619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l-GR" sz="32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Θέμα 13169 - 2o </a:t>
                </a:r>
                <a:r>
                  <a:rPr lang="el-GR" sz="2400" b="1" u="sng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Ενδεικτική Απάντηση</a:t>
                </a:r>
                <a:endParaRPr lang="el-GR" sz="32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ΘΕΜΑ 2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Αν γνωρίζουμε ότι ο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είναι πραγματικός αριθμός με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3≤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≤5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τότε: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α) Να αποδείξετε ότι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−5≤0&lt;</m:t>
                    </m:r>
                    <m:r>
                      <a:rPr lang="el-G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(Μονάδες 10)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β) Να λύσετε την εξίσωση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− 2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− </m:t>
                    </m:r>
                    <m:d>
                      <m:dPr>
                        <m:begChr m:val="|"/>
                        <m:endChr m:val="|"/>
                        <m:ctrlP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− 5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= 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 (Μονάδες 15)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619150"/>
              </a:xfrm>
              <a:prstGeom prst="rect">
                <a:avLst/>
              </a:prstGeom>
              <a:blipFill>
                <a:blip r:embed="rId4"/>
                <a:stretch>
                  <a:fillRect l="-1250" t="-18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52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5369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24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Θέμα 13170 - 4o </a:t>
                </a:r>
                <a:r>
                  <a:rPr lang="el-GR" b="1" u="sng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Ενδεικτική Απάντηση</a:t>
                </a:r>
                <a:endParaRPr lang="el-GR" sz="24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l-GR" sz="20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ΘΕΜΑ 4</a:t>
                </a:r>
                <a:endParaRPr lang="el-GR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l-GR" sz="2000" dirty="0">
                    <a:latin typeface="Bookman Old Style" panose="02050604050505020204" pitchFamily="18" charset="0"/>
                    <a:ea typeface="TimesNewRomanPSMT"/>
                    <a:cs typeface="Calibri" panose="020F0502020204030204" pitchFamily="34" charset="0"/>
                  </a:rPr>
                  <a:t>Υποθέτουμε ότι κάθε κεφάλαιο που κατατίθεται σε έναν λογαριασμό μιας τράπεζας, αυξάνεται στο τέλος κάθε έτους κατά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TimesNewRomanPSMT"/>
                        <a:cs typeface="Calibri" panose="020F0502020204030204" pitchFamily="34" charset="0"/>
                      </a:rPr>
                      <m:t>𝜀</m:t>
                    </m:r>
                    <m:r>
                      <a:rPr lang="el-GR" sz="2400" i="1">
                        <a:latin typeface="Cambria Math" panose="02040503050406030204" pitchFamily="18" charset="0"/>
                        <a:ea typeface="TimesNewRomanPSMT"/>
                        <a:cs typeface="Calibri" panose="020F0502020204030204" pitchFamily="34" charset="0"/>
                      </a:rPr>
                      <m:t> %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TimesNewRomanPSMT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Bookman Old Style" panose="02050604050505020204" pitchFamily="18" charset="0"/>
                    <a:ea typeface="TimesNewRomanPSMT"/>
                    <a:cs typeface="Calibri" panose="020F0502020204030204" pitchFamily="34" charset="0"/>
                  </a:rPr>
                  <a:t>(το επίσημο επιτόκιο αύξησης που δίνει δηλαδή η τράπεζα είναι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TimesNewRomanPSMT"/>
                        <a:cs typeface="Calibri" panose="020F0502020204030204" pitchFamily="34" charset="0"/>
                      </a:rPr>
                      <m:t>𝜀</m:t>
                    </m:r>
                    <m:r>
                      <a:rPr lang="el-GR" sz="2400" i="1">
                        <a:latin typeface="Cambria Math" panose="02040503050406030204" pitchFamily="18" charset="0"/>
                        <a:ea typeface="TimesNewRomanPSMT"/>
                        <a:cs typeface="Calibri" panose="020F0502020204030204" pitchFamily="34" charset="0"/>
                      </a:rPr>
                      <m:t> %</m:t>
                    </m:r>
                  </m:oMath>
                </a14:m>
                <a:r>
                  <a:rPr lang="el-GR" sz="2000" dirty="0">
                    <a:latin typeface="Bookman Old Style" panose="02050604050505020204" pitchFamily="18" charset="0"/>
                    <a:ea typeface="TimesNewRomanPSMT"/>
                    <a:cs typeface="Calibri" panose="020F0502020204030204" pitchFamily="34" charset="0"/>
                  </a:rPr>
                  <a:t>).</a:t>
                </a:r>
                <a:endParaRPr lang="el-GR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l-GR" sz="2000" dirty="0">
                    <a:latin typeface="Bookman Old Style" panose="02050604050505020204" pitchFamily="18" charset="0"/>
                    <a:ea typeface="TimesNewRomanPSMT"/>
                    <a:cs typeface="Calibri" panose="020F0502020204030204" pitchFamily="34" charset="0"/>
                  </a:rPr>
                  <a:t>α) Αποδείξτε ότι αν καταθέσουμε στη συγκεκριμένη τράπεζα κεφάλαιο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TimesNewRomanPSMT"/>
                        <a:cs typeface="Calibri" panose="020F0502020204030204" pitchFamily="34" charset="0"/>
                      </a:rPr>
                      <m:t>𝑥</m:t>
                    </m:r>
                    <m:r>
                      <a:rPr lang="el-GR" sz="2400" i="1">
                        <a:latin typeface="Cambria Math" panose="02040503050406030204" pitchFamily="18" charset="0"/>
                        <a:ea typeface="TimesNewRomanPSMT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l-GR" sz="2000" dirty="0">
                    <a:latin typeface="Bookman Old Style" panose="02050604050505020204" pitchFamily="18" charset="0"/>
                    <a:ea typeface="TimesNewRomanPSMT"/>
                    <a:cs typeface="Calibri" panose="020F0502020204030204" pitchFamily="34" charset="0"/>
                  </a:rPr>
                  <a:t>€ με επιτόκιο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TimesNewRomanPSMT"/>
                        <a:cs typeface="Calibri" panose="020F0502020204030204" pitchFamily="34" charset="0"/>
                      </a:rPr>
                      <m:t>𝜀</m:t>
                    </m:r>
                    <m:r>
                      <a:rPr lang="el-GR" sz="2400" i="1">
                        <a:latin typeface="Cambria Math" panose="02040503050406030204" pitchFamily="18" charset="0"/>
                        <a:ea typeface="TimesNewRomanPSMT"/>
                        <a:cs typeface="Calibri" panose="020F0502020204030204" pitchFamily="34" charset="0"/>
                      </a:rPr>
                      <m:t> %</m:t>
                    </m:r>
                  </m:oMath>
                </a14:m>
                <a:r>
                  <a:rPr lang="el-GR" sz="2000" dirty="0">
                    <a:latin typeface="Bookman Old Style" panose="02050604050505020204" pitchFamily="18" charset="0"/>
                    <a:ea typeface="TimesNewRomanPSMT"/>
                    <a:cs typeface="Calibri" panose="020F0502020204030204" pitchFamily="34" charset="0"/>
                  </a:rPr>
                  <a:t>, ύστερα από δύο έτη θα εισπράξουμε κεφάλαιο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TimesNewRomanPSMT"/>
                        <a:cs typeface="Calibri" panose="020F0502020204030204" pitchFamily="34" charset="0"/>
                      </a:rPr>
                      <m:t>𝑥</m:t>
                    </m:r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  <a:ea typeface="TimesNewRomanPSMT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TimesNewRomanPSMT"/>
                            <a:cs typeface="Calibri" panose="020F0502020204030204" pitchFamily="34" charset="0"/>
                          </a:rPr>
                          <m:t>∙</m:t>
                        </m:r>
                        <m:d>
                          <m:d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TimesNewRomanPSMT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TimesNewRomanPSMT"/>
                                <a:cs typeface="Calibri" panose="020F0502020204030204" pitchFamily="34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  <a:ea typeface="TimesNewRomanPSMT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sz="2400" i="1">
                                    <a:latin typeface="Cambria Math" panose="02040503050406030204" pitchFamily="18" charset="0"/>
                                    <a:ea typeface="TimesNewRomanPSMT"/>
                                    <a:cs typeface="Calibri" panose="020F0502020204030204" pitchFamily="34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el-GR" sz="2400" i="1">
                                    <a:latin typeface="Cambria Math" panose="02040503050406030204" pitchFamily="18" charset="0"/>
                                    <a:ea typeface="TimesNewRomanPSMT"/>
                                    <a:cs typeface="Calibri" panose="020F0502020204030204" pitchFamily="34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l-GR" sz="2400" i="1">
                            <a:latin typeface="Cambria Math" panose="02040503050406030204" pitchFamily="18" charset="0"/>
                            <a:ea typeface="TimesNewRomanPSMT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000" dirty="0">
                    <a:latin typeface="Bookman Old Style" panose="02050604050505020204" pitchFamily="18" charset="0"/>
                    <a:ea typeface="TimesNewRomanPSMT"/>
                    <a:cs typeface="Calibri" panose="020F0502020204030204" pitchFamily="34" charset="0"/>
                  </a:rPr>
                  <a:t> €. (Μονάδες 7)</a:t>
                </a:r>
                <a:endParaRPr lang="el-GR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l-GR" sz="2000" dirty="0">
                    <a:latin typeface="Bookman Old Style" panose="02050604050505020204" pitchFamily="18" charset="0"/>
                    <a:ea typeface="TimesNewRomanPSMT"/>
                    <a:cs typeface="Calibri" panose="020F0502020204030204" pitchFamily="34" charset="0"/>
                  </a:rPr>
                  <a:t>β) Ένα κεφάλαιο 15.000 € το χωρίζουμε σε δύο ποσά. Το ένα από τα δύο, κατατέθηκε σε μια τράπεζα Α με επιτόκιο 2% και το άλλο, κατατέθηκε σε μια άλλη τράπεζα Β με επιτόκιο 3%. Ύστερα από 2 χρόνια, εισπράχθηκε, με βάση το α) ερώτημα, και από τις δύο τράπεζες συνολικό κεφάλαιο 15.811 €. Ονομάζουμε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TimesNewRomanPSMT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el-GR" sz="2000" dirty="0">
                    <a:latin typeface="Bookman Old Style" panose="02050604050505020204" pitchFamily="18" charset="0"/>
                    <a:ea typeface="TimesNewRomanPSMT"/>
                    <a:cs typeface="Calibri" panose="020F0502020204030204" pitchFamily="34" charset="0"/>
                  </a:rPr>
                  <a:t> το ποσό που κατατέθηκε στην τράπεζα Β. </a:t>
                </a:r>
                <a:endParaRPr lang="el-GR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3390" indent="-226695" algn="just">
                  <a:spcAft>
                    <a:spcPts val="800"/>
                  </a:spcAft>
                </a:pPr>
                <a:r>
                  <a:rPr lang="en-US" sz="2000" dirty="0" err="1">
                    <a:latin typeface="Bookman Old Style" panose="02050604050505020204" pitchFamily="18" charset="0"/>
                    <a:ea typeface="TimesNewRomanPSMT"/>
                    <a:cs typeface="Calibri" panose="020F0502020204030204" pitchFamily="34" charset="0"/>
                  </a:rPr>
                  <a:t>i</a:t>
                </a:r>
                <a:r>
                  <a:rPr lang="el-GR" sz="2000" dirty="0">
                    <a:latin typeface="Bookman Old Style" panose="02050604050505020204" pitchFamily="18" charset="0"/>
                    <a:ea typeface="TimesNewRomanPSMT"/>
                    <a:cs typeface="Calibri" panose="020F0502020204030204" pitchFamily="34" charset="0"/>
                  </a:rPr>
                  <a:t>) Να αποδείξετε ότι το ποσό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NewRomanPSMT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el-GR" sz="2000" dirty="0">
                    <a:latin typeface="Bookman Old Style" panose="02050604050505020204" pitchFamily="18" charset="0"/>
                    <a:ea typeface="TimesNewRomanPSMT"/>
                    <a:cs typeface="Calibri" panose="020F0502020204030204" pitchFamily="34" charset="0"/>
                  </a:rPr>
                  <a:t> είναι λύση της εξίσωσης </a:t>
                </a:r>
                <a:endParaRPr lang="el-GR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3390" indent="-226695"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l-GR" sz="2400" i="1">
                            <a:latin typeface="Cambria Math" panose="02040503050406030204" pitchFamily="18" charset="0"/>
                            <a:ea typeface="TimesNewRomanPSM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TimesNewRomanPSM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TimesNewRomanPSMT"/>
                                <a:cs typeface="Calibri" panose="020F0502020204030204" pitchFamily="34" charset="0"/>
                              </a:rPr>
                              <m:t>1,03</m:t>
                            </m:r>
                          </m:e>
                          <m:sup>
                            <m:r>
                              <a:rPr lang="el-GR" sz="2400" i="1">
                                <a:latin typeface="Cambria Math" panose="02040503050406030204" pitchFamily="18" charset="0"/>
                                <a:ea typeface="TimesNewRomanPSMT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400" i="1">
                            <a:latin typeface="Cambria Math" panose="02040503050406030204" pitchFamily="18" charset="0"/>
                            <a:ea typeface="TimesNewRomanPSMT"/>
                            <a:cs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TimesNewRomanPSM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TimesNewRomanPSMT"/>
                                <a:cs typeface="Calibri" panose="020F0502020204030204" pitchFamily="34" charset="0"/>
                              </a:rPr>
                              <m:t>1,02</m:t>
                            </m:r>
                          </m:e>
                          <m:sup>
                            <m:r>
                              <a:rPr lang="el-GR" sz="2400" i="1">
                                <a:latin typeface="Cambria Math" panose="02040503050406030204" pitchFamily="18" charset="0"/>
                                <a:ea typeface="TimesNewRomanPSMT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l-GR" sz="2400" i="1">
                        <a:latin typeface="Cambria Math" panose="02040503050406030204" pitchFamily="18" charset="0"/>
                        <a:ea typeface="TimesNewRomanPSMT"/>
                        <a:cs typeface="Calibri" panose="020F0502020204030204" pitchFamily="34" charset="0"/>
                      </a:rPr>
                      <m:t>∙</m:t>
                    </m:r>
                    <m:r>
                      <a:rPr lang="el-GR" sz="2400" i="1">
                        <a:latin typeface="Cambria Math" panose="02040503050406030204" pitchFamily="18" charset="0"/>
                        <a:ea typeface="TimesNewRomanPSMT"/>
                        <a:cs typeface="Calibri" panose="020F0502020204030204" pitchFamily="34" charset="0"/>
                      </a:rPr>
                      <m:t>𝑦</m:t>
                    </m:r>
                    <m:r>
                      <a:rPr lang="el-GR" sz="2400" i="1">
                        <a:latin typeface="Cambria Math" panose="02040503050406030204" pitchFamily="18" charset="0"/>
                        <a:ea typeface="TimesNewRomanPSMT"/>
                        <a:cs typeface="Calibri" panose="020F0502020204030204" pitchFamily="34" charset="0"/>
                      </a:rPr>
                      <m:t>=15811−15000∙</m:t>
                    </m:r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  <a:ea typeface="TimesNewRomanPSMT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TimesNewRomanPSMT"/>
                            <a:cs typeface="Calibri" panose="020F0502020204030204" pitchFamily="34" charset="0"/>
                          </a:rPr>
                          <m:t>1,02</m:t>
                        </m:r>
                      </m:e>
                      <m:sup>
                        <m:r>
                          <a:rPr lang="el-GR" sz="2400" i="1">
                            <a:latin typeface="Cambria Math" panose="02040503050406030204" pitchFamily="18" charset="0"/>
                            <a:ea typeface="TimesNewRomanPSMT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000" dirty="0">
                    <a:latin typeface="Bookman Old Style" panose="02050604050505020204" pitchFamily="18" charset="0"/>
                    <a:ea typeface="TimesNewRomanPSMT"/>
                    <a:cs typeface="Calibri" panose="020F0502020204030204" pitchFamily="34" charset="0"/>
                  </a:rPr>
                  <a:t>  (Μονάδες 10)</a:t>
                </a:r>
                <a:endParaRPr lang="el-GR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3390" indent="-226695" algn="just">
                  <a:spcAft>
                    <a:spcPts val="800"/>
                  </a:spcAft>
                </a:pPr>
                <a:r>
                  <a:rPr lang="en-US" sz="2000" dirty="0">
                    <a:latin typeface="Bookman Old Style" panose="02050604050505020204" pitchFamily="18" charset="0"/>
                    <a:ea typeface="TimesNewRomanPSMT"/>
                    <a:cs typeface="Calibri" panose="020F0502020204030204" pitchFamily="34" charset="0"/>
                  </a:rPr>
                  <a:t>ii</a:t>
                </a:r>
                <a:r>
                  <a:rPr lang="el-GR" sz="2000" dirty="0">
                    <a:latin typeface="Bookman Old Style" panose="02050604050505020204" pitchFamily="18" charset="0"/>
                    <a:ea typeface="TimesNewRomanPSMT"/>
                    <a:cs typeface="Calibri" panose="020F0502020204030204" pitchFamily="34" charset="0"/>
                  </a:rPr>
                  <a:t>) Να βρείτε το κεφάλαιο που κατατέθηκε σε κάθε τράπεζα. (Μονάδες 8)</a:t>
                </a:r>
                <a:endParaRPr lang="el-GR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369547"/>
              </a:xfrm>
              <a:prstGeom prst="rect">
                <a:avLst/>
              </a:prstGeom>
              <a:blipFill>
                <a:blip r:embed="rId4"/>
                <a:stretch>
                  <a:fillRect l="-750" t="-908" r="-500" b="-10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40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631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3200" b="1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Θέμα 13320 - 4o </a:t>
                </a:r>
                <a:r>
                  <a:rPr lang="el-GR" sz="2400" b="1" u="sng" dirty="0">
                    <a:solidFill>
                      <a:srgbClr val="2F5496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Ενδεικτική Απάντηση</a:t>
                </a:r>
                <a:endParaRPr lang="el-GR" sz="3200" b="1" dirty="0">
                  <a:solidFill>
                    <a:srgbClr val="2F5496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ΘΕΜΑ 4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Θεωρούμε τις εξισώσεις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Ι</m:t>
                        </m:r>
                      </m:e>
                    </m: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ΙΙ</m:t>
                        </m:r>
                      </m:e>
                    </m: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όπου α, β, γ είναι μη μηδενικοί ακέραιοι, με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l-G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≠ </m:t>
                    </m:r>
                    <m:r>
                      <a:rPr lang="el-G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α) Να αποδείξετε ότι οι παραπάνω εξισώσεις έχουν το ίδιο πλήθος ριζών. (Μ</a:t>
                </a:r>
                <a:r>
                  <a:rPr lang="en-US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l-GR" sz="2800" dirty="0" err="1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νάδες</a:t>
                </a:r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8)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β) Αν ο αριθμός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𝜌</m:t>
                    </m:r>
                    <m:r>
                      <a:rPr lang="el-G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≠0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είναι ρίζα της (Ι) να δείξετε ότι 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είναι ρίζα της (ΙΙ) . </a:t>
                </a:r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(Μ</a:t>
                </a:r>
                <a:r>
                  <a:rPr lang="en-US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l-GR" sz="2800" dirty="0" err="1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νάδες</a:t>
                </a:r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9)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γ) Να αποδείξετε, με απαγωγή σε άτοπο, ότι καμία από τις εξισώσεις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Ι</m:t>
                        </m:r>
                      </m:e>
                    </m: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ΙΙ</m:t>
                        </m:r>
                      </m:e>
                    </m: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δεν μπορεί να έχει ως ρίζα τον αριθμό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(Μ</a:t>
                </a:r>
                <a:r>
                  <a:rPr lang="en-US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l-GR" sz="2800" dirty="0" err="1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νάδες</a:t>
                </a:r>
                <a:r>
                  <a:rPr lang="el-GR" sz="2800" dirty="0"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8)</a:t>
                </a:r>
                <a:endParaRPr lang="el-GR" sz="2400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631717"/>
              </a:xfrm>
              <a:prstGeom prst="rect">
                <a:avLst/>
              </a:prstGeom>
              <a:blipFill>
                <a:blip r:embed="rId4"/>
                <a:stretch>
                  <a:fillRect l="-1250" t="-1842" r="-1000" b="-26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11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adg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Κάρτα</Template>
  <TotalTime>250</TotalTime>
  <Words>2508</Words>
  <Application>Microsoft Office PowerPoint</Application>
  <PresentationFormat>Widescreen</PresentationFormat>
  <Paragraphs>187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Bookman Old Style</vt:lpstr>
      <vt:lpstr>Calibri</vt:lpstr>
      <vt:lpstr>Cambria Math</vt:lpstr>
      <vt:lpstr>Gill Sans MT</vt:lpstr>
      <vt:lpstr>Badge</vt:lpstr>
      <vt:lpstr>Τράπεζα θεμάτων Α΄ λυκείου – Άλγεβρα κεφάλαιο 3ο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Τράπεζα θεμάτων Β΄ λυκείου – μαθηματικά προσανατολισμού</dc:title>
  <dc:creator>ΧΡΗΣΤΟΣ ΣΑΜΟΥΗΛΙΔΗΣ</dc:creator>
  <cp:lastModifiedBy>ΧΡΗΣΤΟΣ ΣΑΜΟΥΗΛΙΔΗΣ</cp:lastModifiedBy>
  <cp:revision>37</cp:revision>
  <dcterms:created xsi:type="dcterms:W3CDTF">2022-05-21T15:47:24Z</dcterms:created>
  <dcterms:modified xsi:type="dcterms:W3CDTF">2022-06-01T17:27:20Z</dcterms:modified>
</cp:coreProperties>
</file>