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609" r:id="rId3"/>
    <p:sldId id="610" r:id="rId4"/>
    <p:sldId id="608" r:id="rId5"/>
    <p:sldId id="484" r:id="rId6"/>
    <p:sldId id="607" r:id="rId7"/>
    <p:sldId id="485" r:id="rId8"/>
    <p:sldId id="486" r:id="rId9"/>
    <p:sldId id="487" r:id="rId10"/>
    <p:sldId id="488" r:id="rId11"/>
    <p:sldId id="489" r:id="rId12"/>
    <p:sldId id="490" r:id="rId13"/>
    <p:sldId id="492" r:id="rId14"/>
    <p:sldId id="493" r:id="rId15"/>
    <p:sldId id="494" r:id="rId16"/>
    <p:sldId id="606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605" r:id="rId29"/>
    <p:sldId id="506" r:id="rId30"/>
    <p:sldId id="507" r:id="rId31"/>
    <p:sldId id="508" r:id="rId32"/>
    <p:sldId id="509" r:id="rId33"/>
    <p:sldId id="510" r:id="rId34"/>
    <p:sldId id="611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2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C5D1E-5133-4A20-BC0B-D27A25D69D15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B4755-DB53-4C3D-B837-B3421F5D4C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36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 ΟΙ ΠΡΑΞΕΙΣ ΚΑΙ ΟΙ ΙΔΙΟΤΗΤΕΣ ΤΟΥΣ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503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42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48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928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4892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1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227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050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50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287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77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676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270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ΑΡΙΘΜΟΥ, 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644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490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ΑΡΙΘΜΟΥ, 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25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2.3 ΑΠΟΛΥΤΗ ΤΙΜΗ ΠΡΑΓΜΑΤΙΚΟΥ ΑΡΙΘΜΟΥ, 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516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4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 ΟΙ ΠΡΑΞΕΙΣ ΚΑΙ ΟΙ ΙΔΙΟΤΗΤΕΣ ΤΟΥΣ, 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323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563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982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83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 ΟΙ ΠΡΑΞΕΙΣ ΚΑΙ ΟΙ ΙΔΙΟΤΗΤΕΣ ΤΟΥΣ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183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2.4 ΡΙΖΕΣ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04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55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 ΟΙ ΠΡΑΞΕΙΣ ΚΑΙ ΟΙ ΙΔΙΟΤΗΤΕΣ ΤΟΥΣ, 2.2 ΔΙΑΤΑΞΗ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71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64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5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81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2.2 ΔΙΑΤΑΞΗ ΠΡΑΓΜΑΤΙΚΩΝ ΑΡΙΘΜΩΝ, 2.3 ΑΠΟΛΥΤΗ ΤΙΜΗ ΠΡΑΓΜΑΤΙΚΟΥ ΑΡΙΘΜΟΥ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B4755-DB53-4C3D-B837-B3421F5D4CE4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26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18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5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51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4120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33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536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5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0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782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37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A77B4CDF-1A5B-48B7-ADEC-951C43E3712D}" type="datetimeFigureOut">
              <a:rPr lang="el-GR" smtClean="0"/>
              <a:pPr/>
              <a:t>1/6/2022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BD78AD16-9CFE-4EC4-85E1-3B348272EA2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6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17&amp;filetype=solution#view=Fit&amp;toolbar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18&amp;filetype=solution#view=Fit&amp;toolbar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24&amp;filetype=solution#view=Fit&amp;toolbar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52&amp;filetype=solution#view=Fit&amp;toolbar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68&amp;filetype=solution#view=Fit&amp;toolbar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73&amp;filetype=solution#view=Fit&amp;toolbar=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239&amp;filetype=solution#view=Fit&amp;toolbar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258&amp;filetype=solution#view=Fit&amp;toolbar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72&amp;filetype=solution#view=Fit&amp;toolbar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251&amp;filetype=solution#view=Fit&amp;toolbar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03&amp;filetype=solution#view=Fit&amp;toolbar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20&amp;filetype=solution#view=Fit&amp;toolbar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22&amp;filetype=solution#view=Fit&amp;toolbar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23&amp;filetype=solution#view=Fit&amp;toolbar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42&amp;filetype=solution#view=Fit&amp;toolbar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66&amp;filetype=solution#view=Fit&amp;toolbar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71&amp;filetype=solution#view=Fit&amp;toolbar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84&amp;filetype=solution#view=Fit&amp;toolbar=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428&amp;filetype=solution#view=Fit&amp;toolbar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29&amp;filetype=solution#view=Fit&amp;toolbar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515&amp;filetype=solution#view=Fit&amp;toolbar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525&amp;filetype=solution#view=Fit&amp;toolbar=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270&amp;filetype=solution#view=Fit&amp;toolbar=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281&amp;filetype=solution#view=Fit&amp;toolbar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08&amp;filetype=solution#view=Fit&amp;toolbar=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35&amp;filetype=solution#view=Fit&amp;toolbar=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38&amp;filetype=solution#view=Fit&amp;toolbar=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40&amp;filetype=solution#view=Fit&amp;toolbar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1254%20&amp;filetype=solution#view=Fit&amp;toolbar=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75&amp;filetype=solution#view=Fit&amp;toolbar=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77&amp;filetype=solution#view=Fit&amp;toolbar=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81&amp;filetype=solution#view=Fit&amp;toolbar=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82&amp;filetype=solution#view=Fit&amp;toolbar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353&amp;filetype=solution#view=Fit&amp;toolbar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287&amp;filetype=solution#view=Fit&amp;toolbar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98&amp;filetype=solution#view=Fit&amp;toolbar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14&amp;filetype=solution#view=Fit&amp;toolbar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5AF4-0D51-4E08-B03C-1C0467967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8800" b="1" cap="none" dirty="0"/>
              <a:t>Τράπεζα θεμάτων Α΄ λυκείου – Άλγεβρα</a:t>
            </a:r>
            <a:br>
              <a:rPr lang="el-GR" sz="8800" b="1" cap="none" dirty="0"/>
            </a:br>
            <a:r>
              <a:rPr lang="el-GR" sz="8800" b="1" cap="none" dirty="0"/>
              <a:t>κεφάλαιο 2</a:t>
            </a:r>
            <a:r>
              <a:rPr lang="el-GR" sz="8800" b="1" cap="none" baseline="30000" dirty="0"/>
              <a:t>ο</a:t>
            </a:r>
            <a:endParaRPr lang="el-GR" sz="8800" b="1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04E5C-25E8-424B-AF76-ABBEEB906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1800" b="1" cap="non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37; θέματα - 31</a:t>
            </a:r>
            <a:r>
              <a:rPr lang="en-US" sz="1800" b="1" cap="non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/5/20</a:t>
            </a:r>
            <a:r>
              <a:rPr lang="el-GR" sz="1800" b="1" cap="non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22</a:t>
            </a:r>
            <a:endParaRPr lang="el-GR" cap="none" dirty="0">
              <a:latin typeface="Bookman Old Style" panose="020506040505050202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6C588B-82B4-4896-961A-80DC0D8C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6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1317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παραστάσεις: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l-GR" sz="2800" i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𝛬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όπου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𝛬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)+(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𝛬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για κάθε τιμή των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ποιες τιμές των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ισχύει η ισότητα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𝛬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Να αιτιολογήσετε την απάντησή σας.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539430"/>
              </a:xfrm>
              <a:prstGeom prst="rect">
                <a:avLst/>
              </a:prstGeom>
              <a:blipFill>
                <a:blip r:embed="rId3"/>
                <a:stretch>
                  <a:fillRect l="-1000" t="-1893" r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5339536-DD30-4231-A339-61F07588DA64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78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1318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Δεν υπάρχει?</a:t>
                </a: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μη μηδενικοί πραγματικοί αριθμοί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για τους οποίους ισχύει: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β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</m:t>
                        </m:r>
                      </m:den>
                    </m:f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 οι αριθμοί α και β είναι αντίστροφοι. </a:t>
                </a: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υπολογίσετε την τιμή της παράστασης: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Κ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β</m:t>
                                    </m:r>
                                  </m:e>
                                  <m:sup>
                                    <m:r>
                                      <a:rPr lang="el-GR" sz="28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⋅(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αβ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787896"/>
              </a:xfrm>
              <a:prstGeom prst="rect">
                <a:avLst/>
              </a:prstGeom>
              <a:blipFill>
                <a:blip r:embed="rId2"/>
                <a:stretch>
                  <a:fillRect l="-1000" t="-1771" r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18A5867-B195-4A29-BED8-607AA3123411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4">
                <a:extLst>
                  <a:ext uri="{FF2B5EF4-FFF2-40B4-BE49-F238E27FC236}">
                    <a16:creationId xmlns:a16="http://schemas.microsoft.com/office/drawing/2014/main" id="{5C07B3B3-DB56-4130-A356-BEB7E33F638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1324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για τους πραγματικούς αριθμούς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ισχύουν: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να βρείτε τα όρια μεταξύ των οποίων βρίσκονται οι τιμές των παραστάσεων: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</a:p>
            </p:txBody>
          </p:sp>
        </mc:Choice>
        <mc:Fallback xmlns="">
          <p:sp>
            <p:nvSpPr>
              <p:cNvPr id="3" name="TextBox 4">
                <a:extLst>
                  <a:ext uri="{FF2B5EF4-FFF2-40B4-BE49-F238E27FC236}">
                    <a16:creationId xmlns:a16="http://schemas.microsoft.com/office/drawing/2014/main" id="{5C07B3B3-DB56-4130-A356-BEB7E33F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3"/>
                <a:stretch>
                  <a:fillRect l="-1000" t="-2506" b="-5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>
            <a:extLst>
              <a:ext uri="{FF2B5EF4-FFF2-40B4-BE49-F238E27FC236}">
                <a16:creationId xmlns:a16="http://schemas.microsoft.com/office/drawing/2014/main" id="{40F315EB-C0F0-45DC-A1D7-31EAAEEB1236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48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ΘΕΜΑ 1352</a:t>
                </a:r>
              </a:p>
              <a:p>
                <a:r>
                  <a:rPr lang="el-GR" sz="2400" dirty="0">
                    <a:latin typeface="Bookman Old Style" panose="02050604050505020204" pitchFamily="18" charset="0"/>
                  </a:rPr>
                  <a:t>Αγνοείται </a:t>
                </a:r>
              </a:p>
              <a:p>
                <a:r>
                  <a:rPr lang="el-GR" sz="2400" dirty="0">
                    <a:latin typeface="Bookman Old Style" panose="02050604050505020204" pitchFamily="18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, τότε</a:t>
                </a:r>
              </a:p>
              <a:p>
                <a:r>
                  <a:rPr lang="el-GR" sz="2400" b="1" dirty="0">
                    <a:latin typeface="Bookman Old Style" panose="02050604050505020204" pitchFamily="18" charset="0"/>
                  </a:rPr>
                  <a:t>α) 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να αποδείξετε ότι: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(Μονάδες 13)</a:t>
                </a:r>
              </a:p>
              <a:p>
                <a:r>
                  <a:rPr lang="el-GR" sz="2400" b="1" dirty="0">
                    <a:latin typeface="Bookman Old Style" panose="02050604050505020204" pitchFamily="18" charset="0"/>
                  </a:rPr>
                  <a:t>β) 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να διατάξετε από το μικρότερο προς το μεγαλύτερο τους αριθμούς:</a:t>
                </a:r>
              </a:p>
              <a:p>
                <a:r>
                  <a:rPr lang="el-GR" sz="2400" dirty="0">
                    <a:latin typeface="Bookman Old Style" panose="02050604050505020204" pitchFamily="18" charset="0"/>
                  </a:rPr>
                  <a:t>  0 ,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, 1 ,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(Μονάδες 12)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80807"/>
              </a:xfrm>
              <a:prstGeom prst="rect">
                <a:avLst/>
              </a:prstGeom>
              <a:blipFill>
                <a:blip r:embed="rId2"/>
                <a:stretch>
                  <a:fillRect l="-750" t="-1966" b="-9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05E5E37-F0B3-4372-92AD-461C70A0DD7B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02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1368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Αγνοείται 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να βρείτε μεταξύ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ποιών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ορίων βρίσκεται η τιμή καθεμιάς από τις παρακάτω παραστάσεις: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025799"/>
              </a:xfrm>
              <a:prstGeom prst="rect">
                <a:avLst/>
              </a:prstGeom>
              <a:blipFill>
                <a:blip r:embed="rId2"/>
                <a:stretch>
                  <a:fillRect l="-1000" t="-1335" r="-1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699FE81-D651-475C-8E84-727769B00146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83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1373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πραγματικοί αριθμοί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με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β</m:t>
                            </m:r>
                          </m:den>
                        </m:f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b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ctr"/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835876"/>
              </a:xfrm>
              <a:prstGeom prst="rect">
                <a:avLst/>
              </a:prstGeom>
              <a:blipFill>
                <a:blip r:embed="rId3"/>
                <a:stretch>
                  <a:fillRect l="-1000" t="-13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D747EE1-2AC1-4BCC-8C8E-C83BDDA26A2F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9651-D778-4440-804F-557E983E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u="sng" cap="none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Κεφ</a:t>
            </a:r>
            <a:r>
              <a:rPr lang="el-GR" sz="5400" b="1" u="sng" cap="none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2 - 2.3 Απόλυτη Τιμή Πραγματικού Αριθμού</a:t>
            </a:r>
            <a:br>
              <a:rPr lang="el-GR" sz="5400" cap="none" dirty="0">
                <a:ea typeface="Calibri" panose="020F0502020204030204" pitchFamily="34" charset="0"/>
              </a:rPr>
            </a:br>
            <a:r>
              <a:rPr lang="el-GR" sz="54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l-GR" sz="5400" cap="none" dirty="0">
                <a:ea typeface="Calibri" panose="020F0502020204030204" pitchFamily="34" charset="0"/>
              </a:rPr>
            </a:br>
            <a:r>
              <a:rPr lang="el-GR" sz="5400" b="1" cap="none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l-GR" sz="5400" b="1" cap="none" baseline="30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ο</a:t>
            </a:r>
            <a:r>
              <a:rPr lang="el-GR" sz="5400" b="1" cap="none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Θέμα</a:t>
            </a:r>
            <a:br>
              <a:rPr lang="el-GR" sz="5400" cap="none" dirty="0">
                <a:ea typeface="Calibri" panose="020F0502020204030204" pitchFamily="34" charset="0"/>
              </a:rPr>
            </a:br>
            <a:r>
              <a:rPr lang="el-GR" sz="5400" cap="none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l-GR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90F3-E2A7-4A50-B76E-06A560645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01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253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1239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Δίνεται η παράσταση: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όπου ο x είναι πραγματικός αριθμός.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4572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i.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κάθε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4572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κάθε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για τον x ισχύει ότι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να αποδείξετε ότι: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253408"/>
              </a:xfrm>
              <a:prstGeom prst="rect">
                <a:avLst/>
              </a:prstGeom>
              <a:blipFill>
                <a:blip r:embed="rId3"/>
                <a:stretch>
                  <a:fillRect l="-1000" t="-1576" r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090C704-1422-48A8-BC4F-E078E673EAD2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8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1258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κάθε πραγματικό αριθμό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με την ιδιότητα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γράψετε τις παραστάσεις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χωρίς απόλυτες τιμές. 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υπολογίσετε την τιμή της παράστασης: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d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(Μονάδες 15)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86752"/>
              </a:xfrm>
              <a:prstGeom prst="rect">
                <a:avLst/>
              </a:prstGeom>
              <a:blipFill>
                <a:blip r:embed="rId3"/>
                <a:stretch>
                  <a:fillRect l="-1000" t="-2321" r="-2000" b="-4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DB2236-F4DB-45D9-B0D1-65780935E327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1272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Αποσύρθηκε! Δίνεται πραγματικός αριθμός x, για τον οποίο ισχύει: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δείξετε ότι: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14:m>
                  <m:oMath xmlns:m="http://schemas.openxmlformats.org/officeDocument/2006/math">
                    <m:r>
                      <a:rPr lang="el-GR" sz="2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r>
                      <a:rPr lang="el-GR" sz="2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Mονάδες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Mονάδες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2157" r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093A7D8-807B-479F-8292-2ABDC31E4A1D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75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1251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πραγματικοί αριθμοί α, β, γ, δ με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ώστε να ισχύουν: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γ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βρείτε την τιμή της παράστασης: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Π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αγ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βδ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βγ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756909"/>
              </a:xfrm>
              <a:prstGeom prst="rect">
                <a:avLst/>
              </a:prstGeom>
              <a:blipFill>
                <a:blip r:embed="rId3"/>
                <a:stretch>
                  <a:fillRect l="-1000" t="-2434" r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3F3F2D4-2C8E-43D1-BA5D-795BDE07DAB0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1303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παραστάσεις: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𝛢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𝛣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όπου ο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είναι πραγματικός αριθμός.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Για κάθε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να αποδείξετε ότι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16)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Υπάρχει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[2,3) ώστε να ισχύει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Να αιτιολογήσετε την απάντησή σας. (Μονάδες 9)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3"/>
                <a:stretch>
                  <a:fillRect l="-1000" t="-2506" b="-5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CDD4A49-E1AB-48D5-A776-0D131C1246F7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034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1320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τον πραγματικό αριθμό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ισχύει: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να αποδείξετε ότι η παράσταση: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είναι ανεξάρτητη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034420"/>
              </a:xfrm>
              <a:prstGeom prst="rect">
                <a:avLst/>
              </a:prstGeom>
              <a:blipFill>
                <a:blip r:embed="rId3"/>
                <a:stretch>
                  <a:fillRect l="-1000" t="-2209" r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F6B6CEF-AEFA-420B-B678-AC1AE0096D40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4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1322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Δίνεται πραγματικός αριθμός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για τον οποίο ισχύει: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απλοποιήσετε την παράσταση: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Κ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55352"/>
              </a:xfrm>
              <a:prstGeom prst="rect">
                <a:avLst/>
              </a:prstGeom>
              <a:blipFill>
                <a:blip r:embed="rId3"/>
                <a:stretch>
                  <a:fillRect l="-1000" t="-2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871AB8F-C2A7-45A3-B666-D4DD4B1FA4CF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453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1323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πραγματικοί αριθμοί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για τους οποίους ισχύει: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ότι: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(1,3)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απλοποιήσετε την παράσταση: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Κ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53172"/>
              </a:xfrm>
              <a:prstGeom prst="rect">
                <a:avLst/>
              </a:prstGeom>
              <a:blipFill>
                <a:blip r:embed="rId3"/>
                <a:stretch>
                  <a:fillRect l="-1000" t="-27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3427F52-5FB3-4E46-BA09-B837B64A4C43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1342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Αγνοείται 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για τον πραγματικό αριθμό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ισχύει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τότε: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διατάξετε από το μικρότερο προς το μεγαλύτερο τους αριθμούς: 1 ,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Να αιτιολογήσετε την απάντησή σας.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21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DF4FF29-EE5A-48F2-AC08-0061ED3FED6E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206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1366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να αποδειχθεί ότι: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(Μονάδες 15)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να αποδειχθεί ότι: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den>
                        </m:f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206501"/>
              </a:xfrm>
              <a:prstGeom prst="rect">
                <a:avLst/>
              </a:prstGeom>
              <a:blipFill>
                <a:blip r:embed="rId3"/>
                <a:stretch>
                  <a:fillRect l="-1000" t="-30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2BF7C2A-6B76-498A-8B73-FB8A5A491ADD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50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1371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{0}, να αποδειχθεί ότι: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β</m:t>
                            </m:r>
                          </m:den>
                        </m:f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β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den>
                        </m:f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Πότε ισχύει η ισότητα στην (1); Να αιτιολογήσετε την απάντησή σας.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501839"/>
              </a:xfrm>
              <a:prstGeom prst="rect">
                <a:avLst/>
              </a:prstGeom>
              <a:blipFill>
                <a:blip r:embed="rId3"/>
                <a:stretch>
                  <a:fillRect l="-1000" t="-2683" r="-1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5A59501-90BA-44B1-927A-1373DC37E1CA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1384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Δίνεται η παράσταση: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με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x,y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πραγματικούς αριθμούς, για τους οποίους ισχύει: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970318"/>
              </a:xfrm>
              <a:prstGeom prst="rect">
                <a:avLst/>
              </a:prstGeom>
              <a:blipFill>
                <a:blip r:embed="rId3"/>
                <a:stretch>
                  <a:fillRect l="-1000" t="-1690" r="-1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B098601-1CB2-42CD-A532-D59CEC664B1B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8E1D-3B54-4629-A392-32A2284A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cap="none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l-GR" sz="5400" b="1" cap="none" baseline="30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ο</a:t>
            </a:r>
            <a:r>
              <a:rPr lang="el-GR" sz="5400" b="1" cap="none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Θέμα</a:t>
            </a:r>
            <a:endParaRPr lang="el-GR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C154-330A-4783-AC78-5C811B140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33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1428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τα σημεία Α, Β και Μ που παριστάνουν στον άξονα των πραγματικών αριθμών τους αριθμούς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2, 7 και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αντίστοιχα,</a:t>
                </a: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με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09550" indent="-20955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διατυπώσετε τη γεωμετρική ερμηνεία των παραστάσεων.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419100" indent="-209550" algn="just">
                  <a:tabLst>
                    <a:tab pos="4914900" algn="l"/>
                  </a:tabLst>
                </a:pPr>
                <a:r>
                  <a:rPr lang="en-US" sz="2800" b="1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4)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419100" indent="-209550" algn="just">
                  <a:tabLst>
                    <a:tab pos="4914900" algn="l"/>
                  </a:tabLst>
                </a:pPr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4)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09550" indent="-209550" algn="just">
                  <a:tabLst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Με τη βοήθεια του άξονα να δώσετε τη γεωμετρική ερμηνεία του αθροίσματος: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(Μονάδες 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09550" indent="-209550" algn="just">
                  <a:tabLst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βρείτε την τιμή της παράστασης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𝛢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γεωμετρικά. (Μονάδες 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09550" indent="-209550" algn="just">
                  <a:tabLst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επιβεβαιώσετε αλγεβρικά το προηγούμενο συμπέρασμα. (Μονάδες 7)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693866"/>
              </a:xfrm>
              <a:prstGeom prst="rect">
                <a:avLst/>
              </a:prstGeom>
              <a:blipFill>
                <a:blip r:embed="rId3"/>
                <a:stretch>
                  <a:fillRect l="-1000" t="-1178" r="-1000" b="-20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E525D59-364E-4755-AD33-416842077AF1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225F-4B1B-4133-B3FF-75EDEEA6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1800" b="1" u="sng" cap="non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Κεφ</a:t>
            </a:r>
            <a:r>
              <a:rPr lang="el-GR" sz="1800" b="1" u="sng" cap="none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–  2.1 Οι Πράξεις Και Οι Ιδιότητες Τους</a:t>
            </a:r>
            <a:br>
              <a:rPr lang="el-GR" sz="1800" cap="none" dirty="0">
                <a:effectLst/>
                <a:ea typeface="Calibri" panose="020F0502020204030204" pitchFamily="34" charset="0"/>
              </a:rPr>
            </a:br>
            <a:r>
              <a:rPr lang="el-GR" sz="1800" b="1" cap="none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l-GR" sz="1800" cap="none" dirty="0">
                <a:effectLst/>
                <a:ea typeface="Calibri" panose="020F0502020204030204" pitchFamily="34" charset="0"/>
              </a:rPr>
            </a:br>
            <a:r>
              <a:rPr lang="el-GR" sz="1800" b="1" cap="none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2ο Θέμα</a:t>
            </a:r>
            <a:br>
              <a:rPr lang="el-GR" sz="1800" cap="none" dirty="0">
                <a:effectLst/>
                <a:ea typeface="Calibri" panose="020F0502020204030204" pitchFamily="34" charset="0"/>
              </a:rPr>
            </a:br>
            <a:endParaRPr lang="el-GR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D8A3-E26C-4119-98CB-6E22173D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54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6B9F0-CBBD-4950-9302-1C5C968DA7CB}"/>
              </a:ext>
            </a:extLst>
          </p:cNvPr>
          <p:cNvSpPr txBox="1"/>
          <p:nvPr/>
        </p:nvSpPr>
        <p:spPr>
          <a:xfrm>
            <a:off x="0" y="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l-GR" sz="2800" b="1" dirty="0">
                <a:solidFill>
                  <a:srgbClr val="2F5496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ΘΕΜΑ 1429</a:t>
            </a:r>
            <a:endParaRPr lang="el-GR" sz="3600" b="1" dirty="0">
              <a:solidFill>
                <a:srgbClr val="2F5496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842510" algn="l"/>
                <a:tab pos="4914900" algn="l"/>
              </a:tabLst>
            </a:pPr>
            <a:r>
              <a:rPr lang="el-GR" sz="28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Σε έναν άξονα τα σημεία Α, Β και Μ αντιστοιχούν στους αριθμούς 5 , 9 και x αντίστοιχα.</a:t>
            </a:r>
          </a:p>
          <a:p>
            <a:pPr algn="just">
              <a:tabLst>
                <a:tab pos="4842510" algn="l"/>
                <a:tab pos="4914900" algn="l"/>
              </a:tabLst>
            </a:pPr>
            <a:r>
              <a:rPr lang="el-GR" sz="28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α) Να διατυπώσετε τη γεωμετρική ερμηνεία των παραστάσεων |x-5| και |x-9|.</a:t>
            </a:r>
          </a:p>
          <a:p>
            <a:pPr algn="just">
              <a:tabLst>
                <a:tab pos="4842510" algn="l"/>
                <a:tab pos="4914900" algn="l"/>
              </a:tabLst>
            </a:pPr>
            <a:r>
              <a:rPr lang="el-GR" sz="28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(Μονάδες 10)</a:t>
            </a:r>
          </a:p>
          <a:p>
            <a:pPr algn="just">
              <a:tabLst>
                <a:tab pos="4842510" algn="l"/>
                <a:tab pos="4914900" algn="l"/>
              </a:tabLst>
            </a:pPr>
            <a:r>
              <a:rPr lang="el-GR" sz="28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β) Αν ισχύει |x-5|=|x-9|,</a:t>
            </a:r>
          </a:p>
          <a:p>
            <a:pPr algn="just">
              <a:tabLst>
                <a:tab pos="4842510" algn="l"/>
                <a:tab pos="4914900" algn="l"/>
              </a:tabLst>
            </a:pPr>
            <a:r>
              <a:rPr lang="el-GR" sz="28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i) Ποια γεωμετρική ιδιότητα του σημείου Μ αναγνωρίζετε; Να αιτιολογήσετε την απάντησή σας. (Μονάδες 7)</a:t>
            </a:r>
          </a:p>
          <a:p>
            <a:pPr algn="just">
              <a:tabLst>
                <a:tab pos="4842510" algn="l"/>
                <a:tab pos="4914900" algn="l"/>
              </a:tabLst>
            </a:pPr>
            <a:r>
              <a:rPr lang="el-GR" sz="28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el-GR" sz="28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Με χρήση του άξονα, να προσδιορίσετε τον πραγματικό αριθμό x που παριστάνει το σημείο Μ. Να επιβεβαιώσετε με αλγεβρικό τρόπο την απάντησή σας. (Μονάδες 8)</a:t>
            </a:r>
            <a:endParaRPr lang="el-GR" sz="2800" dirty="0"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EE337-E11F-4D43-84F5-A5B455B2EE56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97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1515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πραγματικοί αριθμοί α και β για τους οποίους ισχύει η ανίσωση: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09550" indent="-209550" algn="just">
                  <a:lnSpc>
                    <a:spcPct val="150000"/>
                  </a:lnSpc>
                  <a:spcBef>
                    <a:spcPts val="600"/>
                  </a:spcBef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Να αποδείξετε ότι το 1 είναι μεταξύ των </a:t>
                </a:r>
                <a:r>
                  <a:rPr lang="el-GR" sz="2800" dirty="0" err="1">
                    <a:latin typeface="Bookman Old Style" panose="02050604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(Μονάδες 13)</a:t>
                </a:r>
                <a:endParaRPr lang="el-GR" sz="3200" dirty="0">
                  <a:latin typeface="Bookman Old Style" panose="02050604050505020204" pitchFamily="18" charset="0"/>
                  <a:ea typeface="Times New Roman" panose="02020603050405020304" pitchFamily="18" charset="0"/>
                </a:endParaRPr>
              </a:p>
              <a:p>
                <a:pPr marL="209550" indent="-20955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Αν επιπλέον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β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να υπολογίσετε την τιμή της παράστασης: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Κ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α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β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Να αιτιολογήσετε την απάντησή σας είτε, γεωμετρικά είτε αλγεβρικά (Μονάδες 12)</a:t>
                </a:r>
                <a:endParaRPr lang="el-GR" sz="3200" dirty="0">
                  <a:latin typeface="Bookman Old Style" panose="0205060405050502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973204"/>
              </a:xfrm>
              <a:prstGeom prst="rect">
                <a:avLst/>
              </a:prstGeom>
              <a:blipFill>
                <a:blip r:embed="rId3"/>
                <a:stretch>
                  <a:fillRect l="-1000" t="-1687" r="-1000" b="-32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A97105-9BB9-41ED-9961-DFE336AC0ACC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16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1525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τους πραγματικούς αριθμούς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ισχύει:</a:t>
                </a: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𝛃</m:t>
                        </m:r>
                        <m:r>
                          <a:rPr lang="el-G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US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αποδειχθεί ότι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4)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βρεθεί μεταξύ ποιων αριθμών βρίσκεται ο β.  (Μονάδες 5)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βρεθεί μεταξύ ποιων αριθμών βρίσκεται η παράσταση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7)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Να βρεθεί μεταξύ ποιων αριθμών βρίσκεται η παράσταση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9)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165756"/>
              </a:xfrm>
              <a:prstGeom prst="rect">
                <a:avLst/>
              </a:prstGeom>
              <a:blipFill>
                <a:blip r:embed="rId3"/>
                <a:stretch>
                  <a:fillRect l="-1000" t="-1611" b="-30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8920D9-DBDB-4570-A9CD-FA6BD8A137A5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956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1270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Δίνεται η παράσταση: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βρεθούν οι τιμές που πρέπει να πάρει το x, ώστε η παράσταση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έχει νόημα πραγματικού αριθμού.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να αποδείξετε ότι η παράσταση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σταθερή, δηλαδή ανεξάρτητη του x.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956579"/>
              </a:xfrm>
              <a:prstGeom prst="rect">
                <a:avLst/>
              </a:prstGeom>
              <a:blipFill>
                <a:blip r:embed="rId3"/>
                <a:stretch>
                  <a:fillRect l="-1000" t="-2268" r="-1000" b="-47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F396B91-CA75-47D9-8F19-2C11C21F3E30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9A97-3FBD-47B7-A0FC-C434677C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1800" b="1" u="sng" cap="non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Κεφ</a:t>
            </a:r>
            <a:r>
              <a:rPr lang="el-GR" sz="1800" b="1" u="sng" cap="none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2 - 2.4 Ρίζες Πραγματικών Αριθμών</a:t>
            </a:r>
            <a:br>
              <a:rPr lang="el-GR" sz="1800" cap="none" dirty="0">
                <a:effectLst/>
                <a:ea typeface="Calibri" panose="020F0502020204030204" pitchFamily="34" charset="0"/>
              </a:rPr>
            </a:br>
            <a:r>
              <a:rPr lang="el-GR" sz="1800" b="1" cap="none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l-GR" sz="1800" cap="none" dirty="0">
                <a:effectLst/>
                <a:ea typeface="Calibri" panose="020F0502020204030204" pitchFamily="34" charset="0"/>
              </a:rPr>
            </a:br>
            <a:r>
              <a:rPr lang="el-GR" sz="1800" b="1" cap="none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2ο Θέμα</a:t>
            </a:r>
            <a:br>
              <a:rPr lang="el-GR" sz="1800" cap="none" dirty="0">
                <a:effectLst/>
                <a:ea typeface="Calibri" panose="020F0502020204030204" pitchFamily="34" charset="0"/>
              </a:rPr>
            </a:br>
            <a:endParaRPr lang="el-GR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47D-6790-4FA5-A2B8-C53913660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90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44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1281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αριθμητικές παραστάσεις: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deg>
                              <m:e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συγκρίνετε τους αριθμούς: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g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Να αιτιολογήσετε την απάντησή σας. (Μονάδες 12)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48876"/>
              </a:xfrm>
              <a:prstGeom prst="rect">
                <a:avLst/>
              </a:prstGeom>
              <a:blipFill>
                <a:blip r:embed="rId3"/>
                <a:stretch>
                  <a:fillRect l="-1000" t="-2736" r="-2000" b="-57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B358E8F-852C-4130-A321-DEC92520251D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53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1308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Δίνεται η παράσταση: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λύσετε την εξίσωση: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531462"/>
              </a:xfrm>
              <a:prstGeom prst="rect">
                <a:avLst/>
              </a:prstGeom>
              <a:blipFill>
                <a:blip r:embed="rId3"/>
                <a:stretch>
                  <a:fillRect l="-1000" t="-26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C457784-B910-40A9-86E0-D75046D11B1F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19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1335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παραστάσεις: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όπου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πραγματικός αριθμός.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ποιες τιμές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ορίζεται η παράσταση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(Μονάδες 7)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ποιες τιμές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ορίζεται η παράσταση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(Μονάδες 8)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γ)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 δείξετε ότι, για κάθε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ισχύει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199466"/>
              </a:xfrm>
              <a:prstGeom prst="rect">
                <a:avLst/>
              </a:prstGeom>
              <a:blipFill>
                <a:blip r:embed="rId3"/>
                <a:stretch>
                  <a:fillRect l="-1000" t="-2095" r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9C7EE0-010D-4D1F-B85A-AA7B265D7F31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336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1338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g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τότε: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συγκρίνετε τους αριθμούς Α,Β.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336665"/>
              </a:xfrm>
              <a:prstGeom prst="rect">
                <a:avLst/>
              </a:prstGeom>
              <a:blipFill>
                <a:blip r:embed="rId3"/>
                <a:stretch>
                  <a:fillRect l="-1000" t="-28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3FE241C-BE79-42BE-8A43-364FC3414E8F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44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1340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τότε: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υπολογίσετε την τιμή της παράστασης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Π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441729"/>
              </a:xfrm>
              <a:prstGeom prst="rect">
                <a:avLst/>
              </a:prstGeom>
              <a:blipFill>
                <a:blip r:embed="rId3"/>
                <a:stretch>
                  <a:fillRect l="-1000" t="-15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3E40B3-A1A7-43A6-8617-3FAB50328E2F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20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1254 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αποσύρθηκε!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Έστω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πραγματικοί αριθμοί ώστε να ισχύει: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υπολογίσετε την τιμή της παράστασης: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𝑥𝑦</m:t>
                        </m:r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(Μονάδες 13)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201646"/>
              </a:xfrm>
              <a:prstGeom prst="rect">
                <a:avLst/>
              </a:prstGeom>
              <a:blipFill>
                <a:blip r:embed="rId3"/>
                <a:stretch>
                  <a:fillRect l="-1000" t="-2095" b="-4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F7A810-BBE8-4240-85A4-0895878A8F2B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33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1375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Στον πίνακα της τάξης σας είναι γραμμένες οι παρακάτω πληροφορίες (προσεγγίσεις):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41</m:t>
                    </m:r>
                  </m:oMath>
                </a14:m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64</m:t>
                    </m:r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επιλέξετε έναν τρόπο, ώστε να αξιοποιήσετε τα παραπάνω δεδομένα (όποια θεωρείτε κατάλληλα) και να υπολογίσετε με προσέγγιση εκατοστού τους αριθμούς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δεν υπήρχαν στον πίνακα οι προσεγγιστικές τιμές των ριζών πώς θα μπορούσατε να υπολογίσετε την τιμή της παράστασης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e>
                        </m:rad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80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</m:rad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339008"/>
              </a:xfrm>
              <a:prstGeom prst="rect">
                <a:avLst/>
              </a:prstGeom>
              <a:blipFill>
                <a:blip r:embed="rId3"/>
                <a:stretch>
                  <a:fillRect l="-1000" t="-1545" r="-1000" b="-29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A3EEE4-E65A-4D38-85CB-996B17C4414B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89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1377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</m:ra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συγκρίνετε τους αριθμούς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896930"/>
              </a:xfrm>
              <a:prstGeom prst="rect">
                <a:avLst/>
              </a:prstGeom>
              <a:blipFill>
                <a:blip r:embed="rId3"/>
                <a:stretch>
                  <a:fillRect l="-1000" t="-35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130D0E9-EFEB-40AC-AE45-8C7CE9670E30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768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1381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Δίνεται η παράσταση: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ποιες τιμές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ορίζεται η παράσταση Β; Να αιτιολογήσετε την απάντησή σας και να γράψετε το σύνολο των δυνατών τιμών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υπό μορφή διαστήματος. 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να αποδείξετε ότι: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768578"/>
              </a:xfrm>
              <a:prstGeom prst="rect">
                <a:avLst/>
              </a:prstGeom>
              <a:blipFill>
                <a:blip r:embed="rId3"/>
                <a:stretch>
                  <a:fillRect l="-1000" t="-2423" r="-2000" b="-52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4A27DD7-74A3-4035-82B4-9DE69A8BD3B6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49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Adobe Fan Heiti Std B"/>
                    <a:cs typeface="Times New Roman" panose="02020603050405020304" pitchFamily="18" charset="0"/>
                  </a:rPr>
                  <a:t>ΘΕΜΑ 1382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αριθμοί: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διατάξετε από το μικρότερο στο μεγαλύτερο τους αριθμούς: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1 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92221"/>
              </a:xfrm>
              <a:prstGeom prst="rect">
                <a:avLst/>
              </a:prstGeom>
              <a:blipFill>
                <a:blip r:embed="rId3"/>
                <a:stretch>
                  <a:fillRect l="-1000" t="-2689" r="-1900" b="-58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E709070-4532-408D-B995-69EE68239329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1353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αποδείξετε ότι για οποιουσδήποτε πραγματικούς αριθμούς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ισχύει: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>
                  <a:tabLst>
                    <a:tab pos="16002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βρείτε τους αριθμούς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ώστε: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br>
                  <a:rPr lang="el-GR" sz="2800" b="1" u="sng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832092"/>
              </a:xfrm>
              <a:prstGeom prst="rect">
                <a:avLst/>
              </a:prstGeom>
              <a:blipFill>
                <a:blip r:embed="rId3"/>
                <a:stretch>
                  <a:fillRect l="-1000" t="-1387" r="-1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1DC686-A767-44D9-BB0E-6703E1267A7B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798-DC3E-4E97-824F-E622A721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u="sng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Κεφ</a:t>
            </a:r>
            <a:r>
              <a:rPr lang="el-GR" sz="5400" b="1" u="sng" cap="none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2 - 2.2 Διάταξη Πραγματικών Αριθμών</a:t>
            </a:r>
            <a:br>
              <a:rPr lang="el-GR" sz="5400" cap="none" dirty="0">
                <a:ea typeface="Calibri" panose="020F0502020204030204" pitchFamily="34" charset="0"/>
              </a:rPr>
            </a:br>
            <a:r>
              <a:rPr lang="el-GR" sz="54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l-GR" sz="5400" cap="none" dirty="0">
                <a:ea typeface="Calibri" panose="020F0502020204030204" pitchFamily="34" charset="0"/>
              </a:rPr>
            </a:br>
            <a:r>
              <a:rPr lang="el-GR" sz="5400" b="1" cap="none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2ο Θέμα</a:t>
            </a:r>
            <a:br>
              <a:rPr lang="el-GR" sz="5400" cap="none" dirty="0">
                <a:ea typeface="Calibri" panose="020F0502020204030204" pitchFamily="34" charset="0"/>
              </a:rPr>
            </a:br>
            <a:r>
              <a:rPr lang="el-GR" sz="5400" cap="none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l-GR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41C5-BFC3-4E1C-8D8B-4FEA317C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8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1287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Δίνονται οι παραστάσεις: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𝛬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𝛼𝛽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όπου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𝛬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για κάθε τιμή των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ποιες τιμές των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ισχύει η ισότητα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𝛬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Να αιτιολογήσετε την απάντησή σας.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1943100" algn="l"/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3"/>
                <a:stretch>
                  <a:fillRect l="-1000" t="-2506" r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CA825B-4ACE-4DEA-87DC-52E0F889CB76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1298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Άλλαξε κωδικό σε 14492 και διατύπωση.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Ορθογώνιο παραλληλόγραμμο έχει μήκος x εκατοστά και πλάτος y εκατοστά, αντίστοιχα. </a:t>
                </a: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για τα μήκη x και y ισχύει: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τότε: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βρείτε τα όρια μεταξύ των οποίων περιέχεται η τιμή της περιμέτρου του ορθογωνίου παραλληλογράμμου.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 το x μειωθεί κατά 1 και το y τριπλασιαστεί, να βρείτε τα όρια μεταξύ των οποίων περιέχεται η τιμή της περιμέτρου του νέου ορθογωνίου παραλληλογράμμου. (Μονάδες 15)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401205"/>
              </a:xfrm>
              <a:prstGeom prst="rect">
                <a:avLst/>
              </a:prstGeom>
              <a:blipFill>
                <a:blip r:embed="rId2"/>
                <a:stretch>
                  <a:fillRect l="-1000" t="-1524" r="-1000" b="-2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9447E3E-71BA-42E5-BDE5-E616DBC774AB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1314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Αλλαξε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κωδικό σε και διατύπωση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Για τους πραγματικούς αριθμούς </a:t>
                </a:r>
                <a:r>
                  <a:rPr lang="el-GR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α,β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ισχύουν: </a:t>
                </a: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tabLst>
                    <a:tab pos="4842510" algn="l"/>
                    <a:tab pos="491490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Να βρείτε τα όρια μεταξύ των οποίων περιέχεται η τιμή καθεμιάς από τις παραστάσεις: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12)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pPr marL="228600" indent="-228600" algn="just">
                  <a:tabLst>
                    <a:tab pos="4842510" algn="l"/>
                    <a:tab pos="4914900" algn="l"/>
                  </a:tabLst>
                </a:pP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𝛼𝛽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(Μονάδες 13)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539430"/>
              </a:xfrm>
              <a:prstGeom prst="rect">
                <a:avLst/>
              </a:prstGeom>
              <a:blipFill>
                <a:blip r:embed="rId2"/>
                <a:stretch>
                  <a:fillRect l="-1000" t="-1893" r="-1000" b="-37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30C1E1-BAC1-45AC-9ECB-63AA2BD8993D}"/>
              </a:ext>
            </a:extLst>
          </p:cNvPr>
          <p:cNvSpPr txBox="1"/>
          <p:nvPr/>
        </p:nvSpPr>
        <p:spPr>
          <a:xfrm>
            <a:off x="3265715" y="746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theme/theme1.xml><?xml version="1.0" encoding="utf-8"?>
<a:theme xmlns:a="http://schemas.openxmlformats.org/drawingml/2006/main" name="Badg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Κάρτα</Template>
  <TotalTime>269</TotalTime>
  <Words>2783</Words>
  <Application>Microsoft Office PowerPoint</Application>
  <PresentationFormat>Widescreen</PresentationFormat>
  <Paragraphs>318</Paragraphs>
  <Slides>43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Bookman Old Style</vt:lpstr>
      <vt:lpstr>Calibri</vt:lpstr>
      <vt:lpstr>Cambria Math</vt:lpstr>
      <vt:lpstr>Gill Sans MT</vt:lpstr>
      <vt:lpstr>Badge</vt:lpstr>
      <vt:lpstr>Τράπεζα θεμάτων Α΄ λυκείου – Άλγεβρα κεφάλαιο 2ο</vt:lpstr>
      <vt:lpstr>PowerPoint Presentation</vt:lpstr>
      <vt:lpstr>Κεφ 2 –  2.1 Οι Πράξεις Και Οι Ιδιότητες Τους   2ο Θέμα </vt:lpstr>
      <vt:lpstr>PowerPoint Presentation</vt:lpstr>
      <vt:lpstr>PowerPoint Presentation</vt:lpstr>
      <vt:lpstr>Κεφ 2 - 2.2 Διάταξη Πραγματικών Αριθμών   2ο Θέμα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Κεφ 2 - 2.3 Απόλυτη Τιμή Πραγματικού Αριθμού   2ο Θέμα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4ο Θέμα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Κεφ 2 - 2.4 Ρίζες Πραγματικών Αριθμών   2ο Θέμα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Τράπεζα θεμάτων Β΄ λυκείου – μαθηματικά προσανατολισμού</dc:title>
  <dc:creator>ΧΡΗΣΤΟΣ ΣΑΜΟΥΗΛΙΔΗΣ</dc:creator>
  <cp:lastModifiedBy>ΧΡΗΣΤΟΣ ΣΑΜΟΥΗΛΙΔΗΣ</cp:lastModifiedBy>
  <cp:revision>47</cp:revision>
  <dcterms:created xsi:type="dcterms:W3CDTF">2022-05-21T15:47:24Z</dcterms:created>
  <dcterms:modified xsi:type="dcterms:W3CDTF">2022-06-01T17:24:03Z</dcterms:modified>
</cp:coreProperties>
</file>