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60" r:id="rId1"/>
  </p:sldMasterIdLst>
  <p:notesMasterIdLst>
    <p:notesMasterId r:id="rId52"/>
  </p:notesMasterIdLst>
  <p:sldIdLst>
    <p:sldId id="256" r:id="rId2"/>
    <p:sldId id="313" r:id="rId3"/>
    <p:sldId id="362"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44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37865-05CC-48B4-B74B-B35D10D064BE}" type="datetimeFigureOut">
              <a:rPr lang="el-GR" smtClean="0"/>
              <a:t>27/5/2022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94537-5124-47C1-8D84-6B6D94C9B06A}" type="slidenum">
              <a:rPr lang="el-GR" smtClean="0"/>
              <a:t>‹#›</a:t>
            </a:fld>
            <a:endParaRPr lang="el-GR"/>
          </a:p>
        </p:txBody>
      </p:sp>
    </p:spTree>
    <p:extLst>
      <p:ext uri="{BB962C8B-B14F-4D97-AF65-F5344CB8AC3E}">
        <p14:creationId xmlns:p14="http://schemas.microsoft.com/office/powerpoint/2010/main" val="64792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10.3. Εμβαδόν βασικών ευθύγραμμων σχημάτων, 11.6. Προσέγγιση του εμβαδού κύκλου με κανονικά πολύγωνα,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2</a:t>
            </a:fld>
            <a:endParaRPr lang="el-GR"/>
          </a:p>
        </p:txBody>
      </p:sp>
    </p:spTree>
    <p:extLst>
      <p:ext uri="{BB962C8B-B14F-4D97-AF65-F5344CB8AC3E}">
        <p14:creationId xmlns:p14="http://schemas.microsoft.com/office/powerpoint/2010/main" val="409907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11.1. Ορισμός κανονικού πολυγώνου, 11.2. Ιδιότητες και στοιχεία κανονικών πολυγώνων</a:t>
            </a:r>
          </a:p>
        </p:txBody>
      </p:sp>
      <p:sp>
        <p:nvSpPr>
          <p:cNvPr id="4" name="Slide Number Placeholder 3"/>
          <p:cNvSpPr>
            <a:spLocks noGrp="1"/>
          </p:cNvSpPr>
          <p:nvPr>
            <p:ph type="sldNum" sz="quarter" idx="5"/>
          </p:nvPr>
        </p:nvSpPr>
        <p:spPr/>
        <p:txBody>
          <a:bodyPr/>
          <a:lstStyle/>
          <a:p>
            <a:fld id="{25294537-5124-47C1-8D84-6B6D94C9B06A}" type="slidenum">
              <a:rPr lang="el-GR" smtClean="0"/>
              <a:t>11</a:t>
            </a:fld>
            <a:endParaRPr lang="el-GR"/>
          </a:p>
        </p:txBody>
      </p:sp>
    </p:spTree>
    <p:extLst>
      <p:ext uri="{BB962C8B-B14F-4D97-AF65-F5344CB8AC3E}">
        <p14:creationId xmlns:p14="http://schemas.microsoft.com/office/powerpoint/2010/main" val="310007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9.4. Γενίκευση του Πυθαγόρειου θεωρήματος, 10.3. Εμβαδόν βασικών ευθύγραμμων σχημάτων,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12</a:t>
            </a:fld>
            <a:endParaRPr lang="el-GR"/>
          </a:p>
        </p:txBody>
      </p:sp>
    </p:spTree>
    <p:extLst>
      <p:ext uri="{BB962C8B-B14F-4D97-AF65-F5344CB8AC3E}">
        <p14:creationId xmlns:p14="http://schemas.microsoft.com/office/powerpoint/2010/main" val="426373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10.2. Εμβαδόν ευθύγραμμου σχήματος - Ισοδύναμα ευθύγραμμα σχήματα,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13</a:t>
            </a:fld>
            <a:endParaRPr lang="el-GR"/>
          </a:p>
        </p:txBody>
      </p:sp>
    </p:spTree>
    <p:extLst>
      <p:ext uri="{BB962C8B-B14F-4D97-AF65-F5344CB8AC3E}">
        <p14:creationId xmlns:p14="http://schemas.microsoft.com/office/powerpoint/2010/main" val="367938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10.3. Εμβαδόν βασικών ευθύγραμμων σχημάτων, 11.5. Μήκος τόξου,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14</a:t>
            </a:fld>
            <a:endParaRPr lang="el-GR"/>
          </a:p>
        </p:txBody>
      </p:sp>
    </p:spTree>
    <p:extLst>
      <p:ext uri="{BB962C8B-B14F-4D97-AF65-F5344CB8AC3E}">
        <p14:creationId xmlns:p14="http://schemas.microsoft.com/office/powerpoint/2010/main" val="198526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11.5. Μήκος τόξου</a:t>
            </a:r>
          </a:p>
        </p:txBody>
      </p:sp>
      <p:sp>
        <p:nvSpPr>
          <p:cNvPr id="4" name="Slide Number Placeholder 3"/>
          <p:cNvSpPr>
            <a:spLocks noGrp="1"/>
          </p:cNvSpPr>
          <p:nvPr>
            <p:ph type="sldNum" sz="quarter" idx="5"/>
          </p:nvPr>
        </p:nvSpPr>
        <p:spPr/>
        <p:txBody>
          <a:bodyPr/>
          <a:lstStyle/>
          <a:p>
            <a:fld id="{25294537-5124-47C1-8D84-6B6D94C9B06A}" type="slidenum">
              <a:rPr lang="el-GR" smtClean="0"/>
              <a:t>15</a:t>
            </a:fld>
            <a:endParaRPr lang="el-GR"/>
          </a:p>
        </p:txBody>
      </p:sp>
    </p:spTree>
    <p:extLst>
      <p:ext uri="{BB962C8B-B14F-4D97-AF65-F5344CB8AC3E}">
        <p14:creationId xmlns:p14="http://schemas.microsoft.com/office/powerpoint/2010/main" val="356622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16</a:t>
            </a:fld>
            <a:endParaRPr lang="el-GR"/>
          </a:p>
        </p:txBody>
      </p:sp>
    </p:spTree>
    <p:extLst>
      <p:ext uri="{BB962C8B-B14F-4D97-AF65-F5344CB8AC3E}">
        <p14:creationId xmlns:p14="http://schemas.microsoft.com/office/powerpoint/2010/main" val="297305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17</a:t>
            </a:fld>
            <a:endParaRPr lang="el-GR"/>
          </a:p>
        </p:txBody>
      </p:sp>
    </p:spTree>
    <p:extLst>
      <p:ext uri="{BB962C8B-B14F-4D97-AF65-F5344CB8AC3E}">
        <p14:creationId xmlns:p14="http://schemas.microsoft.com/office/powerpoint/2010/main" val="89349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11.6. Προσέγγιση του εμβαδού κύκλου με κανονικά πολύγωνα,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18</a:t>
            </a:fld>
            <a:endParaRPr lang="el-GR"/>
          </a:p>
        </p:txBody>
      </p:sp>
    </p:spTree>
    <p:extLst>
      <p:ext uri="{BB962C8B-B14F-4D97-AF65-F5344CB8AC3E}">
        <p14:creationId xmlns:p14="http://schemas.microsoft.com/office/powerpoint/2010/main" val="257625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7.7. Θεώρημα του Θαλή, 8.2. Κριτήρια ομοιότητας, 9.2. Το Πυθαγόρειο θεώρημα, 9.4. Γενίκευση του Πυθαγόρειου θεωρήματος, 10.5. Λόγος εμβαδών όμοιων τριγώνων – πολυγώνων, 11.1. Ορισμός κανονικού πολυγώνου</a:t>
            </a:r>
          </a:p>
        </p:txBody>
      </p:sp>
      <p:sp>
        <p:nvSpPr>
          <p:cNvPr id="4" name="Slide Number Placeholder 3"/>
          <p:cNvSpPr>
            <a:spLocks noGrp="1"/>
          </p:cNvSpPr>
          <p:nvPr>
            <p:ph type="sldNum" sz="quarter" idx="5"/>
          </p:nvPr>
        </p:nvSpPr>
        <p:spPr/>
        <p:txBody>
          <a:bodyPr/>
          <a:lstStyle/>
          <a:p>
            <a:fld id="{25294537-5124-47C1-8D84-6B6D94C9B06A}" type="slidenum">
              <a:rPr lang="el-GR" smtClean="0"/>
              <a:t>19</a:t>
            </a:fld>
            <a:endParaRPr lang="el-GR"/>
          </a:p>
        </p:txBody>
      </p:sp>
    </p:spTree>
    <p:extLst>
      <p:ext uri="{BB962C8B-B14F-4D97-AF65-F5344CB8AC3E}">
        <p14:creationId xmlns:p14="http://schemas.microsoft.com/office/powerpoint/2010/main" val="364013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11.1. Ορισμός κανονικού πολυγώνου, 11.2. Ιδιότητες και στοιχεία κανονικών πολυγώνων</a:t>
            </a:r>
          </a:p>
        </p:txBody>
      </p:sp>
      <p:sp>
        <p:nvSpPr>
          <p:cNvPr id="4" name="Slide Number Placeholder 3"/>
          <p:cNvSpPr>
            <a:spLocks noGrp="1"/>
          </p:cNvSpPr>
          <p:nvPr>
            <p:ph type="sldNum" sz="quarter" idx="5"/>
          </p:nvPr>
        </p:nvSpPr>
        <p:spPr/>
        <p:txBody>
          <a:bodyPr/>
          <a:lstStyle/>
          <a:p>
            <a:fld id="{25294537-5124-47C1-8D84-6B6D94C9B06A}" type="slidenum">
              <a:rPr lang="el-GR" smtClean="0"/>
              <a:t>20</a:t>
            </a:fld>
            <a:endParaRPr lang="el-GR"/>
          </a:p>
        </p:txBody>
      </p:sp>
    </p:spTree>
    <p:extLst>
      <p:ext uri="{BB962C8B-B14F-4D97-AF65-F5344CB8AC3E}">
        <p14:creationId xmlns:p14="http://schemas.microsoft.com/office/powerpoint/2010/main" val="190354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10.3. Εμβαδόν βασικών ευθύγραμμων σχημάτων, 11.4. Προσέγγιση του μήκους του κύκλου με κανονικά πολύγωνα,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3</a:t>
            </a:fld>
            <a:endParaRPr lang="el-GR"/>
          </a:p>
        </p:txBody>
      </p:sp>
    </p:spTree>
    <p:extLst>
      <p:ext uri="{BB962C8B-B14F-4D97-AF65-F5344CB8AC3E}">
        <p14:creationId xmlns:p14="http://schemas.microsoft.com/office/powerpoint/2010/main" val="383662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10.3. Εμβαδόν βασικών ευθύγραμμων σχημάτων, 11.3. Εγγραφή βασικών κανονικών πολυγώνων σε κύκλο και στοιχεία τους, 11.4. Προσέγγιση του μήκους του κύκλου με κανονικά πολύγωνα, 11.5. Μήκος τόξου, 11.6. Προσέγγιση του εμβαδού κύκλου με κανονικά πολύγωνα,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21</a:t>
            </a:fld>
            <a:endParaRPr lang="el-GR"/>
          </a:p>
        </p:txBody>
      </p:sp>
    </p:spTree>
    <p:extLst>
      <p:ext uri="{BB962C8B-B14F-4D97-AF65-F5344CB8AC3E}">
        <p14:creationId xmlns:p14="http://schemas.microsoft.com/office/powerpoint/2010/main" val="2909074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10.3. Εμβαδόν βασικών ευθύγραμμων σχημάτων,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22</a:t>
            </a:fld>
            <a:endParaRPr lang="el-GR"/>
          </a:p>
        </p:txBody>
      </p:sp>
    </p:spTree>
    <p:extLst>
      <p:ext uri="{BB962C8B-B14F-4D97-AF65-F5344CB8AC3E}">
        <p14:creationId xmlns:p14="http://schemas.microsoft.com/office/powerpoint/2010/main" val="3460140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11.2. Ιδιότητες και στοιχεία κανονικών πολυγώνων,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23</a:t>
            </a:fld>
            <a:endParaRPr lang="el-GR"/>
          </a:p>
        </p:txBody>
      </p:sp>
    </p:spTree>
    <p:extLst>
      <p:ext uri="{BB962C8B-B14F-4D97-AF65-F5344CB8AC3E}">
        <p14:creationId xmlns:p14="http://schemas.microsoft.com/office/powerpoint/2010/main" val="292116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10.3. Εμβαδόν βασικών ευθύγραμμων σχημάτων, 11.4. Προσέγγιση του μήκους του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24</a:t>
            </a:fld>
            <a:endParaRPr lang="el-GR"/>
          </a:p>
        </p:txBody>
      </p:sp>
    </p:spTree>
    <p:extLst>
      <p:ext uri="{BB962C8B-B14F-4D97-AF65-F5344CB8AC3E}">
        <p14:creationId xmlns:p14="http://schemas.microsoft.com/office/powerpoint/2010/main" val="141828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10.2. Εμβαδόν ευθύγραμμου σχήματος - Ισοδύναμα ευθύγραμμα σχήματα,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25</a:t>
            </a:fld>
            <a:endParaRPr lang="el-GR"/>
          </a:p>
        </p:txBody>
      </p:sp>
    </p:spTree>
    <p:extLst>
      <p:ext uri="{BB962C8B-B14F-4D97-AF65-F5344CB8AC3E}">
        <p14:creationId xmlns:p14="http://schemas.microsoft.com/office/powerpoint/2010/main" val="132918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11.5. Μήκος τόξου</a:t>
            </a:r>
          </a:p>
        </p:txBody>
      </p:sp>
      <p:sp>
        <p:nvSpPr>
          <p:cNvPr id="4" name="Slide Number Placeholder 3"/>
          <p:cNvSpPr>
            <a:spLocks noGrp="1"/>
          </p:cNvSpPr>
          <p:nvPr>
            <p:ph type="sldNum" sz="quarter" idx="5"/>
          </p:nvPr>
        </p:nvSpPr>
        <p:spPr/>
        <p:txBody>
          <a:bodyPr/>
          <a:lstStyle/>
          <a:p>
            <a:fld id="{25294537-5124-47C1-8D84-6B6D94C9B06A}" type="slidenum">
              <a:rPr lang="el-GR" smtClean="0"/>
              <a:t>26</a:t>
            </a:fld>
            <a:endParaRPr lang="el-GR"/>
          </a:p>
        </p:txBody>
      </p:sp>
    </p:spTree>
    <p:extLst>
      <p:ext uri="{BB962C8B-B14F-4D97-AF65-F5344CB8AC3E}">
        <p14:creationId xmlns:p14="http://schemas.microsoft.com/office/powerpoint/2010/main" val="825280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11.5. Μήκος τόξου</a:t>
            </a:r>
          </a:p>
        </p:txBody>
      </p:sp>
      <p:sp>
        <p:nvSpPr>
          <p:cNvPr id="4" name="Slide Number Placeholder 3"/>
          <p:cNvSpPr>
            <a:spLocks noGrp="1"/>
          </p:cNvSpPr>
          <p:nvPr>
            <p:ph type="sldNum" sz="quarter" idx="5"/>
          </p:nvPr>
        </p:nvSpPr>
        <p:spPr/>
        <p:txBody>
          <a:bodyPr/>
          <a:lstStyle/>
          <a:p>
            <a:fld id="{25294537-5124-47C1-8D84-6B6D94C9B06A}" type="slidenum">
              <a:rPr lang="el-GR" smtClean="0"/>
              <a:t>27</a:t>
            </a:fld>
            <a:endParaRPr lang="el-GR"/>
          </a:p>
        </p:txBody>
      </p:sp>
    </p:spTree>
    <p:extLst>
      <p:ext uri="{BB962C8B-B14F-4D97-AF65-F5344CB8AC3E}">
        <p14:creationId xmlns:p14="http://schemas.microsoft.com/office/powerpoint/2010/main" val="2487401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28</a:t>
            </a:fld>
            <a:endParaRPr lang="el-GR"/>
          </a:p>
        </p:txBody>
      </p:sp>
    </p:spTree>
    <p:extLst>
      <p:ext uri="{BB962C8B-B14F-4D97-AF65-F5344CB8AC3E}">
        <p14:creationId xmlns:p14="http://schemas.microsoft.com/office/powerpoint/2010/main" val="2039220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11.3. Εγγραφή βασικών κανονικών πολυγώνων σε κύκλο και στοιχεία τους,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29</a:t>
            </a:fld>
            <a:endParaRPr lang="el-GR"/>
          </a:p>
        </p:txBody>
      </p:sp>
    </p:spTree>
    <p:extLst>
      <p:ext uri="{BB962C8B-B14F-4D97-AF65-F5344CB8AC3E}">
        <p14:creationId xmlns:p14="http://schemas.microsoft.com/office/powerpoint/2010/main" val="3100704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11.5. Μήκος τόξου,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30</a:t>
            </a:fld>
            <a:endParaRPr lang="el-GR"/>
          </a:p>
        </p:txBody>
      </p:sp>
    </p:spTree>
    <p:extLst>
      <p:ext uri="{BB962C8B-B14F-4D97-AF65-F5344CB8AC3E}">
        <p14:creationId xmlns:p14="http://schemas.microsoft.com/office/powerpoint/2010/main" val="108785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9.4. Γενίκευση του Πυθαγόρειου θεωρήματος, 11.3. Εγγραφή βασικών κανονικών πολυγώνων σε κύκλο και στοιχεία τους, 11.6. Προσέγγιση του εμβαδού κύκλου με κανονικά πολύγωνα,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4</a:t>
            </a:fld>
            <a:endParaRPr lang="el-GR"/>
          </a:p>
        </p:txBody>
      </p:sp>
    </p:spTree>
    <p:extLst>
      <p:ext uri="{BB962C8B-B14F-4D97-AF65-F5344CB8AC3E}">
        <p14:creationId xmlns:p14="http://schemas.microsoft.com/office/powerpoint/2010/main" val="2118068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31</a:t>
            </a:fld>
            <a:endParaRPr lang="el-GR"/>
          </a:p>
        </p:txBody>
      </p:sp>
    </p:spTree>
    <p:extLst>
      <p:ext uri="{BB962C8B-B14F-4D97-AF65-F5344CB8AC3E}">
        <p14:creationId xmlns:p14="http://schemas.microsoft.com/office/powerpoint/2010/main" val="3945488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11.5. Μήκος τόξου</a:t>
            </a:r>
          </a:p>
        </p:txBody>
      </p:sp>
      <p:sp>
        <p:nvSpPr>
          <p:cNvPr id="4" name="Slide Number Placeholder 3"/>
          <p:cNvSpPr>
            <a:spLocks noGrp="1"/>
          </p:cNvSpPr>
          <p:nvPr>
            <p:ph type="sldNum" sz="quarter" idx="5"/>
          </p:nvPr>
        </p:nvSpPr>
        <p:spPr/>
        <p:txBody>
          <a:bodyPr/>
          <a:lstStyle/>
          <a:p>
            <a:fld id="{25294537-5124-47C1-8D84-6B6D94C9B06A}" type="slidenum">
              <a:rPr lang="el-GR" smtClean="0"/>
              <a:t>32</a:t>
            </a:fld>
            <a:endParaRPr lang="el-GR"/>
          </a:p>
        </p:txBody>
      </p:sp>
    </p:spTree>
    <p:extLst>
      <p:ext uri="{BB962C8B-B14F-4D97-AF65-F5344CB8AC3E}">
        <p14:creationId xmlns:p14="http://schemas.microsoft.com/office/powerpoint/2010/main" val="4109248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10.3. Εμβαδόν βασικών ευθύγραμμων σχημάτων,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33</a:t>
            </a:fld>
            <a:endParaRPr lang="el-GR"/>
          </a:p>
        </p:txBody>
      </p:sp>
    </p:spTree>
    <p:extLst>
      <p:ext uri="{BB962C8B-B14F-4D97-AF65-F5344CB8AC3E}">
        <p14:creationId xmlns:p14="http://schemas.microsoft.com/office/powerpoint/2010/main" val="484261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10.3. Εμβαδόν βασικών ευθύγραμμων σχημάτων, 11.5. Μήκος τόξου,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34</a:t>
            </a:fld>
            <a:endParaRPr lang="el-GR"/>
          </a:p>
        </p:txBody>
      </p:sp>
    </p:spTree>
    <p:extLst>
      <p:ext uri="{BB962C8B-B14F-4D97-AF65-F5344CB8AC3E}">
        <p14:creationId xmlns:p14="http://schemas.microsoft.com/office/powerpoint/2010/main" val="170059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10.3. Εμβαδόν βασικών ευθύγραμμων σχημάτων,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35</a:t>
            </a:fld>
            <a:endParaRPr lang="el-GR"/>
          </a:p>
        </p:txBody>
      </p:sp>
    </p:spTree>
    <p:extLst>
      <p:ext uri="{BB962C8B-B14F-4D97-AF65-F5344CB8AC3E}">
        <p14:creationId xmlns:p14="http://schemas.microsoft.com/office/powerpoint/2010/main" val="2720051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11.5. Μήκος τόξου,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36</a:t>
            </a:fld>
            <a:endParaRPr lang="el-GR"/>
          </a:p>
        </p:txBody>
      </p:sp>
    </p:spTree>
    <p:extLst>
      <p:ext uri="{BB962C8B-B14F-4D97-AF65-F5344CB8AC3E}">
        <p14:creationId xmlns:p14="http://schemas.microsoft.com/office/powerpoint/2010/main" val="3926418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37</a:t>
            </a:fld>
            <a:endParaRPr lang="el-GR"/>
          </a:p>
        </p:txBody>
      </p:sp>
    </p:spTree>
    <p:extLst>
      <p:ext uri="{BB962C8B-B14F-4D97-AF65-F5344CB8AC3E}">
        <p14:creationId xmlns:p14="http://schemas.microsoft.com/office/powerpoint/2010/main" val="899415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11.1. Ορισμός κανονικού πολυγώνου, 11.2. Ιδιότητες και στοιχεία κανονικών πολυγώνων</a:t>
            </a:r>
          </a:p>
        </p:txBody>
      </p:sp>
      <p:sp>
        <p:nvSpPr>
          <p:cNvPr id="4" name="Slide Number Placeholder 3"/>
          <p:cNvSpPr>
            <a:spLocks noGrp="1"/>
          </p:cNvSpPr>
          <p:nvPr>
            <p:ph type="sldNum" sz="quarter" idx="5"/>
          </p:nvPr>
        </p:nvSpPr>
        <p:spPr/>
        <p:txBody>
          <a:bodyPr/>
          <a:lstStyle/>
          <a:p>
            <a:fld id="{25294537-5124-47C1-8D84-6B6D94C9B06A}" type="slidenum">
              <a:rPr lang="el-GR" smtClean="0"/>
              <a:t>38</a:t>
            </a:fld>
            <a:endParaRPr lang="el-GR"/>
          </a:p>
        </p:txBody>
      </p:sp>
    </p:spTree>
    <p:extLst>
      <p:ext uri="{BB962C8B-B14F-4D97-AF65-F5344CB8AC3E}">
        <p14:creationId xmlns:p14="http://schemas.microsoft.com/office/powerpoint/2010/main" val="1018464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11.5. Μήκος τόξου,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39</a:t>
            </a:fld>
            <a:endParaRPr lang="el-GR"/>
          </a:p>
        </p:txBody>
      </p:sp>
    </p:spTree>
    <p:extLst>
      <p:ext uri="{BB962C8B-B14F-4D97-AF65-F5344CB8AC3E}">
        <p14:creationId xmlns:p14="http://schemas.microsoft.com/office/powerpoint/2010/main" val="3672936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10.3. Εμβαδόν βασικών ευθύγραμμων σχημάτων, 11.3. Εγγραφή βασικών κανονικών πολυγώνων σε κύκλο και στοιχεία τους, 11.6. Προσέγγιση του εμβαδού κύκλου με κανονικά πολύγωνα,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40</a:t>
            </a:fld>
            <a:endParaRPr lang="el-GR"/>
          </a:p>
        </p:txBody>
      </p:sp>
    </p:spTree>
    <p:extLst>
      <p:ext uri="{BB962C8B-B14F-4D97-AF65-F5344CB8AC3E}">
        <p14:creationId xmlns:p14="http://schemas.microsoft.com/office/powerpoint/2010/main" val="102441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10.2. Εμβαδόν ευθύγραμμου σχήματος - Ισοδύναμα ευθύγραμμα σχήματα, 11.6. Προσέγγιση του εμβαδού κύκλου με κανονικά πολύγωνα,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5</a:t>
            </a:fld>
            <a:endParaRPr lang="el-GR"/>
          </a:p>
        </p:txBody>
      </p:sp>
    </p:spTree>
    <p:extLst>
      <p:ext uri="{BB962C8B-B14F-4D97-AF65-F5344CB8AC3E}">
        <p14:creationId xmlns:p14="http://schemas.microsoft.com/office/powerpoint/2010/main" val="3933309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10.3. Εμβαδόν βασικών ευθύγραμμων σχημάτων, 10.5. Λόγος εμβαδών όμοιων τριγώνων – πολυγώνων, 11.3. Εγγραφή βασικών κανονικών πολυγώνων σε κύκλο και στοιχεία τους,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41</a:t>
            </a:fld>
            <a:endParaRPr lang="el-GR"/>
          </a:p>
        </p:txBody>
      </p:sp>
    </p:spTree>
    <p:extLst>
      <p:ext uri="{BB962C8B-B14F-4D97-AF65-F5344CB8AC3E}">
        <p14:creationId xmlns:p14="http://schemas.microsoft.com/office/powerpoint/2010/main" val="2633201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42</a:t>
            </a:fld>
            <a:endParaRPr lang="el-GR"/>
          </a:p>
        </p:txBody>
      </p:sp>
    </p:spTree>
    <p:extLst>
      <p:ext uri="{BB962C8B-B14F-4D97-AF65-F5344CB8AC3E}">
        <p14:creationId xmlns:p14="http://schemas.microsoft.com/office/powerpoint/2010/main" val="283534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10.3. Εμβαδόν βασικών ευθύγραμμων σχημάτων,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43</a:t>
            </a:fld>
            <a:endParaRPr lang="el-GR"/>
          </a:p>
        </p:txBody>
      </p:sp>
    </p:spTree>
    <p:extLst>
      <p:ext uri="{BB962C8B-B14F-4D97-AF65-F5344CB8AC3E}">
        <p14:creationId xmlns:p14="http://schemas.microsoft.com/office/powerpoint/2010/main" val="2820450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9.2. Το Πυθαγόρειο θεώρημα, 10.3. Εμβαδόν βασικών ευθύγραμμων σχημάτων, 11.3. Εγγραφή βασικών κανονικών πολυγώνων σε κύκλο και στοιχεία τους,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44</a:t>
            </a:fld>
            <a:endParaRPr lang="el-GR"/>
          </a:p>
        </p:txBody>
      </p:sp>
    </p:spTree>
    <p:extLst>
      <p:ext uri="{BB962C8B-B14F-4D97-AF65-F5344CB8AC3E}">
        <p14:creationId xmlns:p14="http://schemas.microsoft.com/office/powerpoint/2010/main" val="3772121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10.4. Άλλοι τύποι για το εμβαδόν τριγώνου, 11.3. Εγγραφή βασικών κανονικών πολυγώνων σε κύκλο και στοιχεία τους, 11.5. Μήκος τόξου, 11.7. Εμβαδόν κυκλικού τομέα και κυκλικού τμήματος</a:t>
            </a:r>
          </a:p>
        </p:txBody>
      </p:sp>
      <p:sp>
        <p:nvSpPr>
          <p:cNvPr id="4" name="Slide Number Placeholder 3"/>
          <p:cNvSpPr>
            <a:spLocks noGrp="1"/>
          </p:cNvSpPr>
          <p:nvPr>
            <p:ph type="sldNum" sz="quarter" idx="5"/>
          </p:nvPr>
        </p:nvSpPr>
        <p:spPr/>
        <p:txBody>
          <a:bodyPr/>
          <a:lstStyle/>
          <a:p>
            <a:fld id="{25294537-5124-47C1-8D84-6B6D94C9B06A}" type="slidenum">
              <a:rPr lang="el-GR" smtClean="0"/>
              <a:t>45</a:t>
            </a:fld>
            <a:endParaRPr lang="el-GR"/>
          </a:p>
        </p:txBody>
      </p:sp>
    </p:spTree>
    <p:extLst>
      <p:ext uri="{BB962C8B-B14F-4D97-AF65-F5344CB8AC3E}">
        <p14:creationId xmlns:p14="http://schemas.microsoft.com/office/powerpoint/2010/main" val="2211350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11.2. Ιδιότητες και στοιχεία κανονικών πολυγώνων, 11.3. Εγγραφή βασικών κανονικών πολυγώνων σε κύκλο και στοιχεία τους</a:t>
            </a:r>
          </a:p>
        </p:txBody>
      </p:sp>
      <p:sp>
        <p:nvSpPr>
          <p:cNvPr id="4" name="Slide Number Placeholder 3"/>
          <p:cNvSpPr>
            <a:spLocks noGrp="1"/>
          </p:cNvSpPr>
          <p:nvPr>
            <p:ph type="sldNum" sz="quarter" idx="5"/>
          </p:nvPr>
        </p:nvSpPr>
        <p:spPr/>
        <p:txBody>
          <a:bodyPr/>
          <a:lstStyle/>
          <a:p>
            <a:fld id="{25294537-5124-47C1-8D84-6B6D94C9B06A}" type="slidenum">
              <a:rPr lang="el-GR" smtClean="0"/>
              <a:t>46</a:t>
            </a:fld>
            <a:endParaRPr lang="el-GR"/>
          </a:p>
        </p:txBody>
      </p:sp>
    </p:spTree>
    <p:extLst>
      <p:ext uri="{BB962C8B-B14F-4D97-AF65-F5344CB8AC3E}">
        <p14:creationId xmlns:p14="http://schemas.microsoft.com/office/powerpoint/2010/main" val="109434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11.4. Προσέγγιση του μήκους του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47</a:t>
            </a:fld>
            <a:endParaRPr lang="el-GR"/>
          </a:p>
        </p:txBody>
      </p:sp>
    </p:spTree>
    <p:extLst>
      <p:ext uri="{BB962C8B-B14F-4D97-AF65-F5344CB8AC3E}">
        <p14:creationId xmlns:p14="http://schemas.microsoft.com/office/powerpoint/2010/main" val="349644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11.2. Ιδιότητες και στοιχεία κανονικών πολυγώνων, 11.3. Εγγραφή βασικών κανονικών πολυγώνων σε κύκλο και στοιχεία τους</a:t>
            </a:r>
          </a:p>
        </p:txBody>
      </p:sp>
      <p:sp>
        <p:nvSpPr>
          <p:cNvPr id="4" name="Slide Number Placeholder 3"/>
          <p:cNvSpPr>
            <a:spLocks noGrp="1"/>
          </p:cNvSpPr>
          <p:nvPr>
            <p:ph type="sldNum" sz="quarter" idx="5"/>
          </p:nvPr>
        </p:nvSpPr>
        <p:spPr/>
        <p:txBody>
          <a:bodyPr/>
          <a:lstStyle/>
          <a:p>
            <a:fld id="{25294537-5124-47C1-8D84-6B6D94C9B06A}" type="slidenum">
              <a:rPr lang="el-GR" smtClean="0"/>
              <a:t>48</a:t>
            </a:fld>
            <a:endParaRPr lang="el-GR"/>
          </a:p>
        </p:txBody>
      </p:sp>
    </p:spTree>
    <p:extLst>
      <p:ext uri="{BB962C8B-B14F-4D97-AF65-F5344CB8AC3E}">
        <p14:creationId xmlns:p14="http://schemas.microsoft.com/office/powerpoint/2010/main" val="1584408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11.2. Ιδιότητες και στοιχεία κανονικών πολυγώνων, 11.3. Εγγραφή βασικών κανονικών πολυγώνων σε κύκλο και στοιχεία τους</a:t>
            </a:r>
          </a:p>
        </p:txBody>
      </p:sp>
      <p:sp>
        <p:nvSpPr>
          <p:cNvPr id="4" name="Slide Number Placeholder 3"/>
          <p:cNvSpPr>
            <a:spLocks noGrp="1"/>
          </p:cNvSpPr>
          <p:nvPr>
            <p:ph type="sldNum" sz="quarter" idx="5"/>
          </p:nvPr>
        </p:nvSpPr>
        <p:spPr/>
        <p:txBody>
          <a:bodyPr/>
          <a:lstStyle/>
          <a:p>
            <a:fld id="{25294537-5124-47C1-8D84-6B6D94C9B06A}" type="slidenum">
              <a:rPr lang="el-GR" smtClean="0"/>
              <a:t>49</a:t>
            </a:fld>
            <a:endParaRPr lang="el-GR"/>
          </a:p>
        </p:txBody>
      </p:sp>
    </p:spTree>
    <p:extLst>
      <p:ext uri="{BB962C8B-B14F-4D97-AF65-F5344CB8AC3E}">
        <p14:creationId xmlns:p14="http://schemas.microsoft.com/office/powerpoint/2010/main" val="1889665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7.7. Θεώρημα του Θαλή, 8.2. Κριτήρια ομοιότητας, 9.1. Ορθές προβολές, 9.2. Το Πυθαγόρειο θεώρημα, 10.3. Εμβαδόν βασικών ευθύγραμμων σχημάτων, 11.2. Ιδιότητες και στοιχεία κανονικών πολυγώνων</a:t>
            </a:r>
          </a:p>
        </p:txBody>
      </p:sp>
      <p:sp>
        <p:nvSpPr>
          <p:cNvPr id="4" name="Slide Number Placeholder 3"/>
          <p:cNvSpPr>
            <a:spLocks noGrp="1"/>
          </p:cNvSpPr>
          <p:nvPr>
            <p:ph type="sldNum" sz="quarter" idx="5"/>
          </p:nvPr>
        </p:nvSpPr>
        <p:spPr/>
        <p:txBody>
          <a:bodyPr/>
          <a:lstStyle/>
          <a:p>
            <a:fld id="{25294537-5124-47C1-8D84-6B6D94C9B06A}" type="slidenum">
              <a:rPr lang="el-GR" smtClean="0"/>
              <a:t>50</a:t>
            </a:fld>
            <a:endParaRPr lang="el-GR"/>
          </a:p>
        </p:txBody>
      </p:sp>
    </p:spTree>
    <p:extLst>
      <p:ext uri="{BB962C8B-B14F-4D97-AF65-F5344CB8AC3E}">
        <p14:creationId xmlns:p14="http://schemas.microsoft.com/office/powerpoint/2010/main" val="322645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11.5. Μήκος τόξου</a:t>
            </a:r>
          </a:p>
        </p:txBody>
      </p:sp>
      <p:sp>
        <p:nvSpPr>
          <p:cNvPr id="4" name="Slide Number Placeholder 3"/>
          <p:cNvSpPr>
            <a:spLocks noGrp="1"/>
          </p:cNvSpPr>
          <p:nvPr>
            <p:ph type="sldNum" sz="quarter" idx="5"/>
          </p:nvPr>
        </p:nvSpPr>
        <p:spPr/>
        <p:txBody>
          <a:bodyPr/>
          <a:lstStyle/>
          <a:p>
            <a:fld id="{25294537-5124-47C1-8D84-6B6D94C9B06A}" type="slidenum">
              <a:rPr lang="el-GR" smtClean="0"/>
              <a:t>6</a:t>
            </a:fld>
            <a:endParaRPr lang="el-GR"/>
          </a:p>
        </p:txBody>
      </p:sp>
    </p:spTree>
    <p:extLst>
      <p:ext uri="{BB962C8B-B14F-4D97-AF65-F5344CB8AC3E}">
        <p14:creationId xmlns:p14="http://schemas.microsoft.com/office/powerpoint/2010/main" val="116805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7</a:t>
            </a:fld>
            <a:endParaRPr lang="el-GR"/>
          </a:p>
        </p:txBody>
      </p:sp>
    </p:spTree>
    <p:extLst>
      <p:ext uri="{BB962C8B-B14F-4D97-AF65-F5344CB8AC3E}">
        <p14:creationId xmlns:p14="http://schemas.microsoft.com/office/powerpoint/2010/main" val="198126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7.7. Θεώρημα του Θαλή,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8</a:t>
            </a:fld>
            <a:endParaRPr lang="el-GR"/>
          </a:p>
        </p:txBody>
      </p:sp>
    </p:spTree>
    <p:extLst>
      <p:ext uri="{BB962C8B-B14F-4D97-AF65-F5344CB8AC3E}">
        <p14:creationId xmlns:p14="http://schemas.microsoft.com/office/powerpoint/2010/main" val="258769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7.7. Θεώρημα του Θαλή, 11.6. Προσέγγιση του εμβαδού κύκλου με κανονικά πολύγωνα</a:t>
            </a:r>
          </a:p>
        </p:txBody>
      </p:sp>
      <p:sp>
        <p:nvSpPr>
          <p:cNvPr id="4" name="Slide Number Placeholder 3"/>
          <p:cNvSpPr>
            <a:spLocks noGrp="1"/>
          </p:cNvSpPr>
          <p:nvPr>
            <p:ph type="sldNum" sz="quarter" idx="5"/>
          </p:nvPr>
        </p:nvSpPr>
        <p:spPr/>
        <p:txBody>
          <a:bodyPr/>
          <a:lstStyle/>
          <a:p>
            <a:fld id="{25294537-5124-47C1-8D84-6B6D94C9B06A}" type="slidenum">
              <a:rPr lang="el-GR" smtClean="0"/>
              <a:t>9</a:t>
            </a:fld>
            <a:endParaRPr lang="el-GR"/>
          </a:p>
        </p:txBody>
      </p:sp>
    </p:spTree>
    <p:extLst>
      <p:ext uri="{BB962C8B-B14F-4D97-AF65-F5344CB8AC3E}">
        <p14:creationId xmlns:p14="http://schemas.microsoft.com/office/powerpoint/2010/main" val="226038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11.3. Εγγραφή βασικών κανονικών πολυγώνων σε κύκλο και στοιχεία τους, 11.5. Μήκος τόξου</a:t>
            </a:r>
          </a:p>
        </p:txBody>
      </p:sp>
      <p:sp>
        <p:nvSpPr>
          <p:cNvPr id="4" name="Slide Number Placeholder 3"/>
          <p:cNvSpPr>
            <a:spLocks noGrp="1"/>
          </p:cNvSpPr>
          <p:nvPr>
            <p:ph type="sldNum" sz="quarter" idx="5"/>
          </p:nvPr>
        </p:nvSpPr>
        <p:spPr/>
        <p:txBody>
          <a:bodyPr/>
          <a:lstStyle/>
          <a:p>
            <a:fld id="{25294537-5124-47C1-8D84-6B6D94C9B06A}" type="slidenum">
              <a:rPr lang="el-GR" smtClean="0"/>
              <a:t>10</a:t>
            </a:fld>
            <a:endParaRPr lang="el-GR"/>
          </a:p>
        </p:txBody>
      </p:sp>
    </p:spTree>
    <p:extLst>
      <p:ext uri="{BB962C8B-B14F-4D97-AF65-F5344CB8AC3E}">
        <p14:creationId xmlns:p14="http://schemas.microsoft.com/office/powerpoint/2010/main" val="272839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77B4CDF-1A5B-48B7-ADEC-951C43E3712D}" type="datetimeFigureOut">
              <a:rPr lang="el-GR" smtClean="0"/>
              <a:t>27/5/2022</a:t>
            </a:fld>
            <a:endParaRPr lang="el-G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l-G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D78AD16-9CFE-4EC4-85E1-3B348272EA2C}" type="slidenum">
              <a:rPr lang="el-GR" smtClean="0"/>
              <a:t>‹#›</a:t>
            </a:fld>
            <a:endParaRPr lang="el-G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82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B4CDF-1A5B-48B7-ADEC-951C43E3712D}" type="datetimeFigureOut">
              <a:rPr lang="el-GR" smtClean="0"/>
              <a:t>27/5/2022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425954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B4CDF-1A5B-48B7-ADEC-951C43E3712D}" type="datetimeFigureOut">
              <a:rPr lang="el-GR" smtClean="0"/>
              <a:t>27/5/2022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22598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B4CDF-1A5B-48B7-ADEC-951C43E3712D}" type="datetimeFigureOut">
              <a:rPr lang="el-GR" smtClean="0"/>
              <a:t>27/5/2022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416351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77B4CDF-1A5B-48B7-ADEC-951C43E3712D}" type="datetimeFigureOut">
              <a:rPr lang="el-GR" smtClean="0"/>
              <a:t>27/5/2022</a:t>
            </a:fld>
            <a:endParaRPr lang="el-G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D78AD16-9CFE-4EC4-85E1-3B348272EA2C}" type="slidenum">
              <a:rPr lang="el-GR" smtClean="0"/>
              <a:t>‹#›</a:t>
            </a:fld>
            <a:endParaRPr lang="el-G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841202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7B4CDF-1A5B-48B7-ADEC-951C43E3712D}" type="datetimeFigureOut">
              <a:rPr lang="el-GR" smtClean="0"/>
              <a:t>27/5/2022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11243377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7B4CDF-1A5B-48B7-ADEC-951C43E3712D}" type="datetimeFigureOut">
              <a:rPr lang="el-GR" smtClean="0"/>
              <a:t>27/5/2022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10235366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7B4CDF-1A5B-48B7-ADEC-951C43E3712D}" type="datetimeFigureOut">
              <a:rPr lang="el-GR" smtClean="0"/>
              <a:t>27/5/2022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154756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B4CDF-1A5B-48B7-ADEC-951C43E3712D}" type="datetimeFigureOut">
              <a:rPr lang="el-GR" smtClean="0"/>
              <a:t>27/5/2022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289800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77B4CDF-1A5B-48B7-ADEC-951C43E3712D}" type="datetimeFigureOut">
              <a:rPr lang="el-GR" smtClean="0"/>
              <a:t>27/5/2022</a:t>
            </a:fld>
            <a:endParaRPr lang="el-GR"/>
          </a:p>
        </p:txBody>
      </p:sp>
      <p:sp>
        <p:nvSpPr>
          <p:cNvPr id="6" name="Footer Placeholder 5"/>
          <p:cNvSpPr>
            <a:spLocks noGrp="1"/>
          </p:cNvSpPr>
          <p:nvPr>
            <p:ph type="ftr" sz="quarter" idx="11"/>
          </p:nvPr>
        </p:nvSpPr>
        <p:spPr>
          <a:xfrm>
            <a:off x="2103620" y="6375679"/>
            <a:ext cx="3482179" cy="345796"/>
          </a:xfrm>
        </p:spPr>
        <p:txBody>
          <a:bodyPr/>
          <a:lstStyle/>
          <a:p>
            <a:endParaRPr lang="el-GR"/>
          </a:p>
        </p:txBody>
      </p:sp>
      <p:sp>
        <p:nvSpPr>
          <p:cNvPr id="7" name="Slide Number Placeholder 6"/>
          <p:cNvSpPr>
            <a:spLocks noGrp="1"/>
          </p:cNvSpPr>
          <p:nvPr>
            <p:ph type="sldNum" sz="quarter" idx="12"/>
          </p:nvPr>
        </p:nvSpPr>
        <p:spPr>
          <a:xfrm>
            <a:off x="5691014" y="6375679"/>
            <a:ext cx="1232456" cy="345796"/>
          </a:xfrm>
        </p:spPr>
        <p:txBody>
          <a:bodyPr/>
          <a:lstStyle/>
          <a:p>
            <a:fld id="{BD78AD16-9CFE-4EC4-85E1-3B348272EA2C}" type="slidenum">
              <a:rPr lang="el-GR" smtClean="0"/>
              <a:t>‹#›</a:t>
            </a:fld>
            <a:endParaRPr lang="el-G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782722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77B4CDF-1A5B-48B7-ADEC-951C43E3712D}" type="datetimeFigureOut">
              <a:rPr lang="el-GR" smtClean="0"/>
              <a:t>27/5/2022</a:t>
            </a:fld>
            <a:endParaRPr lang="el-GR"/>
          </a:p>
        </p:txBody>
      </p:sp>
      <p:sp>
        <p:nvSpPr>
          <p:cNvPr id="6" name="Footer Placeholder 5"/>
          <p:cNvSpPr>
            <a:spLocks noGrp="1"/>
          </p:cNvSpPr>
          <p:nvPr>
            <p:ph type="ftr" sz="quarter" idx="11"/>
          </p:nvPr>
        </p:nvSpPr>
        <p:spPr>
          <a:xfrm>
            <a:off x="2103621" y="6375679"/>
            <a:ext cx="3482178" cy="345796"/>
          </a:xfrm>
        </p:spPr>
        <p:txBody>
          <a:bodyPr/>
          <a:lstStyle/>
          <a:p>
            <a:endParaRPr lang="el-GR"/>
          </a:p>
        </p:txBody>
      </p:sp>
      <p:sp>
        <p:nvSpPr>
          <p:cNvPr id="7" name="Slide Number Placeholder 6"/>
          <p:cNvSpPr>
            <a:spLocks noGrp="1"/>
          </p:cNvSpPr>
          <p:nvPr>
            <p:ph type="sldNum" sz="quarter" idx="12"/>
          </p:nvPr>
        </p:nvSpPr>
        <p:spPr>
          <a:xfrm>
            <a:off x="5687568" y="6375679"/>
            <a:ext cx="1234440" cy="345796"/>
          </a:xfrm>
        </p:spPr>
        <p:txBody>
          <a:bodyPr/>
          <a:lstStyle/>
          <a:p>
            <a:fld id="{BD78AD16-9CFE-4EC4-85E1-3B348272EA2C}" type="slidenum">
              <a:rPr lang="el-GR" smtClean="0"/>
              <a:t>‹#›</a:t>
            </a:fld>
            <a:endParaRPr lang="el-GR"/>
          </a:p>
        </p:txBody>
      </p:sp>
    </p:spTree>
    <p:extLst>
      <p:ext uri="{BB962C8B-B14F-4D97-AF65-F5344CB8AC3E}">
        <p14:creationId xmlns:p14="http://schemas.microsoft.com/office/powerpoint/2010/main" val="2585374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77B4CDF-1A5B-48B7-ADEC-951C43E3712D}" type="datetimeFigureOut">
              <a:rPr lang="el-GR" smtClean="0"/>
              <a:t>27/5/2022</a:t>
            </a:fld>
            <a:endParaRPr lang="el-G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D78AD16-9CFE-4EC4-85E1-3B348272EA2C}" type="slidenum">
              <a:rPr lang="el-GR" smtClean="0"/>
              <a:t>‹#›</a:t>
            </a:fld>
            <a:endParaRPr lang="el-G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2666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apeza.iep.edu.gr/public/showfile.php/?id=22133&amp;filetype=solution#view=Fit&amp;toolbar=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trapeza.iep.edu.gr/public/showfile.php/?id=22099&amp;filetype=solution#view=Fit&amp;toolbar=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trapeza.iep.edu.gr/public/showfile.php/?id=22098&amp;filetype=solution#view=Fit&amp;toolbar=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trapeza.iep.edu.gr/public/showfile.php/?id=22058&amp;filetype=solution#view=Fit&amp;toolbar=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trapeza.iep.edu.gr/public/showfile.php/?id=22054&amp;filetype=solution#view=Fit&amp;toolbar=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trapeza.iep.edu.gr/public/showfile.php/?id=22046&amp;filetype=solution#view=Fit&amp;toolbar=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trapeza.iep.edu.gr/public/showfile.php/?id=22024&amp;filetype=solution#view=Fit&amp;toolbar=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trapeza.iep.edu.gr/public/showfile.php/?id=22021&amp;filetype=solution#view=Fit&amp;toolbar=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s://trapeza.iep.edu.gr/public/showfile.php/?id=21979&amp;filetype=solution#view=Fit&amp;toolbar=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trapeza.iep.edu.gr/public/showfile.php/?id=21975&amp;filetype=solution#view=Fit&amp;toolbar=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trapeza.iep.edu.gr/public/showfile.php/?id=22389&amp;filetype=solution#view=Fit&amp;toolbar=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trapeza.iep.edu.gr/public/showfile.php/?id=21841&amp;filetype=solution#view=Fit&amp;toolbar=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trapeza.iep.edu.gr/public/showfile.php/?id=21659&amp;filetype=solution#view=Fit&amp;toolbar=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trapeza.iep.edu.gr/public/showfile.php/?id=21301&amp;filetype=solution#view=Fit&amp;toolbar=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trapeza.iep.edu.gr/public/showfile.php/?id=21300&amp;filetype=solution#view=Fit&amp;toolbar=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s://trapeza.iep.edu.gr/public/showfile.php/?id=21298&amp;filetype=solution#view=Fit&amp;toolbar=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hyperlink" Target="https://trapeza.iep.edu.gr/public/showfile.php/?id=21197&amp;filetype=solution#view=Fit&amp;toolbar=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hyperlink" Target="https://trapeza.iep.edu.gr/public/showfile.php/?id=21193&amp;filetype=solution#view=Fit&amp;toolbar=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hyperlink" Target="https://trapeza.iep.edu.gr/public/showfile.php/?id=21192&amp;filetype=solution#view=Fit&amp;toolbar=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hyperlink" Target="https://trapeza.iep.edu.gr/public/showfile.php/?id=21181&amp;filetype=solution#view=Fit&amp;toolbar=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https://trapeza.iep.edu.gr/public/showfile.php/?id=21138&amp;filetype=solution#view=Fit&amp;toolbar=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hyperlink" Target="https://trapeza.iep.edu.gr/public/showfile.php/?id=22310&amp;filetype=solution#view=Fit&amp;toolbar=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trapeza.iep.edu.gr/public/showfile.php/?id=21127&amp;filetype=solution#view=Fit&amp;toolbar=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hyperlink" Target="https://trapeza.iep.edu.gr/public/showfile.php/?id=21123&amp;filetype=solution#view=Fit&amp;toolbar=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hyperlink" Target="https://trapeza.iep.edu.gr/public/showfile.php/?id=21122&amp;filetype=solution#view=Fit&amp;toolbar=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hyperlink" Target="https://trapeza.iep.edu.gr/public/showfile.php/?id=21121&amp;filetype=solution#view=Fit&amp;toolbar=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hyperlink" Target="https://trapeza.iep.edu.gr/public/showfile.php/?id=21103&amp;filetype=solution#view=Fit&amp;toolbar=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hyperlink" Target="https://trapeza.iep.edu.gr/public/showfile.php/?id=21075&amp;filetype=solution#view=Fit&amp;toolbar=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hyperlink" Target="https://trapeza.iep.edu.gr/public/showfile.php/?id=21069&amp;filetype=solution#view=Fit&amp;toolbar=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hyperlink" Target="https://trapeza.iep.edu.gr/public/showfile.php/?id=20672&amp;filetype=solution#view=Fit&amp;toolbar=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hyperlink" Target="https://trapeza.iep.edu.gr/public/showfile.php/?id=20638&amp;filetype=solution#view=Fit&amp;toolbar=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hyperlink" Target="https://trapeza.iep.edu.gr/public/showfile.php/?id=20363&amp;filetype=solution#view=Fit&amp;toolbar=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hyperlink" Target="https://trapeza.iep.edu.gr/public/showfile.php/?id=22261&amp;filetype=solution#view=Fit&amp;toolbar=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trapeza.iep.edu.gr/public/showfile.php/?id=20361&amp;filetype=solution#view=Fit&amp;toolbar=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hyperlink" Target="https://trapeza.iep.edu.gr/public/showfile.php/?id=18355&amp;filetype=solution#view=Fit&amp;toolbar=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hyperlink" Target="https://trapeza.iep.edu.gr/public/showfile.php/?id=18099&amp;filetype=solution#view=Fit&amp;toolbar=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hyperlink" Target="https://trapeza.iep.edu.gr/public/showfile.php/?id=18098&amp;filetype=solution#view=Fit&amp;toolbar=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2.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hyperlink" Target="https://trapeza.iep.edu.gr/public/showfile.php/?id=18097&amp;filetype=solution#view=Fit&amp;toolbar=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hyperlink" Target="https://trapeza.iep.edu.gr/public/showfile.php/?id=18043&amp;filetype=solution#view=Fit&amp;toolbar=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hyperlink" Target="https://trapeza.iep.edu.gr/public/showfile.php/?id=17600&amp;filetype=solution#view=Fit&amp;toolbar=1"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hyperlink" Target="https://trapeza.iep.edu.gr/public/showfile.php/?id=16928&amp;filetype=solution#view=Fit&amp;toolbar=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hyperlink" Target="https://trapeza.iep.edu.gr/public/showfile.php/?id=16820&amp;filetype=solution#view=Fit&amp;toolbar=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86.png"/></Relationships>
</file>

<file path=ppt/slides/_rels/slide49.xml.rels><?xml version="1.0" encoding="UTF-8" standalone="yes"?>
<Relationships xmlns="http://schemas.openxmlformats.org/package/2006/relationships"><Relationship Id="rId3" Type="http://schemas.openxmlformats.org/officeDocument/2006/relationships/hyperlink" Target="https://trapeza.iep.edu.gr/public/showfile.php/?id=16818&amp;filetype=solution#view=Fit&amp;toolbar=1"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hyperlink" Target="https://trapeza.iep.edu.gr/public/showfile.php/?id=22244&amp;filetype=solution#view=Fit&amp;toolbar=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s://trapeza.iep.edu.gr/public/showfile.php/?id=16097&amp;filetype=solution#view=Fit&amp;toolbar=1"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hyperlink" Target="https://trapeza.iep.edu.gr/public/showfile.php/?id=22242&amp;filetype=solution#view=Fit&amp;toolbar=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trapeza.iep.edu.gr/public/showfile.php/?id=22157&amp;filetype=solution#view=Fit&amp;toolbar=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trapeza.iep.edu.gr/public/showfile.php/?id=22154&amp;filetype=solution#view=Fit&amp;toolbar=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trapeza.iep.edu.gr/public/showfile.php/?id=22151&amp;filetype=solution#view=Fit&amp;toolbar=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5AF4-0D51-4E08-B03C-1C0467967505}"/>
              </a:ext>
            </a:extLst>
          </p:cNvPr>
          <p:cNvSpPr>
            <a:spLocks noGrp="1"/>
          </p:cNvSpPr>
          <p:nvPr>
            <p:ph type="ctrTitle"/>
          </p:nvPr>
        </p:nvSpPr>
        <p:spPr/>
        <p:txBody>
          <a:bodyPr/>
          <a:lstStyle/>
          <a:p>
            <a:r>
              <a:rPr lang="el-GR" sz="8800" cap="none" dirty="0"/>
              <a:t>Τράπεζα θεμάτων Β΄ λυκείου – Γεωμετρία κεφάλαιο 11</a:t>
            </a:r>
            <a:r>
              <a:rPr lang="el-GR" sz="8800" cap="none" baseline="30000" dirty="0"/>
              <a:t>ο</a:t>
            </a:r>
            <a:endParaRPr lang="el-GR" sz="8800" cap="none" dirty="0"/>
          </a:p>
        </p:txBody>
      </p:sp>
      <p:sp>
        <p:nvSpPr>
          <p:cNvPr id="3" name="Subtitle 2">
            <a:extLst>
              <a:ext uri="{FF2B5EF4-FFF2-40B4-BE49-F238E27FC236}">
                <a16:creationId xmlns:a16="http://schemas.microsoft.com/office/drawing/2014/main" id="{67004E5C-25E8-424B-AF76-ABBEEB90681E}"/>
              </a:ext>
            </a:extLst>
          </p:cNvPr>
          <p:cNvSpPr>
            <a:spLocks noGrp="1"/>
          </p:cNvSpPr>
          <p:nvPr>
            <p:ph type="subTitle" idx="1"/>
          </p:nvPr>
        </p:nvSpPr>
        <p:spPr/>
        <p:txBody>
          <a:bodyPr/>
          <a:lstStyle/>
          <a:p>
            <a:r>
              <a:rPr lang="el-GR" sz="1800" b="1" cap="none" dirty="0">
                <a:effectLst/>
                <a:latin typeface="Arial" panose="020B0604020202020204" pitchFamily="34" charset="0"/>
                <a:ea typeface="Times New Roman" panose="02020603050405020304" pitchFamily="18" charset="0"/>
              </a:rPr>
              <a:t>4</a:t>
            </a:r>
            <a:r>
              <a:rPr lang="en-US" sz="1800" b="1" cap="none" dirty="0">
                <a:effectLst/>
                <a:latin typeface="Arial" panose="020B0604020202020204" pitchFamily="34" charset="0"/>
                <a:ea typeface="Times New Roman" panose="02020603050405020304" pitchFamily="18" charset="0"/>
              </a:rPr>
              <a:t>9</a:t>
            </a:r>
            <a:r>
              <a:rPr lang="el-GR" sz="1800" b="1" cap="none" dirty="0">
                <a:effectLst/>
                <a:latin typeface="Arial" panose="020B0604020202020204" pitchFamily="34" charset="0"/>
                <a:ea typeface="Times New Roman" panose="02020603050405020304" pitchFamily="18" charset="0"/>
              </a:rPr>
              <a:t> θέματα - 26</a:t>
            </a:r>
            <a:r>
              <a:rPr lang="en-US" sz="1800" b="1" cap="none" dirty="0">
                <a:effectLst/>
                <a:latin typeface="Arial" panose="020B0604020202020204" pitchFamily="34" charset="0"/>
                <a:ea typeface="Times New Roman" panose="02020603050405020304" pitchFamily="18" charset="0"/>
              </a:rPr>
              <a:t>/5/20</a:t>
            </a:r>
            <a:r>
              <a:rPr lang="el-GR" sz="1800" b="1" cap="none" dirty="0">
                <a:effectLst/>
                <a:latin typeface="Arial" panose="020B0604020202020204" pitchFamily="34" charset="0"/>
                <a:ea typeface="Times New Roman" panose="02020603050405020304" pitchFamily="18" charset="0"/>
              </a:rPr>
              <a:t>22</a:t>
            </a:r>
            <a:endParaRPr lang="el-GR" cap="none" dirty="0"/>
          </a:p>
        </p:txBody>
      </p:sp>
      <p:sp>
        <p:nvSpPr>
          <p:cNvPr id="4" name="Rectangle 2">
            <a:extLst>
              <a:ext uri="{FF2B5EF4-FFF2-40B4-BE49-F238E27FC236}">
                <a16:creationId xmlns:a16="http://schemas.microsoft.com/office/drawing/2014/main" id="{916C588B-82B4-4896-961A-80DC0D8C390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9186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335802"/>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22133 - 2o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Η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𝛣</m:t>
                    </m:r>
                    <m:acc>
                      <m:accPr>
                        <m:chr m:val="̂"/>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accPr>
                      <m:e>
                        <m:r>
                          <a:rPr lang="el-GR" sz="2400" i="1">
                            <a:latin typeface="Cambria Math" panose="02040503050406030204" pitchFamily="18" charset="0"/>
                            <a:ea typeface="Times New Roman" panose="02020603050405020304" pitchFamily="18" charset="0"/>
                            <a:cs typeface="Times New Roman" panose="02020603050405020304" pitchFamily="18" charset="0"/>
                          </a:rPr>
                          <m:t>𝛢</m:t>
                        </m:r>
                      </m:e>
                    </m:acc>
                    <m:r>
                      <a:rPr lang="el-GR" sz="2400" i="1">
                        <a:latin typeface="Cambria Math" panose="02040503050406030204" pitchFamily="18" charset="0"/>
                        <a:ea typeface="Times New Roman" panose="02020603050405020304" pitchFamily="18" charset="0"/>
                        <a:cs typeface="Times New Roman" panose="02020603050405020304" pitchFamily="18" charset="0"/>
                      </a:rPr>
                      <m:t>𝛤</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είναι </a:t>
                </a:r>
                <a:r>
                  <a:rPr lang="el-GR" sz="2400" dirty="0" err="1">
                    <a:latin typeface="Bookman Old Style" panose="02050604050505020204" pitchFamily="18" charset="0"/>
                    <a:ea typeface="Times New Roman" panose="02020603050405020304" pitchFamily="18" charset="0"/>
                    <a:cs typeface="Times New Roman" panose="02020603050405020304" pitchFamily="18" charset="0"/>
                  </a:rPr>
                  <a:t>επίκεντρη</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γωνία σε κύκλο (Α, 5), </a:t>
                </a:r>
                <a:r>
                  <a:rPr lang="el-GR" sz="2400" dirty="0">
                    <a:latin typeface="Bookman Old Style" panose="02050604050505020204" pitchFamily="18" charset="0"/>
                    <a:ea typeface="Calibri" panose="020F0502020204030204" pitchFamily="34" charset="0"/>
                    <a:cs typeface="Times New Roman" panose="02020603050405020304" pitchFamily="18" charset="0"/>
                  </a:rPr>
                  <a:t>όπως στο σχήμα. Δίνεται ότι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𝛣𝛤</m:t>
                    </m:r>
                    <m:r>
                      <a:rPr lang="el-GR" sz="2400" i="1">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l-GR" sz="24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400" i="1">
                            <a:latin typeface="Cambria Math" panose="02040503050406030204" pitchFamily="18" charset="0"/>
                            <a:ea typeface="Calibri" panose="020F0502020204030204" pitchFamily="34" charset="0"/>
                            <a:cs typeface="Times New Roman" panose="02020603050405020304" pitchFamily="18" charset="0"/>
                          </a:rPr>
                          <m:t>2</m:t>
                        </m:r>
                      </m:e>
                    </m:rad>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α) Να αποδείξετε ότι η χορδή ΒΓ είναι ίση με την πλευρά τετραγώνου εγγεγραμμένου σε κύκλο ακτίνας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𝑅</m:t>
                    </m:r>
                    <m:r>
                      <a:rPr lang="el-GR" sz="2400" i="1">
                        <a:latin typeface="Cambria Math" panose="02040503050406030204" pitchFamily="18" charset="0"/>
                        <a:ea typeface="Times New Roman" panose="02020603050405020304" pitchFamily="18" charset="0"/>
                        <a:cs typeface="Times New Roman" panose="02020603050405020304" pitchFamily="18" charset="0"/>
                      </a:rPr>
                      <m:t>=5</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Να αποδείξετε ότι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𝛣</m:t>
                    </m:r>
                    <m:acc>
                      <m:accPr>
                        <m:chr m:val="̂"/>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accPr>
                      <m:e>
                        <m:r>
                          <a:rPr lang="el-GR" sz="2400" i="1">
                            <a:latin typeface="Cambria Math" panose="02040503050406030204" pitchFamily="18" charset="0"/>
                            <a:ea typeface="Times New Roman" panose="02020603050405020304" pitchFamily="18" charset="0"/>
                            <a:cs typeface="Times New Roman" panose="02020603050405020304" pitchFamily="18" charset="0"/>
                          </a:rPr>
                          <m:t>𝛢</m:t>
                        </m:r>
                      </m:e>
                    </m:acc>
                    <m:r>
                      <a:rPr lang="el-GR" sz="2400" i="1">
                        <a:latin typeface="Cambria Math" panose="02040503050406030204" pitchFamily="18" charset="0"/>
                        <a:ea typeface="Times New Roman" panose="02020603050405020304" pitchFamily="18" charset="0"/>
                        <a:cs typeface="Times New Roman" panose="02020603050405020304" pitchFamily="18" charset="0"/>
                      </a:rPr>
                      <m:t>𝛤</m:t>
                    </m:r>
                    <m:r>
                      <a:rPr lang="el-GR"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l-GR" sz="2400" i="1">
                            <a:latin typeface="Cambria Math" panose="02040503050406030204" pitchFamily="18" charset="0"/>
                            <a:ea typeface="Times New Roman" panose="02020603050405020304" pitchFamily="18" charset="0"/>
                            <a:cs typeface="Times New Roman" panose="02020603050405020304" pitchFamily="18" charset="0"/>
                          </a:rPr>
                          <m:t>90</m:t>
                        </m:r>
                      </m:e>
                      <m:sup>
                        <m:r>
                          <a:rPr lang="el-GR" sz="2400" i="1">
                            <a:latin typeface="Cambria Math" panose="02040503050406030204" pitchFamily="18" charset="0"/>
                            <a:ea typeface="Times New Roman" panose="02020603050405020304" pitchFamily="18" charset="0"/>
                            <a:cs typeface="Times New Roman" panose="02020603050405020304" pitchFamily="18" charset="0"/>
                          </a:rPr>
                          <m:t>𝜊</m:t>
                        </m:r>
                      </m:sup>
                    </m:sSup>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γ) </a:t>
                </a:r>
                <a:r>
                  <a:rPr lang="el-GR" sz="2400" dirty="0">
                    <a:latin typeface="Bookman Old Style" panose="02050604050505020204" pitchFamily="18" charset="0"/>
                    <a:ea typeface="Calibri" panose="020F0502020204030204" pitchFamily="34" charset="0"/>
                    <a:cs typeface="Times New Roman" panose="02020603050405020304" pitchFamily="18" charset="0"/>
                  </a:rPr>
                  <a:t>Αν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𝓁</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είναι </a:t>
                </a:r>
                <a:r>
                  <a:rPr lang="el-GR" sz="2400" dirty="0">
                    <a:latin typeface="Bookman Old Style" panose="02050604050505020204" pitchFamily="18" charset="0"/>
                    <a:ea typeface="Calibri" panose="020F0502020204030204" pitchFamily="34" charset="0"/>
                    <a:cs typeface="Times New Roman" panose="02020603050405020304" pitchFamily="18" charset="0"/>
                  </a:rPr>
                  <a:t>το μήκος</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του κυρτού τόξου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groupChrPr>
                      <m:e>
                        <m:r>
                          <a:rPr lang="en-US" sz="2400" i="1">
                            <a:latin typeface="Cambria Math" panose="02040503050406030204" pitchFamily="18" charset="0"/>
                            <a:ea typeface="Times New Roman" panose="02020603050405020304" pitchFamily="18" charset="0"/>
                            <a:cs typeface="Times New Roman" panose="02020603050405020304" pitchFamily="18" charset="0"/>
                          </a:rPr>
                          <m:t>𝛣𝛤</m:t>
                        </m:r>
                      </m:e>
                    </m:groupChr>
                  </m:oMath>
                </a14:m>
                <a:r>
                  <a:rPr lang="en-US"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ν</a:t>
                </a:r>
                <a:r>
                  <a:rPr lang="el-GR" sz="2400" dirty="0">
                    <a:latin typeface="Bookman Old Style" panose="02050604050505020204" pitchFamily="18" charset="0"/>
                    <a:ea typeface="Calibri" panose="020F0502020204030204" pitchFamily="34" charset="0"/>
                    <a:cs typeface="Times New Roman" panose="02020603050405020304" pitchFamily="18" charset="0"/>
                  </a:rPr>
                  <a:t>α αποδείξετε ότι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𝓁</m:t>
                    </m:r>
                    <m:r>
                      <a:rPr lang="el-GR" sz="2400" i="1">
                        <a:latin typeface="Cambria Math" panose="02040503050406030204" pitchFamily="18" charset="0"/>
                        <a:ea typeface="Calibri" panose="020F0502020204030204" pitchFamily="34" charset="0"/>
                        <a:cs typeface="Times New Roman" panose="02020603050405020304" pitchFamily="18" charset="0"/>
                      </a:rPr>
                      <m:t>=2,5</m:t>
                    </m:r>
                    <m:r>
                      <a:rPr lang="el-GR" sz="2400" i="1">
                        <a:latin typeface="Cambria Math" panose="02040503050406030204" pitchFamily="18" charset="0"/>
                        <a:ea typeface="Times New Roman" panose="02020603050405020304" pitchFamily="18" charset="0"/>
                        <a:cs typeface="Times New Roman" panose="02020603050405020304" pitchFamily="18" charset="0"/>
                      </a:rPr>
                      <m:t>𝜋</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07)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335802"/>
              </a:xfrm>
              <a:prstGeom prst="rect">
                <a:avLst/>
              </a:prstGeom>
              <a:blipFill>
                <a:blip r:embed="rId4"/>
                <a:stretch>
                  <a:fillRect l="-1000" t="-1547" r="-750" b="-225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71D141D6-127E-46E2-BE55-7F9B43920B0F}"/>
              </a:ext>
            </a:extLst>
          </p:cNvPr>
          <p:cNvPicPr>
            <a:picLocks noChangeAspect="1"/>
          </p:cNvPicPr>
          <p:nvPr/>
        </p:nvPicPr>
        <p:blipFill rotWithShape="1">
          <a:blip r:embed="rId5">
            <a:duotone>
              <a:prstClr val="black"/>
              <a:schemeClr val="accent1">
                <a:tint val="45000"/>
                <a:satMod val="400000"/>
              </a:schemeClr>
            </a:duotone>
          </a:blip>
          <a:srcRect l="30999" r="25926"/>
          <a:stretch/>
        </p:blipFill>
        <p:spPr>
          <a:xfrm>
            <a:off x="4030824" y="3880711"/>
            <a:ext cx="3079103" cy="2953813"/>
          </a:xfrm>
          <a:prstGeom prst="rect">
            <a:avLst/>
          </a:prstGeom>
        </p:spPr>
      </p:pic>
    </p:spTree>
    <p:extLst>
      <p:ext uri="{BB962C8B-B14F-4D97-AF65-F5344CB8AC3E}">
        <p14:creationId xmlns:p14="http://schemas.microsoft.com/office/powerpoint/2010/main" val="18211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9209314" cy="6562117"/>
              </a:xfrm>
              <a:prstGeom prst="rect">
                <a:avLst/>
              </a:prstGeom>
              <a:noFill/>
            </p:spPr>
            <p:txBody>
              <a:bodyPr wrap="square" rtlCol="0">
                <a:spAutoFit/>
              </a:bodyPr>
              <a:lstStyle/>
              <a:p>
                <a:pPr>
                  <a:lnSpc>
                    <a:spcPct val="107000"/>
                  </a:lnSpc>
                  <a:spcBef>
                    <a:spcPts val="200"/>
                  </a:spcBef>
                </a:pPr>
                <a:r>
                  <a:rPr lang="el-GR" sz="20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22099 - 4o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4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Δίνεται κανονικό πεντάγωνο ΑΒΓΔΕ και σημείο Μ στο εσωτερικό του. Έστω Μ</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 Μ</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Μ</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3</a:t>
                </a:r>
                <a:r>
                  <a:rPr lang="el-GR" sz="2000" dirty="0">
                    <a:latin typeface="Bookman Old Style" panose="02050604050505020204" pitchFamily="18" charset="0"/>
                    <a:ea typeface="Calibri" panose="020F0502020204030204" pitchFamily="34" charset="0"/>
                    <a:cs typeface="Times New Roman" panose="02020603050405020304" pitchFamily="18" charset="0"/>
                  </a:rPr>
                  <a:t>, Μ</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4</a:t>
                </a:r>
                <a:r>
                  <a:rPr lang="el-GR" sz="2000" dirty="0">
                    <a:latin typeface="Bookman Old Style" panose="02050604050505020204" pitchFamily="18" charset="0"/>
                    <a:ea typeface="Calibri" panose="020F0502020204030204" pitchFamily="34" charset="0"/>
                    <a:cs typeface="Times New Roman" panose="02020603050405020304" pitchFamily="18" charset="0"/>
                  </a:rPr>
                  <a:t>, Μ</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5</a:t>
                </a:r>
                <a:r>
                  <a:rPr lang="el-GR" sz="2000" dirty="0">
                    <a:latin typeface="Bookman Old Style" panose="02050604050505020204" pitchFamily="18" charset="0"/>
                    <a:ea typeface="Calibri" panose="020F0502020204030204" pitchFamily="34" charset="0"/>
                    <a:cs typeface="Times New Roman" panose="02020603050405020304" pitchFamily="18" charset="0"/>
                  </a:rPr>
                  <a:t> οι προβολές του σημείου Μ στις πλευρές ΑΒ, ΒΓ, ΓΔ, ΔΕ, ΕΑ αντίστοιχα.</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14:m>
                  <m:oMath xmlns:m="http://schemas.openxmlformats.org/officeDocument/2006/math">
                    <m:d>
                      <m:dPr>
                        <m:ctrlPr>
                          <a:rPr lang="el-GR" sz="2000"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ΑΒΜ</m:t>
                        </m:r>
                      </m:e>
                    </m:d>
                    <m:r>
                      <a:rPr lang="el-GR" sz="2000">
                        <a:latin typeface="Cambria Math" panose="02040503050406030204" pitchFamily="18" charset="0"/>
                        <a:ea typeface="Calibri" panose="020F0502020204030204" pitchFamily="34" charset="0"/>
                        <a:cs typeface="Times New Roman" panose="02020603050405020304" pitchFamily="18" charset="0"/>
                      </a:rPr>
                      <m:t>=</m:t>
                    </m:r>
                    <m:f>
                      <m:f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l-GR"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l-GR"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λ</m:t>
                        </m:r>
                      </m:e>
                      <m:sub>
                        <m:r>
                          <a:rPr lang="el-GR" sz="2000">
                            <a:latin typeface="Cambria Math" panose="02040503050406030204" pitchFamily="18" charset="0"/>
                            <a:ea typeface="Calibri" panose="020F0502020204030204" pitchFamily="34" charset="0"/>
                            <a:cs typeface="Times New Roman" panose="02020603050405020304" pitchFamily="18" charset="0"/>
                          </a:rPr>
                          <m:t>5</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όπου </a:t>
                </a:r>
                <a14:m>
                  <m:oMath xmlns:m="http://schemas.openxmlformats.org/officeDocument/2006/math">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λ</m:t>
                        </m:r>
                      </m:e>
                      <m:sub>
                        <m:r>
                          <a:rPr lang="el-GR" sz="2000">
                            <a:latin typeface="Cambria Math" panose="02040503050406030204" pitchFamily="18" charset="0"/>
                            <a:ea typeface="Calibri" panose="020F0502020204030204" pitchFamily="34" charset="0"/>
                            <a:cs typeface="Times New Roman" panose="02020603050405020304" pitchFamily="18" charset="0"/>
                          </a:rPr>
                          <m:t>5</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είναι η πλευρά του κανονικού πενταγώνου. </a:t>
                </a:r>
                <a:r>
                  <a:rPr lang="en-US" sz="2000" dirty="0">
                    <a:latin typeface="Bookman Old Style" panose="02050604050505020204" pitchFamily="18" charset="0"/>
                    <a:ea typeface="Calibri" panose="020F0502020204030204" pitchFamily="34" charset="0"/>
                    <a:cs typeface="Times New Roman" panose="02020603050405020304" pitchFamily="18" charset="0"/>
                  </a:rPr>
                  <a:t>(</a:t>
                </a:r>
                <a:r>
                  <a:rPr lang="el-GR" sz="2000" dirty="0">
                    <a:latin typeface="Bookman Old Style" panose="02050604050505020204" pitchFamily="18" charset="0"/>
                    <a:ea typeface="Calibri" panose="020F0502020204030204" pitchFamily="34" charset="0"/>
                    <a:cs typeface="Times New Roman" panose="02020603050405020304" pitchFamily="18" charset="0"/>
                  </a:rPr>
                  <a:t>Μονάδες 6)</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14:m>
                  <m:oMath xmlns:m="http://schemas.openxmlformats.org/officeDocument/2006/math">
                    <m:d>
                      <m:dPr>
                        <m:ctrlPr>
                          <a:rPr lang="el-GR" sz="2000" i="1">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ΑΒΓΔΕ</m:t>
                        </m:r>
                      </m:e>
                    </m:d>
                    <m:r>
                      <a:rPr lang="el-GR" sz="2000">
                        <a:latin typeface="Cambria Math" panose="02040503050406030204" pitchFamily="18" charset="0"/>
                        <a:ea typeface="Calibri" panose="020F0502020204030204" pitchFamily="34" charset="0"/>
                        <a:cs typeface="Times New Roman" panose="02020603050405020304" pitchFamily="18" charset="0"/>
                      </a:rPr>
                      <m:t>=</m:t>
                    </m:r>
                    <m:f>
                      <m:f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l-GR"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l-GR"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λ</m:t>
                        </m:r>
                      </m:e>
                      <m:sub>
                        <m:r>
                          <a:rPr lang="el-GR" sz="2000">
                            <a:latin typeface="Cambria Math" panose="02040503050406030204" pitchFamily="18" charset="0"/>
                            <a:ea typeface="Calibri" panose="020F0502020204030204" pitchFamily="34" charset="0"/>
                            <a:cs typeface="Times New Roman" panose="02020603050405020304" pitchFamily="18" charset="0"/>
                          </a:rPr>
                          <m:t>5</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1</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2</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3</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4</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5</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000" dirty="0">
                    <a:latin typeface="Bookman Old Style" panose="02050604050505020204" pitchFamily="18" charset="0"/>
                    <a:ea typeface="Calibri" panose="020F0502020204030204" pitchFamily="34" charset="0"/>
                    <a:cs typeface="Times New Roman" panose="02020603050405020304" pitchFamily="18" charset="0"/>
                  </a:rPr>
                  <a:t> (Μονάδες </a:t>
                </a:r>
                <a:r>
                  <a:rPr lang="en-US" sz="2000" dirty="0">
                    <a:latin typeface="Bookman Old Style" panose="02050604050505020204" pitchFamily="18" charset="0"/>
                    <a:ea typeface="Calibri" panose="020F0502020204030204" pitchFamily="34" charset="0"/>
                    <a:cs typeface="Times New Roman" panose="02020603050405020304" pitchFamily="18" charset="0"/>
                  </a:rPr>
                  <a:t>7</a:t>
                </a:r>
                <a:r>
                  <a:rPr lang="el-GR" sz="2000" dirty="0">
                    <a:latin typeface="Bookman Old Style" panose="02050604050505020204" pitchFamily="18" charset="0"/>
                    <a:ea typeface="Calibri" panose="020F0502020204030204" pitchFamily="34" charset="0"/>
                    <a:cs typeface="Times New Roman" panose="02020603050405020304" pitchFamily="18"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14:m>
                  <m:oMath xmlns:m="http://schemas.openxmlformats.org/officeDocument/2006/math">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1</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2</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3</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4</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5</m:t>
                        </m:r>
                      </m:sub>
                    </m:sSub>
                    <m:r>
                      <a:rPr lang="el-GR" sz="2000">
                        <a:latin typeface="Cambria Math" panose="02040503050406030204" pitchFamily="18" charset="0"/>
                        <a:ea typeface="Calibri" panose="020F0502020204030204" pitchFamily="34" charset="0"/>
                        <a:cs typeface="Times New Roman" panose="02020603050405020304" pitchFamily="18" charset="0"/>
                      </a:rPr>
                      <m:t>=5</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m:t>
                        </m:r>
                      </m:e>
                      <m:sub>
                        <m:r>
                          <a:rPr lang="el-GR" sz="2000">
                            <a:latin typeface="Cambria Math" panose="02040503050406030204" pitchFamily="18" charset="0"/>
                            <a:ea typeface="Calibri" panose="020F0502020204030204" pitchFamily="34" charset="0"/>
                            <a:cs typeface="Times New Roman" panose="02020603050405020304" pitchFamily="18" charset="0"/>
                          </a:rPr>
                          <m:t>5</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όπου </a:t>
                </a:r>
                <a14:m>
                  <m:oMath xmlns:m="http://schemas.openxmlformats.org/officeDocument/2006/math">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m:t>
                        </m:r>
                      </m:e>
                      <m:sub>
                        <m:r>
                          <a:rPr lang="el-GR" sz="2000">
                            <a:latin typeface="Cambria Math" panose="02040503050406030204" pitchFamily="18" charset="0"/>
                            <a:ea typeface="Calibri" panose="020F0502020204030204" pitchFamily="34" charset="0"/>
                            <a:cs typeface="Times New Roman" panose="02020603050405020304" pitchFamily="18" charset="0"/>
                          </a:rPr>
                          <m:t>5</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είναι το απόστημα του κανονικού πενταγώνου.    </a:t>
                </a:r>
                <a:r>
                  <a:rPr lang="el-GR" sz="2000" dirty="0">
                    <a:latin typeface="Bookman Old Style" panose="02050604050505020204" pitchFamily="18" charset="0"/>
                    <a:ea typeface="Calibri" panose="020F0502020204030204" pitchFamily="34" charset="0"/>
                    <a:cs typeface="Times New Roman" panose="02020603050405020304" pitchFamily="18" charset="0"/>
                  </a:rPr>
                  <a:t>(Μονάδες 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β) Ένας μαθητής διατύπωσε τον ισχυρισμό: «Αν Μ είναι ένα εσωτερικό σημείο ενός κανονικού ν-</a:t>
                </a:r>
                <a:r>
                  <a:rPr lang="el-GR" sz="2000" dirty="0" err="1">
                    <a:latin typeface="Bookman Old Style" panose="02050604050505020204" pitchFamily="18" charset="0"/>
                    <a:ea typeface="Calibri" panose="020F0502020204030204" pitchFamily="34" charset="0"/>
                    <a:cs typeface="Times New Roman" panose="02020603050405020304" pitchFamily="18" charset="0"/>
                  </a:rPr>
                  <a:t>γώνου</a:t>
                </a:r>
                <a:r>
                  <a:rPr lang="el-GR" sz="2000" dirty="0">
                    <a:latin typeface="Bookman Old Style" panose="02050604050505020204" pitchFamily="18" charset="0"/>
                    <a:ea typeface="Calibri" panose="020F0502020204030204" pitchFamily="34" charset="0"/>
                    <a:cs typeface="Times New Roman" panose="02020603050405020304" pitchFamily="18" charset="0"/>
                  </a:rPr>
                  <a:t> 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ν</a:t>
                </a:r>
                <a:r>
                  <a:rPr lang="el-GR" sz="2000" dirty="0">
                    <a:latin typeface="Bookman Old Style" panose="02050604050505020204" pitchFamily="18" charset="0"/>
                    <a:ea typeface="Calibri" panose="020F0502020204030204" pitchFamily="34" charset="0"/>
                    <a:cs typeface="Times New Roman" panose="02020603050405020304" pitchFamily="18" charset="0"/>
                  </a:rPr>
                  <a:t> και Μ</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 Μ</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r>
                  <a:rPr lang="el-GR" sz="2000" dirty="0" err="1">
                    <a:latin typeface="Bookman Old Style" panose="02050604050505020204" pitchFamily="18" charset="0"/>
                    <a:ea typeface="Calibri" panose="020F0502020204030204" pitchFamily="34" charset="0"/>
                    <a:cs typeface="Times New Roman" panose="02020603050405020304" pitchFamily="18" charset="0"/>
                  </a:rPr>
                  <a:t>Μ</a:t>
                </a:r>
                <a:r>
                  <a:rPr lang="el-GR" sz="2000" baseline="-25000" dirty="0" err="1">
                    <a:latin typeface="Bookman Old Style" panose="02050604050505020204" pitchFamily="18" charset="0"/>
                    <a:ea typeface="Calibri" panose="020F0502020204030204" pitchFamily="34" charset="0"/>
                    <a:cs typeface="Times New Roman" panose="02020603050405020304" pitchFamily="18" charset="0"/>
                  </a:rPr>
                  <a:t>ν</a:t>
                </a:r>
                <a:r>
                  <a:rPr lang="el-GR" sz="2000" dirty="0">
                    <a:latin typeface="Bookman Old Style" panose="02050604050505020204" pitchFamily="18" charset="0"/>
                    <a:ea typeface="Calibri" panose="020F0502020204030204" pitchFamily="34" charset="0"/>
                    <a:cs typeface="Times New Roman" panose="02020603050405020304" pitchFamily="18" charset="0"/>
                  </a:rPr>
                  <a:t> είναι οι προβολές του σημείου Μ στις πλευρές 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3</a:t>
                </a:r>
                <a:r>
                  <a:rPr lang="el-GR" sz="2000" dirty="0">
                    <a:latin typeface="Bookman Old Style" panose="02050604050505020204" pitchFamily="18" charset="0"/>
                    <a:ea typeface="Calibri" panose="020F0502020204030204" pitchFamily="34" charset="0"/>
                    <a:cs typeface="Times New Roman" panose="02020603050405020304" pitchFamily="18" charset="0"/>
                  </a:rPr>
                  <a:t>,…,Α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ν</a:t>
                </a:r>
                <a:r>
                  <a:rPr lang="el-GR" sz="2000" dirty="0">
                    <a:latin typeface="Bookman Old Style" panose="02050604050505020204" pitchFamily="18" charset="0"/>
                    <a:ea typeface="Calibri" panose="020F0502020204030204" pitchFamily="34" charset="0"/>
                    <a:cs typeface="Times New Roman" panose="02020603050405020304" pitchFamily="18" charset="0"/>
                  </a:rPr>
                  <a:t>Α</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 </a:t>
                </a:r>
                <a:r>
                  <a:rPr lang="el-GR" sz="2000" dirty="0">
                    <a:latin typeface="Bookman Old Style" panose="02050604050505020204" pitchFamily="18" charset="0"/>
                    <a:ea typeface="Calibri" panose="020F0502020204030204" pitchFamily="34" charset="0"/>
                    <a:cs typeface="Times New Roman" panose="02020603050405020304" pitchFamily="18" charset="0"/>
                  </a:rPr>
                  <a:t>αντίστοιχα, τότε </a:t>
                </a:r>
                <a14:m>
                  <m:oMath xmlns:m="http://schemas.openxmlformats.org/officeDocument/2006/math">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1</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a:rPr lang="el-GR" sz="2000">
                            <a:latin typeface="Cambria Math" panose="02040503050406030204" pitchFamily="18" charset="0"/>
                            <a:ea typeface="Calibri" panose="020F0502020204030204" pitchFamily="34" charset="0"/>
                            <a:cs typeface="Times New Roman" panose="02020603050405020304" pitchFamily="18" charset="0"/>
                          </a:rPr>
                          <m:t>2</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ΜΜ</m:t>
                        </m:r>
                      </m:e>
                      <m:sub>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ν</m:t>
                        </m:r>
                      </m:sub>
                    </m:sSub>
                    <m:r>
                      <a:rPr lang="el-GR"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ν</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m:t>
                        </m:r>
                      </m:e>
                      <m:sub>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ν</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όπου </a:t>
                </a:r>
                <a14:m>
                  <m:oMath xmlns:m="http://schemas.openxmlformats.org/officeDocument/2006/math">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m:t>
                        </m:r>
                      </m:e>
                      <m:sub>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ν</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είναι το απόστημα του κανονικού ν-</a:t>
                </a:r>
                <a:r>
                  <a:rPr lang="el-GR" sz="2000" dirty="0" err="1">
                    <a:latin typeface="Bookman Old Style" panose="02050604050505020204" pitchFamily="18" charset="0"/>
                    <a:ea typeface="Times New Roman" panose="02020603050405020304" pitchFamily="18" charset="0"/>
                    <a:cs typeface="Times New Roman" panose="02020603050405020304" pitchFamily="18" charset="0"/>
                  </a:rPr>
                  <a:t>γώνου</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Να αποδείξετε ότι ο ισχυρισμός του μαθητή είναι σωστός.</a:t>
                </a:r>
                <a:r>
                  <a:rPr lang="el-GR" sz="2000" dirty="0">
                    <a:latin typeface="Bookman Old Style" panose="02050604050505020204" pitchFamily="18" charset="0"/>
                    <a:ea typeface="Calibri" panose="020F0502020204030204" pitchFamily="34" charset="0"/>
                    <a:cs typeface="Times New Roman" panose="02020603050405020304" pitchFamily="18" charset="0"/>
                  </a:rPr>
                  <a:t>     (Μονάδες 5)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9209314" cy="6562117"/>
              </a:xfrm>
              <a:prstGeom prst="rect">
                <a:avLst/>
              </a:prstGeom>
              <a:blipFill>
                <a:blip r:embed="rId4"/>
                <a:stretch>
                  <a:fillRect l="-662" t="-465" r="-596" b="-651"/>
                </a:stretch>
              </a:blipFill>
            </p:spPr>
            <p:txBody>
              <a:bodyPr/>
              <a:lstStyle/>
              <a:p>
                <a:r>
                  <a:rPr lang="el-GR">
                    <a:noFill/>
                  </a:rPr>
                  <a:t> </a:t>
                </a:r>
              </a:p>
            </p:txBody>
          </p:sp>
        </mc:Fallback>
      </mc:AlternateContent>
      <p:pic>
        <p:nvPicPr>
          <p:cNvPr id="3" name="Εικόνα 1">
            <a:extLst>
              <a:ext uri="{FF2B5EF4-FFF2-40B4-BE49-F238E27FC236}">
                <a16:creationId xmlns:a16="http://schemas.microsoft.com/office/drawing/2014/main" id="{41801239-35EB-454C-B24A-391D91CBC2EB}"/>
              </a:ext>
            </a:extLst>
          </p:cNvPr>
          <p:cNvPicPr/>
          <p:nvPr/>
        </p:nvPicPr>
        <p:blipFill>
          <a:blip r:embed="rId5" cstate="print">
            <a:duotone>
              <a:prstClr val="black"/>
              <a:schemeClr val="accent1">
                <a:tint val="45000"/>
                <a:satMod val="400000"/>
              </a:schemeClr>
            </a:duotone>
          </a:blip>
          <a:srcRect/>
          <a:stretch>
            <a:fillRect/>
          </a:stretch>
        </p:blipFill>
        <p:spPr bwMode="auto">
          <a:xfrm>
            <a:off x="9293291" y="2024743"/>
            <a:ext cx="2898710" cy="2745986"/>
          </a:xfrm>
          <a:prstGeom prst="rect">
            <a:avLst/>
          </a:prstGeom>
          <a:noFill/>
          <a:ln w="9525">
            <a:noFill/>
            <a:miter lim="800000"/>
            <a:headEnd/>
            <a:tailEnd/>
          </a:ln>
        </p:spPr>
      </p:pic>
    </p:spTree>
    <p:extLst>
      <p:ext uri="{BB962C8B-B14F-4D97-AF65-F5344CB8AC3E}">
        <p14:creationId xmlns:p14="http://schemas.microsoft.com/office/powerpoint/2010/main" val="84174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293326"/>
              </a:xfrm>
              <a:prstGeom prst="rect">
                <a:avLst/>
              </a:prstGeom>
              <a:noFill/>
            </p:spPr>
            <p:txBody>
              <a:bodyPr wrap="square" rtlCol="0">
                <a:spAutoFit/>
              </a:bodyPr>
              <a:lstStyle/>
              <a:p>
                <a:pPr>
                  <a:lnSpc>
                    <a:spcPct val="107000"/>
                  </a:lnSpc>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22098 - 4o </a:t>
                </a:r>
                <a:r>
                  <a:rPr lang="el-GR" sz="24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Στο παρακάτω σχήμα το ΑΒΓΔ είναι ορθογώνιο με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ΑΒ</m:t>
                    </m:r>
                    <m:r>
                      <a:rPr lang="el-GR" sz="2400">
                        <a:latin typeface="Cambria Math" panose="02040503050406030204" pitchFamily="18" charset="0"/>
                        <a:ea typeface="Calibri" panose="020F0502020204030204" pitchFamily="34" charset="0"/>
                        <a:cs typeface="Times New Roman" panose="02020603050405020304" pitchFamily="18" charset="0"/>
                      </a:rPr>
                      <m:t>=4</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ΑΔ</m:t>
                    </m:r>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πα</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Στο εσωτερικό του ορθογωνίου σχεδιάστηκε ημικύκλιο διαμέτρου ΑΒ.</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 το ημικύκλιο χωρίζει το ορθογώνιο σε δύο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ισεμβαδικά</a:t>
                </a:r>
                <a:r>
                  <a:rPr lang="el-GR" sz="2400" dirty="0">
                    <a:latin typeface="Bookman Old Style" panose="02050604050505020204" pitchFamily="18" charset="0"/>
                    <a:ea typeface="Calibri" panose="020F0502020204030204" pitchFamily="34" charset="0"/>
                    <a:cs typeface="Times New Roman" panose="02020603050405020304" pitchFamily="18" charset="0"/>
                  </a:rPr>
                  <a:t> χωρία. (Μονάδες 8)</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Αν η διαγώνιος ΒΔ τέμνει το ημικύκλιο στο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σημείο Ε και Μ είναι το μέσο της ΑΒ,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να αποδείξετε ότι </a:t>
                </a:r>
                <a14:m>
                  <m:oMath xmlns:m="http://schemas.openxmlformats.org/officeDocument/2006/math">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ΑΒ</m:t>
                        </m:r>
                      </m:e>
                      <m:sup>
                        <m:r>
                          <a:rPr lang="el-GR" sz="2400">
                            <a:latin typeface="Cambria Math" panose="02040503050406030204" pitchFamily="18" charset="0"/>
                            <a:ea typeface="Calibri" panose="020F0502020204030204" pitchFamily="34" charset="0"/>
                            <a:cs typeface="Times New Roman" panose="02020603050405020304" pitchFamily="18" charset="0"/>
                          </a:rPr>
                          <m:t>2</m:t>
                        </m:r>
                      </m:sup>
                    </m:sSup>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ΒΔ</m:t>
                    </m:r>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ΒΕ</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ΑΔ</m:t>
                        </m:r>
                      </m:e>
                      <m:sup>
                        <m:r>
                          <a:rPr lang="el-GR" sz="2400">
                            <a:latin typeface="Cambria Math" panose="02040503050406030204" pitchFamily="18" charset="0"/>
                            <a:ea typeface="Calibri" panose="020F0502020204030204" pitchFamily="34" charset="0"/>
                            <a:cs typeface="Times New Roman" panose="02020603050405020304" pitchFamily="18" charset="0"/>
                          </a:rPr>
                          <m:t>2</m:t>
                        </m:r>
                      </m:sup>
                    </m:sSup>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ΒΔ</m:t>
                    </m:r>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ΔΕ</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6)</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να αποδείξετε ότι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ΒΕ</m:t>
                    </m:r>
                    <m:r>
                      <a:rPr lang="el-GR" sz="2400">
                        <a:latin typeface="Cambria Math" panose="02040503050406030204" pitchFamily="18" charset="0"/>
                        <a:ea typeface="Calibri" panose="020F0502020204030204" pitchFamily="34" charset="0"/>
                        <a:cs typeface="Times New Roman" panose="02020603050405020304" pitchFamily="18" charset="0"/>
                      </a:rPr>
                      <m:t>=</m:t>
                    </m:r>
                    <m:f>
                      <m:fPr>
                        <m:ctrlPr>
                          <a:rPr lang="el-GR" sz="3600" i="1">
                            <a:latin typeface="Cambria Math" panose="02040503050406030204" pitchFamily="18" charset="0"/>
                            <a:ea typeface="Calibri" panose="020F0502020204030204" pitchFamily="34" charset="0"/>
                            <a:cs typeface="Times New Roman" panose="02020603050405020304" pitchFamily="18" charset="0"/>
                          </a:rPr>
                        </m:ctrlPr>
                      </m:fPr>
                      <m:num>
                        <m:r>
                          <a:rPr lang="el-GR" sz="3600">
                            <a:latin typeface="Cambria Math" panose="02040503050406030204" pitchFamily="18" charset="0"/>
                            <a:ea typeface="Calibri" panose="020F0502020204030204" pitchFamily="34" charset="0"/>
                            <a:cs typeface="Times New Roman" panose="02020603050405020304" pitchFamily="18" charset="0"/>
                          </a:rPr>
                          <m:t>16</m:t>
                        </m:r>
                        <m:r>
                          <m:rPr>
                            <m:sty m:val="p"/>
                          </m:rPr>
                          <a:rPr lang="el-GR" sz="3600">
                            <a:latin typeface="Cambria Math" panose="02040503050406030204" pitchFamily="18" charset="0"/>
                            <a:ea typeface="Calibri" panose="020F0502020204030204" pitchFamily="34" charset="0"/>
                            <a:cs typeface="Times New Roman" panose="02020603050405020304" pitchFamily="18" charset="0"/>
                          </a:rPr>
                          <m:t>α</m:t>
                        </m:r>
                      </m:num>
                      <m:den>
                        <m:rad>
                          <m:radPr>
                            <m:degHide m:val="on"/>
                            <m:ctrlPr>
                              <a:rPr lang="el-GR" sz="3600" i="1">
                                <a:latin typeface="Cambria Math" panose="02040503050406030204" pitchFamily="18" charset="0"/>
                                <a:ea typeface="Calibri" panose="020F0502020204030204" pitchFamily="34" charset="0"/>
                                <a:cs typeface="Times New Roman" panose="02020603050405020304" pitchFamily="18" charset="0"/>
                              </a:rPr>
                            </m:ctrlPr>
                          </m:radPr>
                          <m:deg/>
                          <m:e>
                            <m:r>
                              <a:rPr lang="el-GR" sz="3600">
                                <a:latin typeface="Cambria Math" panose="02040503050406030204" pitchFamily="18" charset="0"/>
                                <a:ea typeface="Calibri" panose="020F0502020204030204" pitchFamily="34" charset="0"/>
                                <a:cs typeface="Times New Roman" panose="02020603050405020304" pitchFamily="18" charset="0"/>
                              </a:rPr>
                              <m:t>16+</m:t>
                            </m:r>
                            <m:sSup>
                              <m:sSupPr>
                                <m:ctrlPr>
                                  <a:rPr lang="el-GR" sz="36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3600">
                                    <a:latin typeface="Cambria Math" panose="02040503050406030204" pitchFamily="18" charset="0"/>
                                    <a:ea typeface="Calibri" panose="020F0502020204030204" pitchFamily="34" charset="0"/>
                                    <a:cs typeface="Times New Roman" panose="02020603050405020304" pitchFamily="18" charset="0"/>
                                  </a:rPr>
                                  <m:t>π</m:t>
                                </m:r>
                              </m:e>
                              <m:sup>
                                <m:r>
                                  <a:rPr lang="el-GR" sz="3600">
                                    <a:latin typeface="Cambria Math" panose="02040503050406030204" pitchFamily="18" charset="0"/>
                                    <a:ea typeface="Calibri" panose="020F0502020204030204" pitchFamily="34" charset="0"/>
                                    <a:cs typeface="Times New Roman" panose="02020603050405020304" pitchFamily="18" charset="0"/>
                                  </a:rPr>
                                  <m:t>2</m:t>
                                </m:r>
                              </m:sup>
                            </m:sSup>
                          </m:e>
                        </m:rad>
                      </m:den>
                    </m:f>
                  </m:oMath>
                </a14:m>
                <a:r>
                  <a:rPr lang="el-GR" sz="36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και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ΔΕ</m:t>
                    </m:r>
                    <m:r>
                      <a:rPr lang="el-GR" sz="2400">
                        <a:latin typeface="Cambria Math" panose="02040503050406030204" pitchFamily="18" charset="0"/>
                        <a:ea typeface="Calibri" panose="020F0502020204030204" pitchFamily="34" charset="0"/>
                        <a:cs typeface="Times New Roman" panose="02020603050405020304" pitchFamily="18" charset="0"/>
                      </a:rPr>
                      <m:t>=</m:t>
                    </m:r>
                    <m:f>
                      <m:fPr>
                        <m:ctrlPr>
                          <a:rPr lang="el-GR" sz="3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l-GR" sz="36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3600">
                                <a:latin typeface="Cambria Math" panose="02040503050406030204" pitchFamily="18" charset="0"/>
                                <a:ea typeface="Calibri" panose="020F0502020204030204" pitchFamily="34" charset="0"/>
                                <a:cs typeface="Times New Roman" panose="02020603050405020304" pitchFamily="18" charset="0"/>
                              </a:rPr>
                              <m:t>π</m:t>
                            </m:r>
                          </m:e>
                          <m:sup>
                            <m:r>
                              <a:rPr lang="el-GR" sz="3600">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l-GR" sz="3600">
                            <a:latin typeface="Cambria Math" panose="02040503050406030204" pitchFamily="18" charset="0"/>
                            <a:ea typeface="Calibri" panose="020F0502020204030204" pitchFamily="34" charset="0"/>
                            <a:cs typeface="Times New Roman" panose="02020603050405020304" pitchFamily="18" charset="0"/>
                          </a:rPr>
                          <m:t>α</m:t>
                        </m:r>
                      </m:num>
                      <m:den>
                        <m:rad>
                          <m:radPr>
                            <m:degHide m:val="on"/>
                            <m:ctrlPr>
                              <a:rPr lang="el-GR" sz="3600" i="1">
                                <a:latin typeface="Cambria Math" panose="02040503050406030204" pitchFamily="18" charset="0"/>
                                <a:ea typeface="Calibri" panose="020F0502020204030204" pitchFamily="34" charset="0"/>
                                <a:cs typeface="Times New Roman" panose="02020603050405020304" pitchFamily="18" charset="0"/>
                              </a:rPr>
                            </m:ctrlPr>
                          </m:radPr>
                          <m:deg/>
                          <m:e>
                            <m:r>
                              <a:rPr lang="el-GR" sz="3600">
                                <a:latin typeface="Cambria Math" panose="02040503050406030204" pitchFamily="18" charset="0"/>
                                <a:ea typeface="Calibri" panose="020F0502020204030204" pitchFamily="34" charset="0"/>
                                <a:cs typeface="Times New Roman" panose="02020603050405020304" pitchFamily="18" charset="0"/>
                              </a:rPr>
                              <m:t>16+</m:t>
                            </m:r>
                            <m:sSup>
                              <m:sSupPr>
                                <m:ctrlPr>
                                  <a:rPr lang="el-GR" sz="36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3600">
                                    <a:latin typeface="Cambria Math" panose="02040503050406030204" pitchFamily="18" charset="0"/>
                                    <a:ea typeface="Calibri" panose="020F0502020204030204" pitchFamily="34" charset="0"/>
                                    <a:cs typeface="Times New Roman" panose="02020603050405020304" pitchFamily="18" charset="0"/>
                                  </a:rPr>
                                  <m:t>π</m:t>
                                </m:r>
                              </m:e>
                              <m:sup>
                                <m:r>
                                  <a:rPr lang="el-GR" sz="3600">
                                    <a:latin typeface="Cambria Math" panose="02040503050406030204" pitchFamily="18" charset="0"/>
                                    <a:ea typeface="Calibri" panose="020F0502020204030204" pitchFamily="34" charset="0"/>
                                    <a:cs typeface="Times New Roman" panose="02020603050405020304" pitchFamily="18" charset="0"/>
                                  </a:rPr>
                                  <m:t>2</m:t>
                                </m:r>
                              </m:sup>
                            </m:sSup>
                          </m:e>
                        </m:rad>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6)</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ν</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α υπολογίσετε το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συνΒ</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Μ</m:t>
                        </m:r>
                      </m:e>
                    </m:acc>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Ε</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5)</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293326"/>
              </a:xfrm>
              <a:prstGeom prst="rect">
                <a:avLst/>
              </a:prstGeom>
              <a:blipFill>
                <a:blip r:embed="rId4"/>
                <a:stretch>
                  <a:fillRect l="-1250" t="-1357" r="-75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47FF9F72-A124-4EFA-8B6D-39098ABB8FB1}"/>
              </a:ext>
            </a:extLst>
          </p:cNvPr>
          <p:cNvPicPr>
            <a:picLocks noChangeAspect="1"/>
          </p:cNvPicPr>
          <p:nvPr/>
        </p:nvPicPr>
        <p:blipFill>
          <a:blip r:embed="rId5">
            <a:duotone>
              <a:prstClr val="black"/>
              <a:schemeClr val="accent1">
                <a:tint val="45000"/>
                <a:satMod val="400000"/>
              </a:schemeClr>
            </a:duotone>
          </a:blip>
          <a:stretch>
            <a:fillRect/>
          </a:stretch>
        </p:blipFill>
        <p:spPr>
          <a:xfrm>
            <a:off x="9601201" y="4874418"/>
            <a:ext cx="2590800" cy="1983582"/>
          </a:xfrm>
          <a:prstGeom prst="rect">
            <a:avLst/>
          </a:prstGeom>
        </p:spPr>
      </p:pic>
    </p:spTree>
    <p:extLst>
      <p:ext uri="{BB962C8B-B14F-4D97-AF65-F5344CB8AC3E}">
        <p14:creationId xmlns:p14="http://schemas.microsoft.com/office/powerpoint/2010/main" val="134653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291962"/>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22058 - 4o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Θεωρούμε κύκλο με κέντρο Γ και ακτίνα </a:t>
                </a:r>
                <a:r>
                  <a:rPr lang="en-US" sz="2400" dirty="0">
                    <a:latin typeface="Bookman Old Style" panose="02050604050505020204" pitchFamily="18" charset="0"/>
                    <a:ea typeface="Calibri" panose="020F0502020204030204" pitchFamily="34" charset="0"/>
                    <a:cs typeface="Arial,Italic"/>
                  </a:rPr>
                  <a:t>R</a:t>
                </a:r>
                <a:r>
                  <a:rPr lang="el-GR" sz="2400" dirty="0">
                    <a:latin typeface="Bookman Old Style" panose="02050604050505020204" pitchFamily="18" charset="0"/>
                    <a:ea typeface="Calibri" panose="020F0502020204030204" pitchFamily="34" charset="0"/>
                    <a:cs typeface="Arial,Italic"/>
                  </a:rPr>
                  <a:t>. Έστω ΑΒ διάμετρος του κύκλου και Δ, Ε σημεία της τέτοια ώστε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ΑΔ</m:t>
                    </m:r>
                    <m:r>
                      <a:rPr lang="el-GR" sz="2400" i="1">
                        <a:latin typeface="Cambria Math" panose="02040503050406030204" pitchFamily="18" charset="0"/>
                        <a:ea typeface="Calibri" panose="020F0502020204030204" pitchFamily="34"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ΔΕ</m:t>
                    </m:r>
                    <m:r>
                      <a:rPr lang="el-GR" sz="2400" i="1">
                        <a:latin typeface="Cambria Math" panose="02040503050406030204" pitchFamily="18" charset="0"/>
                        <a:ea typeface="Calibri" panose="020F0502020204030204" pitchFamily="34"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ΕΒ</m:t>
                    </m:r>
                  </m:oMath>
                </a14:m>
                <a:r>
                  <a:rPr lang="el-GR" sz="2400" dirty="0">
                    <a:latin typeface="Bookman Old Style" panose="02050604050505020204" pitchFamily="18" charset="0"/>
                    <a:ea typeface="Calibri" panose="020F0502020204030204" pitchFamily="34" charset="0"/>
                    <a:cs typeface="Arial,Italic"/>
                  </a:rPr>
                  <a:t>. Σχεδιάζουμε τα ημικύκλια ΑΔ και ΑΕ πάνω από τη διάμετρο ΑΒ και τα ημικύκλια ΒΕ και ΒΔ κάτω από τη διάμετρο ΑΒ, όπως φαίνεται στο σχήμα.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α) Να υπολογίσετε τα εμβαδά ε</a:t>
                </a:r>
                <a:r>
                  <a:rPr lang="el-GR" sz="2400" baseline="-25000" dirty="0">
                    <a:latin typeface="Bookman Old Style" panose="02050604050505020204" pitchFamily="18" charset="0"/>
                    <a:ea typeface="Calibri" panose="020F0502020204030204" pitchFamily="34" charset="0"/>
                    <a:cs typeface="Arial,Italic"/>
                  </a:rPr>
                  <a:t>1</a:t>
                </a:r>
                <a:r>
                  <a:rPr lang="el-GR" sz="2400" dirty="0">
                    <a:latin typeface="Bookman Old Style" panose="02050604050505020204" pitchFamily="18" charset="0"/>
                    <a:ea typeface="Calibri" panose="020F0502020204030204" pitchFamily="34" charset="0"/>
                    <a:cs typeface="Arial,Italic"/>
                  </a:rPr>
                  <a:t> και ε</a:t>
                </a:r>
                <a:r>
                  <a:rPr lang="el-GR" sz="2400" baseline="-25000" dirty="0">
                    <a:latin typeface="Bookman Old Style" panose="02050604050505020204" pitchFamily="18" charset="0"/>
                    <a:ea typeface="Calibri" panose="020F0502020204030204" pitchFamily="34" charset="0"/>
                    <a:cs typeface="Arial,Italic"/>
                  </a:rPr>
                  <a:t>3</a:t>
                </a:r>
                <a:r>
                  <a:rPr lang="el-GR" sz="2400" dirty="0">
                    <a:latin typeface="Bookman Old Style" panose="02050604050505020204" pitchFamily="18" charset="0"/>
                    <a:ea typeface="Calibri" panose="020F0502020204030204" pitchFamily="34" charset="0"/>
                    <a:cs typeface="Arial,Italic"/>
                  </a:rPr>
                  <a:t> των καμπυλόγραμμων σχημάτων ΑΔΒΖ και ΒΕΑΗ αντίστοιχα. (Μονάδες 12)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β) Να υπολογίσετε το εμβαδόν ε</a:t>
                </a:r>
                <a:r>
                  <a:rPr lang="el-GR" sz="2400" baseline="-25000" dirty="0">
                    <a:latin typeface="Bookman Old Style" panose="02050604050505020204" pitchFamily="18" charset="0"/>
                    <a:ea typeface="Calibri" panose="020F0502020204030204" pitchFamily="34" charset="0"/>
                    <a:cs typeface="Arial,Italic"/>
                  </a:rPr>
                  <a:t>2</a:t>
                </a:r>
                <a:r>
                  <a:rPr lang="el-GR" sz="2400" dirty="0">
                    <a:latin typeface="Bookman Old Style" panose="02050604050505020204" pitchFamily="18" charset="0"/>
                    <a:ea typeface="Calibri" panose="020F0502020204030204" pitchFamily="34" charset="0"/>
                    <a:cs typeface="Arial,Italic"/>
                  </a:rPr>
                  <a:t> του </a:t>
                </a:r>
                <a:r>
                  <a:rPr lang="el-GR" sz="2400" dirty="0" err="1">
                    <a:latin typeface="Bookman Old Style" panose="02050604050505020204" pitchFamily="18" charset="0"/>
                    <a:ea typeface="Calibri" panose="020F0502020204030204" pitchFamily="34" charset="0"/>
                    <a:cs typeface="Arial,Italic"/>
                  </a:rPr>
                  <a:t>γραμμοσκιασμένου</a:t>
                </a:r>
                <a:r>
                  <a:rPr lang="el-GR" sz="2400" dirty="0">
                    <a:latin typeface="Bookman Old Style" panose="02050604050505020204" pitchFamily="18" charset="0"/>
                    <a:ea typeface="Calibri" panose="020F0502020204030204" pitchFamily="34" charset="0"/>
                    <a:cs typeface="Arial,Italic"/>
                  </a:rPr>
                  <a:t> καμπυλόγραμμου σχήματος ΑΔΒΕ. (Μονάδες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γ) Να εξετάσετε αν ο κύκλος χωρίζεται σε τρία ισοδύναμα καμπυλόγραμμα σχήματα. (Μονάδες 05)</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291962"/>
              </a:xfrm>
              <a:prstGeom prst="rect">
                <a:avLst/>
              </a:prstGeom>
              <a:blipFill>
                <a:blip r:embed="rId4"/>
                <a:stretch>
                  <a:fillRect l="-1000" t="-1267" r="-750" b="-1728"/>
                </a:stretch>
              </a:blipFill>
            </p:spPr>
            <p:txBody>
              <a:bodyPr/>
              <a:lstStyle/>
              <a:p>
                <a:r>
                  <a:rPr lang="el-GR">
                    <a:noFill/>
                  </a:rPr>
                  <a:t> </a:t>
                </a:r>
              </a:p>
            </p:txBody>
          </p:sp>
        </mc:Fallback>
      </mc:AlternateContent>
      <p:pic>
        <p:nvPicPr>
          <p:cNvPr id="3" name="Εικόνα 1">
            <a:extLst>
              <a:ext uri="{FF2B5EF4-FFF2-40B4-BE49-F238E27FC236}">
                <a16:creationId xmlns:a16="http://schemas.microsoft.com/office/drawing/2014/main" id="{BA67DF72-238F-48B3-AD63-7B3278B922B3}"/>
              </a:ext>
            </a:extLst>
          </p:cNvPr>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l="685" t="2184" r="57329" b="65867"/>
          <a:stretch/>
        </p:blipFill>
        <p:spPr bwMode="auto">
          <a:xfrm>
            <a:off x="5001208" y="4795935"/>
            <a:ext cx="2184510" cy="2062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68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892319"/>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22054 - 3o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3</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Δίνεται τετράγωνο ΑΒΓΔ πλευράς 2α. Με κέντρα τις κορυφές του τετραγώνου και ακτίνα α σχεδιάζουμε τέσσερις κυκλικούς τομείς στο εσωτερικό του όπως φαίνεται στο σχήμα.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α) Να υπολογίσετε το εμβαδόν κάθε κυκλικού τομέα ως συνάρτηση του α. (Μονάδες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β) Να αποδείξετε ότι το εμβαδόν του </a:t>
                </a:r>
                <a:r>
                  <a:rPr lang="el-GR" sz="2400" dirty="0" err="1">
                    <a:latin typeface="Bookman Old Style" panose="02050604050505020204" pitchFamily="18" charset="0"/>
                    <a:ea typeface="Calibri" panose="020F0502020204030204" pitchFamily="34" charset="0"/>
                    <a:cs typeface="Arial,Italic"/>
                  </a:rPr>
                  <a:t>γραμμοσκιασμένου</a:t>
                </a:r>
                <a:r>
                  <a:rPr lang="el-GR" sz="2400" dirty="0">
                    <a:latin typeface="Bookman Old Style" panose="02050604050505020204" pitchFamily="18" charset="0"/>
                    <a:ea typeface="Calibri" panose="020F0502020204030204" pitchFamily="34" charset="0"/>
                    <a:cs typeface="Arial,Italic"/>
                  </a:rPr>
                  <a:t> καμπυλόγραμμου χωρίου είναι: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Ε</m:t>
                    </m:r>
                    <m:r>
                      <a:rPr lang="el-GR" sz="2400" i="1">
                        <a:latin typeface="Cambria Math" panose="02040503050406030204" pitchFamily="18" charset="0"/>
                        <a:ea typeface="Calibri" panose="020F0502020204030204" pitchFamily="34"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α</m:t>
                    </m:r>
                    <m:r>
                      <m:rPr>
                        <m:nor/>
                      </m:rPr>
                      <a:rPr lang="el-GR" sz="2400" baseline="30000">
                        <a:latin typeface="Bookman Old Style" panose="02050604050505020204" pitchFamily="18" charset="0"/>
                        <a:ea typeface="Calibri" panose="020F0502020204030204" pitchFamily="34" charset="0"/>
                        <a:cs typeface="Calibri" panose="020F0502020204030204" pitchFamily="34" charset="0"/>
                      </a:rPr>
                      <m:t>2</m:t>
                    </m:r>
                    <m:r>
                      <m:rPr>
                        <m:nor/>
                      </m:rPr>
                      <a:rPr lang="el-GR" sz="2400">
                        <a:latin typeface="Bookman Old Style" panose="02050604050505020204" pitchFamily="18" charset="0"/>
                        <a:ea typeface="Calibri" panose="020F0502020204030204" pitchFamily="34" charset="0"/>
                        <a:cs typeface="Calibri" panose="020F0502020204030204" pitchFamily="34" charset="0"/>
                      </a:rPr>
                      <m:t>(4</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π</m:t>
                    </m:r>
                    <m:r>
                      <m:rPr>
                        <m:nor/>
                      </m:rPr>
                      <a:rPr lang="el-GR" sz="2400">
                        <a:latin typeface="Bookman Old Style" panose="02050604050505020204" pitchFamily="18" charset="0"/>
                        <a:ea typeface="Calibri" panose="020F0502020204030204" pitchFamily="34" charset="0"/>
                        <a:cs typeface="Calibri" panose="020F0502020204030204" pitchFamily="34" charset="0"/>
                      </a:rPr>
                      <m:t>)</m:t>
                    </m:r>
                  </m:oMath>
                </a14:m>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Arial,Italic"/>
                  </a:rPr>
                  <a:t>(Μονάδες 12)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γ) Να υπολογίσετε την περίμετρο του </a:t>
                </a:r>
                <a:r>
                  <a:rPr lang="el-GR" sz="2400" dirty="0" err="1">
                    <a:latin typeface="Bookman Old Style" panose="02050604050505020204" pitchFamily="18" charset="0"/>
                    <a:ea typeface="Calibri" panose="020F0502020204030204" pitchFamily="34" charset="0"/>
                    <a:cs typeface="Arial,Italic"/>
                  </a:rPr>
                  <a:t>γραμμοσκιασμένου</a:t>
                </a:r>
                <a:r>
                  <a:rPr lang="el-GR" sz="2400" dirty="0">
                    <a:latin typeface="Bookman Old Style" panose="02050604050505020204" pitchFamily="18" charset="0"/>
                    <a:ea typeface="Calibri" panose="020F0502020204030204" pitchFamily="34" charset="0"/>
                    <a:cs typeface="Arial,Italic"/>
                  </a:rPr>
                  <a:t> καμπυλόγραμμου χωρίου. (Μονάδες 05)</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886200" algn="r">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892319"/>
              </a:xfrm>
              <a:prstGeom prst="rect">
                <a:avLst/>
              </a:prstGeom>
              <a:blipFill>
                <a:blip r:embed="rId4"/>
                <a:stretch>
                  <a:fillRect l="-1000" t="-1138" r="-75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51346E65-1E6D-46BE-A6EE-AC39D58935C4}"/>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5065303" y="4419905"/>
            <a:ext cx="2266667" cy="2438095"/>
          </a:xfrm>
          <a:prstGeom prst="rect">
            <a:avLst/>
          </a:prstGeom>
        </p:spPr>
      </p:pic>
    </p:spTree>
    <p:extLst>
      <p:ext uri="{BB962C8B-B14F-4D97-AF65-F5344CB8AC3E}">
        <p14:creationId xmlns:p14="http://schemas.microsoft.com/office/powerpoint/2010/main" val="6642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161588"/>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22046 - 2o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Δίνεται κύκλος με κέντρο Ο και ακτίνα </a:t>
                </a:r>
                <a14:m>
                  <m:oMath xmlns:m="http://schemas.openxmlformats.org/officeDocument/2006/math">
                    <m:r>
                      <m:rPr>
                        <m:nor/>
                      </m:rPr>
                      <a:rPr lang="en-US" sz="2400">
                        <a:latin typeface="Bookman Old Style" panose="02050604050505020204" pitchFamily="18" charset="0"/>
                        <a:ea typeface="Calibri" panose="020F0502020204030204" pitchFamily="34" charset="0"/>
                        <a:cs typeface="Calibri" panose="020F0502020204030204" pitchFamily="34" charset="0"/>
                      </a:rPr>
                      <m:t>R</m:t>
                    </m:r>
                    <m:r>
                      <a:rPr lang="el-GR" sz="2400" i="1">
                        <a:latin typeface="Cambria Math" panose="02040503050406030204" pitchFamily="18" charset="0"/>
                        <a:ea typeface="Calibri" panose="020F0502020204030204" pitchFamily="34"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1</m:t>
                    </m:r>
                  </m:oMath>
                </a14:m>
                <a:r>
                  <a:rPr lang="el-GR" sz="2400" dirty="0">
                    <a:latin typeface="Bookman Old Style" panose="02050604050505020204" pitchFamily="18" charset="0"/>
                    <a:ea typeface="Calibri" panose="020F0502020204030204" pitchFamily="34" charset="0"/>
                    <a:cs typeface="Arial,Italic"/>
                  </a:rPr>
                  <a:t>. Θεωρούμε ακτίνα ΟΓ την οποία προεκτείνουμε κατά τμήμα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ΓΒ</m:t>
                    </m:r>
                    <m:r>
                      <a:rPr lang="el-GR" sz="2400" i="1">
                        <a:latin typeface="Cambria Math" panose="02040503050406030204" pitchFamily="18" charset="0"/>
                        <a:ea typeface="Calibri" panose="020F0502020204030204" pitchFamily="34"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ΟΓ</m:t>
                    </m:r>
                    <m:r>
                      <a:rPr lang="el-GR" sz="2400" i="1">
                        <a:latin typeface="Cambria Math" panose="02040503050406030204" pitchFamily="18" charset="0"/>
                        <a:ea typeface="Times New Roman" panose="02020603050405020304" pitchFamily="18" charset="0"/>
                        <a:cs typeface="Arial,Italic"/>
                      </a:rPr>
                      <m:t>=</m:t>
                    </m:r>
                    <m:r>
                      <m:rPr>
                        <m:nor/>
                      </m:rPr>
                      <a:rPr lang="en-US" sz="2400">
                        <a:latin typeface="Bookman Old Style" panose="02050604050505020204" pitchFamily="18" charset="0"/>
                        <a:ea typeface="Calibri" panose="020F0502020204030204" pitchFamily="34" charset="0"/>
                        <a:cs typeface="Calibri" panose="020F0502020204030204" pitchFamily="34" charset="0"/>
                      </a:rPr>
                      <m:t>R</m:t>
                    </m:r>
                  </m:oMath>
                </a14:m>
                <a:r>
                  <a:rPr lang="el-GR" sz="2400" dirty="0">
                    <a:latin typeface="Bookman Old Style" panose="02050604050505020204" pitchFamily="18" charset="0"/>
                    <a:ea typeface="Times New Roman" panose="02020603050405020304" pitchFamily="18" charset="0"/>
                    <a:cs typeface="Arial,Italic"/>
                  </a:rPr>
                  <a:t> και το εφαπτόμενο τμήμα ΒΑ, όπως φαίνεται στο σχήμα.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α) Να αποδείξετε ότι Ο</a:t>
                </a:r>
                <a14:m>
                  <m:oMath xmlns:m="http://schemas.openxmlformats.org/officeDocument/2006/math">
                    <m:acc>
                      <m:accPr>
                        <m:chr m:val="̂"/>
                        <m:ctrlPr>
                          <a:rPr lang="el-GR" sz="2400" i="1">
                            <a:latin typeface="Cambria Math" panose="02040503050406030204" pitchFamily="18" charset="0"/>
                            <a:ea typeface="Calibri" panose="020F0502020204030204" pitchFamily="34" charset="0"/>
                            <a:cs typeface="Calibri" panose="020F0502020204030204" pitchFamily="34" charset="0"/>
                          </a:rPr>
                        </m:ctrlPr>
                      </m:accPr>
                      <m:e>
                        <m:r>
                          <m:rPr>
                            <m:nor/>
                          </m:rPr>
                          <a:rPr lang="el-GR" sz="2400">
                            <a:latin typeface="Bookman Old Style" panose="02050604050505020204" pitchFamily="18" charset="0"/>
                            <a:ea typeface="Calibri" panose="020F0502020204030204" pitchFamily="34" charset="0"/>
                            <a:cs typeface="Calibri" panose="020F0502020204030204" pitchFamily="34" charset="0"/>
                          </a:rPr>
                          <m:t>Β</m:t>
                        </m:r>
                      </m:e>
                    </m:acc>
                    <m:r>
                      <m:rPr>
                        <m:nor/>
                      </m:rPr>
                      <a:rPr lang="el-GR" sz="2400">
                        <a:latin typeface="Bookman Old Style" panose="02050604050505020204" pitchFamily="18" charset="0"/>
                        <a:ea typeface="Calibri" panose="020F0502020204030204" pitchFamily="34" charset="0"/>
                        <a:cs typeface="Calibri" panose="020F0502020204030204" pitchFamily="34" charset="0"/>
                      </a:rPr>
                      <m:t>Α</m:t>
                    </m:r>
                    <m:r>
                      <a:rPr lang="el-GR" sz="2400" i="1">
                        <a:latin typeface="Cambria Math" panose="02040503050406030204" pitchFamily="18" charset="0"/>
                        <a:ea typeface="Times New Roman" panose="02020603050405020304" pitchFamily="18" charset="0"/>
                        <a:cs typeface="Calibri" panose="020F0502020204030204" pitchFamily="34" charset="0"/>
                      </a:rPr>
                      <m:t>=</m:t>
                    </m:r>
                    <m:sSup>
                      <m:sSupPr>
                        <m:ctrlPr>
                          <a:rPr lang="el-GR" sz="2400" i="1">
                            <a:latin typeface="Cambria Math" panose="02040503050406030204" pitchFamily="18" charset="0"/>
                            <a:ea typeface="Times New Roman" panose="02020603050405020304" pitchFamily="18" charset="0"/>
                            <a:cs typeface="Calibri" panose="020F0502020204030204" pitchFamily="34" charset="0"/>
                          </a:rPr>
                        </m:ctrlPr>
                      </m:sSupPr>
                      <m:e>
                        <m:r>
                          <m:rPr>
                            <m:nor/>
                          </m:rPr>
                          <a:rPr lang="el-GR" sz="2400">
                            <a:latin typeface="Bookman Old Style" panose="02050604050505020204" pitchFamily="18" charset="0"/>
                            <a:ea typeface="Times New Roman" panose="02020603050405020304" pitchFamily="18" charset="0"/>
                            <a:cs typeface="Calibri" panose="020F0502020204030204" pitchFamily="34" charset="0"/>
                          </a:rPr>
                          <m:t>30</m:t>
                        </m:r>
                      </m:e>
                      <m:sup>
                        <m:r>
                          <m:rPr>
                            <m:nor/>
                          </m:rPr>
                          <a:rPr lang="el-GR" sz="2400">
                            <a:latin typeface="Bookman Old Style" panose="02050604050505020204" pitchFamily="18" charset="0"/>
                            <a:ea typeface="Times New Roman" panose="02020603050405020304" pitchFamily="18" charset="0"/>
                            <a:cs typeface="Calibri" panose="020F0502020204030204" pitchFamily="34" charset="0"/>
                          </a:rPr>
                          <m:t>ο</m:t>
                        </m:r>
                      </m:sup>
                    </m:sSup>
                  </m:oMath>
                </a14:m>
                <a:r>
                  <a:rPr lang="el-GR" sz="2400" dirty="0">
                    <a:latin typeface="Bookman Old Style" panose="02050604050505020204" pitchFamily="18" charset="0"/>
                    <a:ea typeface="Calibri" panose="020F0502020204030204" pitchFamily="34" charset="0"/>
                    <a:cs typeface="Arial,Italic"/>
                  </a:rPr>
                  <a:t>. (Μονάδες 05)</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β) Να αποδείξετε ότι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ΑΒ</m:t>
                    </m:r>
                    <m:r>
                      <a:rPr lang="el-GR" sz="2400" i="1">
                        <a:latin typeface="Cambria Math" panose="02040503050406030204" pitchFamily="18" charset="0"/>
                        <a:ea typeface="Calibri" panose="020F0502020204030204" pitchFamily="34" charset="0"/>
                        <a:cs typeface="Arial,Italic"/>
                      </a:rPr>
                      <m:t>=</m:t>
                    </m:r>
                    <m:rad>
                      <m:radPr>
                        <m:degHide m:val="on"/>
                        <m:ctrlPr>
                          <a:rPr lang="el-GR" sz="2400" i="1">
                            <a:latin typeface="Cambria Math" panose="02040503050406030204" pitchFamily="18" charset="0"/>
                            <a:ea typeface="Calibri" panose="020F0502020204030204" pitchFamily="34" charset="0"/>
                            <a:cs typeface="Calibri" panose="020F0502020204030204" pitchFamily="34" charset="0"/>
                          </a:rPr>
                        </m:ctrlPr>
                      </m:radPr>
                      <m:deg/>
                      <m:e>
                        <m:r>
                          <m:rPr>
                            <m:nor/>
                          </m:rPr>
                          <a:rPr lang="el-GR" sz="2400">
                            <a:latin typeface="Bookman Old Style" panose="02050604050505020204" pitchFamily="18" charset="0"/>
                            <a:ea typeface="Calibri" panose="020F0502020204030204" pitchFamily="34" charset="0"/>
                            <a:cs typeface="Calibri" panose="020F0502020204030204" pitchFamily="34" charset="0"/>
                          </a:rPr>
                          <m:t>3</m:t>
                        </m:r>
                      </m:e>
                    </m:rad>
                  </m:oMath>
                </a14:m>
                <a:r>
                  <a:rPr lang="el-GR" sz="2400" dirty="0">
                    <a:latin typeface="Bookman Old Style" panose="02050604050505020204" pitchFamily="18" charset="0"/>
                    <a:ea typeface="Calibri" panose="020F0502020204030204" pitchFamily="34" charset="0"/>
                    <a:cs typeface="Arial,Italic"/>
                  </a:rPr>
                  <a:t>. (Μονάδες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γ) Να υπολογίσετε την περίμετρο του </a:t>
                </a:r>
                <a:r>
                  <a:rPr lang="el-GR" sz="2400" dirty="0" err="1">
                    <a:latin typeface="Bookman Old Style" panose="02050604050505020204" pitchFamily="18" charset="0"/>
                    <a:ea typeface="Calibri" panose="020F0502020204030204" pitchFamily="34" charset="0"/>
                    <a:cs typeface="Arial,Italic"/>
                  </a:rPr>
                  <a:t>γραμμοσκιασμένου</a:t>
                </a:r>
                <a:r>
                  <a:rPr lang="el-GR" sz="2400" dirty="0">
                    <a:latin typeface="Bookman Old Style" panose="02050604050505020204" pitchFamily="18" charset="0"/>
                    <a:ea typeface="Calibri" panose="020F0502020204030204" pitchFamily="34" charset="0"/>
                    <a:cs typeface="Arial,Italic"/>
                  </a:rPr>
                  <a:t> </a:t>
                </a:r>
                <a:r>
                  <a:rPr lang="el-GR" sz="2400" dirty="0" err="1">
                    <a:latin typeface="Bookman Old Style" panose="02050604050505020204" pitchFamily="18" charset="0"/>
                    <a:ea typeface="Calibri" panose="020F0502020204030204" pitchFamily="34" charset="0"/>
                    <a:cs typeface="Arial,Italic"/>
                  </a:rPr>
                  <a:t>μικτόγραμμου</a:t>
                </a:r>
                <a:r>
                  <a:rPr lang="el-GR" sz="2400" dirty="0">
                    <a:latin typeface="Bookman Old Style" panose="02050604050505020204" pitchFamily="18" charset="0"/>
                    <a:ea typeface="Calibri" panose="020F0502020204030204" pitchFamily="34" charset="0"/>
                    <a:cs typeface="Arial,Italic"/>
                  </a:rPr>
                  <a:t> τριγώνου ΑΒΓ. (Μονάδες 10)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161588"/>
              </a:xfrm>
              <a:prstGeom prst="rect">
                <a:avLst/>
              </a:prstGeom>
              <a:blipFill>
                <a:blip r:embed="rId4"/>
                <a:stretch>
                  <a:fillRect l="-1000" t="-1611" r="-750" b="-2343"/>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9CDEB32A-0DC1-47E3-A1ED-291CA8477154}"/>
              </a:ext>
            </a:extLst>
          </p:cNvPr>
          <p:cNvPicPr>
            <a:picLocks noChangeAspect="1"/>
          </p:cNvPicPr>
          <p:nvPr/>
        </p:nvPicPr>
        <p:blipFill>
          <a:blip r:embed="rId5">
            <a:duotone>
              <a:prstClr val="black"/>
              <a:schemeClr val="accent1">
                <a:tint val="45000"/>
                <a:satMod val="400000"/>
              </a:schemeClr>
            </a:duotone>
          </a:blip>
          <a:stretch>
            <a:fillRect/>
          </a:stretch>
        </p:blipFill>
        <p:spPr>
          <a:xfrm>
            <a:off x="3474326" y="3790622"/>
            <a:ext cx="4456694" cy="3075582"/>
          </a:xfrm>
          <a:prstGeom prst="rect">
            <a:avLst/>
          </a:prstGeom>
        </p:spPr>
      </p:pic>
    </p:spTree>
    <p:extLst>
      <p:ext uri="{BB962C8B-B14F-4D97-AF65-F5344CB8AC3E}">
        <p14:creationId xmlns:p14="http://schemas.microsoft.com/office/powerpoint/2010/main" val="136481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928529"/>
              </a:xfrm>
              <a:prstGeom prst="rect">
                <a:avLst/>
              </a:prstGeom>
              <a:noFill/>
            </p:spPr>
            <p:txBody>
              <a:bodyPr wrap="square" rtlCol="0">
                <a:spAutoFit/>
              </a:bodyPr>
              <a:lstStyle/>
              <a:p>
                <a:pPr>
                  <a:lnSpc>
                    <a:spcPct val="107000"/>
                  </a:lnSpc>
                  <a:spcBef>
                    <a:spcPts val="200"/>
                  </a:spcBef>
                </a:pPr>
                <a:r>
                  <a:rPr lang="el-GR" sz="20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22024 - 4o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Arial,Italic"/>
                  </a:rPr>
                  <a:t>Δίνεται ευθύγραμμο τμήμα</a:t>
                </a:r>
                <a:r>
                  <a:rPr lang="el-GR" sz="2000" dirty="0">
                    <a:latin typeface="Bookman Old Style" panose="02050604050505020204" pitchFamily="18" charset="0"/>
                    <a:ea typeface="Times New Roman" panose="02020603050405020304" pitchFamily="18" charset="0"/>
                    <a:cs typeface="Arial,Italic"/>
                  </a:rPr>
                  <a:t> </a:t>
                </a:r>
                <a14:m>
                  <m:oMath xmlns:m="http://schemas.openxmlformats.org/officeDocument/2006/math">
                    <m:r>
                      <m:rPr>
                        <m:nor/>
                      </m:rPr>
                      <a:rPr lang="el-GR" sz="2000">
                        <a:latin typeface="Bookman Old Style" panose="02050604050505020204" pitchFamily="18" charset="0"/>
                        <a:ea typeface="Calibri" panose="020F0502020204030204" pitchFamily="34" charset="0"/>
                        <a:cs typeface="Calibri" panose="020F0502020204030204" pitchFamily="34" charset="0"/>
                      </a:rPr>
                      <m:t>ΑΒ</m:t>
                    </m:r>
                  </m:oMath>
                </a14:m>
                <a:r>
                  <a:rPr lang="el-GR" sz="2000" dirty="0">
                    <a:latin typeface="Bookman Old Style" panose="02050604050505020204" pitchFamily="18" charset="0"/>
                    <a:ea typeface="Times New Roman" panose="02020603050405020304" pitchFamily="18" charset="0"/>
                    <a:cs typeface="Arial,Italic"/>
                  </a:rPr>
                  <a:t> και τυχαίο σημείο του Μ</a:t>
                </a:r>
                <a:r>
                  <a:rPr lang="el-GR" sz="2000" dirty="0">
                    <a:latin typeface="Bookman Old Style" panose="02050604050505020204" pitchFamily="18" charset="0"/>
                    <a:ea typeface="Calibri" panose="020F0502020204030204" pitchFamily="34" charset="0"/>
                    <a:cs typeface="Arial,Italic"/>
                  </a:rPr>
                  <a:t>, τέτοιο ώστε </a:t>
                </a:r>
                <a14:m>
                  <m:oMath xmlns:m="http://schemas.openxmlformats.org/officeDocument/2006/math">
                    <m:r>
                      <m:rPr>
                        <m:nor/>
                      </m:rPr>
                      <a:rPr lang="el-GR" sz="2000">
                        <a:latin typeface="Bookman Old Style" panose="02050604050505020204" pitchFamily="18" charset="0"/>
                        <a:ea typeface="Calibri" panose="020F0502020204030204" pitchFamily="34" charset="0"/>
                        <a:cs typeface="Calibri" panose="020F0502020204030204" pitchFamily="34" charset="0"/>
                      </a:rPr>
                      <m:t>ΑΜ</m:t>
                    </m:r>
                    <m:r>
                      <a:rPr lang="el-GR" sz="2000" i="1">
                        <a:latin typeface="Cambria Math" panose="02040503050406030204" pitchFamily="18" charset="0"/>
                        <a:ea typeface="Times New Roman" panose="02020603050405020304" pitchFamily="18" charset="0"/>
                        <a:cs typeface="Arial,Italic"/>
                      </a:rPr>
                      <m:t>=</m:t>
                    </m:r>
                    <m:r>
                      <m:rPr>
                        <m:nor/>
                      </m:rPr>
                      <a:rPr lang="el-GR" sz="2000">
                        <a:latin typeface="Bookman Old Style" panose="02050604050505020204" pitchFamily="18" charset="0"/>
                        <a:ea typeface="Times New Roman" panose="02020603050405020304" pitchFamily="18" charset="0"/>
                        <a:cs typeface="Calibri" panose="020F0502020204030204" pitchFamily="34" charset="0"/>
                      </a:rPr>
                      <m:t>2</m:t>
                    </m:r>
                    <m:r>
                      <m:rPr>
                        <m:nor/>
                      </m:rPr>
                      <a:rPr lang="el-GR" sz="2000">
                        <a:latin typeface="Bookman Old Style" panose="02050604050505020204" pitchFamily="18" charset="0"/>
                        <a:ea typeface="Calibri" panose="020F0502020204030204" pitchFamily="34" charset="0"/>
                        <a:cs typeface="Calibri" panose="020F0502020204030204" pitchFamily="34" charset="0"/>
                      </a:rPr>
                      <m:t>α</m:t>
                    </m:r>
                  </m:oMath>
                </a14:m>
                <a:r>
                  <a:rPr lang="el-GR" sz="2000" dirty="0">
                    <a:latin typeface="Bookman Old Style" panose="02050604050505020204" pitchFamily="18" charset="0"/>
                    <a:ea typeface="Times New Roman" panose="02020603050405020304" pitchFamily="18" charset="0"/>
                    <a:cs typeface="Arial,Italic"/>
                  </a:rPr>
                  <a:t> και </a:t>
                </a:r>
                <a14:m>
                  <m:oMath xmlns:m="http://schemas.openxmlformats.org/officeDocument/2006/math">
                    <m:r>
                      <m:rPr>
                        <m:nor/>
                      </m:rPr>
                      <a:rPr lang="el-GR" sz="2000">
                        <a:latin typeface="Bookman Old Style" panose="02050604050505020204" pitchFamily="18" charset="0"/>
                        <a:ea typeface="Calibri" panose="020F0502020204030204" pitchFamily="34" charset="0"/>
                        <a:cs typeface="Calibri" panose="020F0502020204030204" pitchFamily="34" charset="0"/>
                      </a:rPr>
                      <m:t>ΜΒ</m:t>
                    </m:r>
                    <m:r>
                      <a:rPr lang="el-GR" sz="2000" i="1">
                        <a:latin typeface="Cambria Math" panose="02040503050406030204" pitchFamily="18" charset="0"/>
                        <a:ea typeface="Times New Roman" panose="02020603050405020304" pitchFamily="18" charset="0"/>
                        <a:cs typeface="Arial,Italic"/>
                      </a:rPr>
                      <m:t>=</m:t>
                    </m:r>
                    <m:r>
                      <m:rPr>
                        <m:nor/>
                      </m:rPr>
                      <a:rPr lang="el-GR" sz="2000">
                        <a:latin typeface="Bookman Old Style" panose="02050604050505020204" pitchFamily="18" charset="0"/>
                        <a:ea typeface="Times New Roman" panose="02020603050405020304" pitchFamily="18" charset="0"/>
                        <a:cs typeface="Calibri" panose="020F0502020204030204" pitchFamily="34" charset="0"/>
                      </a:rPr>
                      <m:t>2</m:t>
                    </m:r>
                    <m:r>
                      <m:rPr>
                        <m:nor/>
                      </m:rPr>
                      <a:rPr lang="el-GR" sz="2000">
                        <a:latin typeface="Bookman Old Style" panose="02050604050505020204" pitchFamily="18" charset="0"/>
                        <a:ea typeface="Calibri" panose="020F0502020204030204" pitchFamily="34" charset="0"/>
                        <a:cs typeface="Calibri" panose="020F0502020204030204" pitchFamily="34" charset="0"/>
                      </a:rPr>
                      <m:t>β</m:t>
                    </m:r>
                  </m:oMath>
                </a14:m>
                <a:r>
                  <a:rPr lang="el-GR" sz="2000" dirty="0">
                    <a:latin typeface="Bookman Old Style" panose="02050604050505020204" pitchFamily="18" charset="0"/>
                    <a:ea typeface="Times New Roman" panose="02020603050405020304" pitchFamily="18" charset="0"/>
                    <a:cs typeface="Arial,Italic"/>
                  </a:rPr>
                  <a:t>. </a:t>
                </a:r>
                <a:r>
                  <a:rPr lang="el-GR" sz="2000" dirty="0">
                    <a:latin typeface="Bookman Old Style" panose="02050604050505020204" pitchFamily="18" charset="0"/>
                    <a:ea typeface="Calibri" panose="020F0502020204030204" pitchFamily="34" charset="0"/>
                    <a:cs typeface="Arial,Italic"/>
                  </a:rPr>
                  <a:t>Με διαμέτρους ΑΜ, ΜΒ και ΑΒ γράφουμε ημικύκλια προς το ίδιο μέρος του ΑΒ, όπως φαίνεται στο σχήμα. Έστω Γ το σημείο τομής του ημικυκλίου ΑΒ και της κάθετης από το Μ στο ΑΒ.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Times New Roman" panose="02020603050405020304" pitchFamily="18" charset="0"/>
                    <a:cs typeface="Arial,Italic"/>
                  </a:rPr>
                  <a:t>α) Να υπολογίσετε το εμβαδόν καθενός από τα τρία ημικύκλια Ζ</a:t>
                </a:r>
                <a14:m>
                  <m:oMath xmlns:m="http://schemas.openxmlformats.org/officeDocument/2006/math">
                    <m:groupChr>
                      <m:groupChrPr>
                        <m:chr m:val="⏜"/>
                        <m:pos m:val="top"/>
                        <m:vertJc m:val="bot"/>
                        <m:ctrlPr>
                          <a:rPr lang="el-GR" sz="2000" i="1">
                            <a:latin typeface="Cambria Math" panose="02040503050406030204" pitchFamily="18" charset="0"/>
                            <a:ea typeface="Times New Roman" panose="02020603050405020304" pitchFamily="18" charset="0"/>
                            <a:cs typeface="Calibri" panose="020F0502020204030204" pitchFamily="34" charset="0"/>
                          </a:rPr>
                        </m:ctrlPr>
                      </m:groupChrPr>
                      <m:e>
                        <m:r>
                          <m:rPr>
                            <m:nor/>
                          </m:rPr>
                          <a:rPr lang="el-GR" sz="2000">
                            <a:latin typeface="Bookman Old Style" panose="02050604050505020204" pitchFamily="18" charset="0"/>
                            <a:ea typeface="Times New Roman" panose="02020603050405020304" pitchFamily="18" charset="0"/>
                            <a:cs typeface="Calibri" panose="020F0502020204030204" pitchFamily="34" charset="0"/>
                          </a:rPr>
                          <m:t>ΑΜ</m:t>
                        </m:r>
                      </m:e>
                    </m:groupChr>
                  </m:oMath>
                </a14:m>
                <a:r>
                  <a:rPr lang="el-GR" sz="2000" dirty="0">
                    <a:latin typeface="Bookman Old Style" panose="02050604050505020204" pitchFamily="18" charset="0"/>
                    <a:ea typeface="Times New Roman" panose="02020603050405020304" pitchFamily="18" charset="0"/>
                    <a:cs typeface="Arial,Italic"/>
                  </a:rPr>
                  <a:t>, Ε</a:t>
                </a:r>
                <a14:m>
                  <m:oMath xmlns:m="http://schemas.openxmlformats.org/officeDocument/2006/math">
                    <m:groupChr>
                      <m:groupChrPr>
                        <m:chr m:val="⏜"/>
                        <m:pos m:val="top"/>
                        <m:vertJc m:val="bot"/>
                        <m:ctrlPr>
                          <a:rPr lang="el-GR" sz="2000" i="1">
                            <a:latin typeface="Cambria Math" panose="02040503050406030204" pitchFamily="18" charset="0"/>
                            <a:ea typeface="Times New Roman" panose="02020603050405020304" pitchFamily="18" charset="0"/>
                            <a:cs typeface="Calibri" panose="020F0502020204030204" pitchFamily="34" charset="0"/>
                          </a:rPr>
                        </m:ctrlPr>
                      </m:groupChrPr>
                      <m:e>
                        <m:r>
                          <m:rPr>
                            <m:nor/>
                          </m:rPr>
                          <a:rPr lang="el-GR" sz="2000">
                            <a:latin typeface="Bookman Old Style" panose="02050604050505020204" pitchFamily="18" charset="0"/>
                            <a:ea typeface="Times New Roman" panose="02020603050405020304" pitchFamily="18" charset="0"/>
                            <a:cs typeface="Calibri" panose="020F0502020204030204" pitchFamily="34" charset="0"/>
                          </a:rPr>
                          <m:t>ΜΒ</m:t>
                        </m:r>
                      </m:e>
                    </m:groupChr>
                  </m:oMath>
                </a14:m>
                <a:r>
                  <a:rPr lang="el-GR" sz="2000" dirty="0">
                    <a:latin typeface="Bookman Old Style" panose="02050604050505020204" pitchFamily="18" charset="0"/>
                    <a:ea typeface="Times New Roman" panose="02020603050405020304" pitchFamily="18" charset="0"/>
                    <a:cs typeface="Arial,Italic"/>
                  </a:rPr>
                  <a:t> και Δ</a:t>
                </a:r>
                <a14:m>
                  <m:oMath xmlns:m="http://schemas.openxmlformats.org/officeDocument/2006/math">
                    <m:groupChr>
                      <m:groupChrPr>
                        <m:chr m:val="⏜"/>
                        <m:pos m:val="top"/>
                        <m:vertJc m:val="bot"/>
                        <m:ctrlPr>
                          <a:rPr lang="el-GR" sz="2000" i="1">
                            <a:latin typeface="Cambria Math" panose="02040503050406030204" pitchFamily="18" charset="0"/>
                            <a:ea typeface="Times New Roman" panose="02020603050405020304" pitchFamily="18" charset="0"/>
                            <a:cs typeface="Calibri" panose="020F0502020204030204" pitchFamily="34" charset="0"/>
                          </a:rPr>
                        </m:ctrlPr>
                      </m:groupChrPr>
                      <m:e>
                        <m:r>
                          <m:rPr>
                            <m:nor/>
                          </m:rPr>
                          <a:rPr lang="el-GR" sz="2000">
                            <a:latin typeface="Bookman Old Style" panose="02050604050505020204" pitchFamily="18" charset="0"/>
                            <a:ea typeface="Times New Roman" panose="02020603050405020304" pitchFamily="18" charset="0"/>
                            <a:cs typeface="Calibri" panose="020F0502020204030204" pitchFamily="34" charset="0"/>
                          </a:rPr>
                          <m:t>ΑΒ</m:t>
                        </m:r>
                      </m:e>
                    </m:groupChr>
                  </m:oMath>
                </a14:m>
                <a:r>
                  <a:rPr lang="el-GR" sz="2000" dirty="0">
                    <a:latin typeface="Bookman Old Style" panose="02050604050505020204" pitchFamily="18" charset="0"/>
                    <a:ea typeface="Times New Roman" panose="02020603050405020304" pitchFamily="18" charset="0"/>
                    <a:cs typeface="Arial,Italic"/>
                  </a:rPr>
                  <a:t>, όπου Ζ, Ε, Δ είναι τα μέσα των ΑΜ, ΜΒ και ΑΒ αντίστοιχα.</a:t>
                </a:r>
                <a:r>
                  <a:rPr lang="el-GR" sz="2000" dirty="0">
                    <a:latin typeface="Bookman Old Style" panose="02050604050505020204" pitchFamily="18" charset="0"/>
                    <a:ea typeface="Calibri" panose="020F0502020204030204" pitchFamily="34" charset="0"/>
                    <a:cs typeface="Arial,Italic"/>
                  </a:rPr>
                  <a:t>(Μονάδες 09)</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Times New Roman" panose="02020603050405020304" pitchFamily="18" charset="0"/>
                    <a:cs typeface="Arial,Italic"/>
                  </a:rPr>
                  <a:t>β) Να υπολογίσετε το εμβαδόν καμπυλόγραμμου σχήματος τ που περικλείεται μεταξύ των τριών ημικυκλίων. </a:t>
                </a:r>
                <a:r>
                  <a:rPr lang="el-GR" sz="2000" dirty="0">
                    <a:latin typeface="Bookman Old Style" panose="02050604050505020204" pitchFamily="18" charset="0"/>
                    <a:ea typeface="Calibri" panose="020F0502020204030204" pitchFamily="34" charset="0"/>
                    <a:cs typeface="Arial,Italic"/>
                  </a:rPr>
                  <a:t>(Μονάδες 06)</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Times New Roman" panose="02020603050405020304" pitchFamily="18" charset="0"/>
                    <a:cs typeface="Arial,Italic"/>
                  </a:rPr>
                  <a:t>γ) Να αποδείξετε ότι το καμπυλόγραμμο σχήμα τ που περικλείεται μεταξύ των τριών ημικυκλίων έχει το ίδιο εμβαδόν με τον κύκλο διαμέτρου ΜΓ. </a:t>
                </a:r>
                <a:r>
                  <a:rPr lang="el-GR" sz="2000" dirty="0">
                    <a:latin typeface="Bookman Old Style" panose="02050604050505020204" pitchFamily="18" charset="0"/>
                    <a:ea typeface="Calibri" panose="020F0502020204030204" pitchFamily="34" charset="0"/>
                    <a:cs typeface="Arial,Italic"/>
                  </a:rPr>
                  <a:t>(Μονάδες 05)</a:t>
                </a:r>
                <a:r>
                  <a:rPr lang="el-GR" sz="2000" dirty="0">
                    <a:latin typeface="Bookman Old Style" panose="02050604050505020204" pitchFamily="18" charset="0"/>
                    <a:ea typeface="Times New Roman" panose="02020603050405020304" pitchFamily="18" charset="0"/>
                    <a:cs typeface="Arial,Italic"/>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Times New Roman" panose="02020603050405020304" pitchFamily="18" charset="0"/>
                    <a:cs typeface="Arial,Italic"/>
                  </a:rPr>
                  <a:t>δ) Για ποια θέση του Μ μεγιστοποιείται το εμβαδόν του καμπυλόγραμμου σχήματος τ; </a:t>
                </a:r>
                <a:r>
                  <a:rPr lang="el-GR" sz="2000" dirty="0">
                    <a:latin typeface="Bookman Old Style" panose="02050604050505020204" pitchFamily="18" charset="0"/>
                    <a:ea typeface="Calibri" panose="020F0502020204030204" pitchFamily="34" charset="0"/>
                    <a:cs typeface="Arial,Italic"/>
                  </a:rPr>
                  <a:t>(Μονάδες 05)</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928529"/>
              </a:xfrm>
              <a:prstGeom prst="rect">
                <a:avLst/>
              </a:prstGeom>
              <a:blipFill>
                <a:blip r:embed="rId4"/>
                <a:stretch>
                  <a:fillRect l="-500" t="-619" r="-500" b="-1238"/>
                </a:stretch>
              </a:blipFill>
            </p:spPr>
            <p:txBody>
              <a:bodyPr/>
              <a:lstStyle/>
              <a:p>
                <a:r>
                  <a:rPr lang="el-GR">
                    <a:noFill/>
                  </a:rPr>
                  <a:t> </a:t>
                </a:r>
              </a:p>
            </p:txBody>
          </p:sp>
        </mc:Fallback>
      </mc:AlternateContent>
      <p:pic>
        <p:nvPicPr>
          <p:cNvPr id="4" name="Picture 3">
            <a:extLst>
              <a:ext uri="{FF2B5EF4-FFF2-40B4-BE49-F238E27FC236}">
                <a16:creationId xmlns:a16="http://schemas.microsoft.com/office/drawing/2014/main" id="{4D37127D-F4C1-4F8A-9F01-84AB26B625DC}"/>
              </a:ext>
            </a:extLst>
          </p:cNvPr>
          <p:cNvPicPr>
            <a:picLocks noChangeAspect="1"/>
          </p:cNvPicPr>
          <p:nvPr/>
        </p:nvPicPr>
        <p:blipFill>
          <a:blip r:embed="rId5">
            <a:duotone>
              <a:prstClr val="black"/>
              <a:schemeClr val="accent1">
                <a:tint val="45000"/>
                <a:satMod val="400000"/>
              </a:schemeClr>
            </a:duotone>
          </a:blip>
          <a:stretch>
            <a:fillRect/>
          </a:stretch>
        </p:blipFill>
        <p:spPr>
          <a:xfrm>
            <a:off x="3332762" y="4582854"/>
            <a:ext cx="3767834" cy="2275146"/>
          </a:xfrm>
          <a:prstGeom prst="rect">
            <a:avLst/>
          </a:prstGeom>
        </p:spPr>
      </p:pic>
    </p:spTree>
    <p:extLst>
      <p:ext uri="{BB962C8B-B14F-4D97-AF65-F5344CB8AC3E}">
        <p14:creationId xmlns:p14="http://schemas.microsoft.com/office/powerpoint/2010/main" val="370709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621073"/>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22021 - 4o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Δίνεται ισοσκελές και ορθογώνιο τρίγωνο ΑΒΓ με </a:t>
                </a:r>
                <a14:m>
                  <m:oMath xmlns:m="http://schemas.openxmlformats.org/officeDocument/2006/math">
                    <m:acc>
                      <m:accPr>
                        <m:chr m:val="̂"/>
                        <m:ctrlPr>
                          <a:rPr lang="el-GR" sz="2400" i="1">
                            <a:latin typeface="Cambria Math" panose="02040503050406030204" pitchFamily="18" charset="0"/>
                            <a:ea typeface="Calibri" panose="020F0502020204030204" pitchFamily="34" charset="0"/>
                            <a:cs typeface="Calibri" panose="020F0502020204030204" pitchFamily="34" charset="0"/>
                          </a:rPr>
                        </m:ctrlPr>
                      </m:accPr>
                      <m:e>
                        <m:r>
                          <m:rPr>
                            <m:nor/>
                          </m:rPr>
                          <a:rPr lang="el-GR" sz="2400">
                            <a:latin typeface="Bookman Old Style" panose="02050604050505020204" pitchFamily="18" charset="0"/>
                            <a:ea typeface="Calibri" panose="020F0502020204030204" pitchFamily="34" charset="0"/>
                            <a:cs typeface="Calibri" panose="020F0502020204030204" pitchFamily="34" charset="0"/>
                          </a:rPr>
                          <m:t>Α</m:t>
                        </m:r>
                      </m:e>
                    </m:acc>
                    <m:r>
                      <a:rPr lang="el-GR" sz="2400" i="1">
                        <a:latin typeface="Cambria Math" panose="02040503050406030204" pitchFamily="18" charset="0"/>
                        <a:ea typeface="Calibri" panose="020F0502020204030204" pitchFamily="34" charset="0"/>
                        <a:cs typeface="Calibri" panose="020F0502020204030204" pitchFamily="34" charset="0"/>
                      </a:rPr>
                      <m:t>=</m:t>
                    </m:r>
                    <m:sSup>
                      <m:sSupPr>
                        <m:ctrlPr>
                          <a:rPr lang="el-GR" sz="2400" i="1">
                            <a:latin typeface="Cambria Math" panose="02040503050406030204" pitchFamily="18" charset="0"/>
                            <a:ea typeface="Calibri" panose="020F0502020204030204" pitchFamily="34" charset="0"/>
                            <a:cs typeface="Calibri" panose="020F0502020204030204" pitchFamily="34" charset="0"/>
                          </a:rPr>
                        </m:ctrlPr>
                      </m:sSupPr>
                      <m:e>
                        <m:r>
                          <m:rPr>
                            <m:nor/>
                          </m:rPr>
                          <a:rPr lang="el-GR" sz="2400">
                            <a:latin typeface="Bookman Old Style" panose="02050604050505020204" pitchFamily="18" charset="0"/>
                            <a:ea typeface="Calibri" panose="020F0502020204030204" pitchFamily="34" charset="0"/>
                            <a:cs typeface="Calibri" panose="020F0502020204030204" pitchFamily="34" charset="0"/>
                          </a:rPr>
                          <m:t>90</m:t>
                        </m:r>
                      </m:e>
                      <m:sup>
                        <m:r>
                          <m:rPr>
                            <m:nor/>
                          </m:rPr>
                          <a:rPr lang="el-GR" sz="2400">
                            <a:latin typeface="Bookman Old Style" panose="02050604050505020204" pitchFamily="18" charset="0"/>
                            <a:ea typeface="Calibri" panose="020F0502020204030204" pitchFamily="34" charset="0"/>
                            <a:cs typeface="Calibri" panose="020F0502020204030204" pitchFamily="34" charset="0"/>
                          </a:rPr>
                          <m:t>ο</m:t>
                        </m:r>
                      </m:sup>
                    </m:sSup>
                  </m:oMath>
                </a14:m>
                <a:r>
                  <a:rPr lang="el-GR" sz="2400" dirty="0">
                    <a:latin typeface="Bookman Old Style" panose="02050604050505020204" pitchFamily="18" charset="0"/>
                    <a:ea typeface="Times New Roman" panose="02020603050405020304" pitchFamily="18" charset="0"/>
                    <a:cs typeface="Arial,Italic"/>
                  </a:rPr>
                  <a:t> και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ΒΓ</m:t>
                    </m:r>
                    <m:r>
                      <a:rPr lang="el-GR" sz="2400" i="1">
                        <a:latin typeface="Cambria Math" panose="02040503050406030204" pitchFamily="18" charset="0"/>
                        <a:ea typeface="Times New Roman" panose="02020603050405020304" pitchFamily="18"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2</m:t>
                    </m:r>
                    <m:r>
                      <m:rPr>
                        <m:nor/>
                      </m:rPr>
                      <a:rPr lang="el-GR" sz="2400">
                        <a:latin typeface="Bookman Old Style" panose="02050604050505020204" pitchFamily="18" charset="0"/>
                        <a:ea typeface="Calibri" panose="020F0502020204030204" pitchFamily="34" charset="0"/>
                        <a:cs typeface="Calibri" panose="020F0502020204030204" pitchFamily="34" charset="0"/>
                      </a:rPr>
                      <m:t>ρ</m:t>
                    </m:r>
                  </m:oMath>
                </a14:m>
                <a:r>
                  <a:rPr lang="el-GR" sz="2400" dirty="0">
                    <a:latin typeface="Bookman Old Style" panose="02050604050505020204" pitchFamily="18" charset="0"/>
                    <a:ea typeface="Calibri" panose="020F0502020204030204" pitchFamily="34" charset="0"/>
                    <a:cs typeface="Arial,Italic"/>
                  </a:rPr>
                  <a:t>. Με διάμετρο ΒΓ γράφουμε ημικύκλιο εξωτερικά του τριγώνου. Επίσης, γράφουμε τον κυκλικό τομέα Α</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nor/>
                          </m:rPr>
                          <a:rPr lang="el-GR" sz="2400">
                            <a:latin typeface="Bookman Old Style" panose="02050604050505020204" pitchFamily="18" charset="0"/>
                            <a:ea typeface="Times New Roman" panose="02020603050405020304" pitchFamily="18" charset="0"/>
                            <a:cs typeface="Calibri" panose="020F0502020204030204" pitchFamily="34" charset="0"/>
                          </a:rPr>
                          <m:t>ΒΓ</m:t>
                        </m:r>
                      </m:e>
                    </m:groupChr>
                  </m:oMath>
                </a14:m>
                <a:r>
                  <a:rPr lang="el-GR" sz="2400" dirty="0">
                    <a:latin typeface="Bookman Old Style" panose="02050604050505020204" pitchFamily="18" charset="0"/>
                    <a:ea typeface="Calibri" panose="020F0502020204030204" pitchFamily="34" charset="0"/>
                    <a:cs typeface="Arial,Italic"/>
                  </a:rPr>
                  <a:t> με κέντρο το Α και ακτίνα ΑΒ, όπως φαίνεται στο σχήμα.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Times New Roman" panose="02020603050405020304" pitchFamily="18" charset="0"/>
                    <a:cs typeface="Arial,Italic"/>
                  </a:rPr>
                  <a:t>α) Να αποδείξετε ότι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ΑΒ</m:t>
                    </m:r>
                    <m:r>
                      <a:rPr lang="el-GR" sz="2400" i="1">
                        <a:latin typeface="Cambria Math" panose="02040503050406030204" pitchFamily="18" charset="0"/>
                        <a:ea typeface="Times New Roman" panose="02020603050405020304" pitchFamily="18"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ρ</m:t>
                    </m:r>
                    <m:rad>
                      <m:radPr>
                        <m:degHide m:val="on"/>
                        <m:ctrlPr>
                          <a:rPr lang="el-GR" sz="2400" i="1">
                            <a:latin typeface="Cambria Math" panose="02040503050406030204" pitchFamily="18" charset="0"/>
                            <a:ea typeface="Calibri" panose="020F0502020204030204" pitchFamily="34" charset="0"/>
                            <a:cs typeface="Calibri" panose="020F0502020204030204" pitchFamily="34" charset="0"/>
                          </a:rPr>
                        </m:ctrlPr>
                      </m:radPr>
                      <m:deg/>
                      <m:e>
                        <m:r>
                          <m:rPr>
                            <m:nor/>
                          </m:rPr>
                          <a:rPr lang="el-GR" sz="2400">
                            <a:latin typeface="Bookman Old Style" panose="02050604050505020204" pitchFamily="18" charset="0"/>
                            <a:ea typeface="Calibri" panose="020F0502020204030204" pitchFamily="34" charset="0"/>
                            <a:cs typeface="Calibri" panose="020F0502020204030204" pitchFamily="34" charset="0"/>
                          </a:rPr>
                          <m:t>2</m:t>
                        </m:r>
                      </m:e>
                    </m:rad>
                  </m:oMath>
                </a14:m>
                <a:r>
                  <a:rPr lang="el-GR" sz="2400" dirty="0">
                    <a:latin typeface="Bookman Old Style" panose="02050604050505020204" pitchFamily="18" charset="0"/>
                    <a:ea typeface="Times New Roman" panose="02020603050405020304" pitchFamily="18" charset="0"/>
                    <a:cs typeface="Arial,Italic"/>
                  </a:rPr>
                  <a:t>. </a:t>
                </a:r>
                <a:r>
                  <a:rPr lang="el-GR" sz="2400" dirty="0">
                    <a:latin typeface="Bookman Old Style" panose="02050604050505020204" pitchFamily="18" charset="0"/>
                    <a:ea typeface="Calibri" panose="020F0502020204030204" pitchFamily="34" charset="0"/>
                    <a:cs typeface="Arial,Italic"/>
                  </a:rPr>
                  <a:t>(Μονάδες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Times New Roman" panose="02020603050405020304" pitchFamily="18" charset="0"/>
                    <a:cs typeface="Arial,Italic"/>
                  </a:rPr>
                  <a:t>β) Να υπολογίσετε το εμβαδόν του σχηματιζόμενου μηνίσκου μ ως συνάρτηση του ρ. </a:t>
                </a:r>
                <a:r>
                  <a:rPr lang="el-GR" sz="2400" dirty="0">
                    <a:latin typeface="Bookman Old Style" panose="02050604050505020204" pitchFamily="18" charset="0"/>
                    <a:ea typeface="Calibri" panose="020F0502020204030204" pitchFamily="34" charset="0"/>
                    <a:cs typeface="Arial,Italic"/>
                  </a:rPr>
                  <a:t>(Μονάδες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Times New Roman" panose="02020603050405020304" pitchFamily="18" charset="0"/>
                    <a:cs typeface="Arial,Italic"/>
                  </a:rPr>
                  <a:t>γ) Να συγκρίνετε το εμβαδόν του μηνίσκου μ με το εμβαδόν του τριγώνου ΑΒΓ. Τι συμπέρασμα προκύπτει; </a:t>
                </a:r>
                <a:r>
                  <a:rPr lang="el-GR" sz="2400" dirty="0">
                    <a:latin typeface="Bookman Old Style" panose="02050604050505020204" pitchFamily="18" charset="0"/>
                    <a:ea typeface="Calibri" panose="020F0502020204030204" pitchFamily="34" charset="0"/>
                    <a:cs typeface="Arial,Italic"/>
                  </a:rPr>
                  <a:t>(Μονάδες 05)</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621073"/>
              </a:xfrm>
              <a:prstGeom prst="rect">
                <a:avLst/>
              </a:prstGeom>
              <a:blipFill>
                <a:blip r:embed="rId4"/>
                <a:stretch>
                  <a:fillRect l="-1000" t="-1451" r="-750" b="-2111"/>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F7CC78D0-07EE-4E44-9230-020018B4AC38}"/>
              </a:ext>
            </a:extLst>
          </p:cNvPr>
          <p:cNvPicPr>
            <a:picLocks noChangeAspect="1"/>
          </p:cNvPicPr>
          <p:nvPr/>
        </p:nvPicPr>
        <p:blipFill>
          <a:blip r:embed="rId5">
            <a:duotone>
              <a:prstClr val="black"/>
              <a:schemeClr val="accent1">
                <a:tint val="45000"/>
                <a:satMod val="400000"/>
              </a:schemeClr>
            </a:duotone>
          </a:blip>
          <a:stretch>
            <a:fillRect/>
          </a:stretch>
        </p:blipFill>
        <p:spPr>
          <a:xfrm>
            <a:off x="4202703" y="4621072"/>
            <a:ext cx="2505789" cy="2236927"/>
          </a:xfrm>
          <a:prstGeom prst="rect">
            <a:avLst/>
          </a:prstGeom>
        </p:spPr>
      </p:pic>
    </p:spTree>
    <p:extLst>
      <p:ext uri="{BB962C8B-B14F-4D97-AF65-F5344CB8AC3E}">
        <p14:creationId xmlns:p14="http://schemas.microsoft.com/office/powerpoint/2010/main" val="64489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080310" cy="5682581"/>
              </a:xfrm>
              <a:prstGeom prst="rect">
                <a:avLst/>
              </a:prstGeom>
              <a:noFill/>
            </p:spPr>
            <p:txBody>
              <a:bodyPr wrap="square" rtlCol="0">
                <a:spAutoFit/>
              </a:bodyPr>
              <a:lstStyle/>
              <a:p>
                <a:pPr>
                  <a:lnSpc>
                    <a:spcPct val="107000"/>
                  </a:lnSpc>
                  <a:spcBef>
                    <a:spcPts val="200"/>
                  </a:spcBef>
                </a:pPr>
                <a:r>
                  <a:rPr lang="el-GR" sz="24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21979 - 4o </a:t>
                </a:r>
                <a:r>
                  <a:rPr lang="el-GR"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Στο παρακάτω σχήμα, το τρίγωνο ΑΒΓ είναι ισόπλευρο, πλευράς 2α. Με διάμετρο τη ΒΓ γράφουμε ημικύκλιο, που τέμνει τις πλευρές ΑΒ, ΑΓ στα σημεία Δ,Ε αντίστοιχα. Αν Ο είναι το κέντρο του ημικυκλίου, να αποδείξετε ότι:</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α) ΔΓ = α</a:t>
                </a:r>
                <a14:m>
                  <m:oMath xmlns:m="http://schemas.openxmlformats.org/officeDocument/2006/math">
                    <m:rad>
                      <m:radPr>
                        <m:degHide m:val="on"/>
                        <m:ctrlPr>
                          <a:rPr lang="el-GR" sz="20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000" i="1">
                            <a:latin typeface="Cambria Math" panose="02040503050406030204" pitchFamily="18" charset="0"/>
                            <a:ea typeface="Calibri" panose="020F0502020204030204" pitchFamily="34" charset="0"/>
                            <a:cs typeface="Times New Roman" panose="02020603050405020304" pitchFamily="18" charset="0"/>
                          </a:rPr>
                          <m:t>3</m:t>
                        </m:r>
                      </m:e>
                    </m:rad>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a:t>
                </a:r>
                <a:r>
                  <a:rPr lang="el-GR"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8)</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β) το άθροισμα των εμβαδών των δύο κυκλικών τμημάτων που βρίσκονται στο εξωτερικό του τριγώνου ισούται με Ε =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r>
                          <a:rPr lang="el-GR" sz="2800">
                            <a:latin typeface="Cambria Math" panose="02040503050406030204" pitchFamily="18" charset="0"/>
                            <a:ea typeface="Calibri" panose="020F0502020204030204" pitchFamily="34" charset="0"/>
                            <a:cs typeface="Times New Roman" panose="02020603050405020304" pitchFamily="18" charset="0"/>
                          </a:rPr>
                          <m:t>(2</m:t>
                        </m:r>
                        <m:r>
                          <m:rPr>
                            <m:sty m:val="p"/>
                          </m:rPr>
                          <a:rPr lang="el-GR" sz="2800">
                            <a:latin typeface="Cambria Math" panose="02040503050406030204" pitchFamily="18" charset="0"/>
                            <a:ea typeface="Calibri" panose="020F0502020204030204" pitchFamily="34" charset="0"/>
                            <a:cs typeface="Times New Roman" panose="02020603050405020304" pitchFamily="18" charset="0"/>
                          </a:rPr>
                          <m:t>π</m:t>
                        </m:r>
                        <m:r>
                          <a:rPr lang="el-GR" sz="2800" i="1">
                            <a:latin typeface="Cambria Math" panose="02040503050406030204" pitchFamily="18" charset="0"/>
                            <a:ea typeface="Calibri" panose="020F0502020204030204" pitchFamily="34" charset="0"/>
                            <a:cs typeface="Times New Roman" panose="02020603050405020304" pitchFamily="18" charset="0"/>
                          </a:rPr>
                          <m:t>−</m:t>
                        </m:r>
                        <m:r>
                          <a:rPr lang="el-GR" sz="2800">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l-GR" sz="28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800">
                                <a:latin typeface="Cambria Math" panose="02040503050406030204" pitchFamily="18" charset="0"/>
                                <a:ea typeface="Calibri" panose="020F0502020204030204" pitchFamily="34" charset="0"/>
                                <a:cs typeface="Times New Roman" panose="02020603050405020304" pitchFamily="18" charset="0"/>
                              </a:rPr>
                              <m:t>3</m:t>
                            </m:r>
                          </m:e>
                        </m:rad>
                        <m:r>
                          <a:rPr lang="el-GR" sz="2800">
                            <a:latin typeface="Cambria Math" panose="02040503050406030204" pitchFamily="18" charset="0"/>
                            <a:ea typeface="Calibri" panose="020F0502020204030204" pitchFamily="34" charset="0"/>
                            <a:cs typeface="Times New Roman" panose="02020603050405020304" pitchFamily="18" charset="0"/>
                          </a:rPr>
                          <m:t>)</m:t>
                        </m:r>
                        <m:sSup>
                          <m:sSupPr>
                            <m:ctrlPr>
                              <a:rPr lang="el-GR" sz="28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2800">
                                <a:latin typeface="Cambria Math" panose="02040503050406030204" pitchFamily="18" charset="0"/>
                                <a:ea typeface="Calibri" panose="020F0502020204030204" pitchFamily="34" charset="0"/>
                                <a:cs typeface="Times New Roman" panose="02020603050405020304" pitchFamily="18" charset="0"/>
                              </a:rPr>
                              <m:t>α</m:t>
                            </m:r>
                          </m:e>
                          <m:sup>
                            <m:r>
                              <a:rPr lang="el-GR" sz="2800">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2800">
                            <a:latin typeface="Cambria Math" panose="02040503050406030204" pitchFamily="18" charset="0"/>
                            <a:ea typeface="Calibri" panose="020F0502020204030204" pitchFamily="34" charset="0"/>
                            <a:cs typeface="Times New Roman" panose="02020603050405020304" pitchFamily="18" charset="0"/>
                          </a:rPr>
                          <m:t>6</m:t>
                        </m:r>
                      </m:den>
                    </m:f>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r>
                  <a:rPr lang="el-GR"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9)</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γ) το εμβαδό του </a:t>
                </a:r>
                <a:r>
                  <a:rPr lang="el-GR" sz="2000" dirty="0" err="1">
                    <a:latin typeface="Bookman Old Style" panose="02050604050505020204" pitchFamily="18" charset="0"/>
                    <a:ea typeface="Calibri" panose="020F0502020204030204" pitchFamily="34" charset="0"/>
                    <a:cs typeface="Times New Roman" panose="02020603050405020304" pitchFamily="18" charset="0"/>
                  </a:rPr>
                  <a:t>γραμμοσκιασμένου</a:t>
                </a:r>
                <a:r>
                  <a:rPr lang="el-GR" sz="2000" dirty="0">
                    <a:latin typeface="Bookman Old Style" panose="02050604050505020204" pitchFamily="18" charset="0"/>
                    <a:ea typeface="Calibri" panose="020F0502020204030204" pitchFamily="34" charset="0"/>
                    <a:cs typeface="Times New Roman" panose="02020603050405020304" pitchFamily="18" charset="0"/>
                  </a:rPr>
                  <a:t> χωρίου που ορίζεται από τα ευθύγραμμα τμήματα ΑΔ, ΑΕ και το τόξο ΔΕ είναι: Ε’ =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r>
                          <a:rPr lang="el-GR" sz="2800">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l-GR" sz="28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800">
                                <a:latin typeface="Cambria Math" panose="02040503050406030204" pitchFamily="18" charset="0"/>
                                <a:ea typeface="Calibri" panose="020F0502020204030204" pitchFamily="34" charset="0"/>
                                <a:cs typeface="Times New Roman" panose="02020603050405020304" pitchFamily="18" charset="0"/>
                              </a:rPr>
                              <m:t>3</m:t>
                            </m:r>
                          </m:e>
                        </m:rad>
                        <m:r>
                          <a:rPr lang="el-GR" sz="2800" i="1">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latin typeface="Cambria Math" panose="02040503050406030204" pitchFamily="18" charset="0"/>
                            <a:ea typeface="Calibri" panose="020F0502020204030204" pitchFamily="34" charset="0"/>
                            <a:cs typeface="Times New Roman" panose="02020603050405020304" pitchFamily="18" charset="0"/>
                          </a:rPr>
                          <m:t>π</m:t>
                        </m:r>
                        <m:r>
                          <a:rPr lang="el-GR" sz="2800">
                            <a:latin typeface="Cambria Math" panose="02040503050406030204" pitchFamily="18" charset="0"/>
                            <a:ea typeface="Calibri" panose="020F0502020204030204" pitchFamily="34" charset="0"/>
                            <a:cs typeface="Times New Roman" panose="02020603050405020304" pitchFamily="18" charset="0"/>
                          </a:rPr>
                          <m:t>)</m:t>
                        </m:r>
                        <m:sSup>
                          <m:sSupPr>
                            <m:ctrlPr>
                              <a:rPr lang="el-GR" sz="28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2800">
                                <a:latin typeface="Cambria Math" panose="02040503050406030204" pitchFamily="18" charset="0"/>
                                <a:ea typeface="Calibri" panose="020F0502020204030204" pitchFamily="34" charset="0"/>
                                <a:cs typeface="Times New Roman" panose="02020603050405020304" pitchFamily="18" charset="0"/>
                              </a:rPr>
                              <m:t>α</m:t>
                            </m:r>
                          </m:e>
                          <m:sup>
                            <m:r>
                              <a:rPr lang="el-GR" sz="2800">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2800">
                            <a:latin typeface="Cambria Math" panose="02040503050406030204" pitchFamily="18" charset="0"/>
                            <a:ea typeface="Calibri" panose="020F0502020204030204" pitchFamily="34" charset="0"/>
                            <a:cs typeface="Times New Roman" panose="02020603050405020304" pitchFamily="18" charset="0"/>
                          </a:rPr>
                          <m:t>6</m:t>
                        </m:r>
                      </m:den>
                    </m:f>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a:t>
                </a:r>
                <a:r>
                  <a:rPr lang="el-GR"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8)</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080310" cy="5682581"/>
              </a:xfrm>
              <a:prstGeom prst="rect">
                <a:avLst/>
              </a:prstGeom>
              <a:blipFill>
                <a:blip r:embed="rId4"/>
                <a:stretch>
                  <a:fillRect l="-1131" t="-858" r="-679"/>
                </a:stretch>
              </a:blipFill>
            </p:spPr>
            <p:txBody>
              <a:bodyPr/>
              <a:lstStyle/>
              <a:p>
                <a:r>
                  <a:rPr lang="el-GR">
                    <a:noFill/>
                  </a:rPr>
                  <a:t> </a:t>
                </a:r>
              </a:p>
            </p:txBody>
          </p:sp>
        </mc:Fallback>
      </mc:AlternateContent>
      <p:pic>
        <p:nvPicPr>
          <p:cNvPr id="3" name="Εικόνα 2">
            <a:extLst>
              <a:ext uri="{FF2B5EF4-FFF2-40B4-BE49-F238E27FC236}">
                <a16:creationId xmlns:a16="http://schemas.microsoft.com/office/drawing/2014/main" id="{5380C87A-20F8-47F7-ADAB-EA55F7439ADD}"/>
              </a:ext>
            </a:extLst>
          </p:cNvPr>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51420"/>
          <a:stretch/>
        </p:blipFill>
        <p:spPr bwMode="auto">
          <a:xfrm>
            <a:off x="8369559" y="878554"/>
            <a:ext cx="3822441" cy="36374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6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855449"/>
              </a:xfrm>
              <a:prstGeom prst="rect">
                <a:avLst/>
              </a:prstGeom>
              <a:noFill/>
            </p:spPr>
            <p:txBody>
              <a:bodyPr wrap="square" rtlCol="0">
                <a:spAutoFit/>
              </a:bodyPr>
              <a:lstStyle/>
              <a:p>
                <a:r>
                  <a:rPr lang="el-GR" sz="2200" b="1" dirty="0">
                    <a:solidFill>
                      <a:srgbClr val="0070C0"/>
                    </a:solidFill>
                    <a:latin typeface="Bookman Old Style" panose="02050604050505020204" pitchFamily="18" charset="0"/>
                  </a:rPr>
                  <a:t>Θέμα   21975 -  1o </a:t>
                </a:r>
                <a:r>
                  <a:rPr lang="el-GR" sz="2200" b="1" u="sng" dirty="0">
                    <a:solidFill>
                      <a:srgbClr val="0070C0"/>
                    </a:solidFill>
                    <a:latin typeface="Bookman Old Style" panose="02050604050505020204" pitchFamily="18" charset="0"/>
                    <a:hlinkClick r:id="rId3">
                      <a:extLst>
                        <a:ext uri="{A12FA001-AC4F-418D-AE19-62706E023703}">
                          <ahyp:hlinkClr xmlns:ahyp="http://schemas.microsoft.com/office/drawing/2018/hyperlinkcolor" val="tx"/>
                        </a:ext>
                      </a:extLst>
                    </a:hlinkClick>
                  </a:rPr>
                  <a:t>Ενδεικτική Απάντηση</a:t>
                </a:r>
                <a:endParaRPr lang="el-GR" sz="2200" b="1" dirty="0">
                  <a:solidFill>
                    <a:srgbClr val="0070C0"/>
                  </a:solidFill>
                  <a:latin typeface="Bookman Old Style" panose="02050604050505020204" pitchFamily="18" charset="0"/>
                </a:endParaRPr>
              </a:p>
              <a:p>
                <a:r>
                  <a:rPr lang="el-GR" sz="2200" dirty="0">
                    <a:latin typeface="Bookman Old Style" panose="02050604050505020204" pitchFamily="18" charset="0"/>
                  </a:rPr>
                  <a:t>ΘΕΜΑ 1</a:t>
                </a:r>
              </a:p>
              <a:p>
                <a:r>
                  <a:rPr lang="el-GR" sz="2200" dirty="0">
                    <a:latin typeface="Bookman Old Style" panose="02050604050505020204" pitchFamily="18" charset="0"/>
                  </a:rPr>
                  <a:t>α)</a:t>
                </a:r>
                <a:r>
                  <a:rPr lang="el-GR" sz="2200" i="1" dirty="0">
                    <a:latin typeface="Bookman Old Style" panose="02050604050505020204" pitchFamily="18" charset="0"/>
                  </a:rPr>
                  <a:t> </a:t>
                </a:r>
                <a:r>
                  <a:rPr lang="el-GR" sz="2200" dirty="0">
                    <a:latin typeface="Bookman Old Style" panose="02050604050505020204" pitchFamily="18" charset="0"/>
                  </a:rPr>
                  <a:t>Να χαρακτηρίσετε τις προτάσεις που ακολουθούν γράφοντας στην κόλλα σας δίπλα στον αριθμό που αντιστοιχεί σε κάθε πρόταση τη λέξη </a:t>
                </a:r>
                <a:r>
                  <a:rPr lang="el-GR" sz="2200" b="1" dirty="0">
                    <a:latin typeface="Bookman Old Style" panose="02050604050505020204" pitchFamily="18" charset="0"/>
                  </a:rPr>
                  <a:t>ΣΩΣΤΟ</a:t>
                </a:r>
                <a:r>
                  <a:rPr lang="el-GR" sz="2200" dirty="0">
                    <a:latin typeface="Bookman Old Style" panose="02050604050505020204" pitchFamily="18" charset="0"/>
                  </a:rPr>
                  <a:t>, αν η πρόταση είναι σωστή ή </a:t>
                </a:r>
                <a:r>
                  <a:rPr lang="el-GR" sz="2200" b="1" dirty="0">
                    <a:latin typeface="Bookman Old Style" panose="02050604050505020204" pitchFamily="18" charset="0"/>
                  </a:rPr>
                  <a:t>ΛΑΘΟΣ</a:t>
                </a:r>
                <a:r>
                  <a:rPr lang="el-GR" sz="2200" dirty="0">
                    <a:latin typeface="Bookman Old Style" panose="02050604050505020204" pitchFamily="18" charset="0"/>
                  </a:rPr>
                  <a:t>, αν η πρόταση είναι λανθασμένη.</a:t>
                </a:r>
              </a:p>
              <a:p>
                <a:pPr marL="971550" lvl="1" indent="-514350">
                  <a:buFont typeface="+mj-lt"/>
                  <a:buAutoNum type="romanLcPeriod"/>
                </a:pPr>
                <a:r>
                  <a:rPr lang="el-GR" sz="2200" dirty="0">
                    <a:latin typeface="Bookman Old Style" panose="02050604050505020204" pitchFamily="18" charset="0"/>
                  </a:rPr>
                  <a:t>Το τρίγωνο που ορίζεται από τις ευθείες δύο πλευρών τριγώνου και μία παράλληλη προς την τρίτη πλευρά του, έχει πλευρές ανάλογες προς τις πλευρές του αρχικού τριγώνου.</a:t>
                </a:r>
              </a:p>
              <a:p>
                <a:pPr marL="971550" lvl="1" indent="-514350">
                  <a:buFont typeface="+mj-lt"/>
                  <a:buAutoNum type="romanLcPeriod"/>
                </a:pPr>
                <a:r>
                  <a:rPr lang="el-GR" sz="2200" dirty="0">
                    <a:latin typeface="Bookman Old Style" panose="02050604050505020204" pitchFamily="18" charset="0"/>
                  </a:rPr>
                  <a:t>Δύο ορθογώνια τρίγωνα είναι πάντοτε όμοια.</a:t>
                </a:r>
              </a:p>
              <a:p>
                <a:pPr marL="971550" lvl="1" indent="-514350">
                  <a:buFont typeface="+mj-lt"/>
                  <a:buAutoNum type="romanLcPeriod"/>
                </a:pPr>
                <a:r>
                  <a:rPr lang="el-GR" sz="2200" dirty="0">
                    <a:latin typeface="Bookman Old Style" panose="02050604050505020204" pitchFamily="18" charset="0"/>
                  </a:rPr>
                  <a:t>Σε κάθε ορθογώνιο τρίγωνο, ο λόγος των τετραγώνων των καθέτων πλευρών του είναι ίσος με το λόγο  των προβολών τους πάνω στην υποτείνουσα. </a:t>
                </a:r>
              </a:p>
              <a:p>
                <a:pPr marL="971550" lvl="1" indent="-514350">
                  <a:buFont typeface="+mj-lt"/>
                  <a:buAutoNum type="romanLcPeriod"/>
                </a:pPr>
                <a:r>
                  <a:rPr lang="el-GR" sz="2200" dirty="0">
                    <a:latin typeface="Bookman Old Style" panose="02050604050505020204" pitchFamily="18" charset="0"/>
                  </a:rPr>
                  <a:t>Αν σε τρίγωνο ΑΒΓ ισχύει </a:t>
                </a:r>
                <a14:m>
                  <m:oMath xmlns:m="http://schemas.openxmlformats.org/officeDocument/2006/math">
                    <m:sSup>
                      <m:sSupPr>
                        <m:ctrlPr>
                          <a:rPr lang="el-GR" sz="2200" i="1">
                            <a:latin typeface="Cambria Math" panose="02040503050406030204" pitchFamily="18" charset="0"/>
                          </a:rPr>
                        </m:ctrlPr>
                      </m:sSupPr>
                      <m:e>
                        <m:r>
                          <a:rPr lang="el-GR" sz="2200" i="1">
                            <a:latin typeface="Cambria Math" panose="02040503050406030204" pitchFamily="18" charset="0"/>
                          </a:rPr>
                          <m:t>𝛼</m:t>
                        </m:r>
                      </m:e>
                      <m:sup>
                        <m:r>
                          <a:rPr lang="el-GR" sz="2200" i="1">
                            <a:latin typeface="Cambria Math" panose="02040503050406030204" pitchFamily="18" charset="0"/>
                          </a:rPr>
                          <m:t>2</m:t>
                        </m:r>
                      </m:sup>
                    </m:sSup>
                    <m:r>
                      <a:rPr lang="el-GR" sz="2200" i="1">
                        <a:latin typeface="Cambria Math" panose="02040503050406030204" pitchFamily="18" charset="0"/>
                      </a:rPr>
                      <m:t>&lt;</m:t>
                    </m:r>
                    <m:sSup>
                      <m:sSupPr>
                        <m:ctrlPr>
                          <a:rPr lang="el-GR" sz="2200" i="1">
                            <a:latin typeface="Cambria Math" panose="02040503050406030204" pitchFamily="18" charset="0"/>
                          </a:rPr>
                        </m:ctrlPr>
                      </m:sSupPr>
                      <m:e>
                        <m:r>
                          <a:rPr lang="el-GR" sz="2200" i="1">
                            <a:latin typeface="Cambria Math" panose="02040503050406030204" pitchFamily="18" charset="0"/>
                          </a:rPr>
                          <m:t>𝛽</m:t>
                        </m:r>
                      </m:e>
                      <m:sup>
                        <m:r>
                          <a:rPr lang="el-GR" sz="2200" i="1">
                            <a:latin typeface="Cambria Math" panose="02040503050406030204" pitchFamily="18" charset="0"/>
                          </a:rPr>
                          <m:t>2</m:t>
                        </m:r>
                      </m:sup>
                    </m:sSup>
                    <m:r>
                      <a:rPr lang="el-GR" sz="2200" i="1">
                        <a:latin typeface="Cambria Math" panose="02040503050406030204" pitchFamily="18" charset="0"/>
                      </a:rPr>
                      <m:t>+</m:t>
                    </m:r>
                    <m:sSup>
                      <m:sSupPr>
                        <m:ctrlPr>
                          <a:rPr lang="el-GR" sz="2200" i="1">
                            <a:latin typeface="Cambria Math" panose="02040503050406030204" pitchFamily="18" charset="0"/>
                          </a:rPr>
                        </m:ctrlPr>
                      </m:sSupPr>
                      <m:e>
                        <m:r>
                          <a:rPr lang="el-GR" sz="2200" i="1">
                            <a:latin typeface="Cambria Math" panose="02040503050406030204" pitchFamily="18" charset="0"/>
                          </a:rPr>
                          <m:t>𝛾</m:t>
                        </m:r>
                      </m:e>
                      <m:sup>
                        <m:r>
                          <a:rPr lang="el-GR" sz="2200" i="1">
                            <a:latin typeface="Cambria Math" panose="02040503050406030204" pitchFamily="18" charset="0"/>
                          </a:rPr>
                          <m:t>2</m:t>
                        </m:r>
                      </m:sup>
                    </m:sSup>
                  </m:oMath>
                </a14:m>
                <a:r>
                  <a:rPr lang="el-GR" sz="2200" dirty="0">
                    <a:latin typeface="Bookman Old Style" panose="02050604050505020204" pitchFamily="18" charset="0"/>
                  </a:rPr>
                  <a:t> , τότε το τρίγωνο είναι πάντοτε οξυγώνιο.</a:t>
                </a:r>
              </a:p>
              <a:p>
                <a:pPr marL="971550" lvl="1" indent="-514350">
                  <a:buFont typeface="+mj-lt"/>
                  <a:buAutoNum type="romanLcPeriod"/>
                </a:pPr>
                <a:r>
                  <a:rPr lang="el-GR" sz="2200" dirty="0">
                    <a:latin typeface="Bookman Old Style" panose="02050604050505020204" pitchFamily="18" charset="0"/>
                  </a:rPr>
                  <a:t>Δύο κανονικά πολύγωνα με τον ίδιο αριθμό πλευρών είναι όμοια.</a:t>
                </a:r>
              </a:p>
              <a:p>
                <a:r>
                  <a:rPr lang="el-GR" sz="2200" dirty="0">
                    <a:latin typeface="Bookman Old Style" panose="02050604050505020204" pitchFamily="18" charset="0"/>
                  </a:rPr>
                  <a:t>(Μονάδες 10)</a:t>
                </a:r>
              </a:p>
              <a:p>
                <a:r>
                  <a:rPr lang="el-GR" sz="2200" dirty="0">
                    <a:latin typeface="Bookman Old Style" panose="02050604050505020204" pitchFamily="18" charset="0"/>
                  </a:rPr>
                  <a:t>β) Αν μια γωνία ενός τριγώνου είναι ίση ή παραπληρωματική με μια γωνία ενός άλλου τριγώνου, τότε να αποδείξετε ότι ο λόγος των εμβαδών των δύο τριγώνων είναι ίσος με το λόγο των γινομένων των πλευρών που περιέχουν τις γωνίες αυτές. (Μονάδες 15)</a:t>
                </a: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855449"/>
              </a:xfrm>
              <a:prstGeom prst="rect">
                <a:avLst/>
              </a:prstGeom>
              <a:blipFill>
                <a:blip r:embed="rId4"/>
                <a:stretch>
                  <a:fillRect l="-650" t="-728" r="-1250" b="-1145"/>
                </a:stretch>
              </a:blipFill>
            </p:spPr>
            <p:txBody>
              <a:bodyPr/>
              <a:lstStyle/>
              <a:p>
                <a:r>
                  <a:rPr lang="el-GR">
                    <a:noFill/>
                  </a:rPr>
                  <a:t> </a:t>
                </a:r>
              </a:p>
            </p:txBody>
          </p:sp>
        </mc:Fallback>
      </mc:AlternateContent>
    </p:spTree>
    <p:extLst>
      <p:ext uri="{BB962C8B-B14F-4D97-AF65-F5344CB8AC3E}">
        <p14:creationId xmlns:p14="http://schemas.microsoft.com/office/powerpoint/2010/main" val="24094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304245" cy="6308009"/>
              </a:xfrm>
              <a:prstGeom prst="rect">
                <a:avLst/>
              </a:prstGeom>
              <a:noFill/>
            </p:spPr>
            <p:txBody>
              <a:bodyPr wrap="square" rtlCol="0">
                <a:spAutoFit/>
              </a:bodyPr>
              <a:lstStyle/>
              <a:p>
                <a:r>
                  <a:rPr lang="el-GR" sz="2400" b="1" dirty="0">
                    <a:solidFill>
                      <a:srgbClr val="0070C0"/>
                    </a:solidFill>
                    <a:latin typeface="Bookman Old Style" panose="02050604050505020204" pitchFamily="18" charset="0"/>
                  </a:rPr>
                  <a:t>Θέμα   22389 -  4o </a:t>
                </a:r>
                <a:r>
                  <a:rPr lang="el-GR" sz="2400" b="1" u="sng" dirty="0">
                    <a:solidFill>
                      <a:srgbClr val="0070C0"/>
                    </a:solidFill>
                    <a:latin typeface="Bookman Old Style" panose="020506040505050202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0070C0"/>
                  </a:solidFill>
                  <a:latin typeface="Bookman Old Style" panose="02050604050505020204" pitchFamily="18" charset="0"/>
                </a:endParaRPr>
              </a:p>
              <a:p>
                <a:r>
                  <a:rPr lang="el-GR" sz="2400" dirty="0">
                    <a:latin typeface="Bookman Old Style" panose="02050604050505020204" pitchFamily="18" charset="0"/>
                  </a:rPr>
                  <a:t>ΘΕΜΑ 4</a:t>
                </a:r>
              </a:p>
              <a:p>
                <a:r>
                  <a:rPr lang="el-GR" sz="2400" dirty="0">
                    <a:latin typeface="Bookman Old Style" panose="02050604050505020204" pitchFamily="18" charset="0"/>
                  </a:rPr>
                  <a:t>Δίνεται ορθογώνιο τρίγωνο </a:t>
                </a:r>
                <a14:m>
                  <m:oMath xmlns:m="http://schemas.openxmlformats.org/officeDocument/2006/math">
                    <m:r>
                      <m:rPr>
                        <m:sty m:val="p"/>
                      </m:rPr>
                      <a:rPr lang="el-GR" sz="2400">
                        <a:latin typeface="Cambria Math" panose="02040503050406030204" pitchFamily="18" charset="0"/>
                      </a:rPr>
                      <m:t>ΑΒΓ</m:t>
                    </m:r>
                  </m:oMath>
                </a14:m>
                <a:r>
                  <a:rPr lang="el-GR" sz="2400" dirty="0">
                    <a:latin typeface="Bookman Old Style" panose="02050604050505020204" pitchFamily="18" charset="0"/>
                  </a:rPr>
                  <a:t> με </a:t>
                </a:r>
                <a14:m>
                  <m:oMath xmlns:m="http://schemas.openxmlformats.org/officeDocument/2006/math">
                    <m:acc>
                      <m:accPr>
                        <m:chr m:val="̂"/>
                        <m:ctrlPr>
                          <a:rPr lang="el-GR" sz="2400" i="1">
                            <a:latin typeface="Cambria Math" panose="02040503050406030204" pitchFamily="18" charset="0"/>
                          </a:rPr>
                        </m:ctrlPr>
                      </m:accPr>
                      <m:e>
                        <m:r>
                          <m:rPr>
                            <m:sty m:val="p"/>
                          </m:rPr>
                          <a:rPr lang="el-GR" sz="2400">
                            <a:latin typeface="Cambria Math" panose="02040503050406030204" pitchFamily="18" charset="0"/>
                          </a:rPr>
                          <m:t>Α</m:t>
                        </m:r>
                      </m:e>
                    </m:acc>
                    <m:r>
                      <a:rPr lang="el-GR" sz="2400">
                        <a:latin typeface="Cambria Math" panose="02040503050406030204" pitchFamily="18" charset="0"/>
                      </a:rPr>
                      <m:t>=90°</m:t>
                    </m:r>
                  </m:oMath>
                </a14:m>
                <a:r>
                  <a:rPr lang="el-GR" sz="2400" dirty="0">
                    <a:latin typeface="Bookman Old Style" panose="02050604050505020204" pitchFamily="18" charset="0"/>
                  </a:rPr>
                  <a:t>. Με κέντρο το σημείο </a:t>
                </a:r>
                <a14:m>
                  <m:oMath xmlns:m="http://schemas.openxmlformats.org/officeDocument/2006/math">
                    <m:r>
                      <m:rPr>
                        <m:sty m:val="p"/>
                      </m:rPr>
                      <a:rPr lang="el-GR" sz="2400">
                        <a:latin typeface="Cambria Math" panose="02040503050406030204" pitchFamily="18" charset="0"/>
                      </a:rPr>
                      <m:t>Β</m:t>
                    </m:r>
                  </m:oMath>
                </a14:m>
                <a:r>
                  <a:rPr lang="el-GR" sz="2400" dirty="0">
                    <a:latin typeface="Bookman Old Style" panose="02050604050505020204" pitchFamily="18" charset="0"/>
                  </a:rPr>
                  <a:t> και ακτίνα </a:t>
                </a:r>
                <a14:m>
                  <m:oMath xmlns:m="http://schemas.openxmlformats.org/officeDocument/2006/math">
                    <m:r>
                      <m:rPr>
                        <m:sty m:val="p"/>
                      </m:rPr>
                      <a:rPr lang="el-GR" sz="2400">
                        <a:latin typeface="Cambria Math" panose="02040503050406030204" pitchFamily="18" charset="0"/>
                      </a:rPr>
                      <m:t>R</m:t>
                    </m:r>
                    <m:r>
                      <a:rPr lang="el-GR" sz="2400">
                        <a:latin typeface="Cambria Math" panose="02040503050406030204" pitchFamily="18" charset="0"/>
                      </a:rPr>
                      <m:t>=</m:t>
                    </m:r>
                    <m:r>
                      <m:rPr>
                        <m:sty m:val="p"/>
                      </m:rPr>
                      <a:rPr lang="el-GR" sz="2400">
                        <a:latin typeface="Cambria Math" panose="02040503050406030204" pitchFamily="18" charset="0"/>
                      </a:rPr>
                      <m:t>BA</m:t>
                    </m:r>
                  </m:oMath>
                </a14:m>
                <a:r>
                  <a:rPr lang="el-GR" sz="2400" dirty="0">
                    <a:latin typeface="Bookman Old Style" panose="02050604050505020204" pitchFamily="18" charset="0"/>
                  </a:rPr>
                  <a:t> γράφουμε τον κύκλο </a:t>
                </a:r>
                <a14:m>
                  <m:oMath xmlns:m="http://schemas.openxmlformats.org/officeDocument/2006/math">
                    <m:d>
                      <m:dPr>
                        <m:ctrlPr>
                          <a:rPr lang="el-GR" sz="2400" i="1">
                            <a:latin typeface="Cambria Math" panose="02040503050406030204" pitchFamily="18" charset="0"/>
                          </a:rPr>
                        </m:ctrlPr>
                      </m:dPr>
                      <m:e>
                        <m:r>
                          <m:rPr>
                            <m:sty m:val="p"/>
                          </m:rPr>
                          <a:rPr lang="el-GR" sz="2400">
                            <a:latin typeface="Cambria Math" panose="02040503050406030204" pitchFamily="18" charset="0"/>
                          </a:rPr>
                          <m:t>Β</m:t>
                        </m:r>
                        <m:r>
                          <a:rPr lang="el-GR" sz="2400">
                            <a:latin typeface="Cambria Math" panose="02040503050406030204" pitchFamily="18" charset="0"/>
                          </a:rPr>
                          <m:t>,</m:t>
                        </m:r>
                        <m:r>
                          <m:rPr>
                            <m:sty m:val="p"/>
                          </m:rPr>
                          <a:rPr lang="el-GR" sz="2400">
                            <a:latin typeface="Cambria Math" panose="02040503050406030204" pitchFamily="18" charset="0"/>
                          </a:rPr>
                          <m:t>R</m:t>
                        </m:r>
                      </m:e>
                    </m:d>
                    <m:r>
                      <a:rPr lang="el-GR" sz="2400">
                        <a:latin typeface="Cambria Math" panose="02040503050406030204" pitchFamily="18" charset="0"/>
                      </a:rPr>
                      <m:t> </m:t>
                    </m:r>
                  </m:oMath>
                </a14:m>
                <a:r>
                  <a:rPr lang="el-GR" sz="2400" dirty="0">
                    <a:latin typeface="Bookman Old Style" panose="02050604050505020204" pitchFamily="18" charset="0"/>
                  </a:rPr>
                  <a:t>ο οποίος τέμνει την πλευρά </a:t>
                </a:r>
                <a14:m>
                  <m:oMath xmlns:m="http://schemas.openxmlformats.org/officeDocument/2006/math">
                    <m:r>
                      <m:rPr>
                        <m:sty m:val="p"/>
                      </m:rPr>
                      <a:rPr lang="el-GR" sz="2400">
                        <a:latin typeface="Cambria Math" panose="02040503050406030204" pitchFamily="18" charset="0"/>
                      </a:rPr>
                      <m:t>ΒΓ</m:t>
                    </m:r>
                  </m:oMath>
                </a14:m>
                <a:r>
                  <a:rPr lang="el-GR" sz="2400" dirty="0">
                    <a:latin typeface="Bookman Old Style" panose="02050604050505020204" pitchFamily="18" charset="0"/>
                  </a:rPr>
                  <a:t> στο σημείο </a:t>
                </a:r>
                <a14:m>
                  <m:oMath xmlns:m="http://schemas.openxmlformats.org/officeDocument/2006/math">
                    <m:r>
                      <m:rPr>
                        <m:sty m:val="p"/>
                      </m:rPr>
                      <a:rPr lang="el-GR" sz="2400">
                        <a:latin typeface="Cambria Math" panose="02040503050406030204" pitchFamily="18" charset="0"/>
                      </a:rPr>
                      <m:t>Δ</m:t>
                    </m:r>
                  </m:oMath>
                </a14:m>
                <a:r>
                  <a:rPr lang="el-GR" sz="2400" dirty="0">
                    <a:latin typeface="Bookman Old Style" panose="02050604050505020204" pitchFamily="18" charset="0"/>
                  </a:rPr>
                  <a:t>. Με κέντρο το σημείο </a:t>
                </a:r>
                <a14:m>
                  <m:oMath xmlns:m="http://schemas.openxmlformats.org/officeDocument/2006/math">
                    <m:r>
                      <m:rPr>
                        <m:sty m:val="p"/>
                      </m:rPr>
                      <a:rPr lang="el-GR" sz="2400">
                        <a:latin typeface="Cambria Math" panose="02040503050406030204" pitchFamily="18" charset="0"/>
                      </a:rPr>
                      <m:t>Γ</m:t>
                    </m:r>
                  </m:oMath>
                </a14:m>
                <a:r>
                  <a:rPr lang="el-GR" sz="2400" dirty="0">
                    <a:latin typeface="Bookman Old Style" panose="02050604050505020204" pitchFamily="18" charset="0"/>
                  </a:rPr>
                  <a:t> και ακτίνα </a:t>
                </a:r>
                <a14:m>
                  <m:oMath xmlns:m="http://schemas.openxmlformats.org/officeDocument/2006/math">
                    <m:r>
                      <m:rPr>
                        <m:sty m:val="p"/>
                      </m:rPr>
                      <a:rPr lang="el-GR" sz="2400">
                        <a:latin typeface="Cambria Math" panose="02040503050406030204" pitchFamily="18" charset="0"/>
                      </a:rPr>
                      <m:t>ρ</m:t>
                    </m:r>
                    <m:r>
                      <a:rPr lang="el-GR" sz="2400">
                        <a:latin typeface="Cambria Math" panose="02040503050406030204" pitchFamily="18" charset="0"/>
                      </a:rPr>
                      <m:t>=</m:t>
                    </m:r>
                    <m:r>
                      <m:rPr>
                        <m:sty m:val="p"/>
                      </m:rPr>
                      <a:rPr lang="el-GR" sz="2400">
                        <a:latin typeface="Cambria Math" panose="02040503050406030204" pitchFamily="18" charset="0"/>
                      </a:rPr>
                      <m:t>ΓΔ</m:t>
                    </m:r>
                  </m:oMath>
                </a14:m>
                <a:r>
                  <a:rPr lang="el-GR" sz="2400" dirty="0">
                    <a:latin typeface="Bookman Old Style" panose="02050604050505020204" pitchFamily="18" charset="0"/>
                  </a:rPr>
                  <a:t> γράφουμε τον κύκλο </a:t>
                </a:r>
                <a14:m>
                  <m:oMath xmlns:m="http://schemas.openxmlformats.org/officeDocument/2006/math">
                    <m:d>
                      <m:dPr>
                        <m:ctrlPr>
                          <a:rPr lang="el-GR" sz="2400" i="1">
                            <a:latin typeface="Cambria Math" panose="02040503050406030204" pitchFamily="18" charset="0"/>
                          </a:rPr>
                        </m:ctrlPr>
                      </m:dPr>
                      <m:e>
                        <m:r>
                          <m:rPr>
                            <m:sty m:val="p"/>
                          </m:rPr>
                          <a:rPr lang="el-GR" sz="2400">
                            <a:latin typeface="Cambria Math" panose="02040503050406030204" pitchFamily="18" charset="0"/>
                          </a:rPr>
                          <m:t>Γ</m:t>
                        </m:r>
                        <m:r>
                          <a:rPr lang="el-GR" sz="2400">
                            <a:latin typeface="Cambria Math" panose="02040503050406030204" pitchFamily="18" charset="0"/>
                          </a:rPr>
                          <m:t>,</m:t>
                        </m:r>
                        <m:r>
                          <m:rPr>
                            <m:sty m:val="p"/>
                          </m:rPr>
                          <a:rPr lang="el-GR" sz="2400">
                            <a:latin typeface="Cambria Math" panose="02040503050406030204" pitchFamily="18" charset="0"/>
                          </a:rPr>
                          <m:t>ρ</m:t>
                        </m:r>
                      </m:e>
                    </m:d>
                  </m:oMath>
                </a14:m>
                <a:r>
                  <a:rPr lang="el-GR" sz="2400" dirty="0">
                    <a:latin typeface="Bookman Old Style" panose="02050604050505020204" pitchFamily="18" charset="0"/>
                  </a:rPr>
                  <a:t> ο οποίος τέμνει την πλευρά </a:t>
                </a:r>
                <a14:m>
                  <m:oMath xmlns:m="http://schemas.openxmlformats.org/officeDocument/2006/math">
                    <m:r>
                      <m:rPr>
                        <m:sty m:val="p"/>
                      </m:rPr>
                      <a:rPr lang="el-GR" sz="2400">
                        <a:latin typeface="Cambria Math" panose="02040503050406030204" pitchFamily="18" charset="0"/>
                      </a:rPr>
                      <m:t>ΑΓ</m:t>
                    </m:r>
                  </m:oMath>
                </a14:m>
                <a:r>
                  <a:rPr lang="el-GR" sz="2400" dirty="0">
                    <a:latin typeface="Bookman Old Style" panose="02050604050505020204" pitchFamily="18" charset="0"/>
                  </a:rPr>
                  <a:t> στο σημείο </a:t>
                </a:r>
                <a14:m>
                  <m:oMath xmlns:m="http://schemas.openxmlformats.org/officeDocument/2006/math">
                    <m:r>
                      <m:rPr>
                        <m:sty m:val="p"/>
                      </m:rPr>
                      <a:rPr lang="el-GR" sz="2400">
                        <a:latin typeface="Cambria Math" panose="02040503050406030204" pitchFamily="18" charset="0"/>
                      </a:rPr>
                      <m:t>Ε</m:t>
                    </m:r>
                  </m:oMath>
                </a14:m>
                <a:r>
                  <a:rPr lang="el-GR" sz="2400" dirty="0">
                    <a:latin typeface="Bookman Old Style" panose="02050604050505020204" pitchFamily="18" charset="0"/>
                  </a:rPr>
                  <a:t>. Έστω ότι το </a:t>
                </a:r>
                <a14:m>
                  <m:oMath xmlns:m="http://schemas.openxmlformats.org/officeDocument/2006/math">
                    <m:r>
                      <m:rPr>
                        <m:sty m:val="p"/>
                      </m:rPr>
                      <a:rPr lang="el-GR" sz="2400">
                        <a:latin typeface="Cambria Math" panose="02040503050406030204" pitchFamily="18" charset="0"/>
                      </a:rPr>
                      <m:t>Ε</m:t>
                    </m:r>
                  </m:oMath>
                </a14:m>
                <a:r>
                  <a:rPr lang="el-GR" sz="2400" dirty="0">
                    <a:latin typeface="Bookman Old Style" panose="02050604050505020204" pitchFamily="18" charset="0"/>
                  </a:rPr>
                  <a:t> είναι το μέσο της </a:t>
                </a:r>
                <a14:m>
                  <m:oMath xmlns:m="http://schemas.openxmlformats.org/officeDocument/2006/math">
                    <m:r>
                      <m:rPr>
                        <m:sty m:val="p"/>
                      </m:rPr>
                      <a:rPr lang="el-GR" sz="2400">
                        <a:latin typeface="Cambria Math" panose="02040503050406030204" pitchFamily="18" charset="0"/>
                      </a:rPr>
                      <m:t>ΑΓ</m:t>
                    </m:r>
                  </m:oMath>
                </a14:m>
                <a:r>
                  <a:rPr lang="el-GR" sz="2400" dirty="0">
                    <a:latin typeface="Bookman Old Style" panose="02050604050505020204" pitchFamily="18" charset="0"/>
                  </a:rPr>
                  <a:t>. </a:t>
                </a:r>
              </a:p>
              <a:p>
                <a:r>
                  <a:rPr lang="el-GR" sz="2400" dirty="0">
                    <a:latin typeface="Bookman Old Style" panose="02050604050505020204" pitchFamily="18" charset="0"/>
                  </a:rPr>
                  <a:t>α) Να αποδείξετε ότι </a:t>
                </a:r>
                <a14:m>
                  <m:oMath xmlns:m="http://schemas.openxmlformats.org/officeDocument/2006/math">
                    <m:r>
                      <m:rPr>
                        <m:sty m:val="p"/>
                      </m:rPr>
                      <a:rPr lang="el-GR" sz="2400">
                        <a:latin typeface="Cambria Math" panose="02040503050406030204" pitchFamily="18" charset="0"/>
                      </a:rPr>
                      <m:t>ρ</m:t>
                    </m:r>
                    <m:r>
                      <a:rPr lang="el-GR" sz="2400">
                        <a:latin typeface="Cambria Math" panose="02040503050406030204" pitchFamily="18" charset="0"/>
                      </a:rPr>
                      <m:t>=</m:t>
                    </m:r>
                    <m:f>
                      <m:fPr>
                        <m:ctrlPr>
                          <a:rPr lang="el-GR" sz="2400" i="1">
                            <a:latin typeface="Cambria Math" panose="02040503050406030204" pitchFamily="18" charset="0"/>
                          </a:rPr>
                        </m:ctrlPr>
                      </m:fPr>
                      <m:num>
                        <m:r>
                          <a:rPr lang="el-GR" sz="2400">
                            <a:latin typeface="Cambria Math" panose="02040503050406030204" pitchFamily="18" charset="0"/>
                          </a:rPr>
                          <m:t>2</m:t>
                        </m:r>
                      </m:num>
                      <m:den>
                        <m:r>
                          <a:rPr lang="el-GR" sz="2400">
                            <a:latin typeface="Cambria Math" panose="02040503050406030204" pitchFamily="18" charset="0"/>
                          </a:rPr>
                          <m:t>3</m:t>
                        </m:r>
                      </m:den>
                    </m:f>
                    <m:r>
                      <m:rPr>
                        <m:sty m:val="p"/>
                      </m:rPr>
                      <a:rPr lang="el-GR" sz="2400">
                        <a:latin typeface="Cambria Math" panose="02040503050406030204" pitchFamily="18" charset="0"/>
                      </a:rPr>
                      <m:t>R</m:t>
                    </m:r>
                  </m:oMath>
                </a14:m>
                <a:r>
                  <a:rPr lang="el-GR" sz="2400" dirty="0">
                    <a:latin typeface="Bookman Old Style" panose="02050604050505020204" pitchFamily="18" charset="0"/>
                  </a:rPr>
                  <a:t> . (Μονάδες 8)</a:t>
                </a:r>
              </a:p>
              <a:p>
                <a:r>
                  <a:rPr lang="el-GR" sz="2400" dirty="0">
                    <a:latin typeface="Bookman Old Style" panose="02050604050505020204" pitchFamily="18" charset="0"/>
                  </a:rPr>
                  <a:t>β) Έστω </a:t>
                </a:r>
                <a14:m>
                  <m:oMath xmlns:m="http://schemas.openxmlformats.org/officeDocument/2006/math">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1</m:t>
                        </m:r>
                      </m:sub>
                    </m:sSub>
                  </m:oMath>
                </a14:m>
                <a:r>
                  <a:rPr lang="el-GR" sz="2400" dirty="0">
                    <a:latin typeface="Bookman Old Style" panose="02050604050505020204" pitchFamily="18" charset="0"/>
                  </a:rPr>
                  <a:t> το εμβαδόν του τριγώνου </a:t>
                </a:r>
                <a14:m>
                  <m:oMath xmlns:m="http://schemas.openxmlformats.org/officeDocument/2006/math">
                    <m:r>
                      <m:rPr>
                        <m:sty m:val="p"/>
                      </m:rPr>
                      <a:rPr lang="el-GR" sz="2400">
                        <a:latin typeface="Cambria Math" panose="02040503050406030204" pitchFamily="18" charset="0"/>
                      </a:rPr>
                      <m:t>ΑΒΓ</m:t>
                    </m:r>
                  </m:oMath>
                </a14:m>
                <a:r>
                  <a:rPr lang="el-GR" sz="2400" dirty="0">
                    <a:latin typeface="Bookman Old Style" panose="02050604050505020204" pitchFamily="18" charset="0"/>
                  </a:rPr>
                  <a:t> και </a:t>
                </a:r>
                <a14:m>
                  <m:oMath xmlns:m="http://schemas.openxmlformats.org/officeDocument/2006/math">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2</m:t>
                        </m:r>
                      </m:sub>
                    </m:sSub>
                  </m:oMath>
                </a14:m>
                <a:r>
                  <a:rPr lang="el-GR" sz="2400" dirty="0">
                    <a:latin typeface="Bookman Old Style" panose="02050604050505020204" pitchFamily="18" charset="0"/>
                  </a:rPr>
                  <a:t> το εμβαδόν του κύκλου </a:t>
                </a:r>
                <a14:m>
                  <m:oMath xmlns:m="http://schemas.openxmlformats.org/officeDocument/2006/math">
                    <m:d>
                      <m:dPr>
                        <m:ctrlPr>
                          <a:rPr lang="el-GR" sz="2400" i="1">
                            <a:latin typeface="Cambria Math" panose="02040503050406030204" pitchFamily="18" charset="0"/>
                          </a:rPr>
                        </m:ctrlPr>
                      </m:dPr>
                      <m:e>
                        <m:r>
                          <m:rPr>
                            <m:sty m:val="p"/>
                          </m:rPr>
                          <a:rPr lang="el-GR" sz="2400">
                            <a:latin typeface="Cambria Math" panose="02040503050406030204" pitchFamily="18" charset="0"/>
                          </a:rPr>
                          <m:t>Β</m:t>
                        </m:r>
                        <m:r>
                          <a:rPr lang="el-GR" sz="2400">
                            <a:latin typeface="Cambria Math" panose="02040503050406030204" pitchFamily="18" charset="0"/>
                          </a:rPr>
                          <m:t>,</m:t>
                        </m:r>
                        <m:r>
                          <m:rPr>
                            <m:sty m:val="p"/>
                          </m:rPr>
                          <a:rPr lang="el-GR" sz="2400">
                            <a:latin typeface="Cambria Math" panose="02040503050406030204" pitchFamily="18" charset="0"/>
                          </a:rPr>
                          <m:t>R</m:t>
                        </m:r>
                      </m:e>
                    </m:d>
                  </m:oMath>
                </a14:m>
                <a:r>
                  <a:rPr lang="el-GR" sz="2400" dirty="0">
                    <a:latin typeface="Bookman Old Style" panose="02050604050505020204" pitchFamily="18" charset="0"/>
                  </a:rPr>
                  <a:t>. Να αποδείξετε ότι  </a:t>
                </a:r>
                <a14:m>
                  <m:oMath xmlns:m="http://schemas.openxmlformats.org/officeDocument/2006/math">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2</m:t>
                            </m:r>
                          </m:sub>
                        </m:sSub>
                        <m:r>
                          <a:rPr lang="el-GR" sz="2400">
                            <a:latin typeface="Cambria Math" panose="02040503050406030204" pitchFamily="18" charset="0"/>
                          </a:rPr>
                          <m:t> </m:t>
                        </m:r>
                      </m:num>
                      <m:den>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1</m:t>
                            </m:r>
                          </m:sub>
                        </m:sSub>
                      </m:den>
                    </m:f>
                  </m:oMath>
                </a14:m>
                <a:r>
                  <a:rPr lang="el-GR" sz="2400" dirty="0">
                    <a:latin typeface="Bookman Old Style" panose="02050604050505020204" pitchFamily="18" charset="0"/>
                  </a:rPr>
                  <a:t> </a:t>
                </a:r>
                <a14:m>
                  <m:oMath xmlns:m="http://schemas.openxmlformats.org/officeDocument/2006/math">
                    <m:r>
                      <a:rPr lang="el-GR" sz="2400">
                        <a:latin typeface="Cambria Math" panose="02040503050406030204" pitchFamily="18" charset="0"/>
                      </a:rPr>
                      <m:t>=</m:t>
                    </m:r>
                  </m:oMath>
                </a14:m>
                <a:r>
                  <a:rPr lang="el-GR" sz="2400" dirty="0">
                    <a:latin typeface="Bookman Old Style" panose="02050604050505020204" pitchFamily="18" charset="0"/>
                  </a:rPr>
                  <a:t> </a:t>
                </a:r>
                <a14:m>
                  <m:oMath xmlns:m="http://schemas.openxmlformats.org/officeDocument/2006/math">
                    <m:f>
                      <m:fPr>
                        <m:ctrlPr>
                          <a:rPr lang="el-GR" sz="2400" i="1">
                            <a:latin typeface="Cambria Math" panose="02040503050406030204" pitchFamily="18" charset="0"/>
                          </a:rPr>
                        </m:ctrlPr>
                      </m:fPr>
                      <m:num>
                        <m:r>
                          <a:rPr lang="el-GR" sz="2400">
                            <a:latin typeface="Cambria Math" panose="02040503050406030204" pitchFamily="18" charset="0"/>
                          </a:rPr>
                          <m:t>3</m:t>
                        </m:r>
                        <m:r>
                          <m:rPr>
                            <m:sty m:val="p"/>
                          </m:rPr>
                          <a:rPr lang="el-GR" sz="2400">
                            <a:latin typeface="Cambria Math" panose="02040503050406030204" pitchFamily="18" charset="0"/>
                          </a:rPr>
                          <m:t>π</m:t>
                        </m:r>
                      </m:num>
                      <m:den>
                        <m:r>
                          <a:rPr lang="el-GR" sz="2400">
                            <a:latin typeface="Cambria Math" panose="02040503050406030204" pitchFamily="18" charset="0"/>
                          </a:rPr>
                          <m:t>2</m:t>
                        </m:r>
                      </m:den>
                    </m:f>
                  </m:oMath>
                </a14:m>
                <a:r>
                  <a:rPr lang="el-GR" sz="2400" dirty="0">
                    <a:latin typeface="Bookman Old Style" panose="02050604050505020204" pitchFamily="18" charset="0"/>
                  </a:rPr>
                  <a:t> . (Μονάδες 8)</a:t>
                </a:r>
              </a:p>
              <a:p>
                <a:r>
                  <a:rPr lang="el-GR" sz="2400" dirty="0">
                    <a:latin typeface="Bookman Old Style" panose="02050604050505020204" pitchFamily="18" charset="0"/>
                  </a:rPr>
                  <a:t>γ) Έστω </a:t>
                </a:r>
                <a14:m>
                  <m:oMath xmlns:m="http://schemas.openxmlformats.org/officeDocument/2006/math">
                    <m:acc>
                      <m:accPr>
                        <m:chr m:val="̂"/>
                        <m:ctrlPr>
                          <a:rPr lang="el-GR" sz="2400" i="1">
                            <a:latin typeface="Cambria Math" panose="02040503050406030204" pitchFamily="18" charset="0"/>
                          </a:rPr>
                        </m:ctrlPr>
                      </m:accPr>
                      <m:e>
                        <m:r>
                          <m:rPr>
                            <m:sty m:val="p"/>
                          </m:rPr>
                          <a:rPr lang="el-GR" sz="2400">
                            <a:latin typeface="Cambria Math" panose="02040503050406030204" pitchFamily="18" charset="0"/>
                          </a:rPr>
                          <m:t>Β</m:t>
                        </m:r>
                      </m:e>
                    </m:acc>
                    <m:r>
                      <a:rPr lang="el-GR" sz="2400" i="1">
                        <a:latin typeface="Cambria Math" panose="02040503050406030204" pitchFamily="18" charset="0"/>
                      </a:rPr>
                      <m:t>=</m:t>
                    </m:r>
                    <m:r>
                      <m:rPr>
                        <m:sty m:val="p"/>
                      </m:rPr>
                      <a:rPr lang="el-GR" sz="2400">
                        <a:latin typeface="Cambria Math" panose="02040503050406030204" pitchFamily="18" charset="0"/>
                      </a:rPr>
                      <m:t>μ</m:t>
                    </m:r>
                    <m:r>
                      <a:rPr lang="el-GR" sz="2400">
                        <a:latin typeface="Cambria Math" panose="02040503050406030204" pitchFamily="18" charset="0"/>
                      </a:rPr>
                      <m:t>°</m:t>
                    </m:r>
                  </m:oMath>
                </a14:m>
                <a:r>
                  <a:rPr lang="el-GR" sz="2400" dirty="0">
                    <a:latin typeface="Bookman Old Style" panose="02050604050505020204" pitchFamily="18" charset="0"/>
                  </a:rPr>
                  <a:t> και </a:t>
                </a:r>
                <a14:m>
                  <m:oMath xmlns:m="http://schemas.openxmlformats.org/officeDocument/2006/math">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3</m:t>
                        </m:r>
                      </m:sub>
                    </m:sSub>
                  </m:oMath>
                </a14:m>
                <a:r>
                  <a:rPr lang="el-GR" sz="2400" dirty="0">
                    <a:latin typeface="Bookman Old Style" panose="02050604050505020204" pitchFamily="18" charset="0"/>
                  </a:rPr>
                  <a:t> και </a:t>
                </a:r>
                <a14:m>
                  <m:oMath xmlns:m="http://schemas.openxmlformats.org/officeDocument/2006/math">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4</m:t>
                        </m:r>
                      </m:sub>
                    </m:sSub>
                  </m:oMath>
                </a14:m>
                <a:r>
                  <a:rPr lang="el-GR" sz="2400" dirty="0">
                    <a:latin typeface="Bookman Old Style" panose="02050604050505020204" pitchFamily="18" charset="0"/>
                  </a:rPr>
                  <a:t> είναι το εμβαδά των κυκλικών τομέων </a:t>
                </a:r>
                <a14:m>
                  <m:oMath xmlns:m="http://schemas.openxmlformats.org/officeDocument/2006/math">
                    <m:r>
                      <m:rPr>
                        <m:sty m:val="p"/>
                      </m:rPr>
                      <a:rPr lang="el-GR" sz="2400">
                        <a:latin typeface="Cambria Math" panose="02040503050406030204" pitchFamily="18" charset="0"/>
                      </a:rPr>
                      <m:t>Β</m:t>
                    </m:r>
                    <m:groupChr>
                      <m:groupChrPr>
                        <m:chr m:val="⏜"/>
                        <m:pos m:val="top"/>
                        <m:vertJc m:val="bot"/>
                        <m:ctrlPr>
                          <a:rPr lang="el-GR" sz="2400" i="1">
                            <a:latin typeface="Cambria Math" panose="02040503050406030204" pitchFamily="18" charset="0"/>
                          </a:rPr>
                        </m:ctrlPr>
                      </m:groupChrPr>
                      <m:e>
                        <m:r>
                          <m:rPr>
                            <m:sty m:val="p"/>
                          </m:rPr>
                          <a:rPr lang="el-GR" sz="2400">
                            <a:latin typeface="Cambria Math" panose="02040503050406030204" pitchFamily="18" charset="0"/>
                          </a:rPr>
                          <m:t>ΑΔ</m:t>
                        </m:r>
                      </m:e>
                    </m:groupChr>
                  </m:oMath>
                </a14:m>
                <a:r>
                  <a:rPr lang="el-GR" sz="2400" dirty="0">
                    <a:latin typeface="Bookman Old Style" panose="02050604050505020204" pitchFamily="18" charset="0"/>
                  </a:rPr>
                  <a:t> και </a:t>
                </a:r>
                <a14:m>
                  <m:oMath xmlns:m="http://schemas.openxmlformats.org/officeDocument/2006/math">
                    <m:r>
                      <m:rPr>
                        <m:sty m:val="p"/>
                      </m:rPr>
                      <a:rPr lang="el-GR" sz="2400">
                        <a:latin typeface="Cambria Math" panose="02040503050406030204" pitchFamily="18" charset="0"/>
                      </a:rPr>
                      <m:t>Γ</m:t>
                    </m:r>
                    <m:groupChr>
                      <m:groupChrPr>
                        <m:chr m:val="⏜"/>
                        <m:pos m:val="top"/>
                        <m:vertJc m:val="bot"/>
                        <m:ctrlPr>
                          <a:rPr lang="el-GR" sz="2400" i="1">
                            <a:latin typeface="Cambria Math" panose="02040503050406030204" pitchFamily="18" charset="0"/>
                          </a:rPr>
                        </m:ctrlPr>
                      </m:groupChrPr>
                      <m:e>
                        <m:r>
                          <m:rPr>
                            <m:sty m:val="p"/>
                          </m:rPr>
                          <a:rPr lang="el-GR" sz="2400">
                            <a:latin typeface="Cambria Math" panose="02040503050406030204" pitchFamily="18" charset="0"/>
                          </a:rPr>
                          <m:t>ΔΕ</m:t>
                        </m:r>
                      </m:e>
                    </m:groupChr>
                  </m:oMath>
                </a14:m>
                <a:r>
                  <a:rPr lang="el-GR" sz="2400" dirty="0">
                    <a:latin typeface="Bookman Old Style" panose="02050604050505020204" pitchFamily="18" charset="0"/>
                  </a:rPr>
                  <a:t>  αντίστοιχα. Να αποδείξετε ότι   </a:t>
                </a:r>
                <a14:m>
                  <m:oMath xmlns:m="http://schemas.openxmlformats.org/officeDocument/2006/math">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4</m:t>
                            </m:r>
                          </m:sub>
                        </m:sSub>
                        <m:r>
                          <a:rPr lang="el-GR" sz="2400">
                            <a:latin typeface="Cambria Math" panose="02040503050406030204" pitchFamily="18" charset="0"/>
                          </a:rPr>
                          <m:t> </m:t>
                        </m:r>
                      </m:num>
                      <m:den>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Ε</m:t>
                            </m:r>
                          </m:e>
                          <m:sub>
                            <m:r>
                              <a:rPr lang="el-GR" sz="2400">
                                <a:latin typeface="Cambria Math" panose="02040503050406030204" pitchFamily="18" charset="0"/>
                              </a:rPr>
                              <m:t>3</m:t>
                            </m:r>
                          </m:sub>
                        </m:sSub>
                      </m:den>
                    </m:f>
                  </m:oMath>
                </a14:m>
                <a:r>
                  <a:rPr lang="el-GR" sz="2400" dirty="0">
                    <a:latin typeface="Bookman Old Style" panose="02050604050505020204" pitchFamily="18" charset="0"/>
                  </a:rPr>
                  <a:t> </a:t>
                </a:r>
                <a14:m>
                  <m:oMath xmlns:m="http://schemas.openxmlformats.org/officeDocument/2006/math">
                    <m:r>
                      <a:rPr lang="el-GR" sz="2400">
                        <a:latin typeface="Cambria Math" panose="02040503050406030204" pitchFamily="18" charset="0"/>
                      </a:rPr>
                      <m:t>=</m:t>
                    </m:r>
                  </m:oMath>
                </a14:m>
                <a:r>
                  <a:rPr lang="el-GR" sz="2400" dirty="0">
                    <a:latin typeface="Bookman Old Style" panose="02050604050505020204" pitchFamily="18" charset="0"/>
                  </a:rPr>
                  <a:t> </a:t>
                </a:r>
                <a14:m>
                  <m:oMath xmlns:m="http://schemas.openxmlformats.org/officeDocument/2006/math">
                    <m:f>
                      <m:fPr>
                        <m:ctrlPr>
                          <a:rPr lang="el-GR" sz="2400" i="1">
                            <a:latin typeface="Cambria Math" panose="02040503050406030204" pitchFamily="18" charset="0"/>
                          </a:rPr>
                        </m:ctrlPr>
                      </m:fPr>
                      <m:num>
                        <m:r>
                          <a:rPr lang="el-GR" sz="2400">
                            <a:latin typeface="Cambria Math" panose="02040503050406030204" pitchFamily="18" charset="0"/>
                          </a:rPr>
                          <m:t>4</m:t>
                        </m:r>
                        <m:d>
                          <m:dPr>
                            <m:ctrlPr>
                              <a:rPr lang="el-GR" sz="2400" i="1">
                                <a:latin typeface="Cambria Math" panose="02040503050406030204" pitchFamily="18" charset="0"/>
                              </a:rPr>
                            </m:ctrlPr>
                          </m:dPr>
                          <m:e>
                            <m:r>
                              <a:rPr lang="el-GR" sz="2400">
                                <a:latin typeface="Cambria Math" panose="02040503050406030204" pitchFamily="18" charset="0"/>
                              </a:rPr>
                              <m:t>90</m:t>
                            </m:r>
                            <m:r>
                              <a:rPr lang="el-GR" sz="2400" i="1">
                                <a:latin typeface="Cambria Math" panose="02040503050406030204" pitchFamily="18" charset="0"/>
                              </a:rPr>
                              <m:t>−</m:t>
                            </m:r>
                            <m:r>
                              <m:rPr>
                                <m:sty m:val="p"/>
                              </m:rPr>
                              <a:rPr lang="el-GR" sz="2400">
                                <a:latin typeface="Cambria Math" panose="02040503050406030204" pitchFamily="18" charset="0"/>
                              </a:rPr>
                              <m:t>μ</m:t>
                            </m:r>
                          </m:e>
                        </m:d>
                      </m:num>
                      <m:den>
                        <m:r>
                          <a:rPr lang="el-GR" sz="2400">
                            <a:latin typeface="Cambria Math" panose="02040503050406030204" pitchFamily="18" charset="0"/>
                          </a:rPr>
                          <m:t>9</m:t>
                        </m:r>
                        <m:r>
                          <m:rPr>
                            <m:sty m:val="p"/>
                          </m:rPr>
                          <a:rPr lang="el-GR" sz="2400">
                            <a:latin typeface="Cambria Math" panose="02040503050406030204" pitchFamily="18" charset="0"/>
                          </a:rPr>
                          <m:t>μ</m:t>
                        </m:r>
                      </m:den>
                    </m:f>
                  </m:oMath>
                </a14:m>
                <a:r>
                  <a:rPr lang="el-GR" sz="2400" dirty="0">
                    <a:latin typeface="Bookman Old Style" panose="02050604050505020204" pitchFamily="18" charset="0"/>
                  </a:rPr>
                  <a:t>  . (Μονάδες 9)</a:t>
                </a: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304245" cy="6308009"/>
              </a:xfrm>
              <a:prstGeom prst="rect">
                <a:avLst/>
              </a:prstGeom>
              <a:blipFill>
                <a:blip r:embed="rId4"/>
                <a:stretch>
                  <a:fillRect l="-1101" t="-773" r="-1836"/>
                </a:stretch>
              </a:blipFill>
            </p:spPr>
            <p:txBody>
              <a:bodyPr/>
              <a:lstStyle/>
              <a:p>
                <a:r>
                  <a:rPr lang="el-GR">
                    <a:noFill/>
                  </a:rPr>
                  <a:t> </a:t>
                </a:r>
              </a:p>
            </p:txBody>
          </p:sp>
        </mc:Fallback>
      </mc:AlternateContent>
      <p:pic>
        <p:nvPicPr>
          <p:cNvPr id="3" name="1 - Εικόνα">
            <a:extLst>
              <a:ext uri="{FF2B5EF4-FFF2-40B4-BE49-F238E27FC236}">
                <a16:creationId xmlns:a16="http://schemas.microsoft.com/office/drawing/2014/main" id="{54C218CB-26F6-4AED-B523-DDC1BE92D6A4}"/>
              </a:ext>
            </a:extLst>
          </p:cNvPr>
          <p:cNvPicPr/>
          <p:nvPr/>
        </p:nvPicPr>
        <p:blipFill>
          <a:blip r:embed="rId5" cstate="print">
            <a:duotone>
              <a:prstClr val="black"/>
              <a:schemeClr val="accent1">
                <a:tint val="45000"/>
                <a:satMod val="400000"/>
              </a:schemeClr>
            </a:duotone>
          </a:blip>
          <a:srcRect l="10248" r="43306" b="4504"/>
          <a:stretch>
            <a:fillRect/>
          </a:stretch>
        </p:blipFill>
        <p:spPr>
          <a:xfrm>
            <a:off x="8304245" y="861792"/>
            <a:ext cx="3887755" cy="3107094"/>
          </a:xfrm>
          <a:prstGeom prst="rect">
            <a:avLst/>
          </a:prstGeom>
        </p:spPr>
      </p:pic>
    </p:spTree>
    <p:extLst>
      <p:ext uri="{BB962C8B-B14F-4D97-AF65-F5344CB8AC3E}">
        <p14:creationId xmlns:p14="http://schemas.microsoft.com/office/powerpoint/2010/main" val="311816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759701"/>
              </a:xfrm>
              <a:prstGeom prst="rect">
                <a:avLst/>
              </a:prstGeom>
              <a:noFill/>
            </p:spPr>
            <p:txBody>
              <a:bodyPr wrap="square" rtlCol="0">
                <a:spAutoFit/>
              </a:bodyPr>
              <a:lstStyle/>
              <a:p>
                <a:pPr>
                  <a:lnSpc>
                    <a:spcPct val="107000"/>
                  </a:lnSpc>
                  <a:spcBef>
                    <a:spcPts val="200"/>
                  </a:spcBef>
                </a:pPr>
                <a:r>
                  <a:rPr lang="el-GR" sz="20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21841 - 4o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tabLst>
                    <a:tab pos="4140835" algn="l"/>
                    <a:tab pos="4410710"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Έστω ΑΒΓΔΕΖ κανονικό εξάγωνο εγγεγραμμένο σε κύκλο (Ο,</a:t>
                </a:r>
                <a:r>
                  <a:rPr lang="en-US" sz="2000" dirty="0">
                    <a:latin typeface="Bookman Old Style" panose="02050604050505020204" pitchFamily="18" charset="0"/>
                    <a:ea typeface="Calibri" panose="020F0502020204030204" pitchFamily="34" charset="0"/>
                    <a:cs typeface="Times New Roman" panose="02020603050405020304" pitchFamily="18" charset="0"/>
                  </a:rPr>
                  <a:t>R</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 pos="4770755" algn="l"/>
                  </a:tabLst>
                </a:pPr>
                <a:r>
                  <a:rPr lang="en-US" sz="2000" dirty="0">
                    <a:latin typeface="Bookman Old Style" panose="02050604050505020204" pitchFamily="18" charset="0"/>
                    <a:ea typeface="Calibri" panose="020F0502020204030204" pitchFamily="34" charset="0"/>
                    <a:cs typeface="Times New Roman" panose="02020603050405020304" pitchFamily="18" charset="0"/>
                  </a:rPr>
                  <a:t>H</a:t>
                </a:r>
                <a:r>
                  <a:rPr lang="el-GR" sz="2000" dirty="0">
                    <a:latin typeface="Bookman Old Style" panose="02050604050505020204" pitchFamily="18" charset="0"/>
                    <a:ea typeface="Calibri" panose="020F0502020204030204" pitchFamily="34" charset="0"/>
                    <a:cs typeface="Times New Roman" panose="02020603050405020304" pitchFamily="18" charset="0"/>
                  </a:rPr>
                  <a:t> διαγώνιος ΑΔ του </a:t>
                </a:r>
                <a:r>
                  <a:rPr lang="el-GR" sz="2000" dirty="0" err="1">
                    <a:latin typeface="Bookman Old Style" panose="02050604050505020204" pitchFamily="18" charset="0"/>
                    <a:ea typeface="Calibri" panose="020F0502020204030204" pitchFamily="34" charset="0"/>
                    <a:cs typeface="Times New Roman" panose="02020603050405020304" pitchFamily="18" charset="0"/>
                  </a:rPr>
                  <a:t>εξαγώνου</a:t>
                </a:r>
                <a:r>
                  <a:rPr lang="el-GR" sz="2000" dirty="0">
                    <a:latin typeface="Bookman Old Style" panose="02050604050505020204" pitchFamily="18" charset="0"/>
                    <a:ea typeface="Calibri" panose="020F0502020204030204" pitchFamily="34" charset="0"/>
                    <a:cs typeface="Times New Roman" panose="02020603050405020304" pitchFamily="18" charset="0"/>
                  </a:rPr>
                  <a:t> είναι διάμετρος του κύκλου. (Μονάδες 6)</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 pos="4770755"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Οι γωνίες </a:t>
                </a:r>
                <a14:m>
                  <m:oMath xmlns:m="http://schemas.openxmlformats.org/officeDocument/2006/math">
                    <m:r>
                      <m:rPr>
                        <m:nor/>
                      </m:rPr>
                      <a:rPr lang="el-GR" sz="2000">
                        <a:latin typeface="Bookman Old Style" panose="02050604050505020204" pitchFamily="18" charset="0"/>
                        <a:ea typeface="Calibri" panose="020F0502020204030204" pitchFamily="34" charset="0"/>
                        <a:cs typeface="Calibri" panose="020F0502020204030204" pitchFamily="34" charset="0"/>
                      </a:rPr>
                      <m:t>Γ</m:t>
                    </m:r>
                    <m:acc>
                      <m:accPr>
                        <m:chr m:val="̂"/>
                        <m:ctrlPr>
                          <a:rPr lang="el-GR" sz="2000" i="1">
                            <a:latin typeface="Cambria Math" panose="02040503050406030204" pitchFamily="18" charset="0"/>
                            <a:ea typeface="Calibri" panose="020F0502020204030204" pitchFamily="34" charset="0"/>
                            <a:cs typeface="Calibri" panose="020F0502020204030204" pitchFamily="34" charset="0"/>
                          </a:rPr>
                        </m:ctrlPr>
                      </m:accPr>
                      <m:e>
                        <m:r>
                          <m:rPr>
                            <m:nor/>
                          </m:rPr>
                          <a:rPr lang="el-GR" sz="2000">
                            <a:latin typeface="Bookman Old Style" panose="02050604050505020204" pitchFamily="18" charset="0"/>
                            <a:ea typeface="Calibri" panose="020F0502020204030204" pitchFamily="34" charset="0"/>
                            <a:cs typeface="Calibri" panose="020F0502020204030204" pitchFamily="34" charset="0"/>
                          </a:rPr>
                          <m:t>Α</m:t>
                        </m:r>
                      </m:e>
                    </m:acc>
                    <m:r>
                      <m:rPr>
                        <m:nor/>
                      </m:rPr>
                      <a:rPr lang="el-GR" sz="2000">
                        <a:latin typeface="Bookman Old Style" panose="02050604050505020204" pitchFamily="18" charset="0"/>
                        <a:ea typeface="Calibri" panose="020F0502020204030204" pitchFamily="34" charset="0"/>
                        <a:cs typeface="Calibri" panose="020F0502020204030204" pitchFamily="34" charset="0"/>
                      </a:rPr>
                      <m:t>Δ</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και </a:t>
                </a:r>
                <a14:m>
                  <m:oMath xmlns:m="http://schemas.openxmlformats.org/officeDocument/2006/math">
                    <m:r>
                      <m:rPr>
                        <m:nor/>
                      </m:rPr>
                      <a:rPr lang="el-GR" sz="2000">
                        <a:latin typeface="Bookman Old Style" panose="02050604050505020204" pitchFamily="18" charset="0"/>
                        <a:ea typeface="Calibri" panose="020F0502020204030204" pitchFamily="34" charset="0"/>
                        <a:cs typeface="Calibri" panose="020F0502020204030204" pitchFamily="34" charset="0"/>
                      </a:rPr>
                      <m:t>Α</m:t>
                    </m:r>
                    <m:acc>
                      <m:accPr>
                        <m:chr m:val="̂"/>
                        <m:ctrlPr>
                          <a:rPr lang="el-GR" sz="2000" i="1">
                            <a:latin typeface="Cambria Math" panose="02040503050406030204" pitchFamily="18" charset="0"/>
                            <a:ea typeface="Calibri" panose="020F0502020204030204" pitchFamily="34" charset="0"/>
                            <a:cs typeface="Calibri" panose="020F0502020204030204" pitchFamily="34" charset="0"/>
                          </a:rPr>
                        </m:ctrlPr>
                      </m:accPr>
                      <m:e>
                        <m:r>
                          <m:rPr>
                            <m:nor/>
                          </m:rPr>
                          <a:rPr lang="el-GR" sz="2000">
                            <a:latin typeface="Bookman Old Style" panose="02050604050505020204" pitchFamily="18" charset="0"/>
                            <a:ea typeface="Calibri" panose="020F0502020204030204" pitchFamily="34" charset="0"/>
                            <a:cs typeface="Calibri" panose="020F0502020204030204" pitchFamily="34" charset="0"/>
                          </a:rPr>
                          <m:t>Δ</m:t>
                        </m:r>
                      </m:e>
                    </m:acc>
                    <m:r>
                      <m:rPr>
                        <m:nor/>
                      </m:rPr>
                      <a:rPr lang="el-GR" sz="2000">
                        <a:latin typeface="Bookman Old Style" panose="02050604050505020204" pitchFamily="18" charset="0"/>
                        <a:ea typeface="Calibri" panose="020F0502020204030204" pitchFamily="34" charset="0"/>
                        <a:cs typeface="Calibri" panose="020F0502020204030204" pitchFamily="34" charset="0"/>
                      </a:rPr>
                      <m:t>Ζ</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είναι ίσες. (Μονάδες 3)</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 pos="4770755"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Οι διαγώνιοί ΑΓ και ΖΔ του </a:t>
                </a:r>
                <a:r>
                  <a:rPr lang="el-GR" sz="2000" dirty="0" err="1">
                    <a:latin typeface="Bookman Old Style" panose="02050604050505020204" pitchFamily="18" charset="0"/>
                    <a:ea typeface="Calibri" panose="020F0502020204030204" pitchFamily="34" charset="0"/>
                    <a:cs typeface="Times New Roman" panose="02020603050405020304" pitchFamily="18" charset="0"/>
                  </a:rPr>
                  <a:t>εξαγώνου</a:t>
                </a:r>
                <a:r>
                  <a:rPr lang="el-GR" sz="2000" dirty="0">
                    <a:latin typeface="Bookman Old Style" panose="02050604050505020204" pitchFamily="18" charset="0"/>
                    <a:ea typeface="Calibri" panose="020F0502020204030204" pitchFamily="34" charset="0"/>
                    <a:cs typeface="Times New Roman" panose="02020603050405020304" pitchFamily="18" charset="0"/>
                  </a:rPr>
                  <a:t> είναι παράλληλες. (Μονάδες 3)</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 pos="4770755"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Το τετράπλευρο ΑΓΔΖ είναι ορθογώνιο και να βρείτε το εμβαδόν του συναρτήσει της ακτίνας </a:t>
                </a:r>
                <a:r>
                  <a:rPr lang="en-US" sz="2000" dirty="0">
                    <a:latin typeface="Bookman Old Style" panose="02050604050505020204" pitchFamily="18" charset="0"/>
                    <a:ea typeface="Calibri" panose="020F0502020204030204" pitchFamily="34" charset="0"/>
                    <a:cs typeface="Times New Roman" panose="02020603050405020304" pitchFamily="18" charset="0"/>
                  </a:rPr>
                  <a:t>R</a:t>
                </a:r>
                <a:r>
                  <a:rPr lang="el-GR" sz="2000" dirty="0">
                    <a:latin typeface="Bookman Old Style" panose="02050604050505020204" pitchFamily="18" charset="0"/>
                    <a:ea typeface="Calibri" panose="020F0502020204030204" pitchFamily="34" charset="0"/>
                    <a:cs typeface="Times New Roman" panose="02020603050405020304" pitchFamily="18" charset="0"/>
                  </a:rPr>
                  <a:t> του κύκλου. (Μονάδες 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 pos="4770755"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β) Ένας μαθητής ισχυρίζεται ότι σε κάθε κανονικό πολύγωνο με περισσότερες από πέντε πλευρές υπάρχουν τουλάχιστον δύο διαγώνιοι που να είναι παράλληλες. Συμφωνείτε με την άποψη αυτού του μαθητή; Να αιτιολογήστε τον ισχυρισμό σας. (Μονάδες 6)</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759701"/>
              </a:xfrm>
              <a:prstGeom prst="rect">
                <a:avLst/>
              </a:prstGeom>
              <a:blipFill>
                <a:blip r:embed="rId4"/>
                <a:stretch>
                  <a:fillRect l="-500" t="-640" r="-500" b="-1152"/>
                </a:stretch>
              </a:blipFill>
            </p:spPr>
            <p:txBody>
              <a:bodyPr/>
              <a:lstStyle/>
              <a:p>
                <a:r>
                  <a:rPr lang="el-GR">
                    <a:noFill/>
                  </a:rPr>
                  <a:t> </a:t>
                </a:r>
              </a:p>
            </p:txBody>
          </p:sp>
        </mc:Fallback>
      </mc:AlternateContent>
      <p:pic>
        <p:nvPicPr>
          <p:cNvPr id="3" name="Εικόνα 3">
            <a:extLst>
              <a:ext uri="{FF2B5EF4-FFF2-40B4-BE49-F238E27FC236}">
                <a16:creationId xmlns:a16="http://schemas.microsoft.com/office/drawing/2014/main" id="{C8C78E1E-362A-4E4D-A9AB-84C528B3C33A}"/>
              </a:ext>
            </a:extLst>
          </p:cNvPr>
          <p:cNvPicPr/>
          <p:nvPr/>
        </p:nvPicPr>
        <p:blipFill rotWithShape="1">
          <a:blip r:embed="rId5">
            <a:duotone>
              <a:prstClr val="black"/>
              <a:schemeClr val="accent1">
                <a:tint val="45000"/>
                <a:satMod val="400000"/>
              </a:schemeClr>
            </a:duotone>
          </a:blip>
          <a:srcRect l="54080" t="5755" r="18302" b="57373"/>
          <a:stretch/>
        </p:blipFill>
        <p:spPr bwMode="auto">
          <a:xfrm>
            <a:off x="4320073" y="4674637"/>
            <a:ext cx="2174402" cy="2183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64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11356"/>
                <a:ext cx="8434873" cy="4718023"/>
              </a:xfrm>
              <a:prstGeom prst="rect">
                <a:avLst/>
              </a:prstGeom>
              <a:noFill/>
            </p:spPr>
            <p:txBody>
              <a:bodyPr wrap="square" rtlCol="0">
                <a:spAutoFit/>
              </a:bodyPr>
              <a:lstStyle/>
              <a:p>
                <a:r>
                  <a:rPr lang="el-GR" sz="2400" b="1" dirty="0">
                    <a:solidFill>
                      <a:srgbClr val="0070C0"/>
                    </a:solidFill>
                    <a:latin typeface="Bookman Old Style" panose="02050604050505020204" pitchFamily="18" charset="0"/>
                  </a:rPr>
                  <a:t>Θέμα   21659 -  4o </a:t>
                </a:r>
                <a:r>
                  <a:rPr lang="el-GR" sz="2400" b="1" u="sng" dirty="0">
                    <a:solidFill>
                      <a:srgbClr val="0070C0"/>
                    </a:solidFill>
                    <a:latin typeface="Bookman Old Style" panose="020506040505050202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0070C0"/>
                  </a:solidFill>
                  <a:latin typeface="Bookman Old Style" panose="02050604050505020204" pitchFamily="18" charset="0"/>
                </a:endParaRPr>
              </a:p>
              <a:p>
                <a:r>
                  <a:rPr lang="el-GR" sz="2400" dirty="0">
                    <a:latin typeface="Bookman Old Style" panose="02050604050505020204" pitchFamily="18" charset="0"/>
                  </a:rPr>
                  <a:t>ΘΕΜΑ 4</a:t>
                </a:r>
              </a:p>
              <a:p>
                <a:r>
                  <a:rPr lang="el-GR" sz="2400" dirty="0">
                    <a:latin typeface="Bookman Old Style" panose="02050604050505020204" pitchFamily="18" charset="0"/>
                  </a:rPr>
                  <a:t>Για τα σημεία Α, Β και Γ του κύκλου (Ο,R) στο παρακάτω σχήμα ισχύει ότι ΑΒ = R και ΒΓ = R</a:t>
                </a:r>
                <a14:m>
                  <m:oMath xmlns:m="http://schemas.openxmlformats.org/officeDocument/2006/math">
                    <m:rad>
                      <m:radPr>
                        <m:degHide m:val="on"/>
                        <m:ctrlPr>
                          <a:rPr lang="el-GR" sz="2400" i="1">
                            <a:latin typeface="Cambria Math" panose="02040503050406030204" pitchFamily="18" charset="0"/>
                          </a:rPr>
                        </m:ctrlPr>
                      </m:radPr>
                      <m:deg/>
                      <m:e>
                        <m:r>
                          <a:rPr lang="el-GR" sz="2400" i="1">
                            <a:latin typeface="Cambria Math" panose="02040503050406030204" pitchFamily="18" charset="0"/>
                          </a:rPr>
                          <m:t>2</m:t>
                        </m:r>
                      </m:e>
                    </m:rad>
                  </m:oMath>
                </a14:m>
                <a:r>
                  <a:rPr lang="el-GR" sz="2400" dirty="0">
                    <a:latin typeface="Bookman Old Style" panose="02050604050505020204" pitchFamily="18" charset="0"/>
                  </a:rPr>
                  <a:t>. Να υπολογίσετε ως συνάρτηση του R:</a:t>
                </a:r>
              </a:p>
              <a:p>
                <a:r>
                  <a:rPr lang="el-GR" sz="2400" dirty="0">
                    <a:latin typeface="Bookman Old Style" panose="02050604050505020204" pitchFamily="18" charset="0"/>
                  </a:rPr>
                  <a:t>α) τα μήκη των τόξων ΑΒ, ΒΓ.                                                                     (Μονάδες 8) </a:t>
                </a:r>
              </a:p>
              <a:p>
                <a:r>
                  <a:rPr lang="el-GR" sz="2400" dirty="0">
                    <a:latin typeface="Bookman Old Style" panose="02050604050505020204" pitchFamily="18" charset="0"/>
                  </a:rPr>
                  <a:t>β) το μήκος του μη </a:t>
                </a:r>
                <a:r>
                  <a:rPr lang="el-GR" sz="2400" dirty="0" err="1">
                    <a:latin typeface="Bookman Old Style" panose="02050604050505020204" pitchFamily="18" charset="0"/>
                  </a:rPr>
                  <a:t>κυρτογώνιου</a:t>
                </a:r>
                <a:r>
                  <a:rPr lang="el-GR" sz="2400" dirty="0">
                    <a:latin typeface="Bookman Old Style" panose="02050604050505020204" pitchFamily="18" charset="0"/>
                  </a:rPr>
                  <a:t> τόξου ΑΓ και το εμβαδό του κυκλικού τομέα (Ο</a:t>
                </a:r>
                <a14:m>
                  <m:oMath xmlns:m="http://schemas.openxmlformats.org/officeDocument/2006/math">
                    <m:limUpp>
                      <m:limUppPr>
                        <m:ctrlPr>
                          <a:rPr lang="el-GR" sz="2400" i="1">
                            <a:latin typeface="Cambria Math" panose="02040503050406030204" pitchFamily="18" charset="0"/>
                          </a:rPr>
                        </m:ctrlPr>
                      </m:limUppPr>
                      <m:e>
                        <m:r>
                          <a:rPr lang="el-GR" sz="2400" i="1">
                            <a:latin typeface="Cambria Math" panose="02040503050406030204" pitchFamily="18" charset="0"/>
                          </a:rPr>
                          <m:t>𝛢𝛤</m:t>
                        </m:r>
                      </m:e>
                      <m:lim>
                        <m:r>
                          <a:rPr lang="el-GR" sz="2400" i="1">
                            <a:latin typeface="Cambria Math" panose="02040503050406030204" pitchFamily="18" charset="0"/>
                          </a:rPr>
                          <m:t>∩</m:t>
                        </m:r>
                      </m:lim>
                    </m:limUpp>
                  </m:oMath>
                </a14:m>
                <a:r>
                  <a:rPr lang="el-GR" sz="2400" dirty="0">
                    <a:latin typeface="Bookman Old Style" panose="02050604050505020204" pitchFamily="18" charset="0"/>
                  </a:rPr>
                  <a:t>) που αντιστοιχεί στην κυρτή γωνία ΑΟΓ. (Μονάδες 8) </a:t>
                </a:r>
              </a:p>
              <a:p>
                <a:r>
                  <a:rPr lang="el-GR" sz="2400" dirty="0">
                    <a:latin typeface="Bookman Old Style" panose="02050604050505020204" pitchFamily="18" charset="0"/>
                  </a:rPr>
                  <a:t>γ) το άθροισμα των εμβαδών των κυκλικών τμημάτων (τ</a:t>
                </a:r>
                <a:r>
                  <a:rPr lang="el-GR" sz="2400" baseline="-25000" dirty="0">
                    <a:latin typeface="Bookman Old Style" panose="02050604050505020204" pitchFamily="18" charset="0"/>
                  </a:rPr>
                  <a:t>1</a:t>
                </a:r>
                <a:r>
                  <a:rPr lang="el-GR" sz="2400" dirty="0">
                    <a:latin typeface="Bookman Old Style" panose="02050604050505020204" pitchFamily="18" charset="0"/>
                  </a:rPr>
                  <a:t>) και (τ</a:t>
                </a:r>
                <a:r>
                  <a:rPr lang="el-GR" sz="2400" baseline="-25000" dirty="0">
                    <a:latin typeface="Bookman Old Style" panose="02050604050505020204" pitchFamily="18" charset="0"/>
                  </a:rPr>
                  <a:t>2</a:t>
                </a:r>
                <a:r>
                  <a:rPr lang="el-GR" sz="2400" dirty="0">
                    <a:latin typeface="Bookman Old Style" panose="02050604050505020204" pitchFamily="18" charset="0"/>
                  </a:rPr>
                  <a:t>), όπως αυτά σημειώνονται στο σχήμα. (Μονάδες 9) </a:t>
                </a:r>
                <a:endParaRPr lang="el-GR" sz="3200" b="1" dirty="0">
                  <a:latin typeface="Bookman Old Style" panose="02050604050505020204" pitchFamily="18" charset="0"/>
                  <a:ea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11356"/>
                <a:ext cx="8434873" cy="4718023"/>
              </a:xfrm>
              <a:prstGeom prst="rect">
                <a:avLst/>
              </a:prstGeom>
              <a:blipFill>
                <a:blip r:embed="rId4"/>
                <a:stretch>
                  <a:fillRect l="-1084" t="-1034" r="-32876" b="-2067"/>
                </a:stretch>
              </a:blipFill>
            </p:spPr>
            <p:txBody>
              <a:bodyPr/>
              <a:lstStyle/>
              <a:p>
                <a:r>
                  <a:rPr lang="el-GR">
                    <a:noFill/>
                  </a:rPr>
                  <a:t> </a:t>
                </a:r>
              </a:p>
            </p:txBody>
          </p:sp>
        </mc:Fallback>
      </mc:AlternateContent>
      <p:pic>
        <p:nvPicPr>
          <p:cNvPr id="8" name="Εικόνα 2">
            <a:extLst>
              <a:ext uri="{FF2B5EF4-FFF2-40B4-BE49-F238E27FC236}">
                <a16:creationId xmlns:a16="http://schemas.microsoft.com/office/drawing/2014/main" id="{715AD714-97C1-463A-B92E-E01D5BC0C3C8}"/>
              </a:ext>
            </a:extLst>
          </p:cNvPr>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51782"/>
          <a:stretch/>
        </p:blipFill>
        <p:spPr bwMode="auto">
          <a:xfrm>
            <a:off x="8658809" y="791942"/>
            <a:ext cx="3533192" cy="35747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711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204566"/>
          </a:xfrm>
          <a:prstGeom prst="rect">
            <a:avLst/>
          </a:prstGeom>
          <a:noFill/>
        </p:spPr>
        <p:txBody>
          <a:bodyPr wrap="square" rtlCol="0">
            <a:spAutoFit/>
          </a:bodyPr>
          <a:lstStyle/>
          <a:p>
            <a:pPr>
              <a:lnSpc>
                <a:spcPct val="107000"/>
              </a:lnSpc>
              <a:spcBef>
                <a:spcPts val="200"/>
              </a:spcBef>
            </a:pPr>
            <a:r>
              <a:rPr lang="el-GR" sz="2800" b="1">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21301 - 2o </a:t>
            </a:r>
            <a:r>
              <a:rPr lang="el-GR" sz="2000" b="1" u="sng">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Times New Roman" panose="02020603050405020304" pitchFamily="18" charset="0"/>
                <a:cs typeface="Times New Roman" panose="02020603050405020304" pitchFamily="18" charset="0"/>
              </a:rPr>
              <a:t>Σε κύκλο (Κ, ρ) εμβαδού Ε = 4π είναι εγγεγραμμένο τετράγωνο ΑΒΓΔ, όπως στο παρακάτω σχήμα. Να υπολογίσετε:</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α) την ακτίνα ρ του κύκλου (Κ, ρ).   </a:t>
            </a:r>
            <a:r>
              <a:rPr lang="el-GR" sz="2400">
                <a:latin typeface="Bookman Old Style" panose="02050604050505020204" pitchFamily="18" charset="0"/>
                <a:ea typeface="Times New Roman" panose="02020603050405020304" pitchFamily="18" charset="0"/>
                <a:cs typeface="Times New Roman" panose="02020603050405020304" pitchFamily="18" charset="0"/>
              </a:rPr>
              <a:t>(</a:t>
            </a:r>
            <a:r>
              <a:rPr lang="el-GR" sz="2400">
                <a:latin typeface="Bookman Old Style" panose="02050604050505020204" pitchFamily="18" charset="0"/>
                <a:ea typeface="Calibri" panose="020F0502020204030204" pitchFamily="34" charset="0"/>
                <a:cs typeface="Times New Roman" panose="02020603050405020304" pitchFamily="18" charset="0"/>
              </a:rPr>
              <a:t>Μονάδες 07)</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β) το μήκος της διαμέτρου ΑΓ του κύκλου (Κ, ρ) και της πλευράς ΑΒ του τετραγώνου ΑΒΓΔ.     (Μονάδες 10)</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γ) το εμβαδόν του τετραγώνου ΑΒΓΔ.   (Μονάδες 08)</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55473A1-B1AF-4FEA-A3E8-209C137A367A}"/>
              </a:ext>
            </a:extLst>
          </p:cNvPr>
          <p:cNvPicPr>
            <a:picLocks noChangeAspect="1"/>
          </p:cNvPicPr>
          <p:nvPr/>
        </p:nvPicPr>
        <p:blipFill>
          <a:blip r:embed="rId4">
            <a:duotone>
              <a:prstClr val="black"/>
              <a:schemeClr val="accent1">
                <a:tint val="45000"/>
                <a:satMod val="400000"/>
              </a:schemeClr>
            </a:duotone>
          </a:blip>
          <a:stretch>
            <a:fillRect/>
          </a:stretch>
        </p:blipFill>
        <p:spPr>
          <a:xfrm>
            <a:off x="4029412" y="3794485"/>
            <a:ext cx="3257796" cy="3054184"/>
          </a:xfrm>
          <a:prstGeom prst="rect">
            <a:avLst/>
          </a:prstGeom>
        </p:spPr>
      </p:pic>
    </p:spTree>
    <p:extLst>
      <p:ext uri="{BB962C8B-B14F-4D97-AF65-F5344CB8AC3E}">
        <p14:creationId xmlns:p14="http://schemas.microsoft.com/office/powerpoint/2010/main" val="18249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647217"/>
              </a:xfrm>
              <a:prstGeom prst="rect">
                <a:avLst/>
              </a:prstGeom>
              <a:noFill/>
            </p:spPr>
            <p:txBody>
              <a:bodyPr wrap="square" rtlCol="0">
                <a:spAutoFit/>
              </a:bodyPr>
              <a:lstStyle/>
              <a:p>
                <a:pPr>
                  <a:lnSpc>
                    <a:spcPct val="107000"/>
                  </a:lnSpc>
                  <a:spcBef>
                    <a:spcPts val="200"/>
                  </a:spcBef>
                </a:pPr>
                <a:r>
                  <a:rPr lang="el-GR" sz="24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21300 - 2o </a:t>
                </a:r>
                <a:r>
                  <a:rPr lang="el-GR" sz="24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p>
              <a:p>
                <a:pPr algn="just">
                  <a:lnSpc>
                    <a:spcPct val="107000"/>
                  </a:lnSpc>
                  <a:spcAft>
                    <a:spcPts val="800"/>
                  </a:spcAft>
                </a:pP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Δίνεται τετράγωνο ΑΒΓΔ, το οποίο είναι εγγεγραμμένο στον κύκλο (Κ, ρ), όπως στο παρακάτω σχήμα. </a:t>
                </a:r>
                <a:endParaRPr lang="el-GR" sz="2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 το τρίγωνο ΑΚΔ είναι ορθογώνιο</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08)</a:t>
                </a: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Αν επιπλέον το εμβαδόν του ορθογωνίου τριγώνου ΑΚΔ είναι 4:</a:t>
                </a:r>
                <a:endParaRPr lang="el-GR" sz="2400" dirty="0">
                  <a:latin typeface="Bookman Old Style" panose="02050604050505020204" pitchFamily="18" charset="0"/>
                  <a:ea typeface="Calibri" panose="020F0502020204030204" pitchFamily="34" charset="0"/>
                  <a:cs typeface="Times New Roman" panose="02020603050405020304" pitchFamily="18" charset="0"/>
                </a:endParaRPr>
              </a:p>
              <a:p>
                <a:r>
                  <a:rPr lang="en-US" sz="2400" dirty="0" err="1">
                    <a:latin typeface="Bookman Old Style" panose="02050604050505020204" pitchFamily="18" charset="0"/>
                    <a:ea typeface="Times New Roman" panose="02020603050405020304" pitchFamily="18" charset="0"/>
                    <a:cs typeface="Times New Roman" panose="02020603050405020304" pitchFamily="18" charset="0"/>
                  </a:rPr>
                  <a:t>i</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Να αποδείξετε ότι </a:t>
                </a:r>
                <a14:m>
                  <m:oMath xmlns:m="http://schemas.openxmlformats.org/officeDocument/2006/math">
                    <m:r>
                      <a:rPr lang="el-GR" sz="2400" i="1">
                        <a:latin typeface="Cambria Math" panose="02040503050406030204" pitchFamily="18" charset="0"/>
                      </a:rPr>
                      <m:t>𝜌</m:t>
                    </m:r>
                    <m:r>
                      <a:rPr lang="el-GR" sz="2400" i="1">
                        <a:latin typeface="Cambria Math" panose="02040503050406030204" pitchFamily="18" charset="0"/>
                      </a:rPr>
                      <m:t>=</m:t>
                    </m:r>
                    <m:rad>
                      <m:radPr>
                        <m:degHide m:val="on"/>
                        <m:ctrlPr>
                          <a:rPr lang="el-GR" sz="2400" i="1">
                            <a:latin typeface="Cambria Math" panose="02040503050406030204" pitchFamily="18" charset="0"/>
                          </a:rPr>
                        </m:ctrlPr>
                      </m:radPr>
                      <m:deg/>
                      <m:e>
                        <m:r>
                          <a:rPr lang="el-GR" sz="2400" i="1">
                            <a:latin typeface="Cambria Math" panose="02040503050406030204" pitchFamily="18" charset="0"/>
                          </a:rPr>
                          <m:t>8</m:t>
                        </m:r>
                      </m:e>
                    </m:rad>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a:latin typeface="Bookman Old Style" panose="02050604050505020204" pitchFamily="18" charset="0"/>
                  </a:rPr>
                  <a:t>Μονάδες 07)</a:t>
                </a:r>
              </a:p>
              <a:p>
                <a:r>
                  <a:rPr lang="en-US" sz="2400" dirty="0">
                    <a:latin typeface="Bookman Old Style" panose="02050604050505020204" pitchFamily="18" charset="0"/>
                  </a:rPr>
                  <a:t>ii</a:t>
                </a:r>
                <a:r>
                  <a:rPr lang="el-GR" sz="2400" dirty="0">
                    <a:latin typeface="Bookman Old Style" panose="02050604050505020204" pitchFamily="18" charset="0"/>
                  </a:rPr>
                  <a:t>. Να υπολογίσετε το εμβαδόν του κύκλου (Κ, ρ). (Μονάδες 10)</a:t>
                </a: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647217"/>
              </a:xfrm>
              <a:prstGeom prst="rect">
                <a:avLst/>
              </a:prstGeom>
              <a:blipFill>
                <a:blip r:embed="rId4"/>
                <a:stretch>
                  <a:fillRect l="-750" t="-1338" r="-750" b="-301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CF674C60-CCFC-4725-B48A-68374538E3B0}"/>
              </a:ext>
            </a:extLst>
          </p:cNvPr>
          <p:cNvPicPr>
            <a:picLocks noChangeAspect="1"/>
          </p:cNvPicPr>
          <p:nvPr/>
        </p:nvPicPr>
        <p:blipFill>
          <a:blip r:embed="rId5">
            <a:duotone>
              <a:prstClr val="black"/>
              <a:schemeClr val="accent1">
                <a:tint val="45000"/>
                <a:satMod val="400000"/>
              </a:schemeClr>
            </a:duotone>
          </a:blip>
          <a:stretch>
            <a:fillRect/>
          </a:stretch>
        </p:blipFill>
        <p:spPr>
          <a:xfrm>
            <a:off x="4544209" y="4070096"/>
            <a:ext cx="2820135" cy="2787904"/>
          </a:xfrm>
          <a:prstGeom prst="rect">
            <a:avLst/>
          </a:prstGeom>
        </p:spPr>
      </p:pic>
    </p:spTree>
    <p:extLst>
      <p:ext uri="{BB962C8B-B14F-4D97-AF65-F5344CB8AC3E}">
        <p14:creationId xmlns:p14="http://schemas.microsoft.com/office/powerpoint/2010/main" val="28912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720203"/>
              </a:xfrm>
              <a:prstGeom prst="rect">
                <a:avLst/>
              </a:prstGeom>
              <a:noFill/>
            </p:spPr>
            <p:txBody>
              <a:bodyPr wrap="square" rtlCol="0">
                <a:spAutoFit/>
              </a:bodyPr>
              <a:lstStyle/>
              <a:p>
                <a:pPr>
                  <a:lnSpc>
                    <a:spcPct val="107000"/>
                  </a:lnSpc>
                  <a:spcBef>
                    <a:spcPts val="200"/>
                  </a:spcBef>
                </a:pPr>
                <a:r>
                  <a:rPr lang="el-GR" sz="2800" b="1">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21298 - 2o </a:t>
                </a:r>
                <a:r>
                  <a:rPr lang="el-GR" sz="2000" b="1" u="sng">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Times New Roman" panose="02020603050405020304" pitchFamily="18" charset="0"/>
                    <a:cs typeface="Times New Roman" panose="02020603050405020304" pitchFamily="18" charset="0"/>
                  </a:rPr>
                  <a:t>Δίνεται ορθογώνιο τρίγωνο ΑΒΓ, με </a:t>
                </a:r>
                <a14:m>
                  <m:oMath xmlns:m="http://schemas.openxmlformats.org/officeDocument/2006/math">
                    <m:acc>
                      <m:accPr>
                        <m:chr m:val="̂"/>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accPr>
                      <m:e>
                        <m:r>
                          <a:rPr lang="el-GR" sz="2400" i="1">
                            <a:latin typeface="Cambria Math" panose="02040503050406030204" pitchFamily="18" charset="0"/>
                            <a:ea typeface="Times New Roman" panose="02020603050405020304" pitchFamily="18" charset="0"/>
                            <a:cs typeface="Times New Roman" panose="02020603050405020304" pitchFamily="18" charset="0"/>
                          </a:rPr>
                          <m:t>𝛢</m:t>
                        </m:r>
                      </m:e>
                    </m:acc>
                  </m:oMath>
                </a14:m>
                <a:r>
                  <a:rPr lang="el-GR" sz="2400">
                    <a:latin typeface="Bookman Old Style" panose="02050604050505020204" pitchFamily="18" charset="0"/>
                    <a:ea typeface="Times New Roman" panose="02020603050405020304" pitchFamily="18" charset="0"/>
                    <a:cs typeface="Times New Roman" panose="02020603050405020304" pitchFamily="18" charset="0"/>
                  </a:rPr>
                  <a:t> ορθή γωνία και ο περιγεγραμμένος κύκλος του τριγώνου, που έχει κέντρο το Κ και ακτίνα ρ. Επίσης δίνεται ότι το μήκος του κύκλου ισούται με 10π.</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α) Να αποδείξετε ότι η ακτίνα ρ του κύκλου έχει μήκος 5.   </a:t>
                </a:r>
                <a:r>
                  <a:rPr lang="el-GR" sz="2400">
                    <a:latin typeface="Bookman Old Style" panose="02050604050505020204" pitchFamily="18" charset="0"/>
                    <a:ea typeface="Times New Roman" panose="02020603050405020304" pitchFamily="18" charset="0"/>
                    <a:cs typeface="Times New Roman" panose="02020603050405020304" pitchFamily="18" charset="0"/>
                  </a:rPr>
                  <a:t>(</a:t>
                </a:r>
                <a:r>
                  <a:rPr lang="el-GR" sz="2400">
                    <a:latin typeface="Bookman Old Style" panose="02050604050505020204" pitchFamily="18" charset="0"/>
                    <a:ea typeface="Calibri" panose="020F0502020204030204" pitchFamily="34" charset="0"/>
                    <a:cs typeface="Times New Roman" panose="02020603050405020304" pitchFamily="18" charset="0"/>
                  </a:rPr>
                  <a:t>Μονάδες 08)</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β) Αν η χορδή ΑΒ έχει μήκος 6 να υπολογίσετε:</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latin typeface="Bookman Old Style" panose="02050604050505020204" pitchFamily="18" charset="0"/>
                    <a:ea typeface="Calibri" panose="020F0502020204030204" pitchFamily="34" charset="0"/>
                    <a:cs typeface="Times New Roman" panose="02020603050405020304" pitchFamily="18" charset="0"/>
                  </a:rPr>
                  <a:t>i</a:t>
                </a:r>
                <a:r>
                  <a:rPr lang="el-GR" sz="2400">
                    <a:latin typeface="Bookman Old Style" panose="02050604050505020204" pitchFamily="18" charset="0"/>
                    <a:ea typeface="Calibri" panose="020F0502020204030204" pitchFamily="34" charset="0"/>
                    <a:cs typeface="Times New Roman" panose="02020603050405020304" pitchFamily="18" charset="0"/>
                  </a:rPr>
                  <a:t>. το μήκος της χορδής ΑΓ του κύκλου,   (Μονάδες 10)</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latin typeface="Bookman Old Style" panose="02050604050505020204" pitchFamily="18" charset="0"/>
                    <a:ea typeface="Calibri" panose="020F0502020204030204" pitchFamily="34" charset="0"/>
                    <a:cs typeface="Times New Roman" panose="02020603050405020304" pitchFamily="18" charset="0"/>
                  </a:rPr>
                  <a:t>ii</a:t>
                </a:r>
                <a:r>
                  <a:rPr lang="el-GR" sz="2400">
                    <a:latin typeface="Bookman Old Style" panose="02050604050505020204" pitchFamily="18" charset="0"/>
                    <a:ea typeface="Calibri" panose="020F0502020204030204" pitchFamily="34" charset="0"/>
                    <a:cs typeface="Times New Roman" panose="02020603050405020304" pitchFamily="18" charset="0"/>
                  </a:rPr>
                  <a:t>. το εμβαδόν τριγώνου ΑΒΓ.     (Μονάδες 07)</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720203"/>
              </a:xfrm>
              <a:prstGeom prst="rect">
                <a:avLst/>
              </a:prstGeom>
              <a:blipFill>
                <a:blip r:embed="rId4"/>
                <a:stretch>
                  <a:fillRect l="-1000" t="-1421" r="-75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1CD2BFF2-C18C-4D80-AA84-F5B778C3F71C}"/>
              </a:ext>
            </a:extLst>
          </p:cNvPr>
          <p:cNvPicPr>
            <a:picLocks noChangeAspect="1"/>
          </p:cNvPicPr>
          <p:nvPr/>
        </p:nvPicPr>
        <p:blipFill>
          <a:blip r:embed="rId5">
            <a:duotone>
              <a:prstClr val="black"/>
              <a:schemeClr val="accent1">
                <a:tint val="45000"/>
                <a:satMod val="400000"/>
              </a:schemeClr>
            </a:duotone>
          </a:blip>
          <a:stretch>
            <a:fillRect/>
          </a:stretch>
        </p:blipFill>
        <p:spPr>
          <a:xfrm>
            <a:off x="4670269" y="4344866"/>
            <a:ext cx="2456660" cy="2513134"/>
          </a:xfrm>
          <a:prstGeom prst="rect">
            <a:avLst/>
          </a:prstGeom>
        </p:spPr>
      </p:pic>
    </p:spTree>
    <p:extLst>
      <p:ext uri="{BB962C8B-B14F-4D97-AF65-F5344CB8AC3E}">
        <p14:creationId xmlns:p14="http://schemas.microsoft.com/office/powerpoint/2010/main" val="138451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154955" cy="6513322"/>
              </a:xfrm>
              <a:prstGeom prst="rect">
                <a:avLst/>
              </a:prstGeom>
              <a:noFill/>
            </p:spPr>
            <p:txBody>
              <a:bodyPr wrap="square" rtlCol="0">
                <a:spAutoFit/>
              </a:bodyPr>
              <a:lstStyle/>
              <a:p>
                <a:pPr>
                  <a:lnSpc>
                    <a:spcPct val="107000"/>
                  </a:lnSpc>
                  <a:spcBef>
                    <a:spcPts val="200"/>
                  </a:spcBef>
                </a:pPr>
                <a:r>
                  <a:rPr lang="el-GR" sz="24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21197 - 4o </a:t>
                </a:r>
                <a:r>
                  <a:rPr lang="el-GR"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Στο παρακάτω σχήμα το τετράπλευρο ΑΒΓΔ είναι τετράγωνο πλευράς 2α και Λ το μέσο της πλευράς του ΓΔ. Έστω ότι το ημικύκλιο, που σχεδιάζεται στο εσωτερικό του τετραγώνου με διάμετρο την πλευρά του ΑΒ, έχει εμβαδόν 10. Τότε: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r>
                  <a:rPr lang="en-US" sz="2000" dirty="0">
                    <a:latin typeface="Bookman Old Style" panose="02050604050505020204" pitchFamily="18" charset="0"/>
                    <a:ea typeface="Calibri" panose="020F0502020204030204" pitchFamily="34" charset="0"/>
                    <a:cs typeface="Calibri" panose="020F0502020204030204" pitchFamily="34" charset="0"/>
                  </a:rPr>
                  <a:t>T</a:t>
                </a:r>
                <a:r>
                  <a:rPr lang="el-GR" sz="2000" dirty="0">
                    <a:latin typeface="Bookman Old Style" panose="02050604050505020204" pitchFamily="18" charset="0"/>
                    <a:ea typeface="Calibri" panose="020F0502020204030204" pitchFamily="34" charset="0"/>
                    <a:cs typeface="Calibri" panose="020F0502020204030204" pitchFamily="34" charset="0"/>
                  </a:rPr>
                  <a:t>ο εμβαδό του τετραγώνου ΑΒΓΔ είναι (ΑΒΓΔ) =</a:t>
                </a:r>
                <a14:m>
                  <m:oMath xmlns:m="http://schemas.openxmlformats.org/officeDocument/2006/math">
                    <m:r>
                      <a:rPr lang="el-GR" sz="2000" i="1">
                        <a:latin typeface="Cambria Math" panose="02040503050406030204" pitchFamily="18" charset="0"/>
                        <a:ea typeface="Calibri" panose="020F0502020204030204" pitchFamily="34" charset="0"/>
                        <a:cs typeface="Calibri" panose="020F0502020204030204" pitchFamily="34" charset="0"/>
                      </a:rPr>
                      <m:t> </m:t>
                    </m:r>
                    <m:f>
                      <m:fPr>
                        <m:ctrlPr>
                          <a:rPr lang="el-GR" sz="2000" i="1">
                            <a:latin typeface="Cambria Math" panose="02040503050406030204" pitchFamily="18" charset="0"/>
                            <a:ea typeface="Calibri" panose="020F0502020204030204" pitchFamily="34" charset="0"/>
                            <a:cs typeface="Calibri" panose="020F0502020204030204" pitchFamily="34" charset="0"/>
                          </a:rPr>
                        </m:ctrlPr>
                      </m:fPr>
                      <m:num>
                        <m:r>
                          <a:rPr lang="el-GR" sz="2000">
                            <a:latin typeface="Cambria Math" panose="02040503050406030204" pitchFamily="18" charset="0"/>
                            <a:ea typeface="Calibri" panose="020F0502020204030204" pitchFamily="34" charset="0"/>
                            <a:cs typeface="Calibri" panose="020F0502020204030204" pitchFamily="34" charset="0"/>
                          </a:rPr>
                          <m:t>80</m:t>
                        </m:r>
                      </m:num>
                      <m:den>
                        <m:r>
                          <m:rPr>
                            <m:sty m:val="p"/>
                          </m:rPr>
                          <a:rPr lang="el-GR" sz="2000">
                            <a:latin typeface="Cambria Math" panose="02040503050406030204" pitchFamily="18" charset="0"/>
                            <a:ea typeface="Calibri" panose="020F0502020204030204" pitchFamily="34" charset="0"/>
                            <a:cs typeface="Calibri" panose="020F0502020204030204" pitchFamily="34" charset="0"/>
                          </a:rPr>
                          <m:t>π</m:t>
                        </m:r>
                      </m:den>
                    </m:f>
                    <m:r>
                      <a:rPr lang="el-GR" sz="2000" i="1">
                        <a:latin typeface="Cambria Math" panose="02040503050406030204" pitchFamily="18" charset="0"/>
                        <a:ea typeface="Calibri" panose="020F0502020204030204" pitchFamily="34" charset="0"/>
                        <a:cs typeface="Calibri" panose="020F0502020204030204" pitchFamily="34" charset="0"/>
                      </a:rPr>
                      <m:t>ˑ</m:t>
                    </m:r>
                  </m:oMath>
                </a14:m>
                <a:r>
                  <a:rPr lang="el-GR" sz="2000" dirty="0">
                    <a:latin typeface="Bookman Old Style" panose="02050604050505020204" pitchFamily="18" charset="0"/>
                    <a:ea typeface="Times New Roman" panose="02020603050405020304" pitchFamily="18" charset="0"/>
                    <a:cs typeface="Calibri" panose="020F0502020204030204" pitchFamily="34" charset="0"/>
                  </a:rPr>
                  <a:t>   </a:t>
                </a:r>
                <a:r>
                  <a:rPr lang="el-GR" sz="2000" dirty="0">
                    <a:latin typeface="Bookman Old Style" panose="02050604050505020204" pitchFamily="18" charset="0"/>
                    <a:ea typeface="Calibri" panose="020F0502020204030204" pitchFamily="34" charset="0"/>
                    <a:cs typeface="Calibri" panose="020F0502020204030204" pitchFamily="34" charset="0"/>
                  </a:rPr>
                  <a:t>(Μονάδες 6)</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14:m>
                  <m:oMath xmlns:m="http://schemas.openxmlformats.org/officeDocument/2006/math">
                    <m:sSup>
                      <m:sSupPr>
                        <m:ctrlPr>
                          <a:rPr lang="el-GR" sz="2000" i="1">
                            <a:latin typeface="Cambria Math" panose="02040503050406030204" pitchFamily="18" charset="0"/>
                            <a:ea typeface="Calibri" panose="020F0502020204030204" pitchFamily="34" charset="0"/>
                            <a:cs typeface="Calibri" panose="020F0502020204030204" pitchFamily="34" charset="0"/>
                          </a:rPr>
                        </m:ctrlPr>
                      </m:sSupPr>
                      <m:e>
                        <m:r>
                          <m:rPr>
                            <m:sty m:val="p"/>
                          </m:rPr>
                          <a:rPr lang="el-GR" sz="2000">
                            <a:latin typeface="Cambria Math" panose="02040503050406030204" pitchFamily="18" charset="0"/>
                            <a:ea typeface="Calibri" panose="020F0502020204030204" pitchFamily="34" charset="0"/>
                            <a:cs typeface="Calibri" panose="020F0502020204030204" pitchFamily="34" charset="0"/>
                          </a:rPr>
                          <m:t>ΑΛ</m:t>
                        </m:r>
                      </m:e>
                      <m:sup>
                        <m:r>
                          <a:rPr lang="el-GR" sz="2000">
                            <a:latin typeface="Cambria Math" panose="02040503050406030204" pitchFamily="18" charset="0"/>
                            <a:ea typeface="Calibri" panose="020F0502020204030204" pitchFamily="34" charset="0"/>
                            <a:cs typeface="Calibri" panose="020F0502020204030204" pitchFamily="34" charset="0"/>
                          </a:rPr>
                          <m:t>2</m:t>
                        </m:r>
                      </m:sup>
                    </m:sSup>
                  </m:oMath>
                </a14:m>
                <a:r>
                  <a:rPr lang="el-GR" sz="2000" dirty="0">
                    <a:latin typeface="Bookman Old Style" panose="02050604050505020204" pitchFamily="18" charset="0"/>
                    <a:ea typeface="Calibri" panose="020F0502020204030204" pitchFamily="34" charset="0"/>
                    <a:cs typeface="Calibri" panose="020F0502020204030204" pitchFamily="34" charset="0"/>
                  </a:rPr>
                  <a:t> </a:t>
                </a:r>
                <a14:m>
                  <m:oMath xmlns:m="http://schemas.openxmlformats.org/officeDocument/2006/math">
                    <m:r>
                      <a:rPr lang="el-GR" sz="2000">
                        <a:latin typeface="Cambria Math" panose="02040503050406030204" pitchFamily="18" charset="0"/>
                        <a:ea typeface="Calibri" panose="020F0502020204030204" pitchFamily="34" charset="0"/>
                        <a:cs typeface="Calibri" panose="020F0502020204030204" pitchFamily="34" charset="0"/>
                      </a:rPr>
                      <m:t>= </m:t>
                    </m:r>
                    <m:f>
                      <m:fPr>
                        <m:ctrlPr>
                          <a:rPr lang="el-GR" sz="2000" i="1">
                            <a:latin typeface="Cambria Math" panose="02040503050406030204" pitchFamily="18" charset="0"/>
                            <a:ea typeface="Calibri" panose="020F0502020204030204" pitchFamily="34" charset="0"/>
                            <a:cs typeface="Calibri" panose="020F0502020204030204" pitchFamily="34" charset="0"/>
                          </a:rPr>
                        </m:ctrlPr>
                      </m:fPr>
                      <m:num>
                        <m:r>
                          <a:rPr lang="el-GR" sz="2000">
                            <a:latin typeface="Cambria Math" panose="02040503050406030204" pitchFamily="18" charset="0"/>
                            <a:ea typeface="Calibri" panose="020F0502020204030204" pitchFamily="34" charset="0"/>
                            <a:cs typeface="Calibri" panose="020F0502020204030204" pitchFamily="34" charset="0"/>
                          </a:rPr>
                          <m:t>100</m:t>
                        </m:r>
                      </m:num>
                      <m:den>
                        <m:r>
                          <m:rPr>
                            <m:sty m:val="p"/>
                          </m:rPr>
                          <a:rPr lang="el-GR" sz="2000">
                            <a:latin typeface="Cambria Math" panose="02040503050406030204" pitchFamily="18" charset="0"/>
                            <a:ea typeface="Calibri" panose="020F0502020204030204" pitchFamily="34" charset="0"/>
                            <a:cs typeface="Calibri" panose="020F0502020204030204" pitchFamily="34" charset="0"/>
                          </a:rPr>
                          <m:t>π</m:t>
                        </m:r>
                      </m:den>
                    </m:f>
                    <m:r>
                      <a:rPr lang="el-GR" sz="2000">
                        <a:latin typeface="Cambria Math" panose="02040503050406030204" pitchFamily="18" charset="0"/>
                        <a:ea typeface="Times New Roman" panose="02020603050405020304" pitchFamily="18" charset="0"/>
                        <a:cs typeface="Calibri" panose="020F0502020204030204" pitchFamily="34" charset="0"/>
                      </a:rPr>
                      <m:t> </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(Μονάδες 6)</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β) Με κέντρο το Α και ακτίνα ΑΛ κατασκευάζουμε τεταρτοκύκλιο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Calibri" panose="020F0502020204030204" pitchFamily="34" charset="0"/>
                      </a:rPr>
                      <m:t>Α</m:t>
                    </m:r>
                    <m:groupChr>
                      <m:groupChrPr>
                        <m:chr m:val="⏜"/>
                        <m:pos m:val="top"/>
                        <m:vertJc m:val="bot"/>
                        <m:ctrlPr>
                          <a:rPr lang="el-GR" sz="2000" i="1">
                            <a:solidFill>
                              <a:srgbClr val="1E1E1E"/>
                            </a:solidFill>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000">
                            <a:solidFill>
                              <a:srgbClr val="1E1E1E"/>
                            </a:solidFill>
                            <a:latin typeface="Cambria Math" panose="02040503050406030204" pitchFamily="18" charset="0"/>
                            <a:ea typeface="Times New Roman" panose="02020603050405020304" pitchFamily="18" charset="0"/>
                            <a:cs typeface="Calibri" panose="020F0502020204030204" pitchFamily="34" charset="0"/>
                          </a:rPr>
                          <m:t>ΜΝ</m:t>
                        </m:r>
                      </m:e>
                    </m:groupChr>
                    <m:r>
                      <a:rPr lang="el-GR" sz="2000">
                        <a:solidFill>
                          <a:srgbClr val="1E1E1E"/>
                        </a:solidFill>
                        <a:latin typeface="Cambria Math" panose="02040503050406030204" pitchFamily="18" charset="0"/>
                        <a:ea typeface="Times New Roman" panose="02020603050405020304" pitchFamily="18" charset="0"/>
                        <a:cs typeface="Calibri" panose="020F0502020204030204" pitchFamily="34" charset="0"/>
                      </a:rPr>
                      <m:t> </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και έστω Μ, Ν είναι τα σημεία τομής του με τις προεκτάσεις των πλευρών του τετραγώνου ΑΒ, ΑΔ αντίστοιχα. Να υπολογίσετε: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Το εμβαδό του σκιασμένου χωρίου ΑΒΜΝΑ.  (Μονάδες 8)</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r>
                  <a:rPr lang="el-GR" sz="2000" dirty="0">
                    <a:latin typeface="Bookman Old Style" panose="02050604050505020204" pitchFamily="18" charset="0"/>
                    <a:ea typeface="Calibri" panose="020F0502020204030204" pitchFamily="34" charset="0"/>
                    <a:cs typeface="Times New Roman" panose="02020603050405020304" pitchFamily="18" charset="0"/>
                  </a:rPr>
                  <a:t>Τον λόγο του εμβαδού του τεταρτοκυκλίου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Calibri" panose="020F0502020204030204" pitchFamily="34" charset="0"/>
                      </a:rPr>
                      <m:t>Α</m:t>
                    </m:r>
                    <m:groupChr>
                      <m:groupChrPr>
                        <m:chr m:val="⏜"/>
                        <m:pos m:val="top"/>
                        <m:vertJc m:val="bot"/>
                        <m:ctrlPr>
                          <a:rPr lang="el-GR" sz="2000" i="1">
                            <a:solidFill>
                              <a:srgbClr val="1E1E1E"/>
                            </a:solidFill>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000">
                            <a:solidFill>
                              <a:srgbClr val="1E1E1E"/>
                            </a:solidFill>
                            <a:latin typeface="Cambria Math" panose="02040503050406030204" pitchFamily="18" charset="0"/>
                            <a:ea typeface="Times New Roman" panose="02020603050405020304" pitchFamily="18" charset="0"/>
                            <a:cs typeface="Calibri" panose="020F0502020204030204" pitchFamily="34" charset="0"/>
                          </a:rPr>
                          <m:t>ΜΝ</m:t>
                        </m:r>
                      </m:e>
                    </m:groupChr>
                    <m:r>
                      <a:rPr lang="el-GR" sz="2000">
                        <a:solidFill>
                          <a:srgbClr val="1E1E1E"/>
                        </a:solidFill>
                        <a:latin typeface="Cambria Math" panose="02040503050406030204" pitchFamily="18" charset="0"/>
                        <a:ea typeface="Times New Roman" panose="02020603050405020304" pitchFamily="18" charset="0"/>
                        <a:cs typeface="Segoe UI" panose="020B0502040204020203" pitchFamily="34" charset="0"/>
                      </a:rPr>
                      <m:t> </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προς το εμβαδό του τετραγώνου ΑΒΓΔ. (Μονάδες 5)</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154955" cy="6513322"/>
              </a:xfrm>
              <a:prstGeom prst="rect">
                <a:avLst/>
              </a:prstGeom>
              <a:blipFill>
                <a:blip r:embed="rId4"/>
                <a:stretch>
                  <a:fillRect l="-1121" t="-749" r="-2167" b="-655"/>
                </a:stretch>
              </a:blipFill>
            </p:spPr>
            <p:txBody>
              <a:bodyPr/>
              <a:lstStyle/>
              <a:p>
                <a:r>
                  <a:rPr lang="el-GR">
                    <a:noFill/>
                  </a:rPr>
                  <a:t> </a:t>
                </a:r>
              </a:p>
            </p:txBody>
          </p:sp>
        </mc:Fallback>
      </mc:AlternateContent>
      <p:pic>
        <p:nvPicPr>
          <p:cNvPr id="3" name="Εικόνα 3">
            <a:extLst>
              <a:ext uri="{FF2B5EF4-FFF2-40B4-BE49-F238E27FC236}">
                <a16:creationId xmlns:a16="http://schemas.microsoft.com/office/drawing/2014/main" id="{59C35D70-DCB0-4D1E-BBF7-CD2CA626E143}"/>
              </a:ext>
            </a:extLst>
          </p:cNvPr>
          <p:cNvPicPr/>
          <p:nvPr/>
        </p:nvPicPr>
        <p:blipFill>
          <a:blip r:embed="rId5">
            <a:duotone>
              <a:prstClr val="black"/>
              <a:schemeClr val="accent1">
                <a:tint val="45000"/>
                <a:satMod val="400000"/>
              </a:schemeClr>
            </a:duotone>
          </a:blip>
          <a:stretch>
            <a:fillRect/>
          </a:stretch>
        </p:blipFill>
        <p:spPr>
          <a:xfrm>
            <a:off x="8397551" y="882034"/>
            <a:ext cx="3794449" cy="3484693"/>
          </a:xfrm>
          <a:prstGeom prst="rect">
            <a:avLst/>
          </a:prstGeom>
        </p:spPr>
      </p:pic>
    </p:spTree>
    <p:extLst>
      <p:ext uri="{BB962C8B-B14F-4D97-AF65-F5344CB8AC3E}">
        <p14:creationId xmlns:p14="http://schemas.microsoft.com/office/powerpoint/2010/main" val="19165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9115810" cy="6712415"/>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21193 - 4o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Στο παρακάτω σχήμα τρεις κυκλικοί τροχοί με ίσες ακτίνες μήκους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έχουν τα κέντρα τους στις κορυφές τριγώνου ΑΒΓ με πλευρές α, β και γ. Ένας τεντωμένος ιμάντας μήκους </a:t>
                </a:r>
                <a:r>
                  <a:rPr lang="en-US" sz="2400" dirty="0">
                    <a:latin typeface="Bookman Old Style" panose="02050604050505020204" pitchFamily="18" charset="0"/>
                    <a:ea typeface="Calibri" panose="020F0502020204030204" pitchFamily="34" charset="0"/>
                    <a:cs typeface="Times New Roman" panose="02020603050405020304" pitchFamily="18" charset="0"/>
                  </a:rPr>
                  <a:t>L</a:t>
                </a:r>
                <a:r>
                  <a:rPr lang="el-GR" sz="2400" dirty="0">
                    <a:latin typeface="Bookman Old Style" panose="02050604050505020204" pitchFamily="18" charset="0"/>
                    <a:ea typeface="Calibri" panose="020F0502020204030204" pitchFamily="34" charset="0"/>
                    <a:cs typeface="Times New Roman" panose="02020603050405020304" pitchFamily="18" charset="0"/>
                  </a:rPr>
                  <a:t> συνδέει τους τρεις ίσους τροχούς όπως στο σχήμα και εφάπτεται σε αυτούς στα σημεία Κ, Λ, Μ, Ν, Ρ, Σ.</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spcAft>
                    <a:spcPts val="800"/>
                  </a:spcAft>
                  <a:buFont typeface="+mj-lt"/>
                  <a:buAutoNum type="romanLcPeriod"/>
                </a:pPr>
                <a:r>
                  <a:rPr lang="en-US" sz="2400" dirty="0">
                    <a:latin typeface="Bookman Old Style" panose="02050604050505020204" pitchFamily="18" charset="0"/>
                    <a:ea typeface="Calibri" panose="020F0502020204030204" pitchFamily="34" charset="0"/>
                    <a:cs typeface="Times New Roman" panose="02020603050405020304" pitchFamily="18" charset="0"/>
                  </a:rPr>
                  <a:t>T</a:t>
                </a:r>
                <a:r>
                  <a:rPr lang="el-GR" sz="2400" dirty="0">
                    <a:latin typeface="Bookman Old Style" panose="02050604050505020204" pitchFamily="18" charset="0"/>
                    <a:ea typeface="Calibri" panose="020F0502020204030204" pitchFamily="34" charset="0"/>
                    <a:cs typeface="Times New Roman" panose="02020603050405020304" pitchFamily="18" charset="0"/>
                  </a:rPr>
                  <a:t>ο τετράπλευρο ΑΛΜΓ είναι ορθογώνιο. (Μονάδες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r>
                  <a:rPr lang="el-GR" sz="2400" dirty="0">
                    <a:latin typeface="Bookman Old Style" panose="02050604050505020204" pitchFamily="18" charset="0"/>
                    <a:ea typeface="Calibri" panose="020F0502020204030204" pitchFamily="34" charset="0"/>
                    <a:cs typeface="Times New Roman" panose="02020603050405020304" pitchFamily="18" charset="0"/>
                  </a:rPr>
                  <a:t>Η κυρτή γωνία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Κ</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m:t>
                        </m:r>
                      </m:e>
                    </m:acc>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Λ</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και η γωνία </a:t>
                </a:r>
                <a14:m>
                  <m:oMath xmlns:m="http://schemas.openxmlformats.org/officeDocument/2006/math">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A</m:t>
                        </m:r>
                      </m:e>
                    </m:acc>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του τριγώνου ΑΒΓ είναι παραπληρωματικές. (Μονάδες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Αν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Κ</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m:t>
                        </m:r>
                      </m:e>
                    </m:acc>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Λ</m:t>
                    </m:r>
                    <m:r>
                      <a:rPr lang="el-GR" sz="24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ω</m:t>
                        </m:r>
                      </m:e>
                    </m:acc>
                    <m:r>
                      <a:rPr lang="el-GR" sz="2400">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Σ</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m:t>
                        </m:r>
                      </m:e>
                    </m:acc>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Ρ</m:t>
                    </m:r>
                    <m:r>
                      <a:rPr lang="el-GR" sz="24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θ</m:t>
                        </m:r>
                      </m:e>
                    </m:acc>
                    <m:r>
                      <a:rPr lang="el-GR" sz="2400">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Μ</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Γ</m:t>
                        </m:r>
                      </m:e>
                    </m:acc>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Ν</m:t>
                    </m:r>
                    <m:r>
                      <a:rPr lang="el-GR" sz="24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φ</m:t>
                        </m:r>
                      </m:e>
                    </m:acc>
                    <m:r>
                      <a:rPr lang="el-GR" sz="2400">
                        <a:latin typeface="Cambria Math" panose="02040503050406030204" pitchFamily="18" charset="0"/>
                        <a:ea typeface="Calibri" panose="020F0502020204030204" pitchFamily="34" charset="0"/>
                        <a:cs typeface="Times New Roman" panose="02020603050405020304" pitchFamily="18" charset="0"/>
                      </a:rPr>
                      <m:t> , </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να αποδείξετε ότι </a:t>
                </a:r>
                <a14:m>
                  <m:oMath xmlns:m="http://schemas.openxmlformats.org/officeDocument/2006/math">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ω</m:t>
                        </m:r>
                      </m:e>
                    </m:acc>
                    <m:r>
                      <a:rPr lang="el-GR" sz="24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θ</m:t>
                        </m:r>
                      </m:e>
                    </m:acc>
                    <m:r>
                      <a:rPr lang="el-GR" sz="24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φ</m:t>
                        </m:r>
                      </m:e>
                    </m:acc>
                    <m:r>
                      <a:rPr lang="el-GR" sz="2400">
                        <a:latin typeface="Cambria Math" panose="02040503050406030204" pitchFamily="18" charset="0"/>
                        <a:ea typeface="Calibri" panose="020F0502020204030204" pitchFamily="34" charset="0"/>
                        <a:cs typeface="Times New Roman" panose="02020603050405020304" pitchFamily="18" charset="0"/>
                      </a:rPr>
                      <m:t>=</m:t>
                    </m:r>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a:rPr lang="el-GR" sz="2400">
                            <a:latin typeface="Cambria Math" panose="02040503050406030204" pitchFamily="18" charset="0"/>
                            <a:ea typeface="Calibri" panose="020F0502020204030204" pitchFamily="34" charset="0"/>
                            <a:cs typeface="Times New Roman" panose="02020603050405020304" pitchFamily="18" charset="0"/>
                          </a:rPr>
                          <m:t>360</m:t>
                        </m:r>
                      </m:e>
                      <m:sup>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ο</m:t>
                        </m:r>
                      </m:sup>
                    </m:sSup>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(Μονάδες 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γ) Να αποδείξετε ότι το μήκος του ιμάντα </a:t>
                </a:r>
                <a:r>
                  <a:rPr lang="en-US" sz="2400" dirty="0">
                    <a:latin typeface="Bookman Old Style" panose="02050604050505020204" pitchFamily="18" charset="0"/>
                    <a:ea typeface="Calibri" panose="020F0502020204030204" pitchFamily="34" charset="0"/>
                    <a:cs typeface="Times New Roman" panose="02020603050405020304" pitchFamily="18" charset="0"/>
                  </a:rPr>
                  <a:t>L</a:t>
                </a:r>
                <a:r>
                  <a:rPr lang="el-GR" sz="2400" dirty="0">
                    <a:latin typeface="Bookman Old Style" panose="02050604050505020204" pitchFamily="18" charset="0"/>
                    <a:ea typeface="Calibri" panose="020F0502020204030204" pitchFamily="34" charset="0"/>
                    <a:cs typeface="Times New Roman" panose="02020603050405020304" pitchFamily="18" charset="0"/>
                  </a:rPr>
                  <a:t> είναι </a:t>
                </a:r>
                <a:r>
                  <a:rPr lang="en-US" sz="2400" dirty="0">
                    <a:latin typeface="Bookman Old Style" panose="02050604050505020204" pitchFamily="18" charset="0"/>
                    <a:ea typeface="Calibri" panose="020F0502020204030204" pitchFamily="34" charset="0"/>
                    <a:cs typeface="Times New Roman" panose="02020603050405020304" pitchFamily="18" charset="0"/>
                  </a:rPr>
                  <a:t>L</a:t>
                </a:r>
                <a:r>
                  <a:rPr lang="el-GR" sz="2400" dirty="0">
                    <a:latin typeface="Bookman Old Style" panose="02050604050505020204" pitchFamily="18" charset="0"/>
                    <a:ea typeface="Calibri" panose="020F0502020204030204" pitchFamily="34" charset="0"/>
                    <a:cs typeface="Times New Roman" panose="02020603050405020304" pitchFamily="18" charset="0"/>
                  </a:rPr>
                  <a:t> = 2(τ + π</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όπου </a:t>
                </a:r>
                <a:r>
                  <a:rPr lang="el-GR" sz="2400" i="1" dirty="0">
                    <a:latin typeface="Bookman Old Style" panose="02050604050505020204" pitchFamily="18" charset="0"/>
                    <a:ea typeface="Calibri" panose="020F0502020204030204" pitchFamily="34" charset="0"/>
                    <a:cs typeface="Times New Roman" panose="02020603050405020304" pitchFamily="18" charset="0"/>
                  </a:rPr>
                  <a:t>τ</a:t>
                </a:r>
                <a:r>
                  <a:rPr lang="el-GR" sz="2400" dirty="0">
                    <a:latin typeface="Bookman Old Style" panose="02050604050505020204" pitchFamily="18" charset="0"/>
                    <a:ea typeface="Calibri" panose="020F0502020204030204" pitchFamily="34" charset="0"/>
                    <a:cs typeface="Times New Roman" panose="02020603050405020304" pitchFamily="18" charset="0"/>
                  </a:rPr>
                  <a:t> είναι η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ημιπερίμετρος</a:t>
                </a:r>
                <a:r>
                  <a:rPr lang="el-GR" sz="2400" dirty="0">
                    <a:latin typeface="Bookman Old Style" panose="02050604050505020204" pitchFamily="18" charset="0"/>
                    <a:ea typeface="Calibri" panose="020F0502020204030204" pitchFamily="34" charset="0"/>
                    <a:cs typeface="Times New Roman" panose="02020603050405020304" pitchFamily="18" charset="0"/>
                  </a:rPr>
                  <a:t> του τριγώνου ΑΒΓ. (Μονάδες 9)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9115810" cy="6712415"/>
              </a:xfrm>
              <a:prstGeom prst="rect">
                <a:avLst/>
              </a:prstGeom>
              <a:blipFill>
                <a:blip r:embed="rId4"/>
                <a:stretch>
                  <a:fillRect l="-1338" t="-999" r="-1003" b="-109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D88A48BD-4B40-4850-A69D-0F26986E7568}"/>
              </a:ext>
            </a:extLst>
          </p:cNvPr>
          <p:cNvPicPr>
            <a:picLocks noChangeAspect="1"/>
          </p:cNvPicPr>
          <p:nvPr/>
        </p:nvPicPr>
        <p:blipFill>
          <a:blip r:embed="rId5">
            <a:duotone>
              <a:prstClr val="black"/>
              <a:schemeClr val="accent1">
                <a:tint val="45000"/>
                <a:satMod val="400000"/>
              </a:schemeClr>
            </a:duotone>
          </a:blip>
          <a:stretch>
            <a:fillRect/>
          </a:stretch>
        </p:blipFill>
        <p:spPr>
          <a:xfrm>
            <a:off x="9115810" y="980436"/>
            <a:ext cx="3076190" cy="2866667"/>
          </a:xfrm>
          <a:prstGeom prst="rect">
            <a:avLst/>
          </a:prstGeom>
        </p:spPr>
      </p:pic>
    </p:spTree>
    <p:extLst>
      <p:ext uri="{BB962C8B-B14F-4D97-AF65-F5344CB8AC3E}">
        <p14:creationId xmlns:p14="http://schemas.microsoft.com/office/powerpoint/2010/main" val="27878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609980"/>
              </a:xfrm>
              <a:prstGeom prst="rect">
                <a:avLst/>
              </a:prstGeom>
              <a:noFill/>
            </p:spPr>
            <p:txBody>
              <a:bodyPr wrap="square" rtlCol="0">
                <a:spAutoFit/>
              </a:bodyPr>
              <a:lstStyle/>
              <a:p>
                <a:pPr>
                  <a:lnSpc>
                    <a:spcPct val="107000"/>
                  </a:lnSpc>
                  <a:spcBef>
                    <a:spcPts val="200"/>
                  </a:spcBef>
                </a:pPr>
                <a:r>
                  <a:rPr lang="el-GR" sz="24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21192 - 2o </a:t>
                </a:r>
                <a:r>
                  <a:rPr lang="el-GR" sz="24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Calibri" panose="020F0502020204030204" pitchFamily="34" charset="0"/>
                  </a:rPr>
                  <a:t>ΘΕΜΑ 2</a:t>
                </a:r>
                <a:endParaRPr lang="el-GR" sz="2400"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latin typeface="Bookman Old Style" panose="02050604050505020204" pitchFamily="18" charset="0"/>
                    <a:ea typeface="Calibri" panose="020F0502020204030204" pitchFamily="34" charset="0"/>
                    <a:cs typeface="Calibri" panose="020F0502020204030204" pitchFamily="34" charset="0"/>
                  </a:rPr>
                  <a:t>Δίνεται τεταρτοκύκλιο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Calibri" panose="020F0502020204030204" pitchFamily="34" charset="0"/>
                      </a:rPr>
                      <m:t>Ο</m:t>
                    </m:r>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n-US" sz="2400">
                            <a:latin typeface="Cambria Math" panose="02040503050406030204" pitchFamily="18" charset="0"/>
                            <a:ea typeface="Times New Roman" panose="02020603050405020304" pitchFamily="18" charset="0"/>
                            <a:cs typeface="Calibri" panose="020F0502020204030204" pitchFamily="34" charset="0"/>
                          </a:rPr>
                          <m:t>AB</m:t>
                        </m:r>
                      </m:e>
                    </m:groupChr>
                  </m:oMath>
                </a14:m>
                <a:r>
                  <a:rPr lang="el-GR" sz="2400" dirty="0">
                    <a:latin typeface="Bookman Old Style" panose="02050604050505020204" pitchFamily="18" charset="0"/>
                    <a:ea typeface="Calibri" panose="020F0502020204030204" pitchFamily="34" charset="0"/>
                    <a:cs typeface="Calibri" panose="020F0502020204030204" pitchFamily="34" charset="0"/>
                  </a:rPr>
                  <a:t> κέντρου Ο και ακτίνας </a:t>
                </a:r>
                <a:r>
                  <a:rPr lang="en-US" sz="2400" dirty="0">
                    <a:latin typeface="Bookman Old Style" panose="02050604050505020204" pitchFamily="18" charset="0"/>
                    <a:ea typeface="Calibri" panose="020F0502020204030204" pitchFamily="34" charset="0"/>
                    <a:cs typeface="Calibri" panose="020F0502020204030204" pitchFamily="34" charset="0"/>
                  </a:rPr>
                  <a:t>R</a:t>
                </a:r>
                <a:r>
                  <a:rPr lang="el-GR" sz="2400" dirty="0">
                    <a:latin typeface="Bookman Old Style" panose="02050604050505020204" pitchFamily="18" charset="0"/>
                    <a:ea typeface="Calibri" panose="020F0502020204030204" pitchFamily="34" charset="0"/>
                    <a:cs typeface="Calibri" panose="020F0502020204030204" pitchFamily="34" charset="0"/>
                  </a:rPr>
                  <a:t>. </a:t>
                </a:r>
                <a:r>
                  <a:rPr lang="en-US" sz="2400" dirty="0">
                    <a:latin typeface="Bookman Old Style" panose="02050604050505020204" pitchFamily="18" charset="0"/>
                    <a:ea typeface="Calibri" panose="020F0502020204030204" pitchFamily="34" charset="0"/>
                    <a:cs typeface="Calibri" panose="020F0502020204030204" pitchFamily="34" charset="0"/>
                  </a:rPr>
                  <a:t>A</a:t>
                </a:r>
                <a:r>
                  <a:rPr lang="el-GR" sz="2400" dirty="0">
                    <a:latin typeface="Bookman Old Style" panose="02050604050505020204" pitchFamily="18" charset="0"/>
                    <a:ea typeface="Calibri" panose="020F0502020204030204" pitchFamily="34" charset="0"/>
                    <a:cs typeface="Calibri" panose="020F0502020204030204" pitchFamily="34" charset="0"/>
                  </a:rPr>
                  <a:t>ν ο κύκλος κέντρου Β και ακτίνας R τέμνει το τόξο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n-US" sz="2400">
                            <a:latin typeface="Cambria Math" panose="02040503050406030204" pitchFamily="18" charset="0"/>
                            <a:ea typeface="Times New Roman" panose="02020603050405020304" pitchFamily="18" charset="0"/>
                            <a:cs typeface="Calibri" panose="020F0502020204030204" pitchFamily="34" charset="0"/>
                          </a:rPr>
                          <m:t>AB</m:t>
                        </m:r>
                      </m:e>
                    </m:groupChr>
                    <m:r>
                      <a:rPr lang="en-US" sz="2400">
                        <a:solidFill>
                          <a:srgbClr val="1E1E1E"/>
                        </a:solidFill>
                        <a:latin typeface="Cambria Math" panose="02040503050406030204" pitchFamily="18" charset="0"/>
                        <a:ea typeface="Times New Roman" panose="02020603050405020304" pitchFamily="18" charset="0"/>
                        <a:cs typeface="Calibri" panose="020F0502020204030204" pitchFamily="34" charset="0"/>
                      </a:rPr>
                      <m:t> </m:t>
                    </m:r>
                  </m:oMath>
                </a14:m>
                <a:r>
                  <a:rPr lang="el-GR" sz="2400" dirty="0">
                    <a:latin typeface="Bookman Old Style" panose="02050604050505020204" pitchFamily="18" charset="0"/>
                    <a:ea typeface="Calibri" panose="020F0502020204030204" pitchFamily="34" charset="0"/>
                    <a:cs typeface="Calibri" panose="020F0502020204030204" pitchFamily="34" charset="0"/>
                  </a:rPr>
                  <a:t>στο σημείο Γ όπως στο σχήμα, τότε:</a:t>
                </a:r>
                <a:endParaRPr lang="el-GR" sz="2400" dirty="0">
                  <a:latin typeface="Bookman Old Style" panose="02050604050505020204" pitchFamily="18" charset="0"/>
                  <a:ea typeface="Calibri" panose="020F0502020204030204" pitchFamily="34" charset="0"/>
                  <a:cs typeface="Times New Roman" panose="02020603050405020304" pitchFamily="18" charset="0"/>
                </a:endParaRPr>
              </a:p>
              <a:p>
                <a:r>
                  <a:rPr lang="el-GR" sz="2400" dirty="0">
                    <a:latin typeface="Bookman Old Style" panose="02050604050505020204" pitchFamily="18" charset="0"/>
                    <a:ea typeface="Calibri" panose="020F0502020204030204" pitchFamily="34" charset="0"/>
                    <a:cs typeface="Calibri" panose="020F0502020204030204" pitchFamily="34" charset="0"/>
                  </a:rPr>
                  <a:t>α) Να αποδείξετε ότι το τρίγωνο ΟΒΓ είναι ισόπλευρο και </a:t>
                </a:r>
                <a:r>
                  <a:rPr lang="el-GR" sz="2400" dirty="0">
                    <a:solidFill>
                      <a:schemeClr val="tx1"/>
                    </a:solidFill>
                    <a:latin typeface="Bookman Old Style" panose="02050604050505020204" pitchFamily="18" charset="0"/>
                    <a:ea typeface="Calibri" panose="020F0502020204030204" pitchFamily="34" charset="0"/>
                    <a:cs typeface="Calibri" panose="020F0502020204030204" pitchFamily="34" charset="0"/>
                  </a:rPr>
                  <a:t>το μήκος </a:t>
                </a:r>
                <a14:m>
                  <m:oMath xmlns:m="http://schemas.openxmlformats.org/officeDocument/2006/math">
                    <m:sSub>
                      <m:sSubPr>
                        <m:ctrlPr>
                          <a:rPr lang="el-GR" sz="2400" i="1">
                            <a:solidFill>
                              <a:schemeClr val="tx1"/>
                            </a:solidFill>
                            <a:latin typeface="Cambria Math" panose="02040503050406030204" pitchFamily="18" charset="0"/>
                          </a:rPr>
                        </m:ctrlPr>
                      </m:sSubPr>
                      <m:e>
                        <m:r>
                          <a:rPr lang="el-GR" sz="2400" i="1">
                            <a:solidFill>
                              <a:schemeClr val="tx1"/>
                            </a:solidFill>
                            <a:latin typeface="Cambria Math" panose="02040503050406030204" pitchFamily="18" charset="0"/>
                          </a:rPr>
                          <m:t>𝓁</m:t>
                        </m:r>
                      </m:e>
                      <m:sub>
                        <m:r>
                          <m:rPr>
                            <m:sty m:val="p"/>
                          </m:rPr>
                          <a:rPr lang="el-GR" sz="2400">
                            <a:solidFill>
                              <a:schemeClr val="tx1"/>
                            </a:solidFill>
                            <a:latin typeface="Cambria Math" panose="02040503050406030204" pitchFamily="18" charset="0"/>
                          </a:rPr>
                          <m:t>ΒΓ</m:t>
                        </m:r>
                      </m:sub>
                    </m:sSub>
                  </m:oMath>
                </a14:m>
                <a:r>
                  <a:rPr lang="el-GR" sz="2400" dirty="0">
                    <a:latin typeface="Bookman Old Style" panose="02050604050505020204" pitchFamily="18" charset="0"/>
                  </a:rPr>
                  <a:t> του τόξου  </a:t>
                </a:r>
                <a14:m>
                  <m:oMath xmlns:m="http://schemas.openxmlformats.org/officeDocument/2006/math">
                    <m:groupChr>
                      <m:groupChrPr>
                        <m:chr m:val="⏜"/>
                        <m:pos m:val="top"/>
                        <m:vertJc m:val="bot"/>
                        <m:ctrlPr>
                          <a:rPr lang="el-GR" sz="2400" i="1">
                            <a:latin typeface="Cambria Math" panose="02040503050406030204" pitchFamily="18" charset="0"/>
                          </a:rPr>
                        </m:ctrlPr>
                      </m:groupChrPr>
                      <m:e>
                        <m:r>
                          <m:rPr>
                            <m:sty m:val="p"/>
                          </m:rPr>
                          <a:rPr lang="en-US" sz="2400">
                            <a:latin typeface="Cambria Math" panose="02040503050406030204" pitchFamily="18" charset="0"/>
                          </a:rPr>
                          <m:t>B</m:t>
                        </m:r>
                        <m:r>
                          <m:rPr>
                            <m:sty m:val="p"/>
                          </m:rPr>
                          <a:rPr lang="el-GR" sz="2400">
                            <a:latin typeface="Cambria Math" panose="02040503050406030204" pitchFamily="18" charset="0"/>
                          </a:rPr>
                          <m:t>Γ</m:t>
                        </m:r>
                      </m:e>
                    </m:groupChr>
                  </m:oMath>
                </a14:m>
                <a:r>
                  <a:rPr lang="el-GR" sz="2400" dirty="0">
                    <a:latin typeface="Bookman Old Style" panose="02050604050505020204" pitchFamily="18" charset="0"/>
                  </a:rPr>
                  <a:t>  είναι </a:t>
                </a:r>
                <a14:m>
                  <m:oMath xmlns:m="http://schemas.openxmlformats.org/officeDocument/2006/math">
                    <m:sSub>
                      <m:sSubPr>
                        <m:ctrlPr>
                          <a:rPr lang="el-GR" sz="2400" i="1">
                            <a:latin typeface="Cambria Math" panose="02040503050406030204" pitchFamily="18" charset="0"/>
                          </a:rPr>
                        </m:ctrlPr>
                      </m:sSubPr>
                      <m:e>
                        <m:r>
                          <a:rPr lang="el-GR" sz="2400" i="1">
                            <a:latin typeface="Cambria Math" panose="02040503050406030204" pitchFamily="18" charset="0"/>
                          </a:rPr>
                          <m:t>𝓁</m:t>
                        </m:r>
                      </m:e>
                      <m:sub>
                        <m:groupChr>
                          <m:groupChrPr>
                            <m:chr m:val="⏜"/>
                            <m:pos m:val="top"/>
                            <m:vertJc m:val="bot"/>
                            <m:ctrlPr>
                              <a:rPr lang="el-GR" sz="2400" i="1">
                                <a:latin typeface="Cambria Math" panose="02040503050406030204" pitchFamily="18" charset="0"/>
                              </a:rPr>
                            </m:ctrlPr>
                          </m:groupChrPr>
                          <m:e>
                            <m:r>
                              <m:rPr>
                                <m:sty m:val="p"/>
                              </m:rPr>
                              <a:rPr lang="en-US" sz="2400">
                                <a:latin typeface="Cambria Math" panose="02040503050406030204" pitchFamily="18" charset="0"/>
                              </a:rPr>
                              <m:t>B</m:t>
                            </m:r>
                            <m:r>
                              <m:rPr>
                                <m:sty m:val="p"/>
                              </m:rPr>
                              <a:rPr lang="el-GR" sz="2400">
                                <a:latin typeface="Cambria Math" panose="02040503050406030204" pitchFamily="18" charset="0"/>
                              </a:rPr>
                              <m:t>Γ</m:t>
                            </m:r>
                          </m:e>
                        </m:groupChr>
                      </m:sub>
                    </m:sSub>
                  </m:oMath>
                </a14:m>
                <a:r>
                  <a:rPr lang="el-GR" sz="2400" dirty="0">
                    <a:latin typeface="Bookman Old Style" panose="02050604050505020204" pitchFamily="18" charset="0"/>
                  </a:rPr>
                  <a:t>= </a:t>
                </a:r>
                <a14:m>
                  <m:oMath xmlns:m="http://schemas.openxmlformats.org/officeDocument/2006/math">
                    <m:f>
                      <m:fPr>
                        <m:ctrlPr>
                          <a:rPr lang="el-GR" sz="2400" i="1">
                            <a:latin typeface="Cambria Math" panose="02040503050406030204" pitchFamily="18" charset="0"/>
                          </a:rPr>
                        </m:ctrlPr>
                      </m:fPr>
                      <m:num>
                        <m:r>
                          <m:rPr>
                            <m:sty m:val="p"/>
                          </m:rPr>
                          <a:rPr lang="el-GR" sz="2400">
                            <a:latin typeface="Cambria Math" panose="02040503050406030204" pitchFamily="18" charset="0"/>
                          </a:rPr>
                          <m:t>π</m:t>
                        </m:r>
                        <m:r>
                          <a:rPr lang="el-GR" sz="2400">
                            <a:latin typeface="Cambria Math" panose="02040503050406030204" pitchFamily="18" charset="0"/>
                          </a:rPr>
                          <m:t>∙</m:t>
                        </m:r>
                        <m:r>
                          <m:rPr>
                            <m:sty m:val="p"/>
                          </m:rPr>
                          <a:rPr lang="en-US" sz="2400">
                            <a:latin typeface="Cambria Math" panose="02040503050406030204" pitchFamily="18" charset="0"/>
                          </a:rPr>
                          <m:t>R</m:t>
                        </m:r>
                      </m:num>
                      <m:den>
                        <m:r>
                          <a:rPr lang="el-GR" sz="2400">
                            <a:latin typeface="Cambria Math" panose="02040503050406030204" pitchFamily="18" charset="0"/>
                          </a:rPr>
                          <m:t>3</m:t>
                        </m:r>
                      </m:den>
                    </m:f>
                    <m:r>
                      <a:rPr lang="el-GR" sz="2400" i="1">
                        <a:latin typeface="Cambria Math" panose="02040503050406030204" pitchFamily="18" charset="0"/>
                      </a:rPr>
                      <m:t>∙</m:t>
                    </m:r>
                  </m:oMath>
                </a14:m>
                <a:r>
                  <a:rPr lang="el-GR" sz="2400" dirty="0">
                    <a:latin typeface="Bookman Old Style" panose="02050604050505020204" pitchFamily="18" charset="0"/>
                  </a:rPr>
                  <a:t> (Μονάδες 8)</a:t>
                </a:r>
              </a:p>
              <a:p>
                <a:r>
                  <a:rPr lang="el-GR" sz="2400" dirty="0">
                    <a:latin typeface="Bookman Old Style" panose="02050604050505020204" pitchFamily="18" charset="0"/>
                  </a:rPr>
                  <a:t>β) Να αποδείξετε ότι  το μήκος του τόξου </a:t>
                </a:r>
                <a14:m>
                  <m:oMath xmlns:m="http://schemas.openxmlformats.org/officeDocument/2006/math">
                    <m:groupChr>
                      <m:groupChrPr>
                        <m:chr m:val="⏜"/>
                        <m:pos m:val="top"/>
                        <m:vertJc m:val="bot"/>
                        <m:ctrlPr>
                          <a:rPr lang="el-GR" sz="2400" i="1">
                            <a:latin typeface="Cambria Math" panose="02040503050406030204" pitchFamily="18" charset="0"/>
                          </a:rPr>
                        </m:ctrlPr>
                      </m:groupChrPr>
                      <m:e>
                        <m:r>
                          <m:rPr>
                            <m:sty m:val="p"/>
                          </m:rPr>
                          <a:rPr lang="en-US" sz="2400">
                            <a:latin typeface="Cambria Math" panose="02040503050406030204" pitchFamily="18" charset="0"/>
                          </a:rPr>
                          <m:t>A</m:t>
                        </m:r>
                        <m:r>
                          <m:rPr>
                            <m:sty m:val="p"/>
                          </m:rPr>
                          <a:rPr lang="el-GR" sz="2400">
                            <a:latin typeface="Cambria Math" panose="02040503050406030204" pitchFamily="18" charset="0"/>
                          </a:rPr>
                          <m:t>Γ</m:t>
                        </m:r>
                      </m:e>
                    </m:groupChr>
                  </m:oMath>
                </a14:m>
                <a:r>
                  <a:rPr lang="el-GR" sz="2400" dirty="0">
                    <a:latin typeface="Bookman Old Style" panose="02050604050505020204" pitchFamily="18" charset="0"/>
                  </a:rPr>
                  <a:t> είναι </a:t>
                </a:r>
                <a14:m>
                  <m:oMath xmlns:m="http://schemas.openxmlformats.org/officeDocument/2006/math">
                    <m:sSub>
                      <m:sSubPr>
                        <m:ctrlPr>
                          <a:rPr lang="el-GR" sz="2400" i="1">
                            <a:latin typeface="Cambria Math" panose="02040503050406030204" pitchFamily="18" charset="0"/>
                          </a:rPr>
                        </m:ctrlPr>
                      </m:sSubPr>
                      <m:e>
                        <m:r>
                          <a:rPr lang="el-GR" sz="2400" i="1">
                            <a:latin typeface="Cambria Math" panose="02040503050406030204" pitchFamily="18" charset="0"/>
                          </a:rPr>
                          <m:t>𝓁</m:t>
                        </m:r>
                      </m:e>
                      <m:sub>
                        <m:groupChr>
                          <m:groupChrPr>
                            <m:chr m:val="⏜"/>
                            <m:pos m:val="top"/>
                            <m:vertJc m:val="bot"/>
                            <m:ctrlPr>
                              <a:rPr lang="el-GR" sz="2400" i="1">
                                <a:latin typeface="Cambria Math" panose="02040503050406030204" pitchFamily="18" charset="0"/>
                              </a:rPr>
                            </m:ctrlPr>
                          </m:groupChrPr>
                          <m:e>
                            <m:r>
                              <m:rPr>
                                <m:sty m:val="p"/>
                              </m:rPr>
                              <a:rPr lang="el-GR" sz="2400">
                                <a:latin typeface="Cambria Math" panose="02040503050406030204" pitchFamily="18" charset="0"/>
                              </a:rPr>
                              <m:t>ΑΓ</m:t>
                            </m:r>
                          </m:e>
                        </m:groupChr>
                      </m:sub>
                    </m:sSub>
                  </m:oMath>
                </a14:m>
                <a:r>
                  <a:rPr lang="el-GR" sz="2400" dirty="0">
                    <a:latin typeface="Bookman Old Style" panose="02050604050505020204" pitchFamily="18" charset="0"/>
                  </a:rPr>
                  <a:t>= </a:t>
                </a:r>
                <a14:m>
                  <m:oMath xmlns:m="http://schemas.openxmlformats.org/officeDocument/2006/math">
                    <m:f>
                      <m:fPr>
                        <m:ctrlPr>
                          <a:rPr lang="el-GR" sz="2400" i="1">
                            <a:latin typeface="Cambria Math" panose="02040503050406030204" pitchFamily="18" charset="0"/>
                          </a:rPr>
                        </m:ctrlPr>
                      </m:fPr>
                      <m:num>
                        <m:r>
                          <m:rPr>
                            <m:sty m:val="p"/>
                          </m:rPr>
                          <a:rPr lang="el-GR" sz="2400">
                            <a:latin typeface="Cambria Math" panose="02040503050406030204" pitchFamily="18" charset="0"/>
                          </a:rPr>
                          <m:t>π</m:t>
                        </m:r>
                        <m:r>
                          <a:rPr lang="el-GR" sz="2400">
                            <a:latin typeface="Cambria Math" panose="02040503050406030204" pitchFamily="18" charset="0"/>
                          </a:rPr>
                          <m:t>∙</m:t>
                        </m:r>
                        <m:r>
                          <m:rPr>
                            <m:sty m:val="p"/>
                          </m:rPr>
                          <a:rPr lang="en-US" sz="2400">
                            <a:latin typeface="Cambria Math" panose="02040503050406030204" pitchFamily="18" charset="0"/>
                          </a:rPr>
                          <m:t>R</m:t>
                        </m:r>
                      </m:num>
                      <m:den>
                        <m:r>
                          <a:rPr lang="el-GR" sz="2400">
                            <a:latin typeface="Cambria Math" panose="02040503050406030204" pitchFamily="18" charset="0"/>
                          </a:rPr>
                          <m:t>6</m:t>
                        </m:r>
                      </m:den>
                    </m:f>
                  </m:oMath>
                </a14:m>
                <a:r>
                  <a:rPr lang="en-US" sz="2400" dirty="0">
                    <a:latin typeface="Bookman Old Style" panose="02050604050505020204" pitchFamily="18" charset="0"/>
                  </a:rPr>
                  <a:t> </a:t>
                </a:r>
                <a:r>
                  <a:rPr lang="el-GR" sz="2400" dirty="0">
                    <a:latin typeface="Bookman Old Style" panose="02050604050505020204" pitchFamily="18" charset="0"/>
                  </a:rPr>
                  <a:t>(Μονάδες 8)</a:t>
                </a:r>
              </a:p>
              <a:p>
                <a:r>
                  <a:rPr lang="el-GR" sz="2400" dirty="0">
                    <a:latin typeface="Bookman Old Style" panose="02050604050505020204" pitchFamily="18" charset="0"/>
                  </a:rPr>
                  <a:t>γ) Να υπολογίσετε την περίμετρο του </a:t>
                </a:r>
                <a:r>
                  <a:rPr lang="el-GR" sz="2400" dirty="0" err="1">
                    <a:latin typeface="Bookman Old Style" panose="02050604050505020204" pitchFamily="18" charset="0"/>
                  </a:rPr>
                  <a:t>μικτόγραμμου</a:t>
                </a:r>
                <a:r>
                  <a:rPr lang="el-GR" sz="2400" dirty="0">
                    <a:latin typeface="Bookman Old Style" panose="02050604050505020204" pitchFamily="18" charset="0"/>
                  </a:rPr>
                  <a:t> τριγώνου ΟΑΓ που αποτελείται από το ευθύγραμμο τμήμα ΟΑ και τα τόξα </a:t>
                </a:r>
                <a14:m>
                  <m:oMath xmlns:m="http://schemas.openxmlformats.org/officeDocument/2006/math">
                    <m:groupChr>
                      <m:groupChrPr>
                        <m:chr m:val="⏜"/>
                        <m:pos m:val="top"/>
                        <m:vertJc m:val="bot"/>
                        <m:ctrlPr>
                          <a:rPr lang="el-GR" sz="2400" i="1">
                            <a:latin typeface="Cambria Math" panose="02040503050406030204" pitchFamily="18" charset="0"/>
                          </a:rPr>
                        </m:ctrlPr>
                      </m:groupChrPr>
                      <m:e>
                        <m:r>
                          <m:rPr>
                            <m:sty m:val="p"/>
                          </m:rPr>
                          <a:rPr lang="en-US" sz="2400">
                            <a:latin typeface="Cambria Math" panose="02040503050406030204" pitchFamily="18" charset="0"/>
                          </a:rPr>
                          <m:t>A</m:t>
                        </m:r>
                        <m:r>
                          <m:rPr>
                            <m:sty m:val="p"/>
                          </m:rPr>
                          <a:rPr lang="el-GR" sz="2400">
                            <a:latin typeface="Cambria Math" panose="02040503050406030204" pitchFamily="18" charset="0"/>
                          </a:rPr>
                          <m:t>Γ</m:t>
                        </m:r>
                      </m:e>
                    </m:groupChr>
                  </m:oMath>
                </a14:m>
                <a:r>
                  <a:rPr lang="el-GR" sz="2400" dirty="0">
                    <a:latin typeface="Bookman Old Style" panose="02050604050505020204" pitchFamily="18" charset="0"/>
                  </a:rPr>
                  <a:t> και </a:t>
                </a:r>
                <a14:m>
                  <m:oMath xmlns:m="http://schemas.openxmlformats.org/officeDocument/2006/math">
                    <m:groupChr>
                      <m:groupChrPr>
                        <m:chr m:val="⏜"/>
                        <m:pos m:val="top"/>
                        <m:vertJc m:val="bot"/>
                        <m:ctrlPr>
                          <a:rPr lang="el-GR" sz="2400" i="1">
                            <a:latin typeface="Cambria Math" panose="02040503050406030204" pitchFamily="18" charset="0"/>
                          </a:rPr>
                        </m:ctrlPr>
                      </m:groupChrPr>
                      <m:e>
                        <m:r>
                          <m:rPr>
                            <m:sty m:val="p"/>
                          </m:rPr>
                          <a:rPr lang="el-GR" sz="2400">
                            <a:latin typeface="Cambria Math" panose="02040503050406030204" pitchFamily="18" charset="0"/>
                          </a:rPr>
                          <m:t>ΟΓ</m:t>
                        </m:r>
                      </m:e>
                    </m:groupChr>
                  </m:oMath>
                </a14:m>
                <a:r>
                  <a:rPr lang="el-GR" sz="2400" dirty="0">
                    <a:latin typeface="Bookman Old Style" panose="02050604050505020204" pitchFamily="18" charset="0"/>
                  </a:rPr>
                  <a:t>. (Μονάδες 9)</a:t>
                </a:r>
              </a:p>
              <a:p>
                <a:pPr>
                  <a:lnSpc>
                    <a:spcPct val="107000"/>
                  </a:lnSpc>
                  <a:spcAft>
                    <a:spcPts val="800"/>
                  </a:spcAft>
                </a:pPr>
                <a:endParaRPr lang="el-GR" sz="2400"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609980"/>
              </a:xfrm>
              <a:prstGeom prst="rect">
                <a:avLst/>
              </a:prstGeom>
              <a:blipFill>
                <a:blip r:embed="rId4"/>
                <a:stretch>
                  <a:fillRect l="-750" t="-1058" r="-95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CE1ECDD7-5D3C-46CD-95F9-33177122F77C}"/>
              </a:ext>
            </a:extLst>
          </p:cNvPr>
          <p:cNvPicPr>
            <a:picLocks noChangeAspect="1"/>
          </p:cNvPicPr>
          <p:nvPr/>
        </p:nvPicPr>
        <p:blipFill>
          <a:blip r:embed="rId5">
            <a:duotone>
              <a:prstClr val="black"/>
              <a:schemeClr val="accent1">
                <a:tint val="45000"/>
                <a:satMod val="400000"/>
              </a:schemeClr>
            </a:duotone>
          </a:blip>
          <a:stretch>
            <a:fillRect/>
          </a:stretch>
        </p:blipFill>
        <p:spPr>
          <a:xfrm>
            <a:off x="3522729" y="4271120"/>
            <a:ext cx="2644806" cy="2596937"/>
          </a:xfrm>
          <a:prstGeom prst="rect">
            <a:avLst/>
          </a:prstGeom>
        </p:spPr>
      </p:pic>
    </p:spTree>
    <p:extLst>
      <p:ext uri="{BB962C8B-B14F-4D97-AF65-F5344CB8AC3E}">
        <p14:creationId xmlns:p14="http://schemas.microsoft.com/office/powerpoint/2010/main" val="23176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9423918" cy="5984202"/>
          </a:xfrm>
          <a:prstGeom prst="rect">
            <a:avLst/>
          </a:prstGeom>
          <a:noFill/>
        </p:spPr>
        <p:txBody>
          <a:bodyPr wrap="square" rtlCol="0">
            <a:spAutoFit/>
          </a:bodyPr>
          <a:lstStyle/>
          <a:p>
            <a:pPr>
              <a:lnSpc>
                <a:spcPct val="107000"/>
              </a:lnSpc>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21181 - 2o </a:t>
            </a:r>
            <a:r>
              <a:rPr lang="el-GR" sz="24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8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R="36195" algn="just">
              <a:lnSpc>
                <a:spcPct val="107000"/>
              </a:lnSpc>
              <a:spcAft>
                <a:spcPts val="800"/>
              </a:spcAft>
              <a:tabLst>
                <a:tab pos="99060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ισόπλευρο τρίγωνο ΑΒΓ εγγεγραμμένο σε κύκλο (Ο,</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και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περιγεγραμμένο</a:t>
            </a:r>
            <a:r>
              <a:rPr lang="el-GR" sz="2400" dirty="0">
                <a:latin typeface="Bookman Old Style" panose="02050604050505020204" pitchFamily="18" charset="0"/>
                <a:ea typeface="Calibri" panose="020F0502020204030204" pitchFamily="34" charset="0"/>
                <a:cs typeface="Times New Roman" panose="02020603050405020304" pitchFamily="18" charset="0"/>
              </a:rPr>
              <a:t> στον κύκλο (Ο, ρ) όπου ρ το απόστημα του ισοπλεύρου τριγώνου. Αν το απόστημα του ισοπλεύρου τριγώνου είναι 5 να υπολογίσετε: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R="36195" algn="just">
              <a:lnSpc>
                <a:spcPct val="107000"/>
              </a:lnSpc>
              <a:spcAft>
                <a:spcPts val="800"/>
              </a:spcAft>
              <a:tabLst>
                <a:tab pos="99060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α) Την ακτίνα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του κύκλου.     (Μονάδες 4)</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R="36195">
              <a:lnSpc>
                <a:spcPct val="107000"/>
              </a:lnSpc>
              <a:spcAft>
                <a:spcPts val="800"/>
              </a:spcAft>
              <a:tabLst>
                <a:tab pos="99060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Αν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 10 τότε να υπολογίσετε:</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971550" marR="36195" lvl="1" indent="-514350" algn="just">
              <a:lnSpc>
                <a:spcPct val="107000"/>
              </a:lnSpc>
              <a:spcAft>
                <a:spcPts val="800"/>
              </a:spcAft>
              <a:buFont typeface="+mj-lt"/>
              <a:buAutoNum type="romanLcPeriod"/>
              <a:tabLst>
                <a:tab pos="99060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Το εμβαδό του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περιγεγραμμένου</a:t>
            </a:r>
            <a:r>
              <a:rPr lang="el-GR" sz="2400" dirty="0">
                <a:latin typeface="Bookman Old Style" panose="02050604050505020204" pitchFamily="18" charset="0"/>
                <a:ea typeface="Calibri" panose="020F0502020204030204" pitchFamily="34" charset="0"/>
                <a:cs typeface="Times New Roman" panose="02020603050405020304" pitchFamily="18" charset="0"/>
              </a:rPr>
              <a:t> κύκλου του τριγώνου.   (Μονάδες 9)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971550" marR="36195" lvl="1" indent="-514350" algn="just">
              <a:lnSpc>
                <a:spcPct val="107000"/>
              </a:lnSpc>
              <a:spcAft>
                <a:spcPts val="800"/>
              </a:spcAft>
              <a:buFont typeface="+mj-lt"/>
              <a:buAutoNum type="romanLcPeriod"/>
              <a:tabLst>
                <a:tab pos="99060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Το εμβαδό του κυκλικού δακτυλίου που σχηματίζουν ο εγγεγραμμένος και ο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περιγεγραμμένος</a:t>
            </a:r>
            <a:r>
              <a:rPr lang="el-GR" sz="2400" dirty="0">
                <a:latin typeface="Bookman Old Style" panose="02050604050505020204" pitchFamily="18" charset="0"/>
                <a:ea typeface="Calibri" panose="020F0502020204030204" pitchFamily="34" charset="0"/>
                <a:cs typeface="Times New Roman" panose="02020603050405020304" pitchFamily="18" charset="0"/>
              </a:rPr>
              <a:t> στο τρίγωνο ΑΒΓ κύκλος.   (Μονάδες 12)</a:t>
            </a:r>
            <a:r>
              <a:rPr lang="el-GR" sz="2800" dirty="0">
                <a:latin typeface="Bookman Old Style" panose="02050604050505020204" pitchFamily="18" charset="0"/>
                <a:ea typeface="Calibri" panose="020F0502020204030204" pitchFamily="34" charset="0"/>
                <a:cs typeface="Times New Roman" panose="02020603050405020304" pitchFamily="18" charset="0"/>
              </a:rPr>
              <a:t> </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9B9B4FE-A3D0-457C-8FE6-B718D9E5B1F2}"/>
              </a:ext>
            </a:extLst>
          </p:cNvPr>
          <p:cNvPicPr>
            <a:picLocks noChangeAspect="1"/>
          </p:cNvPicPr>
          <p:nvPr/>
        </p:nvPicPr>
        <p:blipFill>
          <a:blip r:embed="rId4">
            <a:duotone>
              <a:prstClr val="black"/>
              <a:schemeClr val="accent1">
                <a:tint val="45000"/>
                <a:satMod val="400000"/>
              </a:schemeClr>
            </a:duotone>
          </a:blip>
          <a:stretch>
            <a:fillRect/>
          </a:stretch>
        </p:blipFill>
        <p:spPr>
          <a:xfrm>
            <a:off x="9668191" y="1096708"/>
            <a:ext cx="2523809" cy="2647619"/>
          </a:xfrm>
          <a:prstGeom prst="rect">
            <a:avLst/>
          </a:prstGeom>
        </p:spPr>
      </p:pic>
    </p:spTree>
    <p:extLst>
      <p:ext uri="{BB962C8B-B14F-4D97-AF65-F5344CB8AC3E}">
        <p14:creationId xmlns:p14="http://schemas.microsoft.com/office/powerpoint/2010/main" val="20723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380447"/>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21138 - 4o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Στο παρακάτω σχήμα </a:t>
                </a:r>
                <a:r>
                  <a:rPr lang="en-US" sz="2400" dirty="0">
                    <a:latin typeface="Bookman Old Style" panose="02050604050505020204" pitchFamily="18" charset="0"/>
                    <a:ea typeface="Calibri" panose="020F0502020204030204" pitchFamily="34" charset="0"/>
                    <a:cs typeface="Times New Roman" panose="02020603050405020304" pitchFamily="18" charset="0"/>
                  </a:rPr>
                  <a:t>o</a:t>
                </a:r>
                <a:r>
                  <a:rPr lang="el-GR" sz="2400" dirty="0">
                    <a:latin typeface="Bookman Old Style" panose="02050604050505020204" pitchFamily="18" charset="0"/>
                    <a:ea typeface="Calibri" panose="020F0502020204030204" pitchFamily="34" charset="0"/>
                    <a:cs typeface="Times New Roman" panose="02020603050405020304" pitchFamily="18" charset="0"/>
                  </a:rPr>
                  <a:t> κύκλος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c</m:t>
                        </m:r>
                      </m:e>
                      <m:sub>
                        <m:r>
                          <a:rPr lang="el-GR" sz="2400">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έχει κέντρο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Κ</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και ακτίνα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R</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και </a:t>
                </a:r>
                <a:r>
                  <a:rPr lang="en-US" sz="2400" dirty="0">
                    <a:latin typeface="Bookman Old Style" panose="02050604050505020204" pitchFamily="18" charset="0"/>
                    <a:ea typeface="Calibri" panose="020F0502020204030204" pitchFamily="34" charset="0"/>
                    <a:cs typeface="Times New Roman" panose="02020603050405020304" pitchFamily="18" charset="0"/>
                  </a:rPr>
                  <a:t>o</a:t>
                </a:r>
                <a:r>
                  <a:rPr lang="el-GR" sz="2400" dirty="0">
                    <a:latin typeface="Bookman Old Style" panose="02050604050505020204" pitchFamily="18" charset="0"/>
                    <a:ea typeface="Calibri" panose="020F0502020204030204" pitchFamily="34" charset="0"/>
                    <a:cs typeface="Times New Roman" panose="02020603050405020304" pitchFamily="18" charset="0"/>
                  </a:rPr>
                  <a:t> κύκλος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c</m:t>
                        </m:r>
                      </m:e>
                      <m:sub>
                        <m:r>
                          <a:rPr lang="el-GR" sz="2400">
                            <a:latin typeface="Cambria Math" panose="02040503050406030204" pitchFamily="18" charset="0"/>
                            <a:ea typeface="Calibri" panose="020F0502020204030204" pitchFamily="34" charset="0"/>
                            <a:cs typeface="Times New Roman" panose="02020603050405020304" pitchFamily="18" charset="0"/>
                          </a:rPr>
                          <m:t>2</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έχει κέντρο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Λ</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και ακτίνα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ρ</m:t>
                    </m:r>
                    <m:r>
                      <a:rPr lang="el-GR" sz="2400">
                        <a:latin typeface="Cambria Math" panose="02040503050406030204" pitchFamily="18" charset="0"/>
                        <a:ea typeface="Calibri" panose="020F0502020204030204" pitchFamily="34" charset="0"/>
                        <a:cs typeface="Times New Roman" panose="02020603050405020304" pitchFamily="18" charset="0"/>
                      </a:rPr>
                      <m:t>=2</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Οι αποστάσεις των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Κ</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και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Λ</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από την κοινή χορδή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ΑΒ</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των δύο κύκλων είναι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ΚΟ</m:t>
                    </m:r>
                    <m:r>
                      <a:rPr lang="el-GR" sz="24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sz="24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400">
                            <a:latin typeface="Cambria Math" panose="02040503050406030204" pitchFamily="18" charset="0"/>
                            <a:ea typeface="Calibri" panose="020F0502020204030204" pitchFamily="34" charset="0"/>
                            <a:cs typeface="Times New Roman" panose="02020603050405020304" pitchFamily="18" charset="0"/>
                          </a:rPr>
                          <m:t>3</m:t>
                        </m:r>
                      </m:e>
                    </m:rad>
                    <m:r>
                      <a:rPr lang="el-GR" sz="2400" i="1">
                        <a:latin typeface="Cambria Math" panose="02040503050406030204" pitchFamily="18" charset="0"/>
                        <a:ea typeface="Calibri" panose="020F0502020204030204" pitchFamily="34" charset="0"/>
                        <a:cs typeface="Times New Roman" panose="02020603050405020304" pitchFamily="18" charset="0"/>
                      </a:rPr>
                      <m:t> </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και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ΛΟ</m:t>
                    </m:r>
                    <m:r>
                      <a:rPr lang="el-GR" sz="2400">
                        <a:latin typeface="Cambria Math" panose="02040503050406030204" pitchFamily="18" charset="0"/>
                        <a:ea typeface="Calibri" panose="020F0502020204030204" pitchFamily="34" charset="0"/>
                        <a:cs typeface="Times New Roman" panose="02020603050405020304" pitchFamily="18" charset="0"/>
                      </a:rPr>
                      <m:t>=1</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ΟA</m:t>
                    </m:r>
                    <m:r>
                      <a:rPr lang="el-GR" sz="2400">
                        <a:latin typeface="Cambria Math" panose="02040503050406030204" pitchFamily="18" charset="0"/>
                        <a:ea typeface="Times New Roman" panose="02020603050405020304" pitchFamily="18" charset="0"/>
                        <a:cs typeface="Calibri" panose="020F0502020204030204" pitchFamily="34" charset="0"/>
                      </a:rPr>
                      <m:t>=</m:t>
                    </m:r>
                    <m:rad>
                      <m:radPr>
                        <m:degHide m:val="on"/>
                        <m:ctrlPr>
                          <a:rPr lang="el-GR" sz="2400" i="1">
                            <a:latin typeface="Cambria Math" panose="02040503050406030204" pitchFamily="18" charset="0"/>
                            <a:ea typeface="Times New Roman" panose="02020603050405020304" pitchFamily="18" charset="0"/>
                            <a:cs typeface="Calibri" panose="020F0502020204030204" pitchFamily="34" charset="0"/>
                          </a:rPr>
                        </m:ctrlPr>
                      </m:radPr>
                      <m:deg/>
                      <m:e>
                        <m:r>
                          <a:rPr lang="el-GR" sz="2400">
                            <a:latin typeface="Cambria Math" panose="02040503050406030204" pitchFamily="18" charset="0"/>
                            <a:ea typeface="Times New Roman" panose="02020603050405020304" pitchFamily="18" charset="0"/>
                            <a:cs typeface="Calibri" panose="020F0502020204030204" pitchFamily="34" charset="0"/>
                          </a:rPr>
                          <m:t>3</m:t>
                        </m:r>
                      </m:e>
                    </m:rad>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6)</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R</m:t>
                    </m:r>
                    <m:r>
                      <a:rPr lang="el-GR" sz="2400">
                        <a:latin typeface="Cambria Math" panose="02040503050406030204" pitchFamily="18" charset="0"/>
                        <a:ea typeface="Calibri" panose="020F0502020204030204" pitchFamily="34" charset="0"/>
                        <a:cs typeface="Calibri" panose="020F0502020204030204" pitchFamily="34" charset="0"/>
                      </a:rPr>
                      <m:t>=</m:t>
                    </m:r>
                    <m:rad>
                      <m:radPr>
                        <m:degHide m:val="on"/>
                        <m:ctrlPr>
                          <a:rPr lang="el-GR" sz="2400" i="1">
                            <a:latin typeface="Cambria Math" panose="02040503050406030204" pitchFamily="18" charset="0"/>
                            <a:ea typeface="Times New Roman" panose="02020603050405020304" pitchFamily="18" charset="0"/>
                            <a:cs typeface="Calibri" panose="020F0502020204030204" pitchFamily="34" charset="0"/>
                          </a:rPr>
                        </m:ctrlPr>
                      </m:radPr>
                      <m:deg/>
                      <m:e>
                        <m:r>
                          <a:rPr lang="el-GR" sz="2400">
                            <a:latin typeface="Cambria Math" panose="02040503050406030204" pitchFamily="18" charset="0"/>
                            <a:ea typeface="Times New Roman" panose="02020603050405020304" pitchFamily="18" charset="0"/>
                            <a:cs typeface="Calibri" panose="020F0502020204030204" pitchFamily="34" charset="0"/>
                          </a:rPr>
                          <m:t>6</m:t>
                        </m:r>
                      </m:e>
                    </m:rad>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6)</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Να βρείτε τα εμβαδά:</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Calibri" panose="020F0502020204030204" pitchFamily="34" charset="0"/>
                  </a:rPr>
                  <a:t>των κυκλικών τομέων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Calibri" panose="020F0502020204030204" pitchFamily="34" charset="0"/>
                      </a:rPr>
                      <m:t>Κ</m:t>
                    </m:r>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ΑΒ</m:t>
                        </m:r>
                      </m:e>
                    </m:groupChr>
                  </m:oMath>
                </a14:m>
                <a:r>
                  <a:rPr lang="en-US" sz="2400" dirty="0">
                    <a:latin typeface="Bookman Old Style" panose="02050604050505020204" pitchFamily="18" charset="0"/>
                    <a:ea typeface="Times New Roman" panose="02020603050405020304" pitchFamily="18" charset="0"/>
                    <a:cs typeface="Calibri" panose="020F0502020204030204" pitchFamily="34" charset="0"/>
                  </a:rPr>
                  <a:t> </a:t>
                </a:r>
                <a:r>
                  <a:rPr lang="el-GR" sz="2400" dirty="0">
                    <a:latin typeface="Bookman Old Style" panose="02050604050505020204" pitchFamily="18" charset="0"/>
                    <a:ea typeface="Times New Roman" panose="02020603050405020304" pitchFamily="18" charset="0"/>
                    <a:cs typeface="Calibri" panose="020F0502020204030204" pitchFamily="34" charset="0"/>
                  </a:rPr>
                  <a:t>και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Calibri" panose="020F0502020204030204" pitchFamily="34" charset="0"/>
                      </a:rPr>
                      <m:t>Λ</m:t>
                    </m:r>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ΑΒ</m:t>
                        </m:r>
                      </m:e>
                    </m:groupChr>
                  </m:oMath>
                </a14:m>
                <a:r>
                  <a:rPr lang="el-GR" sz="2400" dirty="0">
                    <a:latin typeface="Bookman Old Style" panose="02050604050505020204" pitchFamily="18" charset="0"/>
                    <a:ea typeface="Times New Roman" panose="02020603050405020304" pitchFamily="18" charset="0"/>
                    <a:cs typeface="Calibri" panose="020F0502020204030204" pitchFamily="34"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Calibri" panose="020F0502020204030204" pitchFamily="34" charset="0"/>
                  </a:rPr>
                  <a:t>του σκιασμένου μηνίσκου του σχήματος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5)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380447"/>
              </a:xfrm>
              <a:prstGeom prst="rect">
                <a:avLst/>
              </a:prstGeom>
              <a:blipFill>
                <a:blip r:embed="rId4"/>
                <a:stretch>
                  <a:fillRect l="-1000" t="-1246" r="-750" b="-1586"/>
                </a:stretch>
              </a:blipFill>
            </p:spPr>
            <p:txBody>
              <a:bodyPr/>
              <a:lstStyle/>
              <a:p>
                <a:r>
                  <a:rPr lang="el-GR">
                    <a:noFill/>
                  </a:rPr>
                  <a:t> </a:t>
                </a:r>
              </a:p>
            </p:txBody>
          </p:sp>
        </mc:Fallback>
      </mc:AlternateContent>
      <p:pic>
        <p:nvPicPr>
          <p:cNvPr id="3" name="0 - Εικόνα">
            <a:extLst>
              <a:ext uri="{FF2B5EF4-FFF2-40B4-BE49-F238E27FC236}">
                <a16:creationId xmlns:a16="http://schemas.microsoft.com/office/drawing/2014/main" id="{1AABD3A8-599E-456A-B8E6-EF2C6C8CCFC4}"/>
              </a:ext>
            </a:extLst>
          </p:cNvPr>
          <p:cNvPicPr/>
          <p:nvPr/>
        </p:nvPicPr>
        <p:blipFill>
          <a:blip r:embed="rId5" cstate="print">
            <a:duotone>
              <a:prstClr val="black"/>
              <a:schemeClr val="accent1">
                <a:tint val="45000"/>
                <a:satMod val="400000"/>
              </a:schemeClr>
            </a:duotone>
          </a:blip>
          <a:srcRect l="15041" r="40992" b="6302"/>
          <a:stretch>
            <a:fillRect/>
          </a:stretch>
        </p:blipFill>
        <p:spPr>
          <a:xfrm>
            <a:off x="9013371" y="1851542"/>
            <a:ext cx="3178629" cy="3093681"/>
          </a:xfrm>
          <a:prstGeom prst="rect">
            <a:avLst/>
          </a:prstGeom>
        </p:spPr>
      </p:pic>
    </p:spTree>
    <p:extLst>
      <p:ext uri="{BB962C8B-B14F-4D97-AF65-F5344CB8AC3E}">
        <p14:creationId xmlns:p14="http://schemas.microsoft.com/office/powerpoint/2010/main" val="41746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204566"/>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22310 - 2o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Το παρακάτω σχήμα </a:t>
                </a:r>
                <a14:m>
                  <m:oMath xmlns:m="http://schemas.openxmlformats.org/officeDocument/2006/math">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Σ</m:t>
                    </m:r>
                    <m:r>
                      <a:rPr lang="el-GR" sz="2400">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αποτελείται από το ημικύκλιο διαμέτρου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ΑΒ</m:t>
                    </m:r>
                    <m:r>
                      <a:rPr lang="el-GR" sz="2400">
                        <a:latin typeface="Cambria Math" panose="02040503050406030204" pitchFamily="18" charset="0"/>
                        <a:ea typeface="Calibri" panose="020F0502020204030204" pitchFamily="34" charset="0"/>
                        <a:cs typeface="Times New Roman" panose="02020603050405020304" pitchFamily="18" charset="0"/>
                      </a:rPr>
                      <m:t> </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και το ορθογώνιο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ΑΒΓΔ</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Το ημικύκλιο και το ορθογώνιο έχουν ίσα εμβαδά. Δίνεται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ΑΒ</m:t>
                    </m:r>
                    <m:r>
                      <a:rPr lang="el-GR" sz="2400">
                        <a:latin typeface="Cambria Math" panose="02040503050406030204" pitchFamily="18" charset="0"/>
                        <a:ea typeface="Calibri" panose="020F0502020204030204" pitchFamily="34" charset="0"/>
                        <a:cs typeface="Times New Roman" panose="02020603050405020304" pitchFamily="18" charset="0"/>
                      </a:rPr>
                      <m:t>=8</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a:latin typeface="Cambria Math" panose="02040503050406030204" pitchFamily="18" charset="0"/>
                        <a:ea typeface="Calibri" panose="020F0502020204030204" pitchFamily="34" charset="0"/>
                        <a:cs typeface="Times New Roman" panose="02020603050405020304" pitchFamily="18" charset="0"/>
                      </a:rPr>
                      <m:t>cm</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το εμβαδόν του ημικυκλίου είναι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Ε</m:t>
                    </m:r>
                    <m:r>
                      <a:rPr lang="el-GR" sz="2400">
                        <a:latin typeface="Cambria Math" panose="02040503050406030204" pitchFamily="18" charset="0"/>
                        <a:ea typeface="Calibri" panose="020F0502020204030204" pitchFamily="34" charset="0"/>
                        <a:cs typeface="Times New Roman" panose="02020603050405020304" pitchFamily="18" charset="0"/>
                      </a:rPr>
                      <m:t>=8</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π</m:t>
                    </m:r>
                    <m:r>
                      <a:rPr lang="el-GR" sz="24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c</m:t>
                    </m:r>
                    <m:sSup>
                      <m:sSupPr>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m</m:t>
                        </m:r>
                      </m:e>
                      <m:sup>
                        <m:r>
                          <a:rPr lang="el-GR" sz="2400">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το μήκος του ημικυκλίου είναι </a:t>
                </a:r>
                <a14:m>
                  <m:oMath xmlns:m="http://schemas.openxmlformats.org/officeDocument/2006/math">
                    <m:r>
                      <m:rPr>
                        <m:sty m:val="p"/>
                      </m:rPr>
                      <a:rPr lang="en-US" sz="2400">
                        <a:latin typeface="Cambria Math" panose="02040503050406030204" pitchFamily="18" charset="0"/>
                        <a:ea typeface="Calibri" panose="020F0502020204030204" pitchFamily="34" charset="0"/>
                        <a:cs typeface="Times New Roman" panose="02020603050405020304" pitchFamily="18" charset="0"/>
                      </a:rPr>
                      <m:t>L</m:t>
                    </m:r>
                    <m:r>
                      <a:rPr lang="el-GR" sz="2400">
                        <a:latin typeface="Cambria Math" panose="02040503050406030204" pitchFamily="18" charset="0"/>
                        <a:ea typeface="Calibri" panose="020F0502020204030204" pitchFamily="34" charset="0"/>
                        <a:cs typeface="Times New Roman" panose="02020603050405020304" pitchFamily="18" charset="0"/>
                      </a:rPr>
                      <m:t>=4</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π</m:t>
                    </m:r>
                    <m:r>
                      <a:rPr lang="el-GR" sz="24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cm</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Να βρείτε:</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το μήκος της πλευράς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ΑΔ</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του ορθογωνίου,</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5)</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την περίμετρο του σχήματος</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Σ</m:t>
                    </m:r>
                    <m:r>
                      <a:rPr lang="el-GR" sz="2400">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4)</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204566"/>
              </a:xfrm>
              <a:prstGeom prst="rect">
                <a:avLst/>
              </a:prstGeom>
              <a:blipFill>
                <a:blip r:embed="rId4"/>
                <a:stretch>
                  <a:fillRect l="-1000" t="-1288" r="-750" b="-1756"/>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B083494E-9E03-4506-8D2E-40143C3A4C87}"/>
              </a:ext>
            </a:extLst>
          </p:cNvPr>
          <p:cNvPicPr>
            <a:picLocks noChangeAspect="1"/>
          </p:cNvPicPr>
          <p:nvPr/>
        </p:nvPicPr>
        <p:blipFill>
          <a:blip r:embed="rId5">
            <a:duotone>
              <a:prstClr val="black"/>
              <a:schemeClr val="accent1">
                <a:tint val="45000"/>
                <a:satMod val="400000"/>
              </a:schemeClr>
            </a:duotone>
          </a:blip>
          <a:stretch>
            <a:fillRect/>
          </a:stretch>
        </p:blipFill>
        <p:spPr>
          <a:xfrm>
            <a:off x="9130829" y="4270443"/>
            <a:ext cx="3061172" cy="2587557"/>
          </a:xfrm>
          <a:prstGeom prst="rect">
            <a:avLst/>
          </a:prstGeom>
        </p:spPr>
      </p:pic>
    </p:spTree>
    <p:extLst>
      <p:ext uri="{BB962C8B-B14F-4D97-AF65-F5344CB8AC3E}">
        <p14:creationId xmlns:p14="http://schemas.microsoft.com/office/powerpoint/2010/main" val="5017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808098" cy="6569555"/>
              </a:xfrm>
              <a:prstGeom prst="rect">
                <a:avLst/>
              </a:prstGeom>
              <a:noFill/>
            </p:spPr>
            <p:txBody>
              <a:bodyPr wrap="square" rtlCol="0">
                <a:spAutoFit/>
              </a:bodyPr>
              <a:lstStyle/>
              <a:p>
                <a:pPr>
                  <a:lnSpc>
                    <a:spcPct val="107000"/>
                  </a:lnSpc>
                  <a:spcBef>
                    <a:spcPts val="200"/>
                  </a:spcBef>
                </a:pPr>
                <a:r>
                  <a:rPr lang="el-GR" sz="24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21127 - 4o </a:t>
                </a:r>
                <a:r>
                  <a:rPr lang="el-GR"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Ο κυκλικός δίσκος του παρακάτω σχήματος έχει κέντρο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Ο</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και ακτίνα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R</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Έστω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ΑΒ</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μια χορδή του κύκλου και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η προβολή του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Ο</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στην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ΑΒ</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Αν η </a:t>
                </a:r>
                <a14:m>
                  <m:oMath xmlns:m="http://schemas.openxmlformats.org/officeDocument/2006/math">
                    <m:r>
                      <m:rPr>
                        <m:sty m:val="p"/>
                      </m:rPr>
                      <a:rPr lang="el-GR" sz="2000">
                        <a:latin typeface="Cambria Math" panose="02040503050406030204" pitchFamily="18" charset="0"/>
                        <a:ea typeface="Times New Roman" panose="02020603050405020304" pitchFamily="18" charset="0"/>
                        <a:cs typeface="Times New Roman" panose="02020603050405020304" pitchFamily="18" charset="0"/>
                      </a:rPr>
                      <m:t>ΜΟ</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προεκταθεί προς το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Ο</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τέμνει τ</a:t>
                </a:r>
                <a:r>
                  <a:rPr lang="en-US" sz="2000" dirty="0">
                    <a:latin typeface="Bookman Old Style" panose="02050604050505020204" pitchFamily="18" charset="0"/>
                    <a:ea typeface="Calibri" panose="020F0502020204030204" pitchFamily="34" charset="0"/>
                    <a:cs typeface="Times New Roman" panose="02020603050405020304" pitchFamily="18" charset="0"/>
                  </a:rPr>
                  <a:t>o</a:t>
                </a:r>
                <a:r>
                  <a:rPr lang="el-GR" sz="2000" dirty="0">
                    <a:latin typeface="Bookman Old Style" panose="02050604050505020204" pitchFamily="18" charset="0"/>
                    <a:ea typeface="Calibri" panose="020F0502020204030204" pitchFamily="34" charset="0"/>
                    <a:cs typeface="Times New Roman" panose="02020603050405020304" pitchFamily="18" charset="0"/>
                  </a:rPr>
                  <a:t>ν κύκλο στο σημείο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Ν</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Δίνεται ότι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ΜΝ</m:t>
                    </m:r>
                    <m:r>
                      <a:rPr lang="el-GR" sz="2000">
                        <a:latin typeface="Cambria Math" panose="02040503050406030204" pitchFamily="18" charset="0"/>
                        <a:ea typeface="Calibri" panose="020F0502020204030204" pitchFamily="34" charset="0"/>
                        <a:cs typeface="Times New Roman" panose="02020603050405020304" pitchFamily="18" charset="0"/>
                      </a:rPr>
                      <m:t>=</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l-GR" sz="2400" i="1">
                            <a:latin typeface="Cambria Math" panose="02040503050406030204" pitchFamily="18" charset="0"/>
                            <a:ea typeface="Calibri" panose="020F0502020204030204" pitchFamily="34" charset="0"/>
                            <a:cs typeface="Times New Roman" panose="02020603050405020304" pitchFamily="18" charset="0"/>
                          </a:rPr>
                        </m:ctrlPr>
                      </m:fPr>
                      <m:num>
                        <m:r>
                          <a:rPr lang="el-GR"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𝑅</m:t>
                        </m:r>
                      </m:num>
                      <m:den>
                        <m:r>
                          <a:rPr lang="el-GR"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ΑΒ</m:t>
                    </m:r>
                    <m:r>
                      <a:rPr lang="el-GR"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000">
                        <a:latin typeface="Cambria Math" panose="02040503050406030204" pitchFamily="18" charset="0"/>
                        <a:ea typeface="Times New Roman" panose="02020603050405020304" pitchFamily="18" charset="0"/>
                        <a:cs typeface="Times New Roman" panose="02020603050405020304" pitchFamily="18" charset="0"/>
                      </a:rPr>
                      <m:t>R</m:t>
                    </m:r>
                    <m:rad>
                      <m:radPr>
                        <m:degHide m:val="on"/>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2000">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  (Μονάδες 6)</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m:t>
                    </m:r>
                    <m:acc>
                      <m:accPr>
                        <m:chr m:val="̂"/>
                        <m:ctrlPr>
                          <a:rPr lang="el-GR" sz="20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Ο</m:t>
                        </m:r>
                      </m:e>
                    </m:acc>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Β</m:t>
                    </m:r>
                    <m:r>
                      <a:rPr lang="el-GR" sz="2000" i="1">
                        <a:latin typeface="Cambria Math" panose="02040503050406030204" pitchFamily="18" charset="0"/>
                        <a:ea typeface="Calibri" panose="020F0502020204030204" pitchFamily="34" charset="0"/>
                        <a:cs typeface="Times New Roman" panose="02020603050405020304" pitchFamily="18" charset="0"/>
                      </a:rPr>
                      <m:t>=120°</m:t>
                    </m: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  (Μονάδες 6)</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β) Υποθέστε ότι η διατομή ενός αγωγού μεταφοράς νερού είναι ο κυκλικός δίσκος του σχήματος που έχει δοθεί με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R</m:t>
                    </m:r>
                    <m:r>
                      <a:rPr lang="el-GR" sz="2000">
                        <a:latin typeface="Cambria Math" panose="02040503050406030204" pitchFamily="18" charset="0"/>
                        <a:ea typeface="Calibri" panose="020F0502020204030204" pitchFamily="34" charset="0"/>
                        <a:cs typeface="Times New Roman" panose="02020603050405020304" pitchFamily="18" charset="0"/>
                      </a:rPr>
                      <m:t>=10</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a:t>
                </a:r>
                <a:r>
                  <a:rPr lang="en-US" sz="2000" dirty="0">
                    <a:latin typeface="Bookman Old Style" panose="02050604050505020204" pitchFamily="18" charset="0"/>
                    <a:ea typeface="Calibri" panose="020F0502020204030204" pitchFamily="34" charset="0"/>
                    <a:cs typeface="Times New Roman" panose="02020603050405020304" pitchFamily="18" charset="0"/>
                  </a:rPr>
                  <a:t>cm</a:t>
                </a:r>
                <a:r>
                  <a:rPr lang="el-GR" sz="2000" dirty="0">
                    <a:latin typeface="Bookman Old Style" panose="02050604050505020204" pitchFamily="18" charset="0"/>
                    <a:ea typeface="Calibri" panose="020F0502020204030204" pitchFamily="34" charset="0"/>
                    <a:cs typeface="Times New Roman" panose="02020603050405020304" pitchFamily="18" charset="0"/>
                  </a:rPr>
                  <a:t>. Η στάθμη του νερού που ρέει στον αγωγό είναι στη χορδή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ΑΒ</m:t>
                    </m:r>
                  </m:oMath>
                </a14:m>
                <a:r>
                  <a:rPr lang="el-GR" sz="2000" dirty="0">
                    <a:latin typeface="Bookman Old Style" panose="02050604050505020204" pitchFamily="18" charset="0"/>
                    <a:ea typeface="Calibri" panose="020F0502020204030204" pitchFamily="34" charset="0"/>
                    <a:cs typeface="Times New Roman" panose="02020603050405020304" pitchFamily="18" charset="0"/>
                  </a:rPr>
                  <a:t> και το </a:t>
                </a:r>
                <a14:m>
                  <m:oMath xmlns:m="http://schemas.openxmlformats.org/officeDocument/2006/math">
                    <m:r>
                      <m:rPr>
                        <m:sty m:val="p"/>
                      </m:rPr>
                      <a:rPr lang="el-GR" sz="2000">
                        <a:latin typeface="Cambria Math" panose="02040503050406030204" pitchFamily="18" charset="0"/>
                        <a:ea typeface="Calibri" panose="020F0502020204030204" pitchFamily="34" charset="0"/>
                        <a:cs typeface="Times New Roman" panose="02020603050405020304" pitchFamily="18" charset="0"/>
                      </a:rPr>
                      <m:t>ΜΝ</m:t>
                    </m:r>
                    <m:r>
                      <a:rPr lang="el-GR" sz="2000">
                        <a:latin typeface="Cambria Math" panose="02040503050406030204" pitchFamily="18" charset="0"/>
                        <a:ea typeface="Calibri" panose="020F0502020204030204" pitchFamily="34" charset="0"/>
                        <a:cs typeface="Times New Roman" panose="02020603050405020304" pitchFamily="18" charset="0"/>
                      </a:rPr>
                      <m:t>=15</m:t>
                    </m:r>
                    <m:r>
                      <a:rPr lang="el-GR" sz="2000" i="1">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Bookman Old Style" panose="02050604050505020204" pitchFamily="18" charset="0"/>
                    <a:ea typeface="Calibri" panose="020F0502020204030204" pitchFamily="34" charset="0"/>
                    <a:cs typeface="Times New Roman" panose="02020603050405020304" pitchFamily="18" charset="0"/>
                  </a:rPr>
                  <a:t>cm</a:t>
                </a:r>
                <a:r>
                  <a:rPr lang="el-GR" sz="2000" dirty="0">
                    <a:latin typeface="Bookman Old Style" panose="02050604050505020204" pitchFamily="18" charset="0"/>
                    <a:ea typeface="Calibri" panose="020F0502020204030204" pitchFamily="34" charset="0"/>
                    <a:cs typeface="Times New Roman" panose="02020603050405020304" pitchFamily="18" charset="0"/>
                  </a:rPr>
                  <a:t>. Να βρείτε:</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000" dirty="0">
                    <a:latin typeface="Bookman Old Style" panose="02050604050505020204" pitchFamily="18" charset="0"/>
                    <a:ea typeface="Times New Roman" panose="02020603050405020304" pitchFamily="18" charset="0"/>
                    <a:cs typeface="Times New Roman" panose="02020603050405020304" pitchFamily="18" charset="0"/>
                  </a:rPr>
                  <a:t>το εμβαδόν</a:t>
                </a:r>
                <a:r>
                  <a:rPr lang="el-GR" sz="2000" dirty="0">
                    <a:latin typeface="Bookman Old Style" panose="02050604050505020204" pitchFamily="18" charset="0"/>
                    <a:ea typeface="Calibri" panose="020F0502020204030204" pitchFamily="34" charset="0"/>
                    <a:cs typeface="Times New Roman" panose="02020603050405020304" pitchFamily="18" charset="0"/>
                  </a:rPr>
                  <a:t> του σκιασμένου μέρους του σχήματος </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που περικλείεται από την χορδή </a:t>
                </a:r>
                <a14:m>
                  <m:oMath xmlns:m="http://schemas.openxmlformats.org/officeDocument/2006/math">
                    <m:r>
                      <m:rPr>
                        <m:sty m:val="p"/>
                      </m:rPr>
                      <a:rPr lang="el-GR" sz="2000">
                        <a:latin typeface="Cambria Math" panose="02040503050406030204" pitchFamily="18" charset="0"/>
                        <a:ea typeface="Times New Roman" panose="02020603050405020304" pitchFamily="18" charset="0"/>
                        <a:cs typeface="Times New Roman" panose="02020603050405020304" pitchFamily="18" charset="0"/>
                      </a:rPr>
                      <m:t>ΑΒ</m:t>
                    </m: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και το τόξο </a:t>
                </a:r>
                <a14:m>
                  <m:oMath xmlns:m="http://schemas.openxmlformats.org/officeDocument/2006/math">
                    <m:groupChr>
                      <m:groupChrPr>
                        <m:chr m:val="⏜"/>
                        <m:pos m:val="top"/>
                        <m:vertJc m:val="bot"/>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groupChrPr>
                      <m:e>
                        <m:r>
                          <m:rPr>
                            <m:sty m:val="p"/>
                          </m:rPr>
                          <a:rPr lang="el-GR" sz="2000">
                            <a:latin typeface="Cambria Math" panose="02040503050406030204" pitchFamily="18" charset="0"/>
                            <a:ea typeface="Times New Roman" panose="02020603050405020304" pitchFamily="18" charset="0"/>
                            <a:cs typeface="Times New Roman" panose="02020603050405020304" pitchFamily="18" charset="0"/>
                          </a:rPr>
                          <m:t>ΑΝΒ</m:t>
                        </m:r>
                      </m:e>
                    </m:groupCh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  (Μονάδες 7)</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το μήκος του τόξου </a:t>
                </a:r>
                <a14:m>
                  <m:oMath xmlns:m="http://schemas.openxmlformats.org/officeDocument/2006/math">
                    <m:groupChr>
                      <m:groupChrPr>
                        <m:chr m:val="⏜"/>
                        <m:pos m:val="top"/>
                        <m:vertJc m:val="bot"/>
                        <m:ctrlPr>
                          <a:rPr lang="el-GR" sz="2000" i="1">
                            <a:latin typeface="Cambria Math" panose="02040503050406030204" pitchFamily="18" charset="0"/>
                            <a:ea typeface="Times New Roman" panose="02020603050405020304" pitchFamily="18" charset="0"/>
                            <a:cs typeface="Segoe UI" panose="020B0502040204020203" pitchFamily="34" charset="0"/>
                          </a:rPr>
                        </m:ctrlPr>
                      </m:groupChrPr>
                      <m:e>
                        <m:r>
                          <m:rPr>
                            <m:sty m:val="p"/>
                          </m:rPr>
                          <a:rPr lang="el-GR" sz="2000">
                            <a:latin typeface="Cambria Math" panose="02040503050406030204" pitchFamily="18" charset="0"/>
                            <a:ea typeface="Times New Roman" panose="02020603050405020304" pitchFamily="18" charset="0"/>
                            <a:cs typeface="Segoe UI" panose="020B0502040204020203" pitchFamily="34" charset="0"/>
                          </a:rPr>
                          <m:t>ΑΝΒ</m:t>
                        </m:r>
                      </m:e>
                    </m:groupCh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  (Μονάδες 6) </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808098" cy="6569555"/>
              </a:xfrm>
              <a:prstGeom prst="rect">
                <a:avLst/>
              </a:prstGeom>
              <a:blipFill>
                <a:blip r:embed="rId4"/>
                <a:stretch>
                  <a:fillRect l="-1038" t="-742" r="-692"/>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F1C1C8B7-24B6-4849-ADE8-8D2DD5C0ECA6}"/>
              </a:ext>
            </a:extLst>
          </p:cNvPr>
          <p:cNvPicPr>
            <a:picLocks noChangeAspect="1"/>
          </p:cNvPicPr>
          <p:nvPr/>
        </p:nvPicPr>
        <p:blipFill>
          <a:blip r:embed="rId5">
            <a:duotone>
              <a:prstClr val="black"/>
              <a:schemeClr val="accent1">
                <a:tint val="45000"/>
                <a:satMod val="400000"/>
              </a:schemeClr>
            </a:duotone>
          </a:blip>
          <a:stretch>
            <a:fillRect/>
          </a:stretch>
        </p:blipFill>
        <p:spPr>
          <a:xfrm>
            <a:off x="9144381" y="1713623"/>
            <a:ext cx="3047619" cy="3076190"/>
          </a:xfrm>
          <a:prstGeom prst="rect">
            <a:avLst/>
          </a:prstGeom>
        </p:spPr>
      </p:pic>
    </p:spTree>
    <p:extLst>
      <p:ext uri="{BB962C8B-B14F-4D97-AF65-F5344CB8AC3E}">
        <p14:creationId xmlns:p14="http://schemas.microsoft.com/office/powerpoint/2010/main" val="331120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179303"/>
              </a:xfrm>
              <a:prstGeom prst="rect">
                <a:avLst/>
              </a:prstGeom>
              <a:noFill/>
            </p:spPr>
            <p:txBody>
              <a:bodyPr wrap="square" rtlCol="0">
                <a:spAutoFit/>
              </a:bodyPr>
              <a:lstStyle/>
              <a:p>
                <a:pPr>
                  <a:lnSpc>
                    <a:spcPct val="107000"/>
                  </a:lnSpc>
                  <a:spcBef>
                    <a:spcPts val="200"/>
                  </a:spcBef>
                </a:pPr>
                <a:r>
                  <a:rPr lang="el-GR" sz="2800" b="1">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21123 - 2o </a:t>
                </a:r>
                <a:r>
                  <a:rPr lang="el-GR" sz="2000" b="1" u="sng">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Calibri" panose="020F0502020204030204" pitchFamily="34" charset="0"/>
                  </a:rPr>
                  <a:t>ΘΕΜΑ 2</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Calibri" panose="020F0502020204030204" pitchFamily="34" charset="0"/>
                  </a:rPr>
                  <a:t>Στο τρίγωνο</a:t>
                </a:r>
                <a:r>
                  <a:rPr lang="el-GR" sz="2400">
                    <a:latin typeface="Bookman Old Style" panose="02050604050505020204" pitchFamily="18" charset="0"/>
                    <a:ea typeface="Times New Roman" panose="02020603050405020304" pitchFamily="18" charset="0"/>
                    <a:cs typeface="Calibri" panose="020F0502020204030204" pitchFamily="34" charset="0"/>
                  </a:rPr>
                  <a:t>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ΟΑΒ</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του σχήματος</a:t>
                </a:r>
                <a:r>
                  <a:rPr lang="el-GR" sz="2400">
                    <a:latin typeface="Bookman Old Style" panose="02050604050505020204" pitchFamily="18" charset="0"/>
                    <a:ea typeface="Calibri" panose="020F0502020204030204" pitchFamily="34" charset="0"/>
                    <a:cs typeface="Calibri" panose="020F0502020204030204" pitchFamily="34" charset="0"/>
                  </a:rPr>
                  <a:t> είναι</a:t>
                </a:r>
                <a:r>
                  <a:rPr lang="el-GR" sz="2400">
                    <a:latin typeface="Bookman Old Style" panose="02050604050505020204" pitchFamily="18" charset="0"/>
                    <a:ea typeface="Times New Roman" panose="02020603050405020304" pitchFamily="18" charset="0"/>
                    <a:cs typeface="Calibri" panose="020F0502020204030204" pitchFamily="34" charset="0"/>
                  </a:rPr>
                  <a:t>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Α</m:t>
                    </m:r>
                    <m:acc>
                      <m:accPr>
                        <m:chr m:val="̂"/>
                        <m:ctrlPr>
                          <a:rPr lang="el-GR" sz="2400" i="1">
                            <a:latin typeface="Cambria Math" panose="02040503050406030204" pitchFamily="18" charset="0"/>
                            <a:ea typeface="Times New Roman" panose="02020603050405020304" pitchFamily="18" charset="0"/>
                            <a:cs typeface="Calibri" panose="020F0502020204030204" pitchFamily="34" charset="0"/>
                          </a:rPr>
                        </m:ctrlPr>
                      </m:acc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m:t>
                        </m:r>
                      </m:e>
                    </m:acc>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Β</m:t>
                    </m:r>
                    <m:r>
                      <a:rPr lang="el-GR" sz="2400">
                        <a:latin typeface="Cambria Math" panose="02040503050406030204" pitchFamily="18" charset="0"/>
                        <a:ea typeface="Times New Roman" panose="02020603050405020304" pitchFamily="18" charset="0"/>
                        <a:cs typeface="Calibri" panose="020F0502020204030204" pitchFamily="34" charset="0"/>
                      </a:rPr>
                      <m:t>=90°</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ΟΑ</m:t>
                    </m:r>
                    <m:r>
                      <a:rPr lang="el-GR" sz="2400">
                        <a:latin typeface="Cambria Math" panose="02040503050406030204" pitchFamily="18" charset="0"/>
                        <a:ea typeface="Times New Roman" panose="02020603050405020304" pitchFamily="18" charset="0"/>
                        <a:cs typeface="Calibri" panose="020F0502020204030204" pitchFamily="34" charset="0"/>
                      </a:rPr>
                      <m:t>=</m:t>
                    </m:r>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ΟΒ</m:t>
                    </m:r>
                    <m:r>
                      <a:rPr lang="el-GR" sz="2400">
                        <a:latin typeface="Cambria Math" panose="02040503050406030204" pitchFamily="18" charset="0"/>
                        <a:ea typeface="Times New Roman" panose="02020603050405020304" pitchFamily="18" charset="0"/>
                        <a:cs typeface="Calibri" panose="020F0502020204030204" pitchFamily="34" charset="0"/>
                      </a:rPr>
                      <m:t>=2</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το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Calibri" panose="020F0502020204030204" pitchFamily="34" charset="0"/>
                      </a:rPr>
                      <m:t>ΟΗ</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είναι το ύψος του από την κορυφή Ο. Με κέντρο το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ακτίνες </a:t>
                </a:r>
                <a14:m>
                  <m:oMath xmlns:m="http://schemas.openxmlformats.org/officeDocument/2006/math">
                    <m:r>
                      <m:rPr>
                        <m:sty m:val="p"/>
                      </m:rPr>
                      <a:rPr lang="en-US" sz="2400">
                        <a:latin typeface="Cambria Math" panose="02040503050406030204" pitchFamily="18" charset="0"/>
                        <a:ea typeface="Times New Roman" panose="02020603050405020304" pitchFamily="18" charset="0"/>
                        <a:cs typeface="Calibri" panose="020F0502020204030204" pitchFamily="34" charset="0"/>
                      </a:rPr>
                      <m:t>R</m:t>
                    </m:r>
                    <m:r>
                      <a:rPr lang="el-GR" sz="2400">
                        <a:latin typeface="Cambria Math" panose="02040503050406030204" pitchFamily="18" charset="0"/>
                        <a:ea typeface="Times New Roman" panose="02020603050405020304" pitchFamily="18" charset="0"/>
                        <a:cs typeface="Calibri" panose="020F0502020204030204" pitchFamily="34" charset="0"/>
                      </a:rPr>
                      <m:t>=</m:t>
                    </m:r>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ΟΑ</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ρ</m:t>
                    </m:r>
                    <m:r>
                      <a:rPr lang="el-GR" sz="2400">
                        <a:latin typeface="Cambria Math" panose="02040503050406030204" pitchFamily="18" charset="0"/>
                        <a:ea typeface="Times New Roman" panose="02020603050405020304" pitchFamily="18" charset="0"/>
                        <a:cs typeface="Calibri" panose="020F0502020204030204" pitchFamily="34" charset="0"/>
                      </a:rPr>
                      <m:t>=</m:t>
                    </m:r>
                    <m:r>
                      <m:rPr>
                        <m:sty m:val="p"/>
                      </m:rPr>
                      <a:rPr lang="el-GR" sz="2400">
                        <a:latin typeface="Cambria Math" panose="02040503050406030204" pitchFamily="18" charset="0"/>
                        <a:ea typeface="Calibri" panose="020F0502020204030204" pitchFamily="34" charset="0"/>
                        <a:cs typeface="Calibri" panose="020F0502020204030204" pitchFamily="34" charset="0"/>
                      </a:rPr>
                      <m:t>ΟΗ</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γράφουμε δυο ομόκεντρους κύκλους. Ο κύκλος </a:t>
                </a:r>
                <a14:m>
                  <m:oMath xmlns:m="http://schemas.openxmlformats.org/officeDocument/2006/math">
                    <m:d>
                      <m:dPr>
                        <m:ctrlPr>
                          <a:rPr lang="el-GR" sz="2400" i="1">
                            <a:latin typeface="Cambria Math" panose="02040503050406030204" pitchFamily="18" charset="0"/>
                            <a:ea typeface="Times New Roman" panose="02020603050405020304" pitchFamily="18" charset="0"/>
                            <a:cs typeface="Calibri" panose="020F0502020204030204" pitchFamily="34" charset="0"/>
                          </a:rPr>
                        </m:ctrlPr>
                      </m:d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m:t>
                        </m:r>
                        <m:r>
                          <a:rPr lang="el-GR" sz="2400">
                            <a:latin typeface="Cambria Math" panose="02040503050406030204" pitchFamily="18" charset="0"/>
                            <a:ea typeface="Times New Roman" panose="02020603050405020304" pitchFamily="18" charset="0"/>
                            <a:cs typeface="Calibri" panose="020F0502020204030204" pitchFamily="34" charset="0"/>
                          </a:rPr>
                          <m:t>,</m:t>
                        </m:r>
                        <m:r>
                          <m:rPr>
                            <m:sty m:val="p"/>
                          </m:rPr>
                          <a:rPr lang="el-GR" sz="2400">
                            <a:latin typeface="Cambria Math" panose="02040503050406030204" pitchFamily="18" charset="0"/>
                            <a:ea typeface="Times New Roman" panose="02020603050405020304" pitchFamily="18" charset="0"/>
                            <a:cs typeface="Calibri" panose="020F0502020204030204" pitchFamily="34" charset="0"/>
                          </a:rPr>
                          <m:t>ρ</m:t>
                        </m:r>
                      </m:e>
                    </m:d>
                  </m:oMath>
                </a14:m>
                <a:r>
                  <a:rPr lang="el-GR" sz="2400">
                    <a:latin typeface="Bookman Old Style" panose="02050604050505020204" pitchFamily="18" charset="0"/>
                    <a:ea typeface="Times New Roman" panose="02020603050405020304" pitchFamily="18" charset="0"/>
                    <a:cs typeface="Calibri" panose="020F0502020204030204" pitchFamily="34" charset="0"/>
                  </a:rPr>
                  <a:t> τέμνει τις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ΟΑ</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ΟΒ</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στα σημεία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Γ</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Δ</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αντίστοιχα.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a:latin typeface="Bookman Old Style" panose="02050604050505020204" pitchFamily="18" charset="0"/>
                    <a:ea typeface="Calibri" panose="020F0502020204030204" pitchFamily="34" charset="0"/>
                    <a:cs typeface="Calibri" panose="020F0502020204030204" pitchFamily="34" charset="0"/>
                  </a:rPr>
                  <a:t>α) Να αποδείξετε ότι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ΟΗ</m:t>
                    </m:r>
                    <m:r>
                      <a:rPr lang="el-GR" sz="2400">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2400">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el-GR" sz="2400">
                    <a:latin typeface="Bookman Old Style" panose="02050604050505020204" pitchFamily="18" charset="0"/>
                    <a:ea typeface="Times New Roman" panose="02020603050405020304" pitchFamily="18" charset="0"/>
                    <a:cs typeface="Calibri" panose="020F0502020204030204" pitchFamily="34" charset="0"/>
                  </a:rPr>
                  <a:t> . </a:t>
                </a:r>
                <a:r>
                  <a:rPr lang="el-GR" sz="2400">
                    <a:latin typeface="Bookman Old Style" panose="02050604050505020204" pitchFamily="18" charset="0"/>
                    <a:ea typeface="Calibri" panose="020F0502020204030204" pitchFamily="34" charset="0"/>
                    <a:cs typeface="Calibri" panose="020F0502020204030204" pitchFamily="34" charset="0"/>
                  </a:rPr>
                  <a:t>(Μονάδες 10)</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Calibri" panose="020F0502020204030204" pitchFamily="34" charset="0"/>
                  </a:rPr>
                  <a:t>β) Να υπολογίσετε τα εμβαδά των κυκλικών τομέων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Calibri" panose="020F0502020204030204" pitchFamily="34" charset="0"/>
                      </a:rPr>
                      <m:t>Ο</m:t>
                    </m:r>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ΑΒ</m:t>
                        </m:r>
                      </m:e>
                    </m:groupCh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Calibri" panose="020F0502020204030204" pitchFamily="34" charset="0"/>
                      </a:rPr>
                      <m:t>Ο</m:t>
                    </m:r>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ΓΔ</m:t>
                        </m:r>
                      </m:e>
                    </m:groupChr>
                  </m:oMath>
                </a14:m>
                <a:r>
                  <a:rPr lang="el-GR" sz="2400">
                    <a:latin typeface="Bookman Old Style" panose="02050604050505020204" pitchFamily="18" charset="0"/>
                    <a:ea typeface="Times New Roman" panose="02020603050405020304" pitchFamily="18" charset="0"/>
                    <a:cs typeface="Calibri" panose="020F0502020204030204" pitchFamily="34" charset="0"/>
                  </a:rPr>
                  <a:t>. (Μονάδες 10)</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 pos="4860925" algn="l"/>
                    <a:tab pos="4951095" algn="l"/>
                  </a:tabLst>
                </a:pPr>
                <a:r>
                  <a:rPr lang="el-GR" sz="2400">
                    <a:latin typeface="Bookman Old Style" panose="02050604050505020204" pitchFamily="18" charset="0"/>
                    <a:ea typeface="Times New Roman" panose="02020603050405020304" pitchFamily="18" charset="0"/>
                    <a:cs typeface="Calibri" panose="020F0502020204030204" pitchFamily="34" charset="0"/>
                  </a:rPr>
                  <a:t>γ) </a:t>
                </a:r>
                <a:r>
                  <a:rPr lang="el-GR" sz="2400">
                    <a:latin typeface="Bookman Old Style" panose="02050604050505020204" pitchFamily="18" charset="0"/>
                    <a:ea typeface="Calibri" panose="020F0502020204030204" pitchFamily="34" charset="0"/>
                    <a:cs typeface="Calibri" panose="020F0502020204030204" pitchFamily="34" charset="0"/>
                  </a:rPr>
                  <a:t>Να υπολογίσετε το εμβαδόν</a:t>
                </a:r>
                <a:r>
                  <a:rPr lang="el-GR" sz="2400">
                    <a:latin typeface="Bookman Old Style" panose="02050604050505020204" pitchFamily="18" charset="0"/>
                    <a:ea typeface="Times New Roman" panose="02020603050405020304" pitchFamily="18" charset="0"/>
                    <a:cs typeface="Calibri" panose="020F0502020204030204" pitchFamily="34" charset="0"/>
                  </a:rPr>
                  <a:t> </a:t>
                </a:r>
                <a:r>
                  <a:rPr lang="el-GR" sz="2400">
                    <a:solidFill>
                      <a:srgbClr val="000000"/>
                    </a:solidFill>
                    <a:latin typeface="Bookman Old Style" panose="02050604050505020204" pitchFamily="18" charset="0"/>
                    <a:ea typeface="Calibri" panose="020F0502020204030204" pitchFamily="34" charset="0"/>
                    <a:cs typeface="Calibri" panose="020F0502020204030204" pitchFamily="34" charset="0"/>
                  </a:rPr>
                  <a:t>του σκιασμένου μέρους που περικλείεται από τα τόξα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ΑΒ</m:t>
                        </m:r>
                      </m:e>
                    </m:groupChr>
                  </m:oMath>
                </a14:m>
                <a:r>
                  <a:rPr lang="el-GR" sz="240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 και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Calibri" panose="020F0502020204030204" pitchFamily="34" charset="0"/>
                          </a:rPr>
                        </m:ctrlPr>
                      </m:groupChrPr>
                      <m:e>
                        <m:r>
                          <m:rPr>
                            <m:sty m:val="p"/>
                          </m:rPr>
                          <a:rPr lang="el-GR" sz="2400">
                            <a:latin typeface="Cambria Math" panose="02040503050406030204" pitchFamily="18" charset="0"/>
                            <a:ea typeface="Times New Roman" panose="02020603050405020304" pitchFamily="18" charset="0"/>
                            <a:cs typeface="Calibri" panose="020F0502020204030204" pitchFamily="34" charset="0"/>
                          </a:rPr>
                          <m:t>ΓΔ</m:t>
                        </m:r>
                      </m:e>
                    </m:groupChr>
                  </m:oMath>
                </a14:m>
                <a:r>
                  <a:rPr lang="en-US" sz="240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 </a:t>
                </a:r>
                <a:r>
                  <a:rPr lang="el-GR" sz="240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και τα ευθύγραμμα τμήματα </a:t>
                </a:r>
                <a14:m>
                  <m:oMath xmlns:m="http://schemas.openxmlformats.org/officeDocument/2006/math">
                    <m:r>
                      <m:rPr>
                        <m:sty m:val="p"/>
                      </m:rPr>
                      <a:rPr lang="el-GR" sz="2400">
                        <a:solidFill>
                          <a:srgbClr val="000000"/>
                        </a:solidFill>
                        <a:latin typeface="Cambria Math" panose="02040503050406030204" pitchFamily="18" charset="0"/>
                        <a:ea typeface="Times New Roman" panose="02020603050405020304" pitchFamily="18" charset="0"/>
                        <a:cs typeface="Calibri" panose="020F0502020204030204" pitchFamily="34" charset="0"/>
                      </a:rPr>
                      <m:t>ΑΓ</m:t>
                    </m:r>
                    <m:r>
                      <a:rPr lang="el-GR" sz="240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oMath>
                </a14:m>
                <a:r>
                  <a:rPr lang="el-GR" sz="240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και </a:t>
                </a:r>
                <a14:m>
                  <m:oMath xmlns:m="http://schemas.openxmlformats.org/officeDocument/2006/math">
                    <m:r>
                      <m:rPr>
                        <m:sty m:val="p"/>
                      </m:rPr>
                      <a:rPr lang="el-GR" sz="2400">
                        <a:solidFill>
                          <a:srgbClr val="000000"/>
                        </a:solidFill>
                        <a:latin typeface="Cambria Math" panose="02040503050406030204" pitchFamily="18" charset="0"/>
                        <a:ea typeface="Times New Roman" panose="02020603050405020304" pitchFamily="18" charset="0"/>
                        <a:cs typeface="Calibri" panose="020F0502020204030204" pitchFamily="34" charset="0"/>
                      </a:rPr>
                      <m:t>ΒΔ</m:t>
                    </m:r>
                  </m:oMath>
                </a14:m>
                <a:r>
                  <a:rPr lang="el-GR" sz="240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a:t>
                </a:r>
                <a:r>
                  <a:rPr lang="el-GR" sz="2400">
                    <a:latin typeface="Bookman Old Style" panose="02050604050505020204" pitchFamily="18" charset="0"/>
                    <a:ea typeface="Calibri" panose="020F0502020204030204" pitchFamily="34" charset="0"/>
                    <a:cs typeface="Calibri" panose="020F0502020204030204" pitchFamily="34" charset="0"/>
                  </a:rPr>
                  <a:t> (Μονάδες 5)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410710" algn="l"/>
                  </a:tabLs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179303"/>
              </a:xfrm>
              <a:prstGeom prst="rect">
                <a:avLst/>
              </a:prstGeom>
              <a:blipFill>
                <a:blip r:embed="rId4"/>
                <a:stretch>
                  <a:fillRect l="-1000" t="-1294" r="-750"/>
                </a:stretch>
              </a:blipFill>
            </p:spPr>
            <p:txBody>
              <a:bodyPr/>
              <a:lstStyle/>
              <a:p>
                <a:r>
                  <a:rPr lang="el-GR">
                    <a:noFill/>
                  </a:rPr>
                  <a:t> </a:t>
                </a:r>
              </a:p>
            </p:txBody>
          </p:sp>
        </mc:Fallback>
      </mc:AlternateContent>
      <p:pic>
        <p:nvPicPr>
          <p:cNvPr id="3" name="0 - Εικόνα">
            <a:extLst>
              <a:ext uri="{FF2B5EF4-FFF2-40B4-BE49-F238E27FC236}">
                <a16:creationId xmlns:a16="http://schemas.microsoft.com/office/drawing/2014/main" id="{139CAC46-CCBE-43B8-AF96-D99CFCF3EE94}"/>
              </a:ext>
            </a:extLst>
          </p:cNvPr>
          <p:cNvPicPr/>
          <p:nvPr/>
        </p:nvPicPr>
        <p:blipFill>
          <a:blip r:embed="rId5" cstate="print">
            <a:duotone>
              <a:prstClr val="black"/>
              <a:schemeClr val="accent1">
                <a:tint val="45000"/>
                <a:satMod val="400000"/>
              </a:schemeClr>
            </a:duotone>
          </a:blip>
          <a:srcRect l="17053" t="11630" r="52631" b="13136"/>
          <a:stretch>
            <a:fillRect/>
          </a:stretch>
        </p:blipFill>
        <p:spPr>
          <a:xfrm>
            <a:off x="4451156" y="4648200"/>
            <a:ext cx="2393950" cy="2209800"/>
          </a:xfrm>
          <a:prstGeom prst="rect">
            <a:avLst/>
          </a:prstGeom>
        </p:spPr>
      </p:pic>
    </p:spTree>
    <p:extLst>
      <p:ext uri="{BB962C8B-B14F-4D97-AF65-F5344CB8AC3E}">
        <p14:creationId xmlns:p14="http://schemas.microsoft.com/office/powerpoint/2010/main" val="12611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173258"/>
              </a:xfrm>
              <a:prstGeom prst="rect">
                <a:avLst/>
              </a:prstGeom>
              <a:noFill/>
            </p:spPr>
            <p:txBody>
              <a:bodyPr wrap="square" rtlCol="0">
                <a:spAutoFit/>
              </a:bodyPr>
              <a:lstStyle/>
              <a:p>
                <a:pPr>
                  <a:lnSpc>
                    <a:spcPct val="107000"/>
                  </a:lnSpc>
                  <a:spcBef>
                    <a:spcPts val="200"/>
                  </a:spcBef>
                </a:pPr>
                <a:r>
                  <a:rPr lang="el-GR" sz="2800" b="1">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21122 - 2o </a:t>
                </a:r>
                <a:r>
                  <a:rPr lang="el-GR" sz="2000" b="1" u="sng">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Calibri" panose="020F0502020204030204" pitchFamily="34" charset="0"/>
                  </a:rPr>
                  <a:t>Στο ορθογώνιο τρίγωνο </a:t>
                </a:r>
                <a14:m>
                  <m:oMath xmlns:m="http://schemas.openxmlformats.org/officeDocument/2006/math">
                    <m:r>
                      <a:rPr lang="el-GR" sz="2400" i="1">
                        <a:latin typeface="Cambria Math" panose="02040503050406030204" pitchFamily="18" charset="0"/>
                        <a:ea typeface="Calibri" panose="020F0502020204030204" pitchFamily="34" charset="0"/>
                        <a:cs typeface="Calibri" panose="020F0502020204030204" pitchFamily="34" charset="0"/>
                      </a:rPr>
                      <m:t>𝛢𝛣𝛤</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του σχήματος, το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𝛥</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είναι η προβολή της κορυφής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𝛢</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στην υποτείνουσα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𝛣𝛤</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είναι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𝛣𝛥</m:t>
                    </m:r>
                    <m:r>
                      <a:rPr lang="el-GR" sz="2400" i="1">
                        <a:latin typeface="Cambria Math" panose="02040503050406030204" pitchFamily="18" charset="0"/>
                        <a:ea typeface="Times New Roman" panose="02020603050405020304" pitchFamily="18" charset="0"/>
                        <a:cs typeface="Calibri" panose="020F0502020204030204" pitchFamily="34" charset="0"/>
                      </a:rPr>
                      <m:t>=1</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𝛥𝛤</m:t>
                    </m:r>
                    <m:r>
                      <a:rPr lang="el-GR" sz="2400" i="1">
                        <a:latin typeface="Cambria Math" panose="02040503050406030204" pitchFamily="18" charset="0"/>
                        <a:ea typeface="Times New Roman" panose="02020603050405020304" pitchFamily="18" charset="0"/>
                        <a:cs typeface="Calibri" panose="020F0502020204030204" pitchFamily="34" charset="0"/>
                      </a:rPr>
                      <m:t>=4</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α) Να αποδείξετε ότι </a:t>
                </a:r>
                <a14:m>
                  <m:oMath xmlns:m="http://schemas.openxmlformats.org/officeDocument/2006/math">
                    <m:r>
                      <a:rPr lang="el-GR" sz="2400" i="1">
                        <a:solidFill>
                          <a:srgbClr val="000000"/>
                        </a:solidFill>
                        <a:latin typeface="Cambria Math" panose="02040503050406030204" pitchFamily="18" charset="0"/>
                        <a:ea typeface="Calibri" panose="020F0502020204030204" pitchFamily="34" charset="0"/>
                        <a:cs typeface="Calibri" panose="020F0502020204030204" pitchFamily="34" charset="0"/>
                      </a:rPr>
                      <m:t>𝐴</m:t>
                    </m:r>
                    <m:r>
                      <a:rPr lang="el-GR" sz="2400" i="1">
                        <a:solidFill>
                          <a:srgbClr val="000000"/>
                        </a:solidFill>
                        <a:latin typeface="Cambria Math" panose="02040503050406030204" pitchFamily="18" charset="0"/>
                        <a:ea typeface="Calibri" panose="020F0502020204030204" pitchFamily="34" charset="0"/>
                        <a:cs typeface="Calibri" panose="020F0502020204030204" pitchFamily="34" charset="0"/>
                      </a:rPr>
                      <m:t>𝛥</m:t>
                    </m:r>
                    <m:r>
                      <a:rPr lang="el-GR" sz="2400" i="1">
                        <a:solidFill>
                          <a:srgbClr val="000000"/>
                        </a:solidFill>
                        <a:latin typeface="Cambria Math" panose="02040503050406030204" pitchFamily="18" charset="0"/>
                        <a:ea typeface="Calibri" panose="020F0502020204030204" pitchFamily="34" charset="0"/>
                        <a:cs typeface="Calibri" panose="020F0502020204030204" pitchFamily="34" charset="0"/>
                      </a:rPr>
                      <m:t>=2</m:t>
                    </m:r>
                  </m:oMath>
                </a14:m>
                <a:r>
                  <a:rPr lang="el-GR" sz="240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a:t>
                </a:r>
                <a:r>
                  <a:rPr lang="el-GR" sz="2400">
                    <a:latin typeface="Bookman Old Style" panose="02050604050505020204" pitchFamily="18" charset="0"/>
                    <a:ea typeface="Calibri" panose="020F0502020204030204" pitchFamily="34" charset="0"/>
                    <a:cs typeface="Times New Roman" panose="02020603050405020304" pitchFamily="18" charset="0"/>
                  </a:rPr>
                  <a:t> (Μονάδες 12)</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β) </a:t>
                </a:r>
                <a:r>
                  <a:rPr lang="el-GR" sz="2400">
                    <a:latin typeface="Bookman Old Style" panose="02050604050505020204" pitchFamily="18" charset="0"/>
                    <a:ea typeface="Calibri" panose="020F0502020204030204" pitchFamily="34" charset="0"/>
                    <a:cs typeface="Calibri" panose="020F0502020204030204" pitchFamily="34" charset="0"/>
                  </a:rPr>
                  <a:t>Με κέντρο το </a:t>
                </a:r>
                <a14:m>
                  <m:oMath xmlns:m="http://schemas.openxmlformats.org/officeDocument/2006/math">
                    <m:r>
                      <a:rPr lang="el-GR" sz="2400" i="1">
                        <a:latin typeface="Cambria Math" panose="02040503050406030204" pitchFamily="18" charset="0"/>
                        <a:ea typeface="Calibri" panose="020F0502020204030204" pitchFamily="34" charset="0"/>
                        <a:cs typeface="Calibri" panose="020F0502020204030204" pitchFamily="34" charset="0"/>
                      </a:rPr>
                      <m:t>𝛢</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και ακτίνα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𝛢𝛥</m:t>
                    </m:r>
                  </m:oMath>
                </a14:m>
                <a:r>
                  <a:rPr lang="el-GR" sz="2400">
                    <a:latin typeface="Bookman Old Style" panose="02050604050505020204" pitchFamily="18" charset="0"/>
                    <a:ea typeface="Times New Roman" panose="02020603050405020304" pitchFamily="18" charset="0"/>
                    <a:cs typeface="Calibri" panose="020F0502020204030204" pitchFamily="34" charset="0"/>
                  </a:rPr>
                  <a:t> γράφουμε κύκλο, ο οποίος τέμνει τις πλευρές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𝛢𝛣</m:t>
                    </m:r>
                  </m:oMath>
                </a14:m>
                <a:r>
                  <a:rPr lang="el-GR" sz="240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𝛢𝛤</m:t>
                    </m:r>
                  </m:oMath>
                </a14:m>
                <a:r>
                  <a:rPr lang="el-GR" sz="2400">
                    <a:latin typeface="Bookman Old Style" panose="02050604050505020204" pitchFamily="18" charset="0"/>
                    <a:ea typeface="Times New Roman" panose="02020603050405020304" pitchFamily="18" charset="0"/>
                    <a:cs typeface="Times New Roman" panose="02020603050405020304" pitchFamily="18" charset="0"/>
                  </a:rPr>
                  <a:t>, στα σημεία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𝛦</m:t>
                    </m:r>
                  </m:oMath>
                </a14:m>
                <a:r>
                  <a:rPr lang="el-GR" sz="240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𝛧</m:t>
                    </m:r>
                  </m:oMath>
                </a14:m>
                <a:r>
                  <a:rPr lang="el-GR" sz="2400">
                    <a:latin typeface="Bookman Old Style" panose="02050604050505020204" pitchFamily="18" charset="0"/>
                    <a:ea typeface="Times New Roman" panose="02020603050405020304" pitchFamily="18" charset="0"/>
                    <a:cs typeface="Times New Roman" panose="02020603050405020304" pitchFamily="18" charset="0"/>
                  </a:rPr>
                  <a:t> αντίστοιχα, όπως φαίνεται στο παρακάτω σχήμα. </a:t>
                </a:r>
                <a:r>
                  <a:rPr lang="el-GR" sz="2400">
                    <a:latin typeface="Bookman Old Style" panose="02050604050505020204" pitchFamily="18" charset="0"/>
                    <a:ea typeface="Calibri" panose="020F0502020204030204" pitchFamily="34" charset="0"/>
                    <a:cs typeface="Calibri" panose="020F0502020204030204" pitchFamily="34" charset="0"/>
                  </a:rPr>
                  <a:t>Να υπολογίσετε το μήκος του τόξου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Segoe UI" panose="020B0502040204020203" pitchFamily="34" charset="0"/>
                          </a:rPr>
                        </m:ctrlPr>
                      </m:groupChrPr>
                      <m:e>
                        <m:r>
                          <m:rPr>
                            <m:sty m:val="p"/>
                          </m:rPr>
                          <a:rPr lang="el-GR" sz="2400">
                            <a:latin typeface="Cambria Math" panose="02040503050406030204" pitchFamily="18" charset="0"/>
                            <a:ea typeface="Times New Roman" panose="02020603050405020304" pitchFamily="18" charset="0"/>
                            <a:cs typeface="Segoe UI" panose="020B0502040204020203" pitchFamily="34" charset="0"/>
                          </a:rPr>
                          <m:t>ΕΔΖ</m:t>
                        </m:r>
                      </m:e>
                    </m:groupChr>
                  </m:oMath>
                </a14:m>
                <a:r>
                  <a:rPr lang="el-GR" sz="2400">
                    <a:latin typeface="Bookman Old Style" panose="02050604050505020204" pitchFamily="18" charset="0"/>
                    <a:ea typeface="Times New Roman" panose="02020603050405020304" pitchFamily="18" charset="0"/>
                    <a:cs typeface="Calibri" panose="020F0502020204030204" pitchFamily="34" charset="0"/>
                  </a:rPr>
                  <a:t>.</a:t>
                </a:r>
                <a:r>
                  <a:rPr lang="el-GR" sz="2400">
                    <a:latin typeface="Bookman Old Style" panose="02050604050505020204" pitchFamily="18" charset="0"/>
                    <a:ea typeface="Calibri" panose="020F0502020204030204" pitchFamily="34" charset="0"/>
                    <a:cs typeface="Calibri" panose="020F0502020204030204" pitchFamily="34" charset="0"/>
                  </a:rPr>
                  <a:t> </a:t>
                </a:r>
                <a:r>
                  <a:rPr lang="el-GR" sz="2400">
                    <a:latin typeface="Bookman Old Style" panose="02050604050505020204" pitchFamily="18" charset="0"/>
                    <a:ea typeface="Calibri" panose="020F0502020204030204" pitchFamily="34" charset="0"/>
                    <a:cs typeface="Times New Roman" panose="02020603050405020304" pitchFamily="18" charset="0"/>
                  </a:rPr>
                  <a:t>(Μονάδες 13)</a:t>
                </a:r>
                <a:endParaRPr lang="el-GR" sz="2000">
                  <a:latin typeface="Calibri" panose="020F0502020204030204" pitchFamily="34" charset="0"/>
                  <a:ea typeface="Calibri" panose="020F0502020204030204" pitchFamily="34" charset="0"/>
                  <a:cs typeface="Times New Roman" panose="02020603050405020304" pitchFamily="18" charset="0"/>
                </a:endParaRPr>
              </a:p>
              <a:p>
                <a:pPr marL="45720" algn="ctr">
                  <a:lnSpc>
                    <a:spcPct val="107000"/>
                  </a:lnSpc>
                  <a:spcAft>
                    <a:spcPts val="800"/>
                  </a:spcAft>
                  <a:tabLst>
                    <a:tab pos="4410710" algn="l"/>
                  </a:tabLs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173258"/>
              </a:xfrm>
              <a:prstGeom prst="rect">
                <a:avLst/>
              </a:prstGeom>
              <a:blipFill>
                <a:blip r:embed="rId4"/>
                <a:stretch>
                  <a:fillRect l="-1000" t="-1606" r="-75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87B7A332-6B85-4B3A-BB58-3019D3C53C99}"/>
              </a:ext>
            </a:extLst>
          </p:cNvPr>
          <p:cNvPicPr>
            <a:picLocks noChangeAspect="1"/>
          </p:cNvPicPr>
          <p:nvPr/>
        </p:nvPicPr>
        <p:blipFill>
          <a:blip r:embed="rId5">
            <a:duotone>
              <a:prstClr val="black"/>
              <a:schemeClr val="accent1">
                <a:tint val="45000"/>
                <a:satMod val="400000"/>
              </a:schemeClr>
            </a:duotone>
          </a:blip>
          <a:stretch>
            <a:fillRect/>
          </a:stretch>
        </p:blipFill>
        <p:spPr>
          <a:xfrm>
            <a:off x="2732639" y="3799059"/>
            <a:ext cx="5168153" cy="3049615"/>
          </a:xfrm>
          <a:prstGeom prst="rect">
            <a:avLst/>
          </a:prstGeom>
        </p:spPr>
      </p:pic>
    </p:spTree>
    <p:extLst>
      <p:ext uri="{BB962C8B-B14F-4D97-AF65-F5344CB8AC3E}">
        <p14:creationId xmlns:p14="http://schemas.microsoft.com/office/powerpoint/2010/main" val="367988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378825" cy="6251711"/>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21121 - 2o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Calibri" panose="020F0502020204030204" pitchFamily="34" charset="0"/>
                  </a:rPr>
                  <a:t>Στο παρακάτω σχήμα, το ορθογώνιο τρίγωνο </a:t>
                </a:r>
                <a14:m>
                  <m:oMath xmlns:m="http://schemas.openxmlformats.org/officeDocument/2006/math">
                    <m:r>
                      <a:rPr lang="el-GR" sz="2400" i="1">
                        <a:latin typeface="Cambria Math" panose="02040503050406030204" pitchFamily="18" charset="0"/>
                        <a:ea typeface="Calibri" panose="020F0502020204030204" pitchFamily="34" charset="0"/>
                        <a:cs typeface="Calibri" panose="020F0502020204030204" pitchFamily="34" charset="0"/>
                      </a:rPr>
                      <m:t>𝛢𝛣𝛤</m:t>
                    </m:r>
                  </m:oMath>
                </a14:m>
                <a:r>
                  <a:rPr lang="el-GR" sz="2400" dirty="0">
                    <a:latin typeface="Bookman Old Style" panose="02050604050505020204" pitchFamily="18" charset="0"/>
                    <a:ea typeface="Times New Roman" panose="02020603050405020304" pitchFamily="18" charset="0"/>
                    <a:cs typeface="Calibri" panose="020F0502020204030204" pitchFamily="34" charset="0"/>
                  </a:rPr>
                  <a:t> έχει </a:t>
                </a:r>
                <a:r>
                  <a:rPr lang="el-GR" sz="2400" dirty="0">
                    <a:solidFill>
                      <a:srgbClr val="000000"/>
                    </a:solidFill>
                    <a:latin typeface="Bookman Old Style" panose="02050604050505020204" pitchFamily="18" charset="0"/>
                    <a:ea typeface="Calibri" panose="020F0502020204030204" pitchFamily="34" charset="0"/>
                    <a:cs typeface="Calibri" panose="020F0502020204030204" pitchFamily="34" charset="0"/>
                  </a:rPr>
                  <a:t>υποτείνουσα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𝛣𝛤</m:t>
                    </m:r>
                    <m:r>
                      <a:rPr lang="el-GR" sz="2400" i="1">
                        <a:latin typeface="Cambria Math" panose="02040503050406030204" pitchFamily="18" charset="0"/>
                        <a:ea typeface="Times New Roman" panose="02020603050405020304" pitchFamily="18" charset="0"/>
                        <a:cs typeface="Calibri" panose="020F0502020204030204" pitchFamily="34" charset="0"/>
                      </a:rPr>
                      <m:t>=13</m:t>
                    </m:r>
                  </m:oMath>
                </a14:m>
                <a:r>
                  <a:rPr lang="el-GR" sz="2400" dirty="0">
                    <a:latin typeface="Bookman Old Style" panose="02050604050505020204" pitchFamily="18" charset="0"/>
                    <a:ea typeface="Times New Roman" panose="02020603050405020304" pitchFamily="18" charset="0"/>
                    <a:cs typeface="Calibri" panose="020F0502020204030204" pitchFamily="34" charset="0"/>
                  </a:rPr>
                  <a:t> και αντίστοιχο </a:t>
                </a:r>
                <a:r>
                  <a:rPr lang="el-GR" sz="2400" dirty="0">
                    <a:solidFill>
                      <a:srgbClr val="000000"/>
                    </a:solidFill>
                    <a:latin typeface="Bookman Old Style" panose="02050604050505020204" pitchFamily="18" charset="0"/>
                    <a:ea typeface="Calibri" panose="020F0502020204030204" pitchFamily="34" charset="0"/>
                    <a:cs typeface="Calibri" panose="020F0502020204030204" pitchFamily="34" charset="0"/>
                  </a:rPr>
                  <a:t>ύψος </a:t>
                </a:r>
                <a14:m>
                  <m:oMath xmlns:m="http://schemas.openxmlformats.org/officeDocument/2006/math">
                    <m:r>
                      <a:rPr lang="el-GR" sz="2400" i="1">
                        <a:solidFill>
                          <a:srgbClr val="000000"/>
                        </a:solidFill>
                        <a:latin typeface="Cambria Math" panose="02040503050406030204" pitchFamily="18" charset="0"/>
                        <a:ea typeface="Calibri" panose="020F0502020204030204" pitchFamily="34" charset="0"/>
                        <a:cs typeface="Calibri" panose="020F0502020204030204" pitchFamily="34" charset="0"/>
                      </a:rPr>
                      <m:t>𝐴</m:t>
                    </m:r>
                    <m:r>
                      <a:rPr lang="el-GR" sz="2400" i="1">
                        <a:solidFill>
                          <a:srgbClr val="000000"/>
                        </a:solidFill>
                        <a:latin typeface="Cambria Math" panose="02040503050406030204" pitchFamily="18" charset="0"/>
                        <a:ea typeface="Calibri" panose="020F0502020204030204" pitchFamily="34" charset="0"/>
                        <a:cs typeface="Calibri" panose="020F0502020204030204" pitchFamily="34" charset="0"/>
                      </a:rPr>
                      <m:t>𝛥</m:t>
                    </m:r>
                    <m:r>
                      <a:rPr lang="el-GR" sz="2400" i="1">
                        <a:solidFill>
                          <a:srgbClr val="000000"/>
                        </a:solidFill>
                        <a:latin typeface="Cambria Math" panose="02040503050406030204" pitchFamily="18" charset="0"/>
                        <a:ea typeface="Calibri" panose="020F0502020204030204" pitchFamily="34" charset="0"/>
                        <a:cs typeface="Calibri" panose="020F0502020204030204" pitchFamily="34" charset="0"/>
                      </a:rPr>
                      <m:t>=6</m:t>
                    </m:r>
                  </m:oMath>
                </a14:m>
                <a:r>
                  <a:rPr lang="el-GR" sz="2400" dirty="0">
                    <a:solidFill>
                      <a:srgbClr val="000000"/>
                    </a:solidFill>
                    <a:latin typeface="Bookman Old Style" panose="02050604050505020204" pitchFamily="18" charset="0"/>
                    <a:ea typeface="Times New Roman" panose="02020603050405020304" pitchFamily="18" charset="0"/>
                    <a:cs typeface="Calibri" panose="020F0502020204030204" pitchFamily="34" charset="0"/>
                  </a:rPr>
                  <a:t>. </a:t>
                </a:r>
                <a:r>
                  <a:rPr lang="el-GR" sz="2400" dirty="0">
                    <a:latin typeface="Bookman Old Style" panose="02050604050505020204" pitchFamily="18" charset="0"/>
                    <a:ea typeface="Calibri" panose="020F0502020204030204" pitchFamily="34" charset="0"/>
                    <a:cs typeface="Calibri" panose="020F0502020204030204" pitchFamily="34" charset="0"/>
                  </a:rPr>
                  <a:t>Με κέντρο το </a:t>
                </a:r>
                <a14:m>
                  <m:oMath xmlns:m="http://schemas.openxmlformats.org/officeDocument/2006/math">
                    <m:r>
                      <a:rPr lang="el-GR" sz="2400" i="1">
                        <a:latin typeface="Cambria Math" panose="02040503050406030204" pitchFamily="18" charset="0"/>
                        <a:ea typeface="Calibri" panose="020F0502020204030204" pitchFamily="34" charset="0"/>
                        <a:cs typeface="Calibri" panose="020F0502020204030204" pitchFamily="34" charset="0"/>
                      </a:rPr>
                      <m:t>𝛢</m:t>
                    </m:r>
                  </m:oMath>
                </a14:m>
                <a:r>
                  <a:rPr lang="el-GR" sz="2400" dirty="0">
                    <a:latin typeface="Bookman Old Style" panose="02050604050505020204" pitchFamily="18" charset="0"/>
                    <a:ea typeface="Times New Roman" panose="02020603050405020304" pitchFamily="18" charset="0"/>
                    <a:cs typeface="Calibri" panose="020F0502020204030204" pitchFamily="34" charset="0"/>
                  </a:rPr>
                  <a:t> και ακτίνα </a:t>
                </a:r>
                <a14:m>
                  <m:oMath xmlns:m="http://schemas.openxmlformats.org/officeDocument/2006/math">
                    <m:r>
                      <a:rPr lang="el-GR" sz="2400" i="1">
                        <a:latin typeface="Cambria Math" panose="02040503050406030204" pitchFamily="18" charset="0"/>
                        <a:ea typeface="Times New Roman" panose="02020603050405020304" pitchFamily="18" charset="0"/>
                        <a:cs typeface="Calibri" panose="020F0502020204030204" pitchFamily="34" charset="0"/>
                      </a:rPr>
                      <m:t>𝛢𝛥</m:t>
                    </m:r>
                  </m:oMath>
                </a14:m>
                <a:r>
                  <a:rPr lang="el-GR" sz="2400" dirty="0">
                    <a:latin typeface="Bookman Old Style" panose="02050604050505020204" pitchFamily="18" charset="0"/>
                    <a:ea typeface="Times New Roman" panose="02020603050405020304" pitchFamily="18" charset="0"/>
                    <a:cs typeface="Calibri" panose="020F0502020204030204" pitchFamily="34" charset="0"/>
                  </a:rPr>
                  <a:t> γράφουμε κύκλο, ο οποίος τέμνει τις πλευρές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𝛢𝛣</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𝛢𝛤</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του τριγώνου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𝛢𝛣𝛤</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στα σημεία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𝛦</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lang="el-GR" sz="2400" i="1">
                        <a:latin typeface="Cambria Math" panose="02040503050406030204" pitchFamily="18" charset="0"/>
                        <a:ea typeface="Times New Roman" panose="02020603050405020304" pitchFamily="18" charset="0"/>
                        <a:cs typeface="Times New Roman" panose="02020603050405020304" pitchFamily="18" charset="0"/>
                      </a:rPr>
                      <m:t>𝛧</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αντίστοιχα.</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a:t>
                </a:r>
                <a:r>
                  <a:rPr lang="el-GR"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υπολογίσετε</a:t>
                </a:r>
                <a:r>
                  <a:rPr lang="el-GR" sz="2400" dirty="0">
                    <a:latin typeface="Bookman Old Style" panose="02050604050505020204" pitchFamily="18" charset="0"/>
                    <a:ea typeface="Calibri" panose="020F0502020204030204" pitchFamily="34" charset="0"/>
                    <a:cs typeface="Times New Roman" panose="02020603050405020304" pitchFamily="18" charset="0"/>
                  </a:rPr>
                  <a:t> το εμβαδόν του τριγώνου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𝛢𝛣𝛤</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a:t>
                </a:r>
                <a:r>
                  <a:rPr lang="el-GR" sz="2400" dirty="0">
                    <a:latin typeface="Bookman Old Style" panose="02050604050505020204" pitchFamily="18" charset="0"/>
                    <a:ea typeface="Calibri" panose="020F0502020204030204" pitchFamily="34" charset="0"/>
                    <a:cs typeface="Calibri" panose="020F0502020204030204" pitchFamily="34" charset="0"/>
                  </a:rPr>
                  <a:t>Να υπολογίσετε τα εμβαδά</a:t>
                </a:r>
                <a:r>
                  <a:rPr lang="el-GR" sz="2400" dirty="0">
                    <a:latin typeface="Bookman Old Style" panose="02050604050505020204" pitchFamily="18" charset="0"/>
                    <a:ea typeface="Calibri" panose="020F0502020204030204" pitchFamily="34" charset="0"/>
                    <a:cs typeface="Times New Roman" panose="02020603050405020304" pitchFamily="18"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r>
                  <a:rPr lang="el-GR" sz="2400" dirty="0">
                    <a:latin typeface="Bookman Old Style" panose="02050604050505020204" pitchFamily="18" charset="0"/>
                    <a:ea typeface="Calibri" panose="020F0502020204030204" pitchFamily="34" charset="0"/>
                    <a:cs typeface="Calibri" panose="020F0502020204030204" pitchFamily="34" charset="0"/>
                  </a:rPr>
                  <a:t>του κυκλικού τομέα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Calibri" panose="020F0502020204030204" pitchFamily="34" charset="0"/>
                      </a:rPr>
                      <m:t>Α</m:t>
                    </m:r>
                    <m:groupChr>
                      <m:groupChrPr>
                        <m:chr m:val="⏜"/>
                        <m:pos m:val="top"/>
                        <m:vertJc m:val="bot"/>
                        <m:ctrlPr>
                          <a:rPr lang="el-GR" sz="2400" i="1">
                            <a:latin typeface="Cambria Math" panose="02040503050406030204" pitchFamily="18" charset="0"/>
                            <a:ea typeface="Times New Roman" panose="02020603050405020304" pitchFamily="18" charset="0"/>
                            <a:cs typeface="Segoe UI" panose="020B0502040204020203" pitchFamily="34" charset="0"/>
                          </a:rPr>
                        </m:ctrlPr>
                      </m:groupChrPr>
                      <m:e>
                        <m:r>
                          <m:rPr>
                            <m:sty m:val="p"/>
                          </m:rPr>
                          <a:rPr lang="el-GR" sz="2400">
                            <a:latin typeface="Cambria Math" panose="02040503050406030204" pitchFamily="18" charset="0"/>
                            <a:ea typeface="Times New Roman" panose="02020603050405020304" pitchFamily="18" charset="0"/>
                            <a:cs typeface="Segoe UI" panose="020B0502040204020203" pitchFamily="34" charset="0"/>
                          </a:rPr>
                          <m:t>ΕΔΖ</m:t>
                        </m:r>
                      </m:e>
                    </m:groupChr>
                  </m:oMath>
                </a14:m>
                <a:r>
                  <a:rPr lang="el-GR" sz="2400" dirty="0">
                    <a:latin typeface="Bookman Old Style" panose="02050604050505020204" pitchFamily="18" charset="0"/>
                    <a:ea typeface="Times New Roman" panose="02020603050405020304" pitchFamily="18" charset="0"/>
                    <a:cs typeface="Calibri" panose="020F0502020204030204" pitchFamily="34" charset="0"/>
                  </a:rPr>
                  <a:t> ,</a:t>
                </a:r>
                <a:r>
                  <a:rPr lang="el-GR" sz="2400" dirty="0">
                    <a:latin typeface="Bookman Old Style" panose="02050604050505020204" pitchFamily="18" charset="0"/>
                    <a:ea typeface="Calibri" panose="020F0502020204030204" pitchFamily="34" charset="0"/>
                    <a:cs typeface="Calibri" panose="020F0502020204030204" pitchFamily="34"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9)</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Calibri" panose="020F0502020204030204" pitchFamily="34" charset="0"/>
                  </a:rPr>
                  <a:t>του σκιασμένου χωρίου που είναι εσωτερικά </a:t>
                </a:r>
                <a:r>
                  <a:rPr lang="el-GR" sz="2400" dirty="0">
                    <a:latin typeface="Bookman Old Style" panose="02050604050505020204" pitchFamily="18" charset="0"/>
                    <a:ea typeface="Calibri" panose="020F0502020204030204" pitchFamily="34" charset="0"/>
                    <a:cs typeface="Times New Roman" panose="02020603050405020304" pitchFamily="18" charset="0"/>
                  </a:rPr>
                  <a:t>του τριγώνου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𝛢𝛣𝛤</m:t>
                    </m:r>
                  </m:oMath>
                </a14:m>
                <a:r>
                  <a:rPr lang="el-GR" sz="2400" dirty="0">
                    <a:latin typeface="Bookman Old Style" panose="02050604050505020204" pitchFamily="18" charset="0"/>
                    <a:ea typeface="Calibri" panose="020F0502020204030204" pitchFamily="34" charset="0"/>
                    <a:cs typeface="Calibri" panose="020F0502020204030204" pitchFamily="34" charset="0"/>
                  </a:rPr>
                  <a:t> και εξωτερικά του κύκλου, όπως φαίνεται και στο παρακάτω σχήμα.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8)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378825" cy="6251711"/>
              </a:xfrm>
              <a:prstGeom prst="rect">
                <a:avLst/>
              </a:prstGeom>
              <a:blipFill>
                <a:blip r:embed="rId4"/>
                <a:stretch>
                  <a:fillRect l="-1456" t="-1072" r="-1092" b="-1267"/>
                </a:stretch>
              </a:blipFill>
            </p:spPr>
            <p:txBody>
              <a:bodyPr/>
              <a:lstStyle/>
              <a:p>
                <a:r>
                  <a:rPr lang="el-GR">
                    <a:noFill/>
                  </a:rPr>
                  <a:t> </a:t>
                </a:r>
              </a:p>
            </p:txBody>
          </p:sp>
        </mc:Fallback>
      </mc:AlternateContent>
      <p:pic>
        <p:nvPicPr>
          <p:cNvPr id="3" name="0 - Εικόνα">
            <a:extLst>
              <a:ext uri="{FF2B5EF4-FFF2-40B4-BE49-F238E27FC236}">
                <a16:creationId xmlns:a16="http://schemas.microsoft.com/office/drawing/2014/main" id="{C9E594B7-B576-4B19-BE45-7426A0A00059}"/>
              </a:ext>
            </a:extLst>
          </p:cNvPr>
          <p:cNvPicPr/>
          <p:nvPr/>
        </p:nvPicPr>
        <p:blipFill>
          <a:blip r:embed="rId5" cstate="print">
            <a:duotone>
              <a:prstClr val="black"/>
              <a:schemeClr val="accent1">
                <a:tint val="45000"/>
                <a:satMod val="400000"/>
              </a:schemeClr>
            </a:duotone>
          </a:blip>
          <a:srcRect l="5461" r="48696"/>
          <a:stretch>
            <a:fillRect/>
          </a:stretch>
        </p:blipFill>
        <p:spPr>
          <a:xfrm>
            <a:off x="8378825" y="1852612"/>
            <a:ext cx="3813175" cy="3152775"/>
          </a:xfrm>
          <a:prstGeom prst="rect">
            <a:avLst/>
          </a:prstGeom>
        </p:spPr>
      </p:pic>
    </p:spTree>
    <p:extLst>
      <p:ext uri="{BB962C8B-B14F-4D97-AF65-F5344CB8AC3E}">
        <p14:creationId xmlns:p14="http://schemas.microsoft.com/office/powerpoint/2010/main" val="161820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3257"/>
                <a:ext cx="12192000" cy="4004686"/>
              </a:xfrm>
              <a:prstGeom prst="rect">
                <a:avLst/>
              </a:prstGeom>
              <a:noFill/>
            </p:spPr>
            <p:txBody>
              <a:bodyPr wrap="square" rtlCol="0">
                <a:spAutoFit/>
              </a:bodyPr>
              <a:lstStyle/>
              <a:p>
                <a:r>
                  <a:rPr lang="el-GR" sz="2400" b="1" dirty="0">
                    <a:solidFill>
                      <a:srgbClr val="0070C0"/>
                    </a:solidFill>
                    <a:latin typeface="Bookman Old Style" panose="02050604050505020204" pitchFamily="18" charset="0"/>
                  </a:rPr>
                  <a:t>Θέμα   21103 -  4o </a:t>
                </a:r>
                <a:r>
                  <a:rPr lang="el-GR" sz="2400" b="1" u="sng" dirty="0">
                    <a:solidFill>
                      <a:srgbClr val="0070C0"/>
                    </a:solidFill>
                    <a:latin typeface="Bookman Old Style" panose="020506040505050202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0070C0"/>
                  </a:solidFill>
                  <a:latin typeface="Bookman Old Style" panose="02050604050505020204" pitchFamily="18" charset="0"/>
                </a:endParaRPr>
              </a:p>
              <a:p>
                <a:r>
                  <a:rPr lang="el-GR" sz="2400" dirty="0">
                    <a:latin typeface="Bookman Old Style" panose="02050604050505020204" pitchFamily="18" charset="0"/>
                  </a:rPr>
                  <a:t>ΘΕΜΑ 4</a:t>
                </a:r>
              </a:p>
              <a:p>
                <a:r>
                  <a:rPr lang="el-GR" sz="2400" dirty="0">
                    <a:latin typeface="Bookman Old Style" panose="02050604050505020204" pitchFamily="18" charset="0"/>
                  </a:rPr>
                  <a:t>Δίνεται τετράγωνο ΑΒΓΔ πλευράς 2α και με διαμέτρους τις ΒΓ και ΒΑ φτιάχνουμε εξωτερικά του τετραγώνου ημικύκλια, όπως φαίνεται στο σχήμα.      </a:t>
                </a:r>
              </a:p>
              <a:p>
                <a:r>
                  <a:rPr lang="el-GR" sz="2400" dirty="0">
                    <a:latin typeface="Bookman Old Style" panose="02050604050505020204" pitchFamily="18" charset="0"/>
                  </a:rPr>
                  <a:t>α) Να αποδείξετε ότι το μήκος κάθε ημικυκλίου ισούται με </a:t>
                </a:r>
                <a:r>
                  <a:rPr lang="el-GR" sz="2400" dirty="0" err="1">
                    <a:latin typeface="Bookman Old Style" panose="02050604050505020204" pitchFamily="18" charset="0"/>
                  </a:rPr>
                  <a:t>π</a:t>
                </a:r>
                <a:r>
                  <a:rPr lang="el-GR" sz="2400" dirty="0" err="1">
                    <a:latin typeface="Bookman Old Style" panose="02050604050505020204" pitchFamily="18" charset="0"/>
                    <a:sym typeface="Symbol" panose="05050102010706020507" pitchFamily="18" charset="2"/>
                  </a:rPr>
                  <a:t></a:t>
                </a:r>
                <a:r>
                  <a:rPr lang="el-GR" sz="2400" dirty="0" err="1">
                    <a:latin typeface="Bookman Old Style" panose="02050604050505020204" pitchFamily="18" charset="0"/>
                  </a:rPr>
                  <a:t>α</a:t>
                </a:r>
                <a:r>
                  <a:rPr lang="el-GR" sz="2400" dirty="0">
                    <a:latin typeface="Bookman Old Style" panose="02050604050505020204" pitchFamily="18" charset="0"/>
                  </a:rPr>
                  <a:t>. (Μονάδες 07)</a:t>
                </a:r>
              </a:p>
              <a:p>
                <a:r>
                  <a:rPr lang="el-GR" sz="2400" dirty="0">
                    <a:latin typeface="Bookman Old Style" panose="02050604050505020204" pitchFamily="18" charset="0"/>
                  </a:rPr>
                  <a:t>β) Αν η περίμετρος της καρδιάς είναι 2π+4, να υπολογίσετε το α. (Μονάδες 06)</a:t>
                </a:r>
              </a:p>
              <a:p>
                <a:pPr lvl="0"/>
                <a:r>
                  <a:rPr lang="el-GR" sz="2400" dirty="0">
                    <a:latin typeface="Bookman Old Style" panose="02050604050505020204" pitchFamily="18" charset="0"/>
                  </a:rPr>
                  <a:t>Αν α = 1 να βρείτε το μήκος του τμήματος που ενώνει τα κέντρα των δύο ημικυκλίων. (Μονάδες 06)</a:t>
                </a:r>
              </a:p>
              <a:p>
                <a:r>
                  <a:rPr lang="el-GR" sz="2400" dirty="0">
                    <a:latin typeface="Bookman Old Style" panose="02050604050505020204" pitchFamily="18" charset="0"/>
                  </a:rPr>
                  <a:t>γ) Αν (τ) είναι το άθροισμα των εμβαδών των δυο ημικυκλίων να συγκρίνετε τον λόγο </a:t>
                </a:r>
                <a14:m>
                  <m:oMath xmlns:m="http://schemas.openxmlformats.org/officeDocument/2006/math">
                    <m:f>
                      <m:fPr>
                        <m:ctrlPr>
                          <a:rPr lang="el-GR" sz="2400" i="1">
                            <a:latin typeface="Cambria Math" panose="02040503050406030204" pitchFamily="18" charset="0"/>
                          </a:rPr>
                        </m:ctrlPr>
                      </m:fPr>
                      <m:num>
                        <m:r>
                          <a:rPr lang="el-GR" sz="2400" i="1">
                            <a:latin typeface="Cambria Math" panose="02040503050406030204" pitchFamily="18" charset="0"/>
                          </a:rPr>
                          <m:t>(</m:t>
                        </m:r>
                        <m:r>
                          <a:rPr lang="el-GR" sz="2400" i="1">
                            <a:latin typeface="Cambria Math" panose="02040503050406030204" pitchFamily="18" charset="0"/>
                          </a:rPr>
                          <m:t>𝜏</m:t>
                        </m:r>
                        <m:r>
                          <a:rPr lang="el-GR" sz="2400" i="1">
                            <a:latin typeface="Cambria Math" panose="02040503050406030204" pitchFamily="18" charset="0"/>
                          </a:rPr>
                          <m:t>)</m:t>
                        </m:r>
                      </m:num>
                      <m:den>
                        <m:r>
                          <a:rPr lang="el-GR" sz="2400" i="1">
                            <a:latin typeface="Cambria Math" panose="02040503050406030204" pitchFamily="18" charset="0"/>
                          </a:rPr>
                          <m:t>(</m:t>
                        </m:r>
                        <m:r>
                          <a:rPr lang="el-GR" sz="2400" i="1">
                            <a:latin typeface="Cambria Math" panose="02040503050406030204" pitchFamily="18" charset="0"/>
                          </a:rPr>
                          <m:t>𝐴𝐵</m:t>
                        </m:r>
                        <m:r>
                          <a:rPr lang="el-GR" sz="2400" i="1">
                            <a:latin typeface="Cambria Math" panose="02040503050406030204" pitchFamily="18" charset="0"/>
                          </a:rPr>
                          <m:t>𝛤𝛥</m:t>
                        </m:r>
                        <m:r>
                          <a:rPr lang="el-GR" sz="2400" i="1">
                            <a:latin typeface="Cambria Math" panose="02040503050406030204" pitchFamily="18" charset="0"/>
                          </a:rPr>
                          <m:t>)</m:t>
                        </m:r>
                      </m:den>
                    </m:f>
                  </m:oMath>
                </a14:m>
                <a:r>
                  <a:rPr lang="el-GR" sz="2400" dirty="0">
                    <a:latin typeface="Bookman Old Style" panose="02050604050505020204" pitchFamily="18" charset="0"/>
                  </a:rPr>
                  <a:t> με την μονάδα. Να αιτιολογήστε την απάντησή σας. (Μονάδες 06) </a:t>
                </a: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3257"/>
                <a:ext cx="12192000" cy="4004686"/>
              </a:xfrm>
              <a:prstGeom prst="rect">
                <a:avLst/>
              </a:prstGeom>
              <a:blipFill>
                <a:blip r:embed="rId4"/>
                <a:stretch>
                  <a:fillRect l="-750" t="-1220"/>
                </a:stretch>
              </a:blipFill>
            </p:spPr>
            <p:txBody>
              <a:bodyPr/>
              <a:lstStyle/>
              <a:p>
                <a:r>
                  <a:rPr lang="el-GR">
                    <a:noFill/>
                  </a:rPr>
                  <a:t> </a:t>
                </a:r>
              </a:p>
            </p:txBody>
          </p:sp>
        </mc:Fallback>
      </mc:AlternateContent>
      <p:pic>
        <p:nvPicPr>
          <p:cNvPr id="7" name="Picture 6">
            <a:extLst>
              <a:ext uri="{FF2B5EF4-FFF2-40B4-BE49-F238E27FC236}">
                <a16:creationId xmlns:a16="http://schemas.microsoft.com/office/drawing/2014/main" id="{B41DD36B-B3C6-475C-B040-D8D54C21D15D}"/>
              </a:ext>
            </a:extLst>
          </p:cNvPr>
          <p:cNvPicPr>
            <a:picLocks noChangeAspect="1"/>
          </p:cNvPicPr>
          <p:nvPr/>
        </p:nvPicPr>
        <p:blipFill>
          <a:blip r:embed="rId5">
            <a:duotone>
              <a:prstClr val="black"/>
              <a:schemeClr val="accent1">
                <a:tint val="45000"/>
                <a:satMod val="400000"/>
              </a:schemeClr>
            </a:duotone>
          </a:blip>
          <a:stretch>
            <a:fillRect/>
          </a:stretch>
        </p:blipFill>
        <p:spPr>
          <a:xfrm>
            <a:off x="4076226" y="3825837"/>
            <a:ext cx="3125721" cy="3028906"/>
          </a:xfrm>
          <a:prstGeom prst="rect">
            <a:avLst/>
          </a:prstGeom>
        </p:spPr>
      </p:pic>
    </p:spTree>
    <p:extLst>
      <p:ext uri="{BB962C8B-B14F-4D97-AF65-F5344CB8AC3E}">
        <p14:creationId xmlns:p14="http://schemas.microsoft.com/office/powerpoint/2010/main" val="30073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813865"/>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21075 - 2o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κύκλος με κέντρο Ο, ακτίνα ρ και εμβαδόν ίσο με 16π.</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υπολογίσετε την ακτίνα ρ του κύκλου.   (Μονάδες 07)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Αν η ακτίνα ρ του κύκλου είναι 4 να υπολογίσετε:</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Την πλευρά του εγγεγραμμένου τετραγώνου στον κύκλο. (Μονάδες 09)</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Το εμβαδόν του χωρίου που περικλείεται ανάμεσα στο τετράγωνο και στον κύκλο. (Μονάδες 09)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1">
            <a:extLst>
              <a:ext uri="{FF2B5EF4-FFF2-40B4-BE49-F238E27FC236}">
                <a16:creationId xmlns:a16="http://schemas.microsoft.com/office/drawing/2014/main" id="{48976DE2-F77F-4DD0-B6DD-516C7D31BFA4}"/>
              </a:ext>
            </a:extLst>
          </p:cNvPr>
          <p:cNvPicPr/>
          <p:nvPr/>
        </p:nvPicPr>
        <p:blipFill>
          <a:blip r:embed="rId4">
            <a:duotone>
              <a:prstClr val="black"/>
              <a:schemeClr val="accent1">
                <a:tint val="45000"/>
                <a:satMod val="400000"/>
              </a:schemeClr>
            </a:duotone>
          </a:blip>
          <a:stretch>
            <a:fillRect/>
          </a:stretch>
        </p:blipFill>
        <p:spPr>
          <a:xfrm>
            <a:off x="4403485" y="3562110"/>
            <a:ext cx="3350254" cy="3295890"/>
          </a:xfrm>
          <a:prstGeom prst="rect">
            <a:avLst/>
          </a:prstGeom>
        </p:spPr>
      </p:pic>
    </p:spTree>
    <p:extLst>
      <p:ext uri="{BB962C8B-B14F-4D97-AF65-F5344CB8AC3E}">
        <p14:creationId xmlns:p14="http://schemas.microsoft.com/office/powerpoint/2010/main" val="4018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488519"/>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21069 - 2o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κύκλος με κέντρο Ο και ακτίνα ρ = 3. Θεωρούμε την χορδή</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ΒΓ = </a:t>
                </a:r>
                <a14:m>
                  <m:oMath xmlns:m="http://schemas.openxmlformats.org/officeDocument/2006/math">
                    <m:r>
                      <m:rPr>
                        <m:nor/>
                      </m:rPr>
                      <a:rPr lang="el-GR" sz="2400">
                        <a:latin typeface="Bookman Old Style" panose="02050604050505020204" pitchFamily="18" charset="0"/>
                        <a:ea typeface="Times New Roman" panose="02020603050405020304" pitchFamily="18" charset="0"/>
                        <a:cs typeface="Calibri" panose="020F0502020204030204" pitchFamily="34" charset="0"/>
                      </a:rPr>
                      <m:t>3</m:t>
                    </m:r>
                    <m:rad>
                      <m:radPr>
                        <m:degHide m:val="on"/>
                        <m:ctrlPr>
                          <a:rPr lang="el-GR" sz="2400" i="1">
                            <a:latin typeface="Cambria Math" panose="02040503050406030204" pitchFamily="18" charset="0"/>
                            <a:ea typeface="Times New Roman" panose="02020603050405020304" pitchFamily="18" charset="0"/>
                            <a:cs typeface="Calibri" panose="020F0502020204030204" pitchFamily="34" charset="0"/>
                          </a:rPr>
                        </m:ctrlPr>
                      </m:radPr>
                      <m:deg/>
                      <m:e>
                        <m:r>
                          <m:rPr>
                            <m:nor/>
                          </m:rPr>
                          <a:rPr lang="el-GR" sz="2400">
                            <a:latin typeface="Bookman Old Style" panose="02050604050505020204" pitchFamily="18" charset="0"/>
                            <a:ea typeface="Times New Roman" panose="02020603050405020304" pitchFamily="18" charset="0"/>
                            <a:cs typeface="Calibri" panose="020F0502020204030204" pitchFamily="34" charset="0"/>
                          </a:rPr>
                          <m:t>3</m:t>
                        </m:r>
                      </m:e>
                    </m:rad>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όπως φαίνεται στο σχήμα.</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 το μέτρο του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κυρτογώνιου</a:t>
                </a:r>
                <a:r>
                  <a:rPr lang="el-GR" sz="2400" dirty="0">
                    <a:latin typeface="Bookman Old Style" panose="02050604050505020204" pitchFamily="18" charset="0"/>
                    <a:ea typeface="Calibri" panose="020F0502020204030204" pitchFamily="34" charset="0"/>
                    <a:cs typeface="Times New Roman" panose="02020603050405020304" pitchFamily="18" charset="0"/>
                  </a:rPr>
                  <a:t> τόξου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Arial" panose="020B0604020202020204" pitchFamily="34" charset="0"/>
                          </a:rPr>
                        </m:ctrlPr>
                      </m:groupChrPr>
                      <m:e>
                        <m:r>
                          <m:rPr>
                            <m:nor/>
                          </m:rPr>
                          <a:rPr lang="el-GR" sz="2400">
                            <a:latin typeface="Bookman Old Style" panose="02050604050505020204" pitchFamily="18" charset="0"/>
                            <a:ea typeface="Times New Roman" panose="02020603050405020304" pitchFamily="18" charset="0"/>
                            <a:cs typeface="Calibri" panose="020F0502020204030204" pitchFamily="34" charset="0"/>
                          </a:rPr>
                          <m:t>ΒΓ</m:t>
                        </m:r>
                      </m:e>
                    </m:groupCh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είναι 120</a:t>
                </a:r>
                <a:r>
                  <a:rPr lang="el-GR" sz="2400" baseline="30000" dirty="0">
                    <a:latin typeface="Bookman Old Style" panose="02050604050505020204" pitchFamily="18" charset="0"/>
                    <a:ea typeface="Calibri" panose="020F0502020204030204" pitchFamily="34" charset="0"/>
                    <a:cs typeface="Times New Roman" panose="02020603050405020304" pitchFamily="18" charset="0"/>
                  </a:rPr>
                  <a:t>ο</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Να υπολογισθεί το μήκος του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κυρτογώνιου</a:t>
                </a:r>
                <a:r>
                  <a:rPr lang="el-GR" sz="2400" dirty="0">
                    <a:latin typeface="Bookman Old Style" panose="02050604050505020204" pitchFamily="18" charset="0"/>
                    <a:ea typeface="Calibri" panose="020F0502020204030204" pitchFamily="34" charset="0"/>
                    <a:cs typeface="Times New Roman" panose="02020603050405020304" pitchFamily="18" charset="0"/>
                  </a:rPr>
                  <a:t> τόξου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Arial" panose="020B0604020202020204" pitchFamily="34" charset="0"/>
                          </a:rPr>
                        </m:ctrlPr>
                      </m:groupChrPr>
                      <m:e>
                        <m:r>
                          <m:rPr>
                            <m:nor/>
                          </m:rPr>
                          <a:rPr lang="el-GR" sz="2400">
                            <a:latin typeface="Bookman Old Style" panose="02050604050505020204" pitchFamily="18" charset="0"/>
                            <a:ea typeface="Times New Roman" panose="02020603050405020304" pitchFamily="18" charset="0"/>
                            <a:cs typeface="Calibri" panose="020F0502020204030204" pitchFamily="34" charset="0"/>
                          </a:rPr>
                          <m:t>ΒΓ</m:t>
                        </m:r>
                      </m:e>
                    </m:groupCh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γ) Να υπολογισθεί το εμβαδόν του κυκλικού τομέα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488519"/>
              </a:xfrm>
              <a:prstGeom prst="rect">
                <a:avLst/>
              </a:prstGeom>
              <a:blipFill>
                <a:blip r:embed="rId4"/>
                <a:stretch>
                  <a:fillRect l="-1000" t="-1923" r="-750" b="-3147"/>
                </a:stretch>
              </a:blipFill>
            </p:spPr>
            <p:txBody>
              <a:bodyPr/>
              <a:lstStyle/>
              <a:p>
                <a:r>
                  <a:rPr lang="el-GR">
                    <a:noFill/>
                  </a:rPr>
                  <a:t> </a:t>
                </a:r>
              </a:p>
            </p:txBody>
          </p:sp>
        </mc:Fallback>
      </mc:AlternateContent>
      <p:pic>
        <p:nvPicPr>
          <p:cNvPr id="3" name="Εικόνα 3">
            <a:extLst>
              <a:ext uri="{FF2B5EF4-FFF2-40B4-BE49-F238E27FC236}">
                <a16:creationId xmlns:a16="http://schemas.microsoft.com/office/drawing/2014/main" id="{CE3A6332-3950-423E-9A70-D7D70A3B6D63}"/>
              </a:ext>
            </a:extLst>
          </p:cNvPr>
          <p:cNvPicPr/>
          <p:nvPr/>
        </p:nvPicPr>
        <p:blipFill>
          <a:blip r:embed="rId5">
            <a:duotone>
              <a:prstClr val="black"/>
              <a:schemeClr val="accent1">
                <a:tint val="45000"/>
                <a:satMod val="400000"/>
              </a:schemeClr>
            </a:duotone>
          </a:blip>
          <a:stretch>
            <a:fillRect/>
          </a:stretch>
        </p:blipFill>
        <p:spPr>
          <a:xfrm>
            <a:off x="3816221" y="3488519"/>
            <a:ext cx="3368350" cy="3369481"/>
          </a:xfrm>
          <a:prstGeom prst="rect">
            <a:avLst/>
          </a:prstGeom>
        </p:spPr>
      </p:pic>
    </p:spTree>
    <p:extLst>
      <p:ext uri="{BB962C8B-B14F-4D97-AF65-F5344CB8AC3E}">
        <p14:creationId xmlns:p14="http://schemas.microsoft.com/office/powerpoint/2010/main" val="163785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512838"/>
              </a:xfrm>
              <a:prstGeom prst="rect">
                <a:avLst/>
              </a:prstGeom>
              <a:noFill/>
            </p:spPr>
            <p:txBody>
              <a:bodyPr wrap="square" rtlCol="0">
                <a:spAutoFit/>
              </a:bodyPr>
              <a:lstStyle/>
              <a:p>
                <a:pPr>
                  <a:lnSpc>
                    <a:spcPct val="107000"/>
                  </a:lnSpc>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20672 - 2o </a:t>
                </a:r>
                <a:r>
                  <a:rPr lang="el-GR" sz="24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ευθύγραμμο τμήμα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ΑΒ</m:t>
                    </m:r>
                    <m:r>
                      <a:rPr lang="el-GR" sz="2400">
                        <a:latin typeface="Cambria Math" panose="02040503050406030204" pitchFamily="18" charset="0"/>
                        <a:ea typeface="Calibri" panose="020F0502020204030204" pitchFamily="34" charset="0"/>
                        <a:cs typeface="Times New Roman" panose="02020603050405020304" pitchFamily="18" charset="0"/>
                      </a:rPr>
                      <m:t>=6</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σημείο του Γ, ώστε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ΒΓ</m:t>
                    </m:r>
                    <m:r>
                      <a:rPr lang="el-GR" sz="2400">
                        <a:latin typeface="Cambria Math" panose="02040503050406030204" pitchFamily="18" charset="0"/>
                        <a:ea typeface="Calibri" panose="020F0502020204030204" pitchFamily="34" charset="0"/>
                        <a:cs typeface="Times New Roman" panose="02020603050405020304" pitchFamily="18" charset="0"/>
                      </a:rPr>
                      <m:t>=4</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Στο ίδιο </a:t>
                </a:r>
                <a:r>
                  <a:rPr lang="el-GR" sz="2400" dirty="0" err="1">
                    <a:latin typeface="Bookman Old Style" panose="02050604050505020204" pitchFamily="18" charset="0"/>
                    <a:ea typeface="Times New Roman" panose="02020603050405020304" pitchFamily="18" charset="0"/>
                    <a:cs typeface="Times New Roman" panose="02020603050405020304" pitchFamily="18" charset="0"/>
                  </a:rPr>
                  <a:t>ημιεπίπεδο</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που ορίζει η ΑΒ σχεδιάζουμε τα ημικύκλια </a:t>
                </a:r>
                <a:r>
                  <a:rPr lang="en-US" sz="2400" dirty="0">
                    <a:latin typeface="Bookman Old Style" panose="02050604050505020204" pitchFamily="18" charset="0"/>
                    <a:ea typeface="Times New Roman" panose="02020603050405020304" pitchFamily="18" charset="0"/>
                    <a:cs typeface="Times New Roman" panose="02020603050405020304" pitchFamily="18" charset="0"/>
                  </a:rPr>
                  <a:t>C</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1</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r>
                  <a:rPr lang="en-US" sz="2400" dirty="0">
                    <a:latin typeface="Bookman Old Style" panose="02050604050505020204" pitchFamily="18" charset="0"/>
                    <a:ea typeface="Times New Roman" panose="02020603050405020304" pitchFamily="18" charset="0"/>
                    <a:cs typeface="Times New Roman" panose="02020603050405020304" pitchFamily="18" charset="0"/>
                  </a:rPr>
                  <a:t>C</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2</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με διαμέτρους ΑΒ και ΒΓ αντίστοιχα και στο άλλο </a:t>
                </a:r>
                <a:r>
                  <a:rPr lang="el-GR" sz="2400" dirty="0" err="1">
                    <a:latin typeface="Bookman Old Style" panose="02050604050505020204" pitchFamily="18" charset="0"/>
                    <a:ea typeface="Times New Roman" panose="02020603050405020304" pitchFamily="18" charset="0"/>
                    <a:cs typeface="Times New Roman" panose="02020603050405020304" pitchFamily="18" charset="0"/>
                  </a:rPr>
                  <a:t>ημιεπίπεδο</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σχεδιάζουμε ημικύκλιο </a:t>
                </a:r>
                <a:r>
                  <a:rPr lang="en-US" sz="2400" dirty="0">
                    <a:latin typeface="Bookman Old Style" panose="02050604050505020204" pitchFamily="18" charset="0"/>
                    <a:ea typeface="Times New Roman" panose="02020603050405020304" pitchFamily="18" charset="0"/>
                    <a:cs typeface="Times New Roman" panose="02020603050405020304" pitchFamily="18" charset="0"/>
                  </a:rPr>
                  <a:t>C</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3</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με διάμετρο ΑΓ.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 τα εμβαδά των ημικυκλίων </a:t>
                </a:r>
                <a:r>
                  <a:rPr lang="en-US" sz="2400" dirty="0">
                    <a:latin typeface="Bookman Old Style" panose="02050604050505020204" pitchFamily="18" charset="0"/>
                    <a:ea typeface="Times New Roman" panose="02020603050405020304" pitchFamily="18" charset="0"/>
                    <a:cs typeface="Times New Roman" panose="02020603050405020304" pitchFamily="18" charset="0"/>
                  </a:rPr>
                  <a:t>C</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1</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a:latin typeface="Bookman Old Style" panose="02050604050505020204" pitchFamily="18" charset="0"/>
                    <a:ea typeface="Times New Roman" panose="02020603050405020304" pitchFamily="18" charset="0"/>
                    <a:cs typeface="Times New Roman" panose="02020603050405020304" pitchFamily="18" charset="0"/>
                  </a:rPr>
                  <a:t>C</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2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και </a:t>
                </a:r>
                <a:r>
                  <a:rPr lang="en-US" sz="2400" dirty="0">
                    <a:latin typeface="Bookman Old Style" panose="02050604050505020204" pitchFamily="18" charset="0"/>
                    <a:ea typeface="Times New Roman" panose="02020603050405020304" pitchFamily="18" charset="0"/>
                    <a:cs typeface="Times New Roman" panose="02020603050405020304" pitchFamily="18" charset="0"/>
                  </a:rPr>
                  <a:t>C</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3</a:t>
                </a:r>
                <a:r>
                  <a:rPr lang="el-GR" sz="2400" dirty="0">
                    <a:latin typeface="Bookman Old Style" panose="02050604050505020204" pitchFamily="18" charset="0"/>
                    <a:ea typeface="Calibri" panose="020F0502020204030204" pitchFamily="34" charset="0"/>
                    <a:cs typeface="Times New Roman" panose="02020603050405020304" pitchFamily="18" charset="0"/>
                  </a:rPr>
                  <a:t> είναι </a:t>
                </a:r>
                <a14:m>
                  <m:oMath xmlns:m="http://schemas.openxmlformats.org/officeDocument/2006/math">
                    <m:f>
                      <m:fPr>
                        <m:ctrlPr>
                          <a:rPr lang="el-GR" sz="3600" i="1">
                            <a:latin typeface="Cambria Math" panose="02040503050406030204" pitchFamily="18" charset="0"/>
                            <a:ea typeface="Calibri" panose="020F0502020204030204" pitchFamily="34" charset="0"/>
                            <a:cs typeface="Times New Roman" panose="02020603050405020304" pitchFamily="18" charset="0"/>
                          </a:rPr>
                        </m:ctrlPr>
                      </m:fPr>
                      <m:num>
                        <m:r>
                          <a:rPr lang="el-GR" sz="3600">
                            <a:latin typeface="Cambria Math" panose="02040503050406030204" pitchFamily="18" charset="0"/>
                            <a:ea typeface="Calibri" panose="020F0502020204030204" pitchFamily="34" charset="0"/>
                            <a:cs typeface="Times New Roman" panose="02020603050405020304" pitchFamily="18" charset="0"/>
                          </a:rPr>
                          <m:t>9</m:t>
                        </m:r>
                        <m:r>
                          <m:rPr>
                            <m:sty m:val="p"/>
                          </m:rPr>
                          <a:rPr lang="el-GR" sz="3600">
                            <a:latin typeface="Cambria Math" panose="02040503050406030204" pitchFamily="18" charset="0"/>
                            <a:ea typeface="Calibri" panose="020F0502020204030204" pitchFamily="34" charset="0"/>
                            <a:cs typeface="Times New Roman" panose="02020603050405020304" pitchFamily="18" charset="0"/>
                          </a:rPr>
                          <m:t>π</m:t>
                        </m:r>
                      </m:num>
                      <m:den>
                        <m:r>
                          <a:rPr lang="el-GR" sz="3600">
                            <a:latin typeface="Cambria Math" panose="02040503050406030204" pitchFamily="18" charset="0"/>
                            <a:ea typeface="Calibri" panose="020F0502020204030204" pitchFamily="34" charset="0"/>
                            <a:cs typeface="Times New Roman" panose="02020603050405020304" pitchFamily="18" charset="0"/>
                          </a:rPr>
                          <m:t>2</m:t>
                        </m:r>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2π και </a:t>
                </a:r>
                <a14:m>
                  <m:oMath xmlns:m="http://schemas.openxmlformats.org/officeDocument/2006/math">
                    <m:f>
                      <m:fPr>
                        <m:ctrlPr>
                          <a:rPr lang="el-GR" sz="36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l-GR" sz="3600">
                            <a:latin typeface="Cambria Math" panose="02040503050406030204" pitchFamily="18" charset="0"/>
                            <a:ea typeface="Calibri" panose="020F0502020204030204" pitchFamily="34" charset="0"/>
                            <a:cs typeface="Times New Roman" panose="02020603050405020304" pitchFamily="18" charset="0"/>
                          </a:rPr>
                          <m:t>π</m:t>
                        </m:r>
                      </m:num>
                      <m:den>
                        <m:r>
                          <a:rPr lang="el-GR" sz="3600">
                            <a:latin typeface="Cambria Math" panose="02040503050406030204" pitchFamily="18" charset="0"/>
                            <a:ea typeface="Calibri" panose="020F0502020204030204" pitchFamily="34" charset="0"/>
                            <a:cs typeface="Times New Roman" panose="02020603050405020304" pitchFamily="18" charset="0"/>
                          </a:rPr>
                          <m:t>2</m:t>
                        </m:r>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αντίστοιχα.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15)</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Να βρείτε το εμβαδόν του σκιασμένου χωρίου. (Μονάδες 10) </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512838"/>
              </a:xfrm>
              <a:prstGeom prst="rect">
                <a:avLst/>
              </a:prstGeom>
              <a:blipFill>
                <a:blip r:embed="rId4"/>
                <a:stretch>
                  <a:fillRect l="-1250" t="-1892" r="-750" b="-2162"/>
                </a:stretch>
              </a:blipFill>
            </p:spPr>
            <p:txBody>
              <a:bodyPr/>
              <a:lstStyle/>
              <a:p>
                <a:r>
                  <a:rPr lang="el-GR">
                    <a:noFill/>
                  </a:rPr>
                  <a:t> </a:t>
                </a:r>
              </a:p>
            </p:txBody>
          </p:sp>
        </mc:Fallback>
      </mc:AlternateContent>
      <p:pic>
        <p:nvPicPr>
          <p:cNvPr id="3" name="Εικόνα 2">
            <a:extLst>
              <a:ext uri="{FF2B5EF4-FFF2-40B4-BE49-F238E27FC236}">
                <a16:creationId xmlns:a16="http://schemas.microsoft.com/office/drawing/2014/main" id="{82035A16-D79C-4E1A-B620-D40BA641C6FB}"/>
              </a:ext>
            </a:extLst>
          </p:cNvPr>
          <p:cNvPicPr/>
          <p:nvPr/>
        </p:nvPicPr>
        <p:blipFill>
          <a:blip r:embed="rId5" cstate="print">
            <a:duotone>
              <a:prstClr val="black"/>
              <a:schemeClr val="accent1">
                <a:tint val="45000"/>
                <a:satMod val="400000"/>
              </a:schemeClr>
            </a:duotone>
          </a:blip>
          <a:srcRect/>
          <a:stretch>
            <a:fillRect/>
          </a:stretch>
        </p:blipFill>
        <p:spPr bwMode="auto">
          <a:xfrm>
            <a:off x="3720154" y="4512838"/>
            <a:ext cx="3567054" cy="2345162"/>
          </a:xfrm>
          <a:prstGeom prst="rect">
            <a:avLst/>
          </a:prstGeom>
          <a:noFill/>
          <a:ln w="9525">
            <a:noFill/>
            <a:miter lim="800000"/>
            <a:headEnd/>
            <a:tailEnd/>
          </a:ln>
        </p:spPr>
      </p:pic>
    </p:spTree>
    <p:extLst>
      <p:ext uri="{BB962C8B-B14F-4D97-AF65-F5344CB8AC3E}">
        <p14:creationId xmlns:p14="http://schemas.microsoft.com/office/powerpoint/2010/main" val="42074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684937"/>
              </a:xfrm>
              <a:prstGeom prst="rect">
                <a:avLst/>
              </a:prstGeom>
              <a:noFill/>
            </p:spPr>
            <p:txBody>
              <a:bodyPr wrap="square" rtlCol="0">
                <a:spAutoFit/>
              </a:bodyPr>
              <a:lstStyle/>
              <a:p>
                <a:pPr>
                  <a:lnSpc>
                    <a:spcPct val="107000"/>
                  </a:lnSpc>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20638 - 2o </a:t>
                </a:r>
                <a:r>
                  <a:rPr lang="el-GR" sz="24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8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Δύο κανονικά πολύγωνα έχουν πλήθος πλευρών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𝜈</m:t>
                        </m:r>
                      </m:e>
                      <m:sub>
                        <m:r>
                          <a:rPr lang="el-GR" sz="24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και</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 </m:t>
                        </m:r>
                        <m:r>
                          <a:rPr lang="el-GR" sz="2400" i="1">
                            <a:latin typeface="Cambria Math" panose="02040503050406030204" pitchFamily="18" charset="0"/>
                            <a:ea typeface="Calibri" panose="020F0502020204030204" pitchFamily="34" charset="0"/>
                            <a:cs typeface="Times New Roman" panose="02020603050405020304" pitchFamily="18" charset="0"/>
                          </a:rPr>
                          <m:t>𝜈</m:t>
                        </m:r>
                      </m:e>
                      <m:sub>
                        <m:r>
                          <a:rPr lang="el-GR" sz="24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 κεντρικές γωνίες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𝜔</m:t>
                        </m:r>
                      </m:e>
                      <m:sub>
                        <m:r>
                          <a:rPr lang="el-GR" sz="24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sSub>
                      <m:sSubPr>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l-GR" sz="2400" i="1">
                            <a:latin typeface="Cambria Math" panose="02040503050406030204" pitchFamily="18" charset="0"/>
                            <a:ea typeface="Times New Roman" panose="02020603050405020304" pitchFamily="18" charset="0"/>
                            <a:cs typeface="Times New Roman" panose="02020603050405020304" pitchFamily="18" charset="0"/>
                          </a:rPr>
                          <m:t>𝜔</m:t>
                        </m:r>
                      </m:e>
                      <m:sub>
                        <m:r>
                          <a:rPr lang="el-GR" sz="2400"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και γωνίες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𝜑</m:t>
                        </m:r>
                      </m:e>
                      <m:sub>
                        <m:r>
                          <a:rPr lang="el-GR" sz="24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sSub>
                      <m:sSubPr>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l-GR" sz="2400" i="1">
                            <a:latin typeface="Cambria Math" panose="02040503050406030204" pitchFamily="18" charset="0"/>
                            <a:ea typeface="Times New Roman" panose="02020603050405020304" pitchFamily="18" charset="0"/>
                            <a:cs typeface="Times New Roman" panose="02020603050405020304" pitchFamily="18" charset="0"/>
                          </a:rPr>
                          <m:t>𝜑</m:t>
                        </m:r>
                      </m:e>
                      <m:sub>
                        <m:r>
                          <a:rPr lang="el-GR" sz="2400"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 αντίστοιχα. Αν ο </a:t>
                </a:r>
                <a:r>
                  <a:rPr lang="el-GR" sz="2400" dirty="0">
                    <a:latin typeface="Bookman Old Style" panose="02050604050505020204" pitchFamily="18" charset="0"/>
                    <a:ea typeface="Calibri" panose="020F0502020204030204" pitchFamily="34" charset="0"/>
                    <a:cs typeface="Times New Roman" panose="02020603050405020304" pitchFamily="18" charset="0"/>
                  </a:rPr>
                  <a:t>λόγος του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𝜈</m:t>
                        </m:r>
                      </m:e>
                      <m:sub>
                        <m:r>
                          <a:rPr lang="el-GR" sz="24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προς το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𝜈</m:t>
                        </m:r>
                      </m:e>
                      <m:sub>
                        <m:r>
                          <a:rPr lang="el-GR" sz="24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είναι ίσος με </a:t>
                </a: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r>
                          <a:rPr lang="el-GR" sz="3200" i="1">
                            <a:latin typeface="Cambria Math" panose="02040503050406030204" pitchFamily="18" charset="0"/>
                            <a:ea typeface="Calibri" panose="020F0502020204030204" pitchFamily="34" charset="0"/>
                            <a:cs typeface="Times New Roman" panose="02020603050405020304" pitchFamily="18" charset="0"/>
                          </a:rPr>
                          <m:t>1</m:t>
                        </m:r>
                      </m:num>
                      <m:den>
                        <m:r>
                          <a:rPr lang="el-GR" sz="3200" i="1">
                            <a:latin typeface="Cambria Math" panose="02040503050406030204" pitchFamily="18" charset="0"/>
                            <a:ea typeface="Calibri" panose="020F0502020204030204" pitchFamily="34" charset="0"/>
                            <a:cs typeface="Times New Roman" panose="02020603050405020304" pitchFamily="18" charset="0"/>
                          </a:rPr>
                          <m:t>2</m:t>
                        </m:r>
                      </m:den>
                    </m:f>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τότε:</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υπολογίσετε τον </a:t>
                </a:r>
                <a:r>
                  <a:rPr lang="el-GR" sz="240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λόγο των αντίστοιχων κεντρικών γωνιών </a:t>
                </a:r>
                <a14:m>
                  <m:oMath xmlns:m="http://schemas.openxmlformats.org/officeDocument/2006/math">
                    <m:sSub>
                      <m:sSubPr>
                        <m:ctrlPr>
                          <a:rPr lang="el-GR"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l-GR"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sub>
                        <m:r>
                          <a:rPr lang="el-GR"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sSub>
                      <m:sSubPr>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el-GR" sz="2400" i="1">
                            <a:latin typeface="Cambria Math" panose="02040503050406030204" pitchFamily="18" charset="0"/>
                            <a:ea typeface="Times New Roman" panose="02020603050405020304" pitchFamily="18" charset="0"/>
                            <a:cs typeface="Times New Roman" panose="02020603050405020304" pitchFamily="18" charset="0"/>
                          </a:rPr>
                          <m:t>𝜔</m:t>
                        </m:r>
                      </m:e>
                      <m:sub>
                        <m:r>
                          <a:rPr lang="el-GR" sz="2400"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αυτών των πολυγώνων. (Μονάδες 10)</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Αν το πλήθος των πλευρών ενός από τα δύο κανονικά πολύγωνα είναι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𝜈</m:t>
                        </m:r>
                      </m:e>
                      <m:sub>
                        <m:r>
                          <a:rPr lang="el-GR" sz="2400" i="1">
                            <a:latin typeface="Cambria Math" panose="02040503050406030204" pitchFamily="18" charset="0"/>
                            <a:ea typeface="Calibri" panose="020F0502020204030204" pitchFamily="34" charset="0"/>
                            <a:cs typeface="Times New Roman" panose="02020603050405020304" pitchFamily="18" charset="0"/>
                          </a:rPr>
                          <m:t>1</m:t>
                        </m:r>
                      </m:sub>
                    </m:sSub>
                    <m:r>
                      <a:rPr lang="el-GR" sz="2400" i="1">
                        <a:latin typeface="Cambria Math" panose="02040503050406030204" pitchFamily="18" charset="0"/>
                        <a:ea typeface="Calibri" panose="020F0502020204030204" pitchFamily="34" charset="0"/>
                        <a:cs typeface="Times New Roman" panose="02020603050405020304" pitchFamily="18" charset="0"/>
                      </a:rPr>
                      <m:t>=5,</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να υπολογίσετε τον λόγο των γωνιών των τους </a:t>
                </a:r>
                <a14:m>
                  <m:oMath xmlns:m="http://schemas.openxmlformats.org/officeDocument/2006/math">
                    <m:f>
                      <m:fPr>
                        <m:ctrlPr>
                          <a:rPr lang="el-GR" sz="24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𝜑</m:t>
                            </m:r>
                          </m:e>
                          <m:sub>
                            <m:r>
                              <a:rPr lang="el-GR" sz="24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𝜑</m:t>
                            </m:r>
                          </m:e>
                          <m:sub>
                            <m:r>
                              <a:rPr lang="el-GR" sz="2400" i="1">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15)</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684937"/>
              </a:xfrm>
              <a:prstGeom prst="rect">
                <a:avLst/>
              </a:prstGeom>
              <a:blipFill>
                <a:blip r:embed="rId4"/>
                <a:stretch>
                  <a:fillRect l="-1250" t="-1821" r="-750"/>
                </a:stretch>
              </a:blipFill>
            </p:spPr>
            <p:txBody>
              <a:bodyPr/>
              <a:lstStyle/>
              <a:p>
                <a:r>
                  <a:rPr lang="el-GR">
                    <a:noFill/>
                  </a:rPr>
                  <a:t> </a:t>
                </a:r>
              </a:p>
            </p:txBody>
          </p:sp>
        </mc:Fallback>
      </mc:AlternateContent>
    </p:spTree>
    <p:extLst>
      <p:ext uri="{BB962C8B-B14F-4D97-AF65-F5344CB8AC3E}">
        <p14:creationId xmlns:p14="http://schemas.microsoft.com/office/powerpoint/2010/main" val="28909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398431"/>
              </a:xfrm>
              <a:prstGeom prst="rect">
                <a:avLst/>
              </a:prstGeom>
              <a:noFill/>
            </p:spPr>
            <p:txBody>
              <a:bodyPr wrap="square" rtlCol="0">
                <a:spAutoFit/>
              </a:bodyPr>
              <a:lstStyle/>
              <a:p>
                <a:r>
                  <a:rPr lang="el-GR" sz="2400" b="1" dirty="0">
                    <a:solidFill>
                      <a:srgbClr val="0070C0"/>
                    </a:solidFill>
                    <a:latin typeface="Bookman Old Style" panose="02050604050505020204" pitchFamily="18" charset="0"/>
                  </a:rPr>
                  <a:t>Θέμα   20363 -  2o </a:t>
                </a:r>
                <a:r>
                  <a:rPr lang="el-GR" sz="2400" b="1" u="sng" dirty="0">
                    <a:solidFill>
                      <a:srgbClr val="0070C0"/>
                    </a:solidFill>
                    <a:latin typeface="Bookman Old Style" panose="02050604050505020204" pitchFamily="18" charset="0"/>
                    <a:hlinkClick r:id="rId3">
                      <a:extLst>
                        <a:ext uri="{A12FA001-AC4F-418D-AE19-62706E023703}">
                          <ahyp:hlinkClr xmlns:ahyp="http://schemas.microsoft.com/office/drawing/2018/hyperlinkcolor" val="tx"/>
                        </a:ext>
                      </a:extLst>
                    </a:hlinkClick>
                  </a:rPr>
                  <a:t>Ενδεικτική Απάντηση</a:t>
                </a:r>
                <a:endParaRPr lang="el-GR" sz="2400" b="1" dirty="0">
                  <a:solidFill>
                    <a:srgbClr val="0070C0"/>
                  </a:solidFill>
                  <a:latin typeface="Bookman Old Style" panose="02050604050505020204" pitchFamily="18" charset="0"/>
                </a:endParaRPr>
              </a:p>
              <a:p>
                <a:r>
                  <a:rPr lang="el-GR" sz="2400" dirty="0">
                    <a:latin typeface="Bookman Old Style" panose="02050604050505020204" pitchFamily="18" charset="0"/>
                  </a:rPr>
                  <a:t>ΘΕΜΑ 2</a:t>
                </a:r>
              </a:p>
              <a:p>
                <a:r>
                  <a:rPr lang="el-GR" sz="2400" dirty="0">
                    <a:latin typeface="Bookman Old Style" panose="02050604050505020204" pitchFamily="18" charset="0"/>
                  </a:rPr>
                  <a:t>Δίνεται ο κύκλος (Ο,R) και τα σημεία του Α, Β, Γ όπως φαίνονται στο παρακάτω σχήμα, ώστε ΑΒ= R και ΒΓ= R</a:t>
                </a:r>
                <a14:m>
                  <m:oMath xmlns:m="http://schemas.openxmlformats.org/officeDocument/2006/math">
                    <m:rad>
                      <m:radPr>
                        <m:degHide m:val="on"/>
                        <m:ctrlPr>
                          <a:rPr lang="el-GR" sz="2400" i="1">
                            <a:latin typeface="Cambria Math" panose="02040503050406030204" pitchFamily="18" charset="0"/>
                          </a:rPr>
                        </m:ctrlPr>
                      </m:radPr>
                      <m:deg/>
                      <m:e>
                        <m:r>
                          <a:rPr lang="el-GR" sz="2400" i="1">
                            <a:latin typeface="Cambria Math" panose="02040503050406030204" pitchFamily="18" charset="0"/>
                          </a:rPr>
                          <m:t>2</m:t>
                        </m:r>
                      </m:e>
                    </m:rad>
                  </m:oMath>
                </a14:m>
                <a:r>
                  <a:rPr lang="el-GR" sz="2400" dirty="0">
                    <a:latin typeface="Bookman Old Style" panose="02050604050505020204" pitchFamily="18" charset="0"/>
                  </a:rPr>
                  <a:t> </a:t>
                </a:r>
              </a:p>
              <a:p>
                <a:r>
                  <a:rPr lang="el-GR" sz="2400" dirty="0">
                    <a:latin typeface="Bookman Old Style" panose="02050604050505020204" pitchFamily="18" charset="0"/>
                  </a:rPr>
                  <a:t>α) Να αποδείξετε ότι </a:t>
                </a:r>
                <a14:m>
                  <m:oMath xmlns:m="http://schemas.openxmlformats.org/officeDocument/2006/math">
                    <m:limUpp>
                      <m:limUppPr>
                        <m:ctrlPr>
                          <a:rPr lang="el-GR" sz="2400" i="1">
                            <a:latin typeface="Cambria Math" panose="02040503050406030204" pitchFamily="18" charset="0"/>
                          </a:rPr>
                        </m:ctrlPr>
                      </m:limUppPr>
                      <m:e>
                        <m:r>
                          <a:rPr lang="el-GR" sz="2400" i="1">
                            <a:latin typeface="Cambria Math" panose="02040503050406030204" pitchFamily="18" charset="0"/>
                          </a:rPr>
                          <m:t>𝛢𝛣</m:t>
                        </m:r>
                      </m:e>
                      <m:lim>
                        <m:r>
                          <a:rPr lang="el-GR" sz="2400" i="1">
                            <a:latin typeface="Cambria Math" panose="02040503050406030204" pitchFamily="18" charset="0"/>
                          </a:rPr>
                          <m:t>∩</m:t>
                        </m:r>
                      </m:lim>
                    </m:limUpp>
                  </m:oMath>
                </a14:m>
                <a:r>
                  <a:rPr lang="el-GR" sz="2400" dirty="0">
                    <a:latin typeface="Bookman Old Style" panose="02050604050505020204" pitchFamily="18" charset="0"/>
                  </a:rPr>
                  <a:t> = 60</a:t>
                </a:r>
                <a:r>
                  <a:rPr lang="el-GR" sz="2400" baseline="30000" dirty="0">
                    <a:latin typeface="Bookman Old Style" panose="02050604050505020204" pitchFamily="18" charset="0"/>
                  </a:rPr>
                  <a:t>0</a:t>
                </a:r>
                <a:r>
                  <a:rPr lang="el-GR" sz="2400" dirty="0">
                    <a:latin typeface="Bookman Old Style" panose="02050604050505020204" pitchFamily="18" charset="0"/>
                  </a:rPr>
                  <a:t> και </a:t>
                </a:r>
                <a14:m>
                  <m:oMath xmlns:m="http://schemas.openxmlformats.org/officeDocument/2006/math">
                    <m:limUpp>
                      <m:limUppPr>
                        <m:ctrlPr>
                          <a:rPr lang="el-GR" sz="2400" i="1">
                            <a:latin typeface="Cambria Math" panose="02040503050406030204" pitchFamily="18" charset="0"/>
                          </a:rPr>
                        </m:ctrlPr>
                      </m:limUppPr>
                      <m:e>
                        <m:r>
                          <a:rPr lang="el-GR" sz="2400" i="1">
                            <a:latin typeface="Cambria Math" panose="02040503050406030204" pitchFamily="18" charset="0"/>
                          </a:rPr>
                          <m:t>𝛣𝛤</m:t>
                        </m:r>
                      </m:e>
                      <m:lim>
                        <m:r>
                          <a:rPr lang="el-GR" sz="2400" i="1">
                            <a:latin typeface="Cambria Math" panose="02040503050406030204" pitchFamily="18" charset="0"/>
                          </a:rPr>
                          <m:t>∩</m:t>
                        </m:r>
                      </m:lim>
                    </m:limUpp>
                  </m:oMath>
                </a14:m>
                <a:r>
                  <a:rPr lang="el-GR" sz="2400" dirty="0">
                    <a:latin typeface="Bookman Old Style" panose="02050604050505020204" pitchFamily="18" charset="0"/>
                  </a:rPr>
                  <a:t> = 90</a:t>
                </a:r>
                <a:r>
                  <a:rPr lang="el-GR" sz="2400" baseline="30000" dirty="0">
                    <a:latin typeface="Bookman Old Style" panose="02050604050505020204" pitchFamily="18" charset="0"/>
                  </a:rPr>
                  <a:t>0</a:t>
                </a:r>
                <a:r>
                  <a:rPr lang="el-GR" sz="2400" dirty="0">
                    <a:latin typeface="Bookman Old Style" panose="02050604050505020204" pitchFamily="18" charset="0"/>
                  </a:rPr>
                  <a:t>. (Μονάδες 7)</a:t>
                </a:r>
              </a:p>
              <a:p>
                <a:r>
                  <a:rPr lang="el-GR" sz="2400" dirty="0">
                    <a:latin typeface="Bookman Old Style" panose="02050604050505020204" pitchFamily="18" charset="0"/>
                  </a:rPr>
                  <a:t>β) Να υπολογίσετε ως συνάρτηση του R, τα μήκη των τόξων </a:t>
                </a:r>
                <a14:m>
                  <m:oMath xmlns:m="http://schemas.openxmlformats.org/officeDocument/2006/math">
                    <m:limUpp>
                      <m:limUppPr>
                        <m:ctrlPr>
                          <a:rPr lang="el-GR" sz="2400" i="1">
                            <a:latin typeface="Cambria Math" panose="02040503050406030204" pitchFamily="18" charset="0"/>
                          </a:rPr>
                        </m:ctrlPr>
                      </m:limUppPr>
                      <m:e>
                        <m:r>
                          <a:rPr lang="el-GR" sz="2400" i="1">
                            <a:latin typeface="Cambria Math" panose="02040503050406030204" pitchFamily="18" charset="0"/>
                          </a:rPr>
                          <m:t>𝛢𝛣</m:t>
                        </m:r>
                      </m:e>
                      <m:lim>
                        <m:r>
                          <a:rPr lang="el-GR" sz="2400" i="1">
                            <a:latin typeface="Cambria Math" panose="02040503050406030204" pitchFamily="18" charset="0"/>
                          </a:rPr>
                          <m:t>∩</m:t>
                        </m:r>
                      </m:lim>
                    </m:limUpp>
                  </m:oMath>
                </a14:m>
                <a:r>
                  <a:rPr lang="el-GR" sz="2400" dirty="0">
                    <a:latin typeface="Bookman Old Style" panose="02050604050505020204" pitchFamily="18" charset="0"/>
                  </a:rPr>
                  <a:t>, </a:t>
                </a:r>
                <a14:m>
                  <m:oMath xmlns:m="http://schemas.openxmlformats.org/officeDocument/2006/math">
                    <m:limUpp>
                      <m:limUppPr>
                        <m:ctrlPr>
                          <a:rPr lang="el-GR" sz="2400" i="1">
                            <a:latin typeface="Cambria Math" panose="02040503050406030204" pitchFamily="18" charset="0"/>
                          </a:rPr>
                        </m:ctrlPr>
                      </m:limUppPr>
                      <m:e>
                        <m:r>
                          <a:rPr lang="el-GR" sz="2400" i="1">
                            <a:latin typeface="Cambria Math" panose="02040503050406030204" pitchFamily="18" charset="0"/>
                          </a:rPr>
                          <m:t>𝛣𝛤</m:t>
                        </m:r>
                      </m:e>
                      <m:lim>
                        <m:r>
                          <a:rPr lang="el-GR" sz="2400" i="1">
                            <a:latin typeface="Cambria Math" panose="02040503050406030204" pitchFamily="18" charset="0"/>
                          </a:rPr>
                          <m:t>∩</m:t>
                        </m:r>
                      </m:lim>
                    </m:limUpp>
                  </m:oMath>
                </a14:m>
                <a:r>
                  <a:rPr lang="el-GR" sz="2400" dirty="0">
                    <a:latin typeface="Bookman Old Style" panose="02050604050505020204" pitchFamily="18" charset="0"/>
                  </a:rPr>
                  <a:t>.  (Μονάδες 8)</a:t>
                </a:r>
              </a:p>
              <a:p>
                <a:r>
                  <a:rPr lang="el-GR" sz="2400" dirty="0">
                    <a:latin typeface="Bookman Old Style" panose="02050604050505020204" pitchFamily="18" charset="0"/>
                  </a:rPr>
                  <a:t>γ) Να υπολογίσετε ως συνάρτηση του R, το εμβαδόν του κυκλικού τομέα</a:t>
                </a:r>
              </a:p>
              <a:p>
                <a:r>
                  <a:rPr lang="el-GR" sz="2400" dirty="0">
                    <a:latin typeface="Bookman Old Style" panose="02050604050505020204" pitchFamily="18" charset="0"/>
                  </a:rPr>
                  <a:t>(Μονάδες 10)</a:t>
                </a:r>
                <a:endParaRPr lang="el-GR" sz="2400" b="1" dirty="0">
                  <a:latin typeface="Bookman Old Style" panose="02050604050505020204" pitchFamily="18" charset="0"/>
                  <a:ea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398431"/>
              </a:xfrm>
              <a:prstGeom prst="rect">
                <a:avLst/>
              </a:prstGeom>
              <a:blipFill>
                <a:blip r:embed="rId4"/>
                <a:stretch>
                  <a:fillRect l="-750" t="-1436" b="-3411"/>
                </a:stretch>
              </a:blipFill>
            </p:spPr>
            <p:txBody>
              <a:bodyPr/>
              <a:lstStyle/>
              <a:p>
                <a:r>
                  <a:rPr lang="el-GR">
                    <a:noFill/>
                  </a:rPr>
                  <a:t> </a:t>
                </a:r>
              </a:p>
            </p:txBody>
          </p:sp>
        </mc:Fallback>
      </mc:AlternateContent>
      <p:pic>
        <p:nvPicPr>
          <p:cNvPr id="16" name="Εικόνα 1">
            <a:extLst>
              <a:ext uri="{FF2B5EF4-FFF2-40B4-BE49-F238E27FC236}">
                <a16:creationId xmlns:a16="http://schemas.microsoft.com/office/drawing/2014/main" id="{200F6072-EB2E-4E8B-BB82-5CB64026F17B}"/>
              </a:ext>
            </a:extLst>
          </p:cNvPr>
          <p:cNvPicPr/>
          <p:nvPr/>
        </p:nvPicPr>
        <p:blipFill>
          <a:blip r:embed="rId5">
            <a:duotone>
              <a:prstClr val="black"/>
              <a:schemeClr val="accent1">
                <a:tint val="45000"/>
                <a:satMod val="400000"/>
              </a:schemeClr>
            </a:duotone>
          </a:blip>
          <a:stretch>
            <a:fillRect/>
          </a:stretch>
        </p:blipFill>
        <p:spPr>
          <a:xfrm>
            <a:off x="4421861" y="3429000"/>
            <a:ext cx="3359870" cy="3429000"/>
          </a:xfrm>
          <a:prstGeom prst="rect">
            <a:avLst/>
          </a:prstGeom>
        </p:spPr>
      </p:pic>
    </p:spTree>
    <p:extLst>
      <p:ext uri="{BB962C8B-B14F-4D97-AF65-F5344CB8AC3E}">
        <p14:creationId xmlns:p14="http://schemas.microsoft.com/office/powerpoint/2010/main" val="274759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205143"/>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22261 - 4o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τρίγωνο ΑΒΓ, εγγεγραμμένο σε κύκλο (Ο,R) με ΑΒ= γ , ΑΓ= β και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ΒΓ= </a:t>
                </a:r>
                <a14:m>
                  <m:oMath xmlns:m="http://schemas.openxmlformats.org/officeDocument/2006/math">
                    <m:rad>
                      <m:radPr>
                        <m:degHide m:val="on"/>
                        <m:ctrlPr>
                          <a:rPr lang="el-GR" sz="24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a:rPr lang="el-GR" sz="2400" i="1">
                                <a:latin typeface="Cambria Math" panose="02040503050406030204" pitchFamily="18" charset="0"/>
                                <a:ea typeface="Calibri" panose="020F0502020204030204" pitchFamily="34" charset="0"/>
                                <a:cs typeface="Times New Roman" panose="02020603050405020304" pitchFamily="18" charset="0"/>
                              </a:rPr>
                              <m:t>𝛽</m:t>
                            </m:r>
                          </m:e>
                          <m:sup>
                            <m:r>
                              <a:rPr lang="el-GR" sz="2400" i="1">
                                <a:latin typeface="Cambria Math" panose="02040503050406030204" pitchFamily="18" charset="0"/>
                                <a:ea typeface="Calibri" panose="020F0502020204030204" pitchFamily="34" charset="0"/>
                                <a:cs typeface="Times New Roman" panose="02020603050405020304" pitchFamily="18" charset="0"/>
                              </a:rPr>
                              <m:t>2</m:t>
                            </m:r>
                          </m:sup>
                        </m:sSup>
                        <m:r>
                          <a:rPr lang="el-GR"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a:rPr lang="el-GR" sz="2400" i="1">
                                <a:latin typeface="Cambria Math" panose="02040503050406030204" pitchFamily="18" charset="0"/>
                                <a:ea typeface="Calibri" panose="020F0502020204030204" pitchFamily="34" charset="0"/>
                                <a:cs typeface="Times New Roman" panose="02020603050405020304" pitchFamily="18" charset="0"/>
                              </a:rPr>
                              <m:t>𝛾</m:t>
                            </m:r>
                          </m:e>
                          <m:sup>
                            <m:r>
                              <a:rPr lang="el-GR" sz="2400" i="1">
                                <a:latin typeface="Cambria Math" panose="02040503050406030204" pitchFamily="18" charset="0"/>
                                <a:ea typeface="Calibri" panose="020F0502020204030204" pitchFamily="34" charset="0"/>
                                <a:cs typeface="Times New Roman" panose="02020603050405020304" pitchFamily="18" charset="0"/>
                              </a:rPr>
                              <m:t>2</m:t>
                            </m:r>
                          </m:sup>
                        </m:sSup>
                        <m:r>
                          <a:rPr lang="el-GR" sz="2400" i="1">
                            <a:latin typeface="Cambria Math" panose="02040503050406030204" pitchFamily="18" charset="0"/>
                            <a:ea typeface="Calibri" panose="020F0502020204030204" pitchFamily="34" charset="0"/>
                            <a:cs typeface="Times New Roman" panose="02020603050405020304" pitchFamily="18" charset="0"/>
                          </a:rPr>
                          <m:t>+</m:t>
                        </m:r>
                        <m:r>
                          <a:rPr lang="el-GR" sz="2400" i="1">
                            <a:latin typeface="Cambria Math" panose="02040503050406030204" pitchFamily="18" charset="0"/>
                            <a:ea typeface="Calibri" panose="020F0502020204030204" pitchFamily="34" charset="0"/>
                            <a:cs typeface="Times New Roman" panose="02020603050405020304" pitchFamily="18" charset="0"/>
                          </a:rPr>
                          <m:t>𝛽𝛾</m:t>
                        </m:r>
                      </m:e>
                    </m:rad>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το τρίγωνο ΑΒΓ είναι αμβλυγώνιο με </a:t>
                </a:r>
                <a14:m>
                  <m:oMath xmlns:m="http://schemas.openxmlformats.org/officeDocument/2006/math">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m:t>
                        </m:r>
                      </m:e>
                    </m:acc>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&gt; 90</a:t>
                </a:r>
                <a:r>
                  <a:rPr lang="el-GR" sz="2400" baseline="30000" dirty="0">
                    <a:latin typeface="Bookman Old Style" panose="02050604050505020204" pitchFamily="18" charset="0"/>
                    <a:ea typeface="Times New Roman" panose="02020603050405020304" pitchFamily="18" charset="0"/>
                    <a:cs typeface="Times New Roman" panose="02020603050405020304" pitchFamily="18" charset="0"/>
                  </a:rPr>
                  <a:t>0</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8)</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η γωνία Α του τριγώνου ΑΒΓ ισούται με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120</a:t>
                </a:r>
                <a:r>
                  <a:rPr lang="el-GR" sz="2400" baseline="30000" dirty="0">
                    <a:latin typeface="Bookman Old Style" panose="02050604050505020204" pitchFamily="18" charset="0"/>
                    <a:ea typeface="Times New Roman" panose="02020603050405020304" pitchFamily="18" charset="0"/>
                    <a:cs typeface="Times New Roman" panose="02020603050405020304" pitchFamily="18" charset="0"/>
                  </a:rPr>
                  <a:t>0</a:t>
                </a:r>
                <a:r>
                  <a:rPr lang="el-GR" sz="2400" dirty="0">
                    <a:latin typeface="Bookman Old Style" panose="02050604050505020204" pitchFamily="18" charset="0"/>
                    <a:ea typeface="Calibri" panose="020F0502020204030204" pitchFamily="34" charset="0"/>
                    <a:cs typeface="Times New Roman" panose="02020603050405020304" pitchFamily="18" charset="0"/>
                  </a:rPr>
                  <a:t>. Δίνεται συν</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120</a:t>
                </a:r>
                <a:r>
                  <a:rPr lang="el-GR" sz="2400" baseline="30000" dirty="0">
                    <a:latin typeface="Bookman Old Style" panose="02050604050505020204" pitchFamily="18" charset="0"/>
                    <a:ea typeface="Times New Roman" panose="02020603050405020304" pitchFamily="18" charset="0"/>
                    <a:cs typeface="Times New Roman" panose="02020603050405020304" pitchFamily="18" charset="0"/>
                  </a:rPr>
                  <a:t>0</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fPr>
                      <m:num>
                        <m:r>
                          <a:rPr lang="el-GR" sz="3200">
                            <a:latin typeface="Cambria Math" panose="02040503050406030204" pitchFamily="18" charset="0"/>
                            <a:ea typeface="Times New Roman" panose="02020603050405020304" pitchFamily="18" charset="0"/>
                            <a:cs typeface="Times New Roman" panose="02020603050405020304" pitchFamily="18" charset="0"/>
                          </a:rPr>
                          <m:t>1</m:t>
                        </m:r>
                      </m:num>
                      <m:den>
                        <m:r>
                          <a:rPr lang="el-GR" sz="3200">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 (Μονάδες 5)</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γ) η γωνία ΒΟΓ ισούται με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120</a:t>
                </a:r>
                <a:r>
                  <a:rPr lang="el-GR" sz="2400" baseline="30000" dirty="0">
                    <a:latin typeface="Bookman Old Style" panose="02050604050505020204" pitchFamily="18" charset="0"/>
                    <a:ea typeface="Times New Roman" panose="02020603050405020304" pitchFamily="18" charset="0"/>
                    <a:cs typeface="Times New Roman" panose="02020603050405020304" pitchFamily="18" charset="0"/>
                  </a:rPr>
                  <a:t>0</a:t>
                </a:r>
                <a:r>
                  <a:rPr lang="el-GR" sz="2400" dirty="0">
                    <a:latin typeface="Bookman Old Style" panose="02050604050505020204" pitchFamily="18" charset="0"/>
                    <a:ea typeface="Calibri" panose="020F0502020204030204" pitchFamily="34" charset="0"/>
                    <a:cs typeface="Times New Roman" panose="02020603050405020304" pitchFamily="18" charset="0"/>
                  </a:rPr>
                  <a:t>.</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(Μονάδες 5)</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 το εμβαδόν του κυκλικού τμήματος, που ορίζεται από τη χορδή ΒΓ και το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κυρτογώνιο</a:t>
                </a:r>
                <a:r>
                  <a:rPr lang="el-GR" sz="2400" dirty="0">
                    <a:latin typeface="Bookman Old Style" panose="02050604050505020204" pitchFamily="18" charset="0"/>
                    <a:ea typeface="Calibri" panose="020F0502020204030204" pitchFamily="34" charset="0"/>
                    <a:cs typeface="Times New Roman" panose="02020603050405020304" pitchFamily="18" charset="0"/>
                  </a:rPr>
                  <a:t> τόξο ΒΓ, είναι: Ε = </a:t>
                </a: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r>
                          <a:rPr lang="el-GR" sz="3200" i="1">
                            <a:latin typeface="Cambria Math" panose="02040503050406030204" pitchFamily="18" charset="0"/>
                            <a:ea typeface="Calibri" panose="020F0502020204030204" pitchFamily="34" charset="0"/>
                            <a:cs typeface="Times New Roman" panose="02020603050405020304" pitchFamily="18" charset="0"/>
                          </a:rPr>
                          <m:t>(4</m:t>
                        </m:r>
                        <m:r>
                          <a:rPr lang="el-GR" sz="3200" i="1">
                            <a:latin typeface="Cambria Math" panose="02040503050406030204" pitchFamily="18" charset="0"/>
                            <a:ea typeface="Calibri" panose="020F0502020204030204" pitchFamily="34" charset="0"/>
                            <a:cs typeface="Times New Roman" panose="02020603050405020304" pitchFamily="18" charset="0"/>
                          </a:rPr>
                          <m:t>𝜋</m:t>
                        </m:r>
                        <m:r>
                          <a:rPr lang="el-GR" sz="3200" i="1">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l-GR" sz="3200" i="1">
                                <a:latin typeface="Cambria Math" panose="02040503050406030204" pitchFamily="18" charset="0"/>
                                <a:ea typeface="Calibri" panose="020F0502020204030204" pitchFamily="34" charset="0"/>
                                <a:cs typeface="Times New Roman" panose="02020603050405020304" pitchFamily="18" charset="0"/>
                              </a:rPr>
                            </m:ctrlPr>
                          </m:radPr>
                          <m:deg/>
                          <m:e>
                            <m:r>
                              <a:rPr lang="el-GR" sz="3200" i="1">
                                <a:latin typeface="Cambria Math" panose="02040503050406030204" pitchFamily="18" charset="0"/>
                                <a:ea typeface="Calibri" panose="020F0502020204030204" pitchFamily="34" charset="0"/>
                                <a:cs typeface="Times New Roman" panose="02020603050405020304" pitchFamily="18" charset="0"/>
                              </a:rPr>
                              <m:t>3</m:t>
                            </m:r>
                          </m:e>
                        </m:rad>
                        <m:r>
                          <a:rPr lang="el-GR"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3200">
                                <a:latin typeface="Cambria Math" panose="02040503050406030204" pitchFamily="18" charset="0"/>
                                <a:ea typeface="Calibri" panose="020F0502020204030204" pitchFamily="34" charset="0"/>
                                <a:cs typeface="Times New Roman" panose="02020603050405020304" pitchFamily="18" charset="0"/>
                              </a:rPr>
                              <m:t>R</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3200" i="1">
                            <a:latin typeface="Cambria Math" panose="02040503050406030204" pitchFamily="18" charset="0"/>
                            <a:ea typeface="Calibri" panose="020F0502020204030204" pitchFamily="34" charset="0"/>
                            <a:cs typeface="Times New Roman" panose="02020603050405020304" pitchFamily="18" charset="0"/>
                          </a:rPr>
                          <m:t>12</m:t>
                        </m:r>
                      </m:den>
                    </m:f>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 Δίνεται ημ</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120</a:t>
                </a:r>
                <a:r>
                  <a:rPr lang="el-GR" sz="2400" baseline="30000" dirty="0">
                    <a:latin typeface="Bookman Old Style" panose="02050604050505020204" pitchFamily="18" charset="0"/>
                    <a:ea typeface="Times New Roman" panose="02020603050405020304" pitchFamily="18" charset="0"/>
                    <a:cs typeface="Times New Roman" panose="02020603050405020304" pitchFamily="18" charset="0"/>
                  </a:rPr>
                  <a:t>0</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3200" i="1">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l-GR" sz="3200">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 </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7)</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205143"/>
              </a:xfrm>
              <a:prstGeom prst="rect">
                <a:avLst/>
              </a:prstGeom>
              <a:blipFill>
                <a:blip r:embed="rId4"/>
                <a:stretch>
                  <a:fillRect l="-1000" t="-1288" r="-750"/>
                </a:stretch>
              </a:blipFill>
            </p:spPr>
            <p:txBody>
              <a:bodyPr/>
              <a:lstStyle/>
              <a:p>
                <a:r>
                  <a:rPr lang="el-GR">
                    <a:noFill/>
                  </a:rPr>
                  <a:t> </a:t>
                </a:r>
              </a:p>
            </p:txBody>
          </p:sp>
        </mc:Fallback>
      </mc:AlternateContent>
    </p:spTree>
    <p:extLst>
      <p:ext uri="{BB962C8B-B14F-4D97-AF65-F5344CB8AC3E}">
        <p14:creationId xmlns:p14="http://schemas.microsoft.com/office/powerpoint/2010/main" val="3529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630816" cy="6624827"/>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20361 - 4o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κύκλος (Ο,R) και η χορδή του ΑΒ ίση με την πλευρά κανονικού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εξαγώνου</a:t>
                </a:r>
                <a:r>
                  <a:rPr lang="el-GR" sz="2400" dirty="0">
                    <a:latin typeface="Bookman Old Style" panose="02050604050505020204" pitchFamily="18" charset="0"/>
                    <a:ea typeface="Calibri" panose="020F0502020204030204" pitchFamily="34" charset="0"/>
                    <a:cs typeface="Times New Roman" panose="02020603050405020304" pitchFamily="18" charset="0"/>
                  </a:rPr>
                  <a:t> εγγεγραμμένου στον κύκλο. Στο σημείο Α φέρνουμε την εφαπτομένη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x’x</a:t>
                </a:r>
                <a:r>
                  <a:rPr lang="el-GR" sz="2400" dirty="0">
                    <a:latin typeface="Bookman Old Style" panose="02050604050505020204" pitchFamily="18" charset="0"/>
                    <a:ea typeface="Calibri" panose="020F0502020204030204" pitchFamily="34" charset="0"/>
                    <a:cs typeface="Times New Roman" panose="02020603050405020304" pitchFamily="18" charset="0"/>
                  </a:rPr>
                  <a:t> του κύκλου και από το Β την κάθετη στην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x’x</a:t>
                </a:r>
                <a:r>
                  <a:rPr lang="el-GR" sz="2400" dirty="0">
                    <a:latin typeface="Bookman Old Style" panose="02050604050505020204" pitchFamily="18" charset="0"/>
                    <a:ea typeface="Calibri" panose="020F0502020204030204" pitchFamily="34" charset="0"/>
                    <a:cs typeface="Times New Roman" panose="02020603050405020304" pitchFamily="18" charset="0"/>
                  </a:rPr>
                  <a:t> που την τέμνει στο Γ. Να αποδείξετε ότι: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a:t>
                </a:r>
                <a:r>
                  <a:rPr lang="el-GR" sz="240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ΑΓ = </a:t>
                </a:r>
                <a14:m>
                  <m:oMath xmlns:m="http://schemas.openxmlformats.org/officeDocument/2006/math">
                    <m:f>
                      <m:fPr>
                        <m:ctrlPr>
                          <a:rPr lang="el-GR"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200">
                            <a:solidFill>
                              <a:schemeClr val="tx1"/>
                            </a:solidFill>
                            <a:latin typeface="Cambria Math" panose="02040503050406030204" pitchFamily="18" charset="0"/>
                            <a:ea typeface="Calibri" panose="020F0502020204030204" pitchFamily="34" charset="0"/>
                            <a:cs typeface="Times New Roman" panose="02020603050405020304" pitchFamily="18" charset="0"/>
                          </a:rPr>
                          <m:t>R</m:t>
                        </m:r>
                        <m:rad>
                          <m:radPr>
                            <m:degHide m:val="on"/>
                            <m:ctrlPr>
                              <a:rPr lang="el-GR"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l-GR" sz="32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l-GR" sz="32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l-GR" sz="240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 . (Μονάδες </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(ΟΑΓΒ) = </a:t>
                </a: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r>
                          <a:rPr lang="el-GR" sz="3200">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l-GR" sz="3200" i="1">
                                <a:latin typeface="Cambria Math" panose="02040503050406030204" pitchFamily="18" charset="0"/>
                                <a:ea typeface="Calibri" panose="020F0502020204030204" pitchFamily="34" charset="0"/>
                                <a:cs typeface="Times New Roman" panose="02020603050405020304" pitchFamily="18" charset="0"/>
                              </a:rPr>
                            </m:ctrlPr>
                          </m:radPr>
                          <m:deg/>
                          <m:e>
                            <m:r>
                              <a:rPr lang="el-GR" sz="3200">
                                <a:latin typeface="Cambria Math" panose="02040503050406030204" pitchFamily="18" charset="0"/>
                                <a:ea typeface="Calibri" panose="020F0502020204030204" pitchFamily="34" charset="0"/>
                                <a:cs typeface="Times New Roman" panose="02020603050405020304" pitchFamily="18" charset="0"/>
                              </a:rPr>
                              <m:t>3</m:t>
                            </m:r>
                          </m:e>
                        </m:rad>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200">
                                <a:latin typeface="Cambria Math" panose="02040503050406030204" pitchFamily="18" charset="0"/>
                                <a:ea typeface="Calibri" panose="020F0502020204030204" pitchFamily="34" charset="0"/>
                                <a:cs typeface="Times New Roman" panose="02020603050405020304" pitchFamily="18" charset="0"/>
                              </a:rPr>
                              <m:t>R</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3200">
                            <a:latin typeface="Cambria Math" panose="02040503050406030204" pitchFamily="18" charset="0"/>
                            <a:ea typeface="Calibri" panose="020F0502020204030204" pitchFamily="34" charset="0"/>
                            <a:cs typeface="Times New Roman" panose="02020603050405020304" pitchFamily="18" charset="0"/>
                          </a:rPr>
                          <m:t>8</m:t>
                        </m:r>
                      </m:den>
                    </m:f>
                  </m:oMath>
                </a14:m>
                <a:r>
                  <a:rPr lang="el-GR" sz="3200" dirty="0">
                    <a:latin typeface="Bookman Old Style" panose="02050604050505020204" pitchFamily="18" charset="0"/>
                    <a:ea typeface="Times New Roman" panose="02020603050405020304" pitchFamily="18" charset="0"/>
                    <a:cs typeface="Calibri" panose="020F0502020204030204" pitchFamily="34" charset="0"/>
                  </a:rPr>
                  <a:t> </a:t>
                </a:r>
                <a:r>
                  <a:rPr lang="el-GR" sz="2400" dirty="0">
                    <a:latin typeface="Bookman Old Style" panose="02050604050505020204" pitchFamily="18" charset="0"/>
                    <a:ea typeface="Times New Roman" panose="02020603050405020304" pitchFamily="18" charset="0"/>
                    <a:cs typeface="Calibri" panose="020F0502020204030204" pitchFamily="34"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7)</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γ) το εμβαδόν του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γραμμοσκιασμένου</a:t>
                </a:r>
                <a:r>
                  <a:rPr lang="el-GR" sz="2400" dirty="0">
                    <a:latin typeface="Bookman Old Style" panose="02050604050505020204" pitchFamily="18" charset="0"/>
                    <a:ea typeface="Calibri" panose="020F0502020204030204" pitchFamily="34" charset="0"/>
                    <a:cs typeface="Times New Roman" panose="02020603050405020304" pitchFamily="18" charset="0"/>
                  </a:rPr>
                  <a:t> χωρίου, που φαίνεται στο παρακάτω σχήμα είναι: Ε = </a:t>
                </a: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r>
                          <a:rPr lang="el-GR" sz="3200" i="1">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l-GR" sz="3200" i="1">
                                <a:latin typeface="Cambria Math" panose="02040503050406030204" pitchFamily="18" charset="0"/>
                                <a:ea typeface="Calibri" panose="020F0502020204030204" pitchFamily="34" charset="0"/>
                                <a:cs typeface="Times New Roman" panose="02020603050405020304" pitchFamily="18" charset="0"/>
                              </a:rPr>
                            </m:ctrlPr>
                          </m:radPr>
                          <m:deg/>
                          <m:e>
                            <m:r>
                              <a:rPr lang="el-GR" sz="3200" i="1">
                                <a:latin typeface="Cambria Math" panose="02040503050406030204" pitchFamily="18" charset="0"/>
                                <a:ea typeface="Calibri" panose="020F0502020204030204" pitchFamily="34" charset="0"/>
                                <a:cs typeface="Times New Roman" panose="02020603050405020304" pitchFamily="18" charset="0"/>
                              </a:rPr>
                              <m:t>3</m:t>
                            </m:r>
                          </m:e>
                        </m:rad>
                        <m:r>
                          <a:rPr lang="el-GR" sz="3200" i="1">
                            <a:latin typeface="Cambria Math" panose="02040503050406030204" pitchFamily="18" charset="0"/>
                            <a:ea typeface="Calibri" panose="020F0502020204030204" pitchFamily="34" charset="0"/>
                            <a:cs typeface="Times New Roman" panose="02020603050405020304" pitchFamily="18" charset="0"/>
                          </a:rPr>
                          <m:t>−</m:t>
                        </m:r>
                        <m:r>
                          <a:rPr lang="el-GR" sz="3200">
                            <a:latin typeface="Cambria Math" panose="02040503050406030204" pitchFamily="18" charset="0"/>
                            <a:ea typeface="Calibri" panose="020F0502020204030204" pitchFamily="34" charset="0"/>
                            <a:cs typeface="Times New Roman" panose="02020603050405020304" pitchFamily="18" charset="0"/>
                          </a:rPr>
                          <m:t>4</m:t>
                        </m:r>
                        <m:r>
                          <m:rPr>
                            <m:sty m:val="p"/>
                          </m:rPr>
                          <a:rPr lang="el-GR" sz="3200">
                            <a:latin typeface="Cambria Math" panose="02040503050406030204" pitchFamily="18" charset="0"/>
                            <a:ea typeface="Calibri" panose="020F0502020204030204" pitchFamily="34" charset="0"/>
                            <a:cs typeface="Times New Roman" panose="02020603050405020304" pitchFamily="18" charset="0"/>
                          </a:rPr>
                          <m:t>π</m:t>
                        </m:r>
                        <m:r>
                          <a:rPr lang="el-GR" sz="3200">
                            <a:latin typeface="Cambria Math" panose="02040503050406030204" pitchFamily="18" charset="0"/>
                            <a:ea typeface="Calibri" panose="020F0502020204030204" pitchFamily="34" charset="0"/>
                            <a:cs typeface="Times New Roman" panose="02020603050405020304" pitchFamily="18" charset="0"/>
                          </a:rPr>
                          <m:t>)</m:t>
                        </m:r>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l-GR" sz="3200">
                                <a:latin typeface="Cambria Math" panose="02040503050406030204" pitchFamily="18" charset="0"/>
                                <a:ea typeface="Calibri" panose="020F0502020204030204" pitchFamily="34" charset="0"/>
                                <a:cs typeface="Times New Roman" panose="02020603050405020304" pitchFamily="18" charset="0"/>
                              </a:rPr>
                              <m:t>R</m:t>
                            </m:r>
                          </m:e>
                          <m:sup>
                            <m:r>
                              <a:rPr lang="el-GR" sz="3200">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3200">
                            <a:latin typeface="Cambria Math" panose="02040503050406030204" pitchFamily="18" charset="0"/>
                            <a:ea typeface="Calibri" panose="020F0502020204030204" pitchFamily="34" charset="0"/>
                            <a:cs typeface="Times New Roman" panose="02020603050405020304" pitchFamily="18" charset="0"/>
                          </a:rPr>
                          <m:t>24</m:t>
                        </m:r>
                      </m:den>
                    </m:f>
                  </m:oMath>
                </a14:m>
                <a:r>
                  <a:rPr lang="el-GR" sz="32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630816" cy="6624827"/>
              </a:xfrm>
              <a:prstGeom prst="rect">
                <a:avLst/>
              </a:prstGeom>
              <a:blipFill>
                <a:blip r:embed="rId4"/>
                <a:stretch>
                  <a:fillRect l="-1412" t="-1012" r="-1059" b="-1104"/>
                </a:stretch>
              </a:blipFill>
            </p:spPr>
            <p:txBody>
              <a:bodyPr/>
              <a:lstStyle/>
              <a:p>
                <a:r>
                  <a:rPr lang="el-GR">
                    <a:noFill/>
                  </a:rPr>
                  <a:t> </a:t>
                </a:r>
              </a:p>
            </p:txBody>
          </p:sp>
        </mc:Fallback>
      </mc:AlternateContent>
      <p:pic>
        <p:nvPicPr>
          <p:cNvPr id="3" name="Εικόνα 5">
            <a:extLst>
              <a:ext uri="{FF2B5EF4-FFF2-40B4-BE49-F238E27FC236}">
                <a16:creationId xmlns:a16="http://schemas.microsoft.com/office/drawing/2014/main" id="{559F0964-56B3-45F0-9CBE-7BA1D62E9920}"/>
              </a:ext>
            </a:extLst>
          </p:cNvPr>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40585"/>
          <a:stretch/>
        </p:blipFill>
        <p:spPr bwMode="auto">
          <a:xfrm>
            <a:off x="8630816" y="1128082"/>
            <a:ext cx="3561184" cy="37238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7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431312"/>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18355 - 4o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τετράγωνο ΑΒΓΔ πλευράς α. Στην διαγώνιό του ΑΓ θεωρούμε σημείο Ε τέτοιο ώστε </a:t>
                </a:r>
                <a:r>
                  <a:rPr lang="el-GR" sz="240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ΕΓ = </a:t>
                </a:r>
                <a14:m>
                  <m:oMath xmlns:m="http://schemas.openxmlformats.org/officeDocument/2006/math">
                    <m:f>
                      <m:fPr>
                        <m:ctrlPr>
                          <a:rPr lang="el-GR"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l-GR"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el-GR"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den>
                    </m:f>
                  </m:oMath>
                </a14:m>
                <a:r>
                  <a:rPr lang="el-GR" sz="240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 Α</a:t>
                </a:r>
                <a:r>
                  <a:rPr lang="el-GR" sz="2400" dirty="0">
                    <a:latin typeface="Bookman Old Style" panose="02050604050505020204" pitchFamily="18" charset="0"/>
                    <a:ea typeface="Calibri" panose="020F0502020204030204" pitchFamily="34" charset="0"/>
                    <a:cs typeface="Times New Roman" panose="02020603050405020304" pitchFamily="18" charset="0"/>
                  </a:rPr>
                  <a:t>Γ. Με πλευρά την ΑΕ κατασκευάζουμε τετράγωνο ΑΙΘΕ όπως φαίνεται στο σχήμα.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Έστω Η το σημείο τομής της ΔΓ με την ΕΘ.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Να υπολογίσετε τον λόγο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r>
                          <a:rPr lang="el-GR"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latin typeface="Cambria Math" panose="02040503050406030204" pitchFamily="18" charset="0"/>
                            <a:ea typeface="Calibri" panose="020F0502020204030204" pitchFamily="34" charset="0"/>
                            <a:cs typeface="Times New Roman" panose="02020603050405020304" pitchFamily="18" charset="0"/>
                          </a:rPr>
                          <m:t>ΑΙΘΕ</m:t>
                        </m:r>
                        <m:r>
                          <a:rPr lang="el-GR" sz="2800">
                            <a:latin typeface="Cambria Math" panose="02040503050406030204" pitchFamily="18" charset="0"/>
                            <a:ea typeface="Calibri" panose="020F0502020204030204" pitchFamily="34" charset="0"/>
                            <a:cs typeface="Times New Roman" panose="02020603050405020304" pitchFamily="18" charset="0"/>
                          </a:rPr>
                          <m:t>)</m:t>
                        </m:r>
                      </m:num>
                      <m:den>
                        <m:r>
                          <a:rPr lang="el-GR"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latin typeface="Cambria Math" panose="02040503050406030204" pitchFamily="18" charset="0"/>
                            <a:ea typeface="Calibri" panose="020F0502020204030204" pitchFamily="34" charset="0"/>
                            <a:cs typeface="Times New Roman" panose="02020603050405020304" pitchFamily="18" charset="0"/>
                          </a:rPr>
                          <m:t>ΑΒΓΔ</m:t>
                        </m:r>
                        <m:r>
                          <a:rPr lang="el-GR" sz="2800">
                            <a:latin typeface="Cambria Math" panose="02040503050406030204" pitchFamily="18" charset="0"/>
                            <a:ea typeface="Calibri" panose="020F0502020204030204" pitchFamily="34" charset="0"/>
                            <a:cs typeface="Times New Roman" panose="02020603050405020304" pitchFamily="18" charset="0"/>
                          </a:rPr>
                          <m:t>)</m:t>
                        </m:r>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Να υπολογίσετε το λόγο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r>
                          <a:rPr lang="el-GR"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latin typeface="Cambria Math" panose="02040503050406030204" pitchFamily="18" charset="0"/>
                            <a:ea typeface="Calibri" panose="020F0502020204030204" pitchFamily="34" charset="0"/>
                            <a:cs typeface="Times New Roman" panose="02020603050405020304" pitchFamily="18" charset="0"/>
                          </a:rPr>
                          <m:t>ΕΓΗ</m:t>
                        </m:r>
                        <m:r>
                          <a:rPr lang="el-GR" sz="2800">
                            <a:latin typeface="Cambria Math" panose="02040503050406030204" pitchFamily="18" charset="0"/>
                            <a:ea typeface="Calibri" panose="020F0502020204030204" pitchFamily="34" charset="0"/>
                            <a:cs typeface="Times New Roman" panose="02020603050405020304" pitchFamily="18" charset="0"/>
                          </a:rPr>
                          <m:t>)</m:t>
                        </m:r>
                      </m:num>
                      <m:den>
                        <m:r>
                          <a:rPr lang="el-GR"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latin typeface="Cambria Math" panose="02040503050406030204" pitchFamily="18" charset="0"/>
                            <a:ea typeface="Calibri" panose="020F0502020204030204" pitchFamily="34" charset="0"/>
                            <a:cs typeface="Times New Roman" panose="02020603050405020304" pitchFamily="18" charset="0"/>
                          </a:rPr>
                          <m:t>ΑΓΔ</m:t>
                        </m:r>
                        <m:r>
                          <a:rPr lang="el-GR" sz="2800">
                            <a:latin typeface="Cambria Math" panose="02040503050406030204" pitchFamily="18" charset="0"/>
                            <a:ea typeface="Calibri" panose="020F0502020204030204" pitchFamily="34" charset="0"/>
                            <a:cs typeface="Times New Roman" panose="02020603050405020304" pitchFamily="18" charset="0"/>
                          </a:rPr>
                          <m:t>)</m:t>
                        </m:r>
                      </m:den>
                    </m:f>
                  </m:oMath>
                </a14:m>
                <a:r>
                  <a:rPr lang="el-GR" sz="2800" dirty="0">
                    <a:latin typeface="Bookman Old Style" panose="02050604050505020204" pitchFamily="18" charset="0"/>
                    <a:ea typeface="Times New Roman" panose="02020603050405020304" pitchFamily="18" charset="0"/>
                    <a:cs typeface="Times New Roman" panose="02020603050405020304" pitchFamily="18" charset="0"/>
                  </a:rPr>
                  <a:t>.</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Κατασκευάζουμε τον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περιγεγραμμένο</a:t>
                </a:r>
                <a:r>
                  <a:rPr lang="el-GR" sz="2400" dirty="0">
                    <a:latin typeface="Bookman Old Style" panose="02050604050505020204" pitchFamily="18" charset="0"/>
                    <a:ea typeface="Calibri" panose="020F0502020204030204" pitchFamily="34" charset="0"/>
                    <a:cs typeface="Times New Roman" panose="02020603050405020304" pitchFamily="18" charset="0"/>
                  </a:rPr>
                  <a:t> κύκλο του ΑΙΘΕ. Να εξετάσετε αν ο λόγος του εμβαδού του κύκλου αυτού προς το εμβαδόν του τετραγώνου ΑΒΓΔ εξαρτάται από το μήκος α της πλευράς του ΑΒΓΔ. (Μονάδες 07)</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431312"/>
              </a:xfrm>
              <a:prstGeom prst="rect">
                <a:avLst/>
              </a:prstGeom>
              <a:blipFill>
                <a:blip r:embed="rId4"/>
                <a:stretch>
                  <a:fillRect l="-1000" t="-1043" r="-750" b="-1232"/>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3154E874-BA3F-4C87-8EB5-D61D8C48C61E}"/>
              </a:ext>
            </a:extLst>
          </p:cNvPr>
          <p:cNvPicPr>
            <a:picLocks noChangeAspect="1"/>
          </p:cNvPicPr>
          <p:nvPr/>
        </p:nvPicPr>
        <p:blipFill>
          <a:blip r:embed="rId5">
            <a:duotone>
              <a:prstClr val="black"/>
              <a:schemeClr val="accent1">
                <a:tint val="45000"/>
                <a:satMod val="400000"/>
              </a:schemeClr>
            </a:duotone>
          </a:blip>
          <a:stretch>
            <a:fillRect/>
          </a:stretch>
        </p:blipFill>
        <p:spPr>
          <a:xfrm>
            <a:off x="9405257" y="2088848"/>
            <a:ext cx="2786743" cy="3118206"/>
          </a:xfrm>
          <a:prstGeom prst="rect">
            <a:avLst/>
          </a:prstGeom>
        </p:spPr>
      </p:pic>
    </p:spTree>
    <p:extLst>
      <p:ext uri="{BB962C8B-B14F-4D97-AF65-F5344CB8AC3E}">
        <p14:creationId xmlns:p14="http://schemas.microsoft.com/office/powerpoint/2010/main" val="28161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674998"/>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18099 - 2o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Κανονικό εξάγωνο είναι εγγεγραμμένο σε κύκλο ακτίνας </a:t>
                </a:r>
                <a14:m>
                  <m:oMath xmlns:m="http://schemas.openxmlformats.org/officeDocument/2006/math">
                    <m:r>
                      <m:rPr>
                        <m:nor/>
                      </m:rPr>
                      <a:rPr lang="en-US" sz="2400">
                        <a:latin typeface="Bookman Old Style" panose="02050604050505020204" pitchFamily="18" charset="0"/>
                        <a:ea typeface="Calibri" panose="020F0502020204030204" pitchFamily="34" charset="0"/>
                        <a:cs typeface="Calibri" panose="020F0502020204030204" pitchFamily="34" charset="0"/>
                      </a:rPr>
                      <m:t>R</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2</m:t>
                    </m:r>
                    <m:rad>
                      <m:radPr>
                        <m:degHide m:val="on"/>
                        <m:ctrlPr>
                          <a:rPr lang="el-GR" sz="2400" i="1">
                            <a:latin typeface="Cambria Math" panose="02040503050406030204" pitchFamily="18" charset="0"/>
                            <a:ea typeface="Calibri" panose="020F0502020204030204" pitchFamily="34" charset="0"/>
                            <a:cs typeface="Calibri" panose="020F0502020204030204" pitchFamily="34" charset="0"/>
                          </a:rPr>
                        </m:ctrlPr>
                      </m:radPr>
                      <m:deg/>
                      <m:e>
                        <m:r>
                          <m:rPr>
                            <m:nor/>
                          </m:rPr>
                          <a:rPr lang="el-GR" sz="2400">
                            <a:latin typeface="Bookman Old Style" panose="02050604050505020204" pitchFamily="18" charset="0"/>
                            <a:ea typeface="Calibri" panose="020F0502020204030204" pitchFamily="34" charset="0"/>
                            <a:cs typeface="Calibri" panose="020F0502020204030204" pitchFamily="34" charset="0"/>
                          </a:rPr>
                          <m:t>3</m:t>
                        </m:r>
                      </m:e>
                    </m:rad>
                  </m:oMath>
                </a14:m>
                <a:r>
                  <a:rPr lang="el-GR" sz="2400" dirty="0">
                    <a:latin typeface="Bookman Old Style" panose="02050604050505020204" pitchFamily="18" charset="0"/>
                    <a:ea typeface="Calibri" panose="020F0502020204030204" pitchFamily="34" charset="0"/>
                    <a:cs typeface="Arial,Italic"/>
                  </a:rPr>
                  <a:t> όπως φαίνεται στο σχήμα.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α) Να υπολογίσετε την πλευρά και το απόστημα του κανονικού </a:t>
                </a:r>
                <a:r>
                  <a:rPr lang="el-GR" sz="2400" dirty="0" err="1">
                    <a:latin typeface="Bookman Old Style" panose="02050604050505020204" pitchFamily="18" charset="0"/>
                    <a:ea typeface="Calibri" panose="020F0502020204030204" pitchFamily="34" charset="0"/>
                    <a:cs typeface="Arial,Italic"/>
                  </a:rPr>
                  <a:t>εξαγώνου</a:t>
                </a:r>
                <a:r>
                  <a:rPr lang="el-GR" sz="2400" dirty="0">
                    <a:latin typeface="Bookman Old Style" panose="02050604050505020204" pitchFamily="18" charset="0"/>
                    <a:ea typeface="Calibri" panose="020F0502020204030204" pitchFamily="34" charset="0"/>
                    <a:cs typeface="Arial,Italic"/>
                  </a:rPr>
                  <a:t>. (Μονάδες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β) Να υπολογίσετε το εμβαδόν του κανονικού </a:t>
                </a:r>
                <a:r>
                  <a:rPr lang="el-GR" sz="2400" dirty="0" err="1">
                    <a:latin typeface="Bookman Old Style" panose="02050604050505020204" pitchFamily="18" charset="0"/>
                    <a:ea typeface="Calibri" panose="020F0502020204030204" pitchFamily="34" charset="0"/>
                    <a:cs typeface="Arial,Italic"/>
                  </a:rPr>
                  <a:t>εξαγώνου</a:t>
                </a:r>
                <a:r>
                  <a:rPr lang="el-GR" sz="2400" dirty="0">
                    <a:latin typeface="Bookman Old Style" panose="02050604050505020204" pitchFamily="18" charset="0"/>
                    <a:ea typeface="Calibri" panose="020F0502020204030204" pitchFamily="34" charset="0"/>
                    <a:cs typeface="Arial,Italic"/>
                  </a:rPr>
                  <a:t>. (Μονάδες 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γ) Να αποδείξετε ότι το εμβαδόν του χωρίου που περικλείεται μεταξύ του κανονικού </a:t>
                </a:r>
                <a:r>
                  <a:rPr lang="el-GR" sz="2400" dirty="0" err="1">
                    <a:latin typeface="Bookman Old Style" panose="02050604050505020204" pitchFamily="18" charset="0"/>
                    <a:ea typeface="Calibri" panose="020F0502020204030204" pitchFamily="34" charset="0"/>
                    <a:cs typeface="Arial,Italic"/>
                  </a:rPr>
                  <a:t>εξαγώνου</a:t>
                </a:r>
                <a:r>
                  <a:rPr lang="el-GR" sz="2400" dirty="0">
                    <a:latin typeface="Bookman Old Style" panose="02050604050505020204" pitchFamily="18" charset="0"/>
                    <a:ea typeface="Calibri" panose="020F0502020204030204" pitchFamily="34" charset="0"/>
                    <a:cs typeface="Arial,Italic"/>
                  </a:rPr>
                  <a:t> και του </a:t>
                </a:r>
                <a:r>
                  <a:rPr lang="el-GR" sz="2400" dirty="0" err="1">
                    <a:latin typeface="Bookman Old Style" panose="02050604050505020204" pitchFamily="18" charset="0"/>
                    <a:ea typeface="Calibri" panose="020F0502020204030204" pitchFamily="34" charset="0"/>
                    <a:cs typeface="Arial,Italic"/>
                  </a:rPr>
                  <a:t>περιγεγραμμένου</a:t>
                </a:r>
                <a:r>
                  <a:rPr lang="el-GR" sz="2400" dirty="0">
                    <a:latin typeface="Bookman Old Style" panose="02050604050505020204" pitchFamily="18" charset="0"/>
                    <a:ea typeface="Calibri" panose="020F0502020204030204" pitchFamily="34" charset="0"/>
                    <a:cs typeface="Arial,Italic"/>
                  </a:rPr>
                  <a:t> κύκλου του ισούται με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Ε</m:t>
                    </m:r>
                    <m:r>
                      <a:rPr lang="el-GR" sz="2400" i="1">
                        <a:latin typeface="Cambria Math" panose="02040503050406030204" pitchFamily="18" charset="0"/>
                        <a:ea typeface="Calibri" panose="020F0502020204030204" pitchFamily="34"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6</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2</m:t>
                    </m:r>
                    <m:r>
                      <m:rPr>
                        <m:nor/>
                      </m:rPr>
                      <a:rPr lang="el-GR" sz="2400">
                        <a:latin typeface="Bookman Old Style" panose="02050604050505020204" pitchFamily="18" charset="0"/>
                        <a:ea typeface="Calibri" panose="020F0502020204030204" pitchFamily="34" charset="0"/>
                        <a:cs typeface="Calibri" panose="020F0502020204030204" pitchFamily="34" charset="0"/>
                      </a:rPr>
                      <m:t>π</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3</m:t>
                    </m:r>
                    <m:rad>
                      <m:radPr>
                        <m:degHide m:val="on"/>
                        <m:ctrlPr>
                          <a:rPr lang="el-GR" sz="2400" i="1">
                            <a:latin typeface="Cambria Math" panose="02040503050406030204" pitchFamily="18" charset="0"/>
                            <a:ea typeface="Calibri" panose="020F0502020204030204" pitchFamily="34" charset="0"/>
                            <a:cs typeface="Calibri" panose="020F0502020204030204" pitchFamily="34" charset="0"/>
                          </a:rPr>
                        </m:ctrlPr>
                      </m:radPr>
                      <m:deg/>
                      <m:e>
                        <m:r>
                          <m:rPr>
                            <m:nor/>
                          </m:rPr>
                          <a:rPr lang="el-GR" sz="2400">
                            <a:latin typeface="Bookman Old Style" panose="02050604050505020204" pitchFamily="18" charset="0"/>
                            <a:ea typeface="Calibri" panose="020F0502020204030204" pitchFamily="34" charset="0"/>
                            <a:cs typeface="Calibri" panose="020F0502020204030204" pitchFamily="34" charset="0"/>
                          </a:rPr>
                          <m:t>3</m:t>
                        </m:r>
                      </m:e>
                    </m:rad>
                    <m:r>
                      <m:rPr>
                        <m:nor/>
                      </m:rPr>
                      <a:rPr lang="el-GR" sz="2400">
                        <a:latin typeface="Bookman Old Style" panose="02050604050505020204" pitchFamily="18" charset="0"/>
                        <a:ea typeface="Calibri" panose="020F0502020204030204" pitchFamily="34" charset="0"/>
                        <a:cs typeface="Calibri" panose="020F0502020204030204" pitchFamily="34" charset="0"/>
                      </a:rPr>
                      <m:t>)</m:t>
                    </m:r>
                  </m:oMath>
                </a14:m>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Arial,Italic"/>
                  </a:rPr>
                  <a:t>(Μονάδες 7)</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674998"/>
              </a:xfrm>
              <a:prstGeom prst="rect">
                <a:avLst/>
              </a:prstGeom>
              <a:blipFill>
                <a:blip r:embed="rId4"/>
                <a:stretch>
                  <a:fillRect l="-1000" t="-1434" r="-750" b="-2086"/>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162FD99C-CDB3-47E8-9366-3508527A2401}"/>
              </a:ext>
            </a:extLst>
          </p:cNvPr>
          <p:cNvPicPr>
            <a:picLocks noChangeAspect="1"/>
          </p:cNvPicPr>
          <p:nvPr/>
        </p:nvPicPr>
        <p:blipFill>
          <a:blip r:embed="rId5">
            <a:duotone>
              <a:prstClr val="black"/>
              <a:schemeClr val="accent1">
                <a:tint val="45000"/>
                <a:satMod val="400000"/>
              </a:schemeClr>
            </a:duotone>
          </a:blip>
          <a:stretch>
            <a:fillRect/>
          </a:stretch>
        </p:blipFill>
        <p:spPr>
          <a:xfrm>
            <a:off x="5094511" y="4038952"/>
            <a:ext cx="3066667" cy="2819048"/>
          </a:xfrm>
          <a:prstGeom prst="rect">
            <a:avLst/>
          </a:prstGeom>
        </p:spPr>
      </p:pic>
    </p:spTree>
    <p:extLst>
      <p:ext uri="{BB962C8B-B14F-4D97-AF65-F5344CB8AC3E}">
        <p14:creationId xmlns:p14="http://schemas.microsoft.com/office/powerpoint/2010/main" val="17107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711272"/>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18098 - 2o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Δίνεται τετράγωνο ΑΒΓΔ πλευράς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α</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4</m:t>
                    </m:r>
                  </m:oMath>
                </a14:m>
                <a:r>
                  <a:rPr lang="el-GR" sz="2400" dirty="0">
                    <a:latin typeface="Bookman Old Style" panose="02050604050505020204" pitchFamily="18" charset="0"/>
                    <a:ea typeface="Calibri" panose="020F0502020204030204" pitchFamily="34" charset="0"/>
                    <a:cs typeface="Arial,Italic"/>
                  </a:rPr>
                  <a:t>. Με κέντρα τις κορυφές του τετραγώνου και ακτίνα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ρ</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2</m:t>
                    </m:r>
                  </m:oMath>
                </a14:m>
                <a:r>
                  <a:rPr lang="el-GR" sz="2400" dirty="0">
                    <a:latin typeface="Bookman Old Style" panose="02050604050505020204" pitchFamily="18" charset="0"/>
                    <a:ea typeface="Calibri" panose="020F0502020204030204" pitchFamily="34" charset="0"/>
                    <a:cs typeface="Arial,Italic"/>
                  </a:rPr>
                  <a:t> σχεδιάζουμε τέσσερις κυκλικούς τομείς στο εσωτερικό του, όπως φαίνεται στο σχήμα.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α) Να υπολογίσετε το εμβαδόν κάθε κυκλικού τομέα. (Μονάδες 13)</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β) Να αποδείξετε ότι το εμβαδόν του </a:t>
                </a:r>
                <a:r>
                  <a:rPr lang="el-GR" sz="2400" dirty="0" err="1">
                    <a:latin typeface="Bookman Old Style" panose="02050604050505020204" pitchFamily="18" charset="0"/>
                    <a:ea typeface="Calibri" panose="020F0502020204030204" pitchFamily="34" charset="0"/>
                    <a:cs typeface="Arial,Italic"/>
                  </a:rPr>
                  <a:t>γραμμοσκιασμένου</a:t>
                </a:r>
                <a:r>
                  <a:rPr lang="el-GR" sz="2400" dirty="0">
                    <a:latin typeface="Bookman Old Style" panose="02050604050505020204" pitchFamily="18" charset="0"/>
                    <a:ea typeface="Calibri" panose="020F0502020204030204" pitchFamily="34" charset="0"/>
                    <a:cs typeface="Arial,Italic"/>
                  </a:rPr>
                  <a:t> χωρίου είναι  </a:t>
                </a:r>
              </a:p>
              <a:p>
                <a:pPr algn="just">
                  <a:lnSpc>
                    <a:spcPct val="107000"/>
                  </a:lnSpc>
                  <a:spcAft>
                    <a:spcPts val="800"/>
                  </a:spcAft>
                </a:pP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Ε</m:t>
                    </m:r>
                    <m:r>
                      <a:rPr lang="el-GR" sz="2400" i="1">
                        <a:latin typeface="Cambria Math" panose="02040503050406030204" pitchFamily="18" charset="0"/>
                        <a:ea typeface="Calibri" panose="020F0502020204030204" pitchFamily="34" charset="0"/>
                        <a:cs typeface="Arial,Italic"/>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4</m:t>
                    </m:r>
                    <m:r>
                      <a:rPr lang="el-GR" sz="2400">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4</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π</m:t>
                    </m:r>
                    <m:r>
                      <m:rPr>
                        <m:nor/>
                      </m:rPr>
                      <a:rPr lang="el-GR" sz="2400">
                        <a:latin typeface="Bookman Old Style" panose="02050604050505020204" pitchFamily="18" charset="0"/>
                        <a:ea typeface="Calibri" panose="020F0502020204030204" pitchFamily="34" charset="0"/>
                        <a:cs typeface="Calibri" panose="020F0502020204030204" pitchFamily="34" charset="0"/>
                      </a:rPr>
                      <m:t>)</m:t>
                    </m:r>
                  </m:oMath>
                </a14:m>
                <a:r>
                  <a:rPr lang="el-GR" sz="2400" dirty="0">
                    <a:latin typeface="Bookman Old Style" panose="02050604050505020204" pitchFamily="18" charset="0"/>
                    <a:ea typeface="Calibri" panose="020F0502020204030204" pitchFamily="34" charset="0"/>
                    <a:cs typeface="Arial,Italic"/>
                  </a:rPr>
                  <a:t> (Μονάδες 12)</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711272"/>
              </a:xfrm>
              <a:prstGeom prst="rect">
                <a:avLst/>
              </a:prstGeom>
              <a:blipFill>
                <a:blip r:embed="rId4"/>
                <a:stretch>
                  <a:fillRect l="-1000" t="-1806" r="-750" b="-2791"/>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CCE3DB5A-8252-4FC1-A9DB-137969E867C7}"/>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4556302" y="3429000"/>
            <a:ext cx="3387184" cy="3429000"/>
          </a:xfrm>
          <a:prstGeom prst="rect">
            <a:avLst/>
          </a:prstGeom>
        </p:spPr>
      </p:pic>
    </p:spTree>
    <p:extLst>
      <p:ext uri="{BB962C8B-B14F-4D97-AF65-F5344CB8AC3E}">
        <p14:creationId xmlns:p14="http://schemas.microsoft.com/office/powerpoint/2010/main" val="17558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711272"/>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18097 - 2o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Τετράγωνο ΑΒΓΔ είναι εγγεγραμμένο σε κύκλο ακτίνας </a:t>
                </a:r>
                <a:r>
                  <a:rPr lang="en-US" sz="2400" dirty="0">
                    <a:latin typeface="Bookman Old Style" panose="02050604050505020204" pitchFamily="18" charset="0"/>
                    <a:ea typeface="Calibri" panose="020F0502020204030204" pitchFamily="34" charset="0"/>
                    <a:cs typeface="Arial,Italic"/>
                  </a:rPr>
                  <a:t>R</a:t>
                </a:r>
                <a:r>
                  <a:rPr lang="el-GR" sz="2400" dirty="0">
                    <a:latin typeface="Bookman Old Style" panose="02050604050505020204" pitchFamily="18" charset="0"/>
                    <a:ea typeface="Calibri" panose="020F0502020204030204" pitchFamily="34" charset="0"/>
                    <a:cs typeface="Arial,Italic"/>
                  </a:rPr>
                  <a:t>, όπως φαίνεται στο σχήμα. Αν το εμβαδόν του τετραγώνου είναι ίσο με 4, τότε: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α) Να υπολογίσετε την ακτίνα </a:t>
                </a:r>
                <a:r>
                  <a:rPr lang="en-US" sz="2400" dirty="0">
                    <a:latin typeface="Bookman Old Style" panose="02050604050505020204" pitchFamily="18" charset="0"/>
                    <a:ea typeface="Calibri" panose="020F0502020204030204" pitchFamily="34" charset="0"/>
                    <a:cs typeface="Arial,Italic"/>
                  </a:rPr>
                  <a:t>R</a:t>
                </a:r>
                <a:r>
                  <a:rPr lang="el-GR" sz="2400" dirty="0">
                    <a:latin typeface="Bookman Old Style" panose="02050604050505020204" pitchFamily="18" charset="0"/>
                    <a:ea typeface="Calibri" panose="020F0502020204030204" pitchFamily="34" charset="0"/>
                    <a:cs typeface="Arial,Italic"/>
                  </a:rPr>
                  <a:t> του κύκλου. (Μονάδες 13)</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β) Να αποδείξετε ότι το εμβαδόν του χωρίου που περικλείεται μεταξύ του τετραγώνου και του </a:t>
                </a:r>
                <a:r>
                  <a:rPr lang="el-GR" sz="2400" dirty="0" err="1">
                    <a:latin typeface="Bookman Old Style" panose="02050604050505020204" pitchFamily="18" charset="0"/>
                    <a:ea typeface="Calibri" panose="020F0502020204030204" pitchFamily="34" charset="0"/>
                    <a:cs typeface="Arial,Italic"/>
                  </a:rPr>
                  <a:t>περιγεγραμμένου</a:t>
                </a:r>
                <a:r>
                  <a:rPr lang="el-GR" sz="2400" dirty="0">
                    <a:latin typeface="Bookman Old Style" panose="02050604050505020204" pitchFamily="18" charset="0"/>
                    <a:ea typeface="Calibri" panose="020F0502020204030204" pitchFamily="34" charset="0"/>
                    <a:cs typeface="Arial,Italic"/>
                  </a:rPr>
                  <a:t> κύκλου του είναι ίσο με </a:t>
                </a:r>
                <a14:m>
                  <m:oMath xmlns:m="http://schemas.openxmlformats.org/officeDocument/2006/math">
                    <m:r>
                      <m:rPr>
                        <m:nor/>
                      </m:rPr>
                      <a:rPr lang="el-GR" sz="2400">
                        <a:latin typeface="Bookman Old Style" panose="02050604050505020204" pitchFamily="18" charset="0"/>
                        <a:ea typeface="Calibri" panose="020F0502020204030204" pitchFamily="34" charset="0"/>
                        <a:cs typeface="Calibri" panose="020F0502020204030204" pitchFamily="34" charset="0"/>
                      </a:rPr>
                      <m:t>2</m:t>
                    </m:r>
                    <m:r>
                      <m:rPr>
                        <m:nor/>
                      </m:rPr>
                      <a:rPr lang="el-GR" sz="2400">
                        <a:latin typeface="Bookman Old Style" panose="02050604050505020204" pitchFamily="18" charset="0"/>
                        <a:ea typeface="Calibri" panose="020F0502020204030204" pitchFamily="34" charset="0"/>
                        <a:cs typeface="Calibri" panose="020F0502020204030204" pitchFamily="34" charset="0"/>
                      </a:rPr>
                      <m:t>π</m:t>
                    </m:r>
                    <m:r>
                      <a:rPr lang="el-GR" sz="2400" i="1">
                        <a:latin typeface="Cambria Math" panose="02040503050406030204" pitchFamily="18" charset="0"/>
                        <a:ea typeface="Calibri" panose="020F0502020204030204" pitchFamily="34" charset="0"/>
                        <a:cs typeface="Calibri" panose="020F0502020204030204" pitchFamily="34" charset="0"/>
                      </a:rPr>
                      <m:t>−</m:t>
                    </m:r>
                    <m:r>
                      <m:rPr>
                        <m:nor/>
                      </m:rPr>
                      <a:rPr lang="el-GR" sz="2400">
                        <a:latin typeface="Bookman Old Style" panose="02050604050505020204" pitchFamily="18" charset="0"/>
                        <a:ea typeface="Calibri" panose="020F0502020204030204" pitchFamily="34" charset="0"/>
                        <a:cs typeface="Calibri" panose="020F0502020204030204" pitchFamily="34" charset="0"/>
                      </a:rPr>
                      <m:t>4</m:t>
                    </m:r>
                  </m:oMath>
                </a14:m>
                <a:r>
                  <a:rPr lang="el-GR" sz="2400" dirty="0">
                    <a:latin typeface="Bookman Old Style" panose="02050604050505020204" pitchFamily="18" charset="0"/>
                    <a:ea typeface="Calibri" panose="020F0502020204030204" pitchFamily="34" charset="0"/>
                    <a:cs typeface="Arial,Italic"/>
                  </a:rPr>
                  <a:t>. </a:t>
                </a: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Arial,Italic"/>
                  </a:rPr>
                  <a:t>(Μονάδες 12)</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711272"/>
              </a:xfrm>
              <a:prstGeom prst="rect">
                <a:avLst/>
              </a:prstGeom>
              <a:blipFill>
                <a:blip r:embed="rId4"/>
                <a:stretch>
                  <a:fillRect l="-1000" t="-1806" r="-750" b="-2791"/>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F4C88276-0B52-4408-927C-EF86641E9C60}"/>
              </a:ext>
            </a:extLst>
          </p:cNvPr>
          <p:cNvPicPr>
            <a:picLocks noChangeAspect="1"/>
          </p:cNvPicPr>
          <p:nvPr/>
        </p:nvPicPr>
        <p:blipFill>
          <a:blip r:embed="rId5">
            <a:duotone>
              <a:prstClr val="black"/>
              <a:schemeClr val="accent1">
                <a:tint val="45000"/>
                <a:satMod val="400000"/>
              </a:schemeClr>
            </a:duotone>
          </a:blip>
          <a:stretch>
            <a:fillRect/>
          </a:stretch>
        </p:blipFill>
        <p:spPr>
          <a:xfrm>
            <a:off x="3885589" y="3368350"/>
            <a:ext cx="3448272" cy="3485217"/>
          </a:xfrm>
          <a:prstGeom prst="rect">
            <a:avLst/>
          </a:prstGeom>
        </p:spPr>
      </p:pic>
    </p:spTree>
    <p:extLst>
      <p:ext uri="{BB962C8B-B14F-4D97-AF65-F5344CB8AC3E}">
        <p14:creationId xmlns:p14="http://schemas.microsoft.com/office/powerpoint/2010/main" val="253780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797548" cy="6599371"/>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18043 - 4o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Σε κύκλο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Ο,ρ</a:t>
                </a:r>
                <a:r>
                  <a:rPr lang="el-GR" sz="2400" dirty="0">
                    <a:latin typeface="Bookman Old Style" panose="02050604050505020204" pitchFamily="18" charset="0"/>
                    <a:ea typeface="Calibri" panose="020F0502020204030204" pitchFamily="34" charset="0"/>
                    <a:cs typeface="Times New Roman" panose="02020603050405020304" pitchFamily="18" charset="0"/>
                  </a:rPr>
                  <a:t>) θεωρούμε τα σημεία Α, Β, Γ και Δ. Η πλευρά ΑΔ είναι ίση με την πλευρά λ</a:t>
                </a:r>
                <a:r>
                  <a:rPr lang="el-GR" sz="2400" baseline="-25000" dirty="0">
                    <a:latin typeface="Bookman Old Style" panose="02050604050505020204" pitchFamily="18" charset="0"/>
                    <a:ea typeface="Calibri" panose="020F0502020204030204" pitchFamily="34" charset="0"/>
                    <a:cs typeface="Times New Roman" panose="02020603050405020304" pitchFamily="18" charset="0"/>
                  </a:rPr>
                  <a:t>6 </a:t>
                </a:r>
                <a:r>
                  <a:rPr lang="el-GR" sz="2400" dirty="0">
                    <a:latin typeface="Bookman Old Style" panose="02050604050505020204" pitchFamily="18" charset="0"/>
                    <a:ea typeface="Calibri" panose="020F0502020204030204" pitchFamily="34" charset="0"/>
                    <a:cs typeface="Times New Roman" panose="02020603050405020304" pitchFamily="18" charset="0"/>
                  </a:rPr>
                  <a:t>κανονικού εξάγωνου εγγεγραμμένου στον κύκλο.</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Αν η πλευρά ΑΒ ισούται με την πλευρά λ</a:t>
                </a:r>
                <a:r>
                  <a:rPr lang="el-GR" sz="2400" baseline="-25000" dirty="0">
                    <a:latin typeface="Bookman Old Style" panose="02050604050505020204" pitchFamily="18" charset="0"/>
                    <a:ea typeface="Calibri" panose="020F0502020204030204" pitchFamily="34" charset="0"/>
                    <a:cs typeface="Times New Roman" panose="02020603050405020304" pitchFamily="18" charset="0"/>
                  </a:rPr>
                  <a:t>4</a:t>
                </a:r>
                <a:r>
                  <a:rPr lang="el-GR" sz="2400" dirty="0">
                    <a:latin typeface="Bookman Old Style" panose="02050604050505020204" pitchFamily="18" charset="0"/>
                    <a:ea typeface="Calibri" panose="020F0502020204030204" pitchFamily="34" charset="0"/>
                    <a:cs typeface="Times New Roman" panose="02020603050405020304" pitchFamily="18" charset="0"/>
                  </a:rPr>
                  <a:t> τετραγώνου εγγεγραμμένου στον κύκλο και το τόξο ΒΓ = 120</a:t>
                </a:r>
                <a:r>
                  <a:rPr lang="el-GR" sz="2400" baseline="30000" dirty="0">
                    <a:latin typeface="Bookman Old Style" panose="02050604050505020204" pitchFamily="18" charset="0"/>
                    <a:ea typeface="Calibri" panose="020F0502020204030204" pitchFamily="34" charset="0"/>
                    <a:cs typeface="Times New Roman" panose="02020603050405020304" pitchFamily="18" charset="0"/>
                  </a:rPr>
                  <a:t>ο</a:t>
                </a:r>
                <a:r>
                  <a:rPr lang="el-GR" sz="2400" dirty="0">
                    <a:latin typeface="Bookman Old Style" panose="02050604050505020204" pitchFamily="18" charset="0"/>
                    <a:ea typeface="Calibri" panose="020F0502020204030204" pitchFamily="34" charset="0"/>
                    <a:cs typeface="Times New Roman" panose="02020603050405020304" pitchFamily="18" charset="0"/>
                  </a:rPr>
                  <a:t> :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r>
                  <a:rPr lang="el-GR" sz="2400" dirty="0">
                    <a:latin typeface="Bookman Old Style" panose="02050604050505020204" pitchFamily="18" charset="0"/>
                    <a:ea typeface="Calibri" panose="020F0502020204030204" pitchFamily="34" charset="0"/>
                    <a:cs typeface="Times New Roman" panose="02020603050405020304" pitchFamily="18" charset="0"/>
                  </a:rPr>
                  <a:t>Να υπολογίσετε το μήκος της πλευράς ΓΔ ως συνάρτηση της ακτίνας. (Μονάδες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Να υπολογίσετε το εμβαδόν (τ) του κυκλικού τμήματος που περικλείεται από την κυρτή γωνία Β</a:t>
                </a:r>
                <a14:m>
                  <m:oMath xmlns:m="http://schemas.openxmlformats.org/officeDocument/2006/math">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nor/>
                          </m:rPr>
                          <a:rPr lang="el-GR" sz="2400">
                            <a:latin typeface="Bookman Old Style" panose="02050604050505020204" pitchFamily="18" charset="0"/>
                            <a:ea typeface="Calibri" panose="020F0502020204030204" pitchFamily="34" charset="0"/>
                            <a:cs typeface="Calibri" panose="020F0502020204030204" pitchFamily="34" charset="0"/>
                          </a:rPr>
                          <m:t>Ο</m:t>
                        </m:r>
                      </m:e>
                    </m:acc>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Γ.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Κρατάμε τα σημεία Α και Δ σταθερά και μετακινούμε την χορδή ΒΓ παράλληλα προς την ΑΔ ώστε να διέρχεται από το Ο. Ποιο θα είναι το μήκος του τόξου ΑΒ; </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07)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797548" cy="6599371"/>
              </a:xfrm>
              <a:prstGeom prst="rect">
                <a:avLst/>
              </a:prstGeom>
              <a:blipFill>
                <a:blip r:embed="rId4"/>
                <a:stretch>
                  <a:fillRect l="-1386" t="-1016" r="-1040" b="-1108"/>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31DAAFFC-6912-46CC-B1AB-77A643EAD235}"/>
              </a:ext>
            </a:extLst>
          </p:cNvPr>
          <p:cNvPicPr>
            <a:picLocks noChangeAspect="1"/>
          </p:cNvPicPr>
          <p:nvPr/>
        </p:nvPicPr>
        <p:blipFill>
          <a:blip r:embed="rId5">
            <a:duotone>
              <a:prstClr val="black"/>
              <a:schemeClr val="accent1">
                <a:tint val="45000"/>
                <a:satMod val="400000"/>
              </a:schemeClr>
            </a:duotone>
          </a:blip>
          <a:stretch>
            <a:fillRect/>
          </a:stretch>
        </p:blipFill>
        <p:spPr>
          <a:xfrm>
            <a:off x="8797548" y="1057571"/>
            <a:ext cx="3394452" cy="3551339"/>
          </a:xfrm>
          <a:prstGeom prst="rect">
            <a:avLst/>
          </a:prstGeom>
        </p:spPr>
      </p:pic>
    </p:spTree>
    <p:extLst>
      <p:ext uri="{BB962C8B-B14F-4D97-AF65-F5344CB8AC3E}">
        <p14:creationId xmlns:p14="http://schemas.microsoft.com/office/powerpoint/2010/main" val="42039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991786"/>
              </a:xfrm>
              <a:prstGeom prst="rect">
                <a:avLst/>
              </a:prstGeom>
              <a:noFill/>
            </p:spPr>
            <p:txBody>
              <a:bodyPr wrap="square" rtlCol="0">
                <a:spAutoFit/>
              </a:bodyPr>
              <a:lstStyle/>
              <a:p>
                <a:pPr>
                  <a:lnSpc>
                    <a:spcPct val="107000"/>
                  </a:lnSpc>
                  <a:spcBef>
                    <a:spcPts val="200"/>
                  </a:spcBef>
                </a:pPr>
                <a:r>
                  <a:rPr lang="el-GR" sz="2800" b="1">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17600 - 4o </a:t>
                </a:r>
                <a:r>
                  <a:rPr lang="el-GR" sz="2000" b="1" u="sng">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Δίνεται κανονικό εξάγωνο ΑΒΓΔΕΖ εγγεγραμμένο σε κύκλο (Ο, </a:t>
                </a:r>
                <a:r>
                  <a:rPr lang="en-US" sz="2400">
                    <a:latin typeface="Bookman Old Style" panose="02050604050505020204" pitchFamily="18" charset="0"/>
                    <a:ea typeface="Calibri" panose="020F0502020204030204" pitchFamily="34" charset="0"/>
                    <a:cs typeface="Times New Roman" panose="02020603050405020304" pitchFamily="18" charset="0"/>
                  </a:rPr>
                  <a:t>R</a:t>
                </a:r>
                <a:r>
                  <a:rPr lang="el-GR" sz="2400">
                    <a:latin typeface="Bookman Old Style" panose="02050604050505020204" pitchFamily="18" charset="0"/>
                    <a:ea typeface="Calibri" panose="020F0502020204030204" pitchFamily="34" charset="0"/>
                    <a:cs typeface="Times New Roman" panose="02020603050405020304" pitchFamily="18" charset="0"/>
                  </a:rPr>
                  <a:t>). Φέρουμε τα τμήματα ΑΓ, ΑΔ και ΑΜ, όπου το σημείο Μ είναι το μέσο του ΓΔ. Να αποδείξετε ότι: α) (ΑΒΓΔΕΖ) = </a:t>
                </a:r>
                <a14:m>
                  <m:oMath xmlns:m="http://schemas.openxmlformats.org/officeDocument/2006/math">
                    <m:f>
                      <m:f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l-GR"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𝑅</m:t>
                            </m:r>
                          </m:e>
                          <m:sup>
                            <m:r>
                              <a:rPr lang="el-GR" sz="3200" i="1">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3200" i="1">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l-GR" sz="3200">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l-GR" sz="2400">
                    <a:latin typeface="Bookman Old Style" panose="02050604050505020204" pitchFamily="18" charset="0"/>
                    <a:ea typeface="Calibri" panose="020F0502020204030204" pitchFamily="34" charset="0"/>
                    <a:cs typeface="Times New Roman" panose="02020603050405020304" pitchFamily="18" charset="0"/>
                  </a:rPr>
                  <a:t> (</a:t>
                </a:r>
                <a:r>
                  <a:rPr lang="el-GR" sz="240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7)</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β) (ΑΜΓ) = </a:t>
                </a:r>
                <a14:m>
                  <m:oMath xmlns:m="http://schemas.openxmlformats.org/officeDocument/2006/math">
                    <m:f>
                      <m:f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𝑅</m:t>
                            </m:r>
                          </m:e>
                          <m:sup>
                            <m:r>
                              <a:rPr lang="el-GR" sz="3200" i="1">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3200" i="1">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l-GR" sz="3200">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l-GR" sz="2400">
                    <a:latin typeface="Bookman Old Style" panose="02050604050505020204" pitchFamily="18" charset="0"/>
                    <a:ea typeface="Calibri" panose="020F0502020204030204" pitchFamily="34" charset="0"/>
                    <a:cs typeface="Times New Roman" panose="02020603050405020304" pitchFamily="18" charset="0"/>
                  </a:rPr>
                  <a:t> </a:t>
                </a:r>
                <a:r>
                  <a:rPr lang="el-GR" sz="240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6)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71500" algn="l"/>
                    <a:tab pos="628650" algn="l"/>
                  </a:tabLst>
                </a:pPr>
                <a:r>
                  <a:rPr lang="el-GR" sz="2400">
                    <a:latin typeface="Bookman Old Style" panose="02050604050505020204" pitchFamily="18" charset="0"/>
                    <a:ea typeface="Calibri" panose="020F0502020204030204" pitchFamily="34" charset="0"/>
                    <a:cs typeface="Times New Roman" panose="02020603050405020304" pitchFamily="18" charset="0"/>
                  </a:rPr>
                  <a:t>γ) (ΑΜΔΕΖ) = </a:t>
                </a:r>
                <a14:m>
                  <m:oMath xmlns:m="http://schemas.openxmlformats.org/officeDocument/2006/math">
                    <m:sSup>
                      <m:sSupPr>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𝑅</m:t>
                        </m:r>
                      </m:e>
                      <m:sup>
                        <m:r>
                          <a:rPr lang="el-GR" sz="2400" i="1">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2400" i="1">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el-GR" sz="2400">
                    <a:latin typeface="Bookman Old Style" panose="02050604050505020204" pitchFamily="18" charset="0"/>
                    <a:ea typeface="Calibri" panose="020F0502020204030204" pitchFamily="34" charset="0"/>
                    <a:cs typeface="Times New Roman" panose="02020603050405020304" pitchFamily="18" charset="0"/>
                  </a:rPr>
                  <a:t> </a:t>
                </a:r>
                <a:r>
                  <a:rPr lang="el-GR" sz="240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12)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0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0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991786"/>
              </a:xfrm>
              <a:prstGeom prst="rect">
                <a:avLst/>
              </a:prstGeom>
              <a:blipFill>
                <a:blip r:embed="rId4"/>
                <a:stretch>
                  <a:fillRect l="-1000" t="-959" r="-750"/>
                </a:stretch>
              </a:blipFill>
            </p:spPr>
            <p:txBody>
              <a:bodyPr/>
              <a:lstStyle/>
              <a:p>
                <a:r>
                  <a:rPr lang="el-GR">
                    <a:noFill/>
                  </a:rPr>
                  <a:t> </a:t>
                </a:r>
              </a:p>
            </p:txBody>
          </p:sp>
        </mc:Fallback>
      </mc:AlternateContent>
      <p:pic>
        <p:nvPicPr>
          <p:cNvPr id="3" name="Εικόνα 2">
            <a:extLst>
              <a:ext uri="{FF2B5EF4-FFF2-40B4-BE49-F238E27FC236}">
                <a16:creationId xmlns:a16="http://schemas.microsoft.com/office/drawing/2014/main" id="{25B1B79F-2940-4B31-8B6A-6AD0DEBA7B75}"/>
              </a:ext>
            </a:extLst>
          </p:cNvPr>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19922" y="1927860"/>
            <a:ext cx="5510077" cy="4930140"/>
          </a:xfrm>
          <a:prstGeom prst="rect">
            <a:avLst/>
          </a:prstGeom>
          <a:noFill/>
          <a:ln>
            <a:noFill/>
          </a:ln>
        </p:spPr>
      </p:pic>
    </p:spTree>
    <p:extLst>
      <p:ext uri="{BB962C8B-B14F-4D97-AF65-F5344CB8AC3E}">
        <p14:creationId xmlns:p14="http://schemas.microsoft.com/office/powerpoint/2010/main" val="222816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746573"/>
              </a:xfrm>
              <a:prstGeom prst="rect">
                <a:avLst/>
              </a:prstGeom>
              <a:noFill/>
            </p:spPr>
            <p:txBody>
              <a:bodyPr wrap="square" rtlCol="0">
                <a:spAutoFit/>
              </a:bodyPr>
              <a:lstStyle/>
              <a:p>
                <a:pPr>
                  <a:lnSpc>
                    <a:spcPct val="107000"/>
                  </a:lnSpc>
                  <a:spcBef>
                    <a:spcPts val="200"/>
                  </a:spcBef>
                </a:pPr>
                <a:r>
                  <a:rPr lang="el-GR" sz="2800" b="1">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16928 - 4o </a:t>
                </a:r>
                <a:r>
                  <a:rPr lang="el-GR" sz="2000" b="1" u="sng">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Δίνεται κύκλος με μήκος 10.</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α) Να αποδείξετε ότι η περίμετρος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𝑃</m:t>
                        </m:r>
                      </m:e>
                      <m:sub>
                        <m:r>
                          <a:rPr lang="el-GR" sz="2400" i="1">
                            <a:latin typeface="Cambria Math" panose="02040503050406030204" pitchFamily="18" charset="0"/>
                            <a:ea typeface="Calibri" panose="020F0502020204030204" pitchFamily="34" charset="0"/>
                            <a:cs typeface="Times New Roman" panose="02020603050405020304" pitchFamily="18" charset="0"/>
                          </a:rPr>
                          <m:t>3</m:t>
                        </m:r>
                      </m:sub>
                    </m:sSub>
                  </m:oMath>
                </a14:m>
                <a:r>
                  <a:rPr lang="el-GR" sz="2400">
                    <a:latin typeface="Bookman Old Style" panose="02050604050505020204" pitchFamily="18" charset="0"/>
                    <a:ea typeface="Calibri" panose="020F0502020204030204" pitchFamily="34" charset="0"/>
                    <a:cs typeface="Times New Roman" panose="02020603050405020304" pitchFamily="18" charset="0"/>
                  </a:rPr>
                  <a:t> ενός ισοπλεύρου τριγώνου που είναι εγγεγραμμένο στον παραπάνω κύκλο είναι ίση με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r>
                          <a:rPr lang="el-GR" sz="2800" i="1">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l-GR" sz="28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800" i="1">
                                <a:latin typeface="Cambria Math" panose="02040503050406030204" pitchFamily="18" charset="0"/>
                                <a:ea typeface="Calibri" panose="020F0502020204030204" pitchFamily="34" charset="0"/>
                                <a:cs typeface="Times New Roman" panose="02020603050405020304" pitchFamily="18" charset="0"/>
                              </a:rPr>
                              <m:t>3</m:t>
                            </m:r>
                          </m:e>
                        </m:rad>
                      </m:num>
                      <m:den>
                        <m:r>
                          <a:rPr lang="en-US" sz="2800" i="1">
                            <a:latin typeface="Cambria Math" panose="02040503050406030204" pitchFamily="18" charset="0"/>
                            <a:ea typeface="Calibri" panose="020F0502020204030204" pitchFamily="34" charset="0"/>
                            <a:cs typeface="Times New Roman" panose="02020603050405020304" pitchFamily="18" charset="0"/>
                          </a:rPr>
                          <m:t>𝜋</m:t>
                        </m:r>
                      </m:den>
                    </m:f>
                  </m:oMath>
                </a14:m>
                <a:r>
                  <a:rPr lang="el-GR" sz="2400">
                    <a:latin typeface="Bookman Old Style" panose="02050604050505020204" pitchFamily="18" charset="0"/>
                    <a:ea typeface="Times New Roman" panose="02020603050405020304" pitchFamily="18" charset="0"/>
                    <a:cs typeface="Times New Roman" panose="02020603050405020304" pitchFamily="18" charset="0"/>
                  </a:rPr>
                  <a:t>.   </a:t>
                </a:r>
                <a:r>
                  <a:rPr lang="el-GR" sz="2400">
                    <a:latin typeface="Bookman Old Style" panose="02050604050505020204" pitchFamily="18" charset="0"/>
                    <a:ea typeface="Calibri" panose="020F0502020204030204" pitchFamily="34" charset="0"/>
                    <a:cs typeface="Times New Roman" panose="02020603050405020304" pitchFamily="18" charset="0"/>
                  </a:rPr>
                  <a:t>(Μονάδες 10)</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β) Να υπολογίσετε την περίμετρο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𝑃</m:t>
                        </m:r>
                      </m:e>
                      <m:sub>
                        <m:r>
                          <a:rPr lang="el-GR" sz="2400" i="1">
                            <a:latin typeface="Cambria Math" panose="02040503050406030204" pitchFamily="18" charset="0"/>
                            <a:ea typeface="Calibri" panose="020F0502020204030204" pitchFamily="34" charset="0"/>
                            <a:cs typeface="Times New Roman" panose="02020603050405020304" pitchFamily="18" charset="0"/>
                          </a:rPr>
                          <m:t>6</m:t>
                        </m:r>
                      </m:sub>
                    </m:sSub>
                  </m:oMath>
                </a14:m>
                <a:r>
                  <a:rPr lang="el-GR" sz="2400">
                    <a:latin typeface="Bookman Old Style" panose="02050604050505020204" pitchFamily="18" charset="0"/>
                    <a:ea typeface="Calibri" panose="020F0502020204030204" pitchFamily="34" charset="0"/>
                    <a:cs typeface="Times New Roman" panose="02020603050405020304" pitchFamily="18" charset="0"/>
                  </a:rPr>
                  <a:t> κανονικού εξαγώνου που είναι εγγεγραμμένο στον ίδιο κύκλο.      (Μονάδες 08)</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a:latin typeface="Bookman Old Style" panose="02050604050505020204" pitchFamily="18" charset="0"/>
                    <a:ea typeface="Calibri" panose="020F0502020204030204" pitchFamily="34" charset="0"/>
                    <a:cs typeface="Times New Roman" panose="02020603050405020304" pitchFamily="18" charset="0"/>
                  </a:rPr>
                  <a:t>γ) Έστω ένα κανονικό δωδεκάγωνο με περίμετρο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𝑃</m:t>
                        </m:r>
                      </m:e>
                      <m:sub>
                        <m:r>
                          <a:rPr lang="el-GR" sz="2400" i="1">
                            <a:latin typeface="Cambria Math" panose="02040503050406030204" pitchFamily="18" charset="0"/>
                            <a:ea typeface="Calibri" panose="020F0502020204030204" pitchFamily="34" charset="0"/>
                            <a:cs typeface="Times New Roman" panose="02020603050405020304" pitchFamily="18" charset="0"/>
                          </a:rPr>
                          <m:t>12</m:t>
                        </m:r>
                      </m:sub>
                    </m:sSub>
                  </m:oMath>
                </a14:m>
                <a:r>
                  <a:rPr lang="el-GR" sz="2400">
                    <a:latin typeface="Bookman Old Style" panose="02050604050505020204" pitchFamily="18" charset="0"/>
                    <a:ea typeface="Calibri" panose="020F0502020204030204" pitchFamily="34" charset="0"/>
                    <a:cs typeface="Times New Roman" panose="02020603050405020304" pitchFamily="18" charset="0"/>
                  </a:rPr>
                  <a:t> και ένα κανονικό εικοσιτετράγωνο με περίμετρο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𝑃</m:t>
                        </m:r>
                      </m:e>
                      <m:sub>
                        <m:r>
                          <a:rPr lang="el-GR" sz="2400" i="1">
                            <a:latin typeface="Cambria Math" panose="02040503050406030204" pitchFamily="18" charset="0"/>
                            <a:ea typeface="Calibri" panose="020F0502020204030204" pitchFamily="34" charset="0"/>
                            <a:cs typeface="Times New Roman" panose="02020603050405020304" pitchFamily="18" charset="0"/>
                          </a:rPr>
                          <m:t>24</m:t>
                        </m:r>
                      </m:sub>
                    </m:sSub>
                  </m:oMath>
                </a14:m>
                <a:r>
                  <a:rPr lang="el-GR" sz="2800">
                    <a:latin typeface="Bookman Old Style" panose="02050604050505020204" pitchFamily="18" charset="0"/>
                    <a:ea typeface="Times New Roman" panose="02020603050405020304" pitchFamily="18" charset="0"/>
                    <a:cs typeface="Times New Roman" panose="02020603050405020304" pitchFamily="18" charset="0"/>
                  </a:rPr>
                  <a:t> </a:t>
                </a:r>
                <a:r>
                  <a:rPr lang="el-GR" sz="2400">
                    <a:latin typeface="Bookman Old Style" panose="02050604050505020204" pitchFamily="18" charset="0"/>
                    <a:ea typeface="Calibri" panose="020F0502020204030204" pitchFamily="34" charset="0"/>
                    <a:cs typeface="Times New Roman" panose="02020603050405020304" pitchFamily="18" charset="0"/>
                  </a:rPr>
                  <a:t>που είναι εγγεγραμμένα στον παραπάνω κύκλο. Να συγκρίνετε τους αριθμούς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r>
                          <a:rPr lang="el-GR" sz="2800" i="1">
                            <a:latin typeface="Cambria Math" panose="02040503050406030204" pitchFamily="18" charset="0"/>
                            <a:ea typeface="Calibri" panose="020F0502020204030204" pitchFamily="34" charset="0"/>
                            <a:cs typeface="Times New Roman" panose="02020603050405020304" pitchFamily="18" charset="0"/>
                          </a:rPr>
                          <m:t>30</m:t>
                        </m:r>
                      </m:num>
                      <m:den>
                        <m:r>
                          <a:rPr lang="el-GR" sz="2800" i="1">
                            <a:latin typeface="Cambria Math" panose="02040503050406030204" pitchFamily="18" charset="0"/>
                            <a:ea typeface="Calibri" panose="020F0502020204030204" pitchFamily="34" charset="0"/>
                            <a:cs typeface="Times New Roman" panose="02020603050405020304" pitchFamily="18" charset="0"/>
                          </a:rPr>
                          <m:t>𝜋</m:t>
                        </m:r>
                      </m:den>
                    </m:f>
                  </m:oMath>
                </a14:m>
                <a:r>
                  <a:rPr lang="el-GR" sz="2800">
                    <a:latin typeface="Bookman Old Style" panose="020506040505050202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r>
                          <a:rPr lang="el-GR" sz="2800" i="1">
                            <a:latin typeface="Cambria Math" panose="02040503050406030204" pitchFamily="18" charset="0"/>
                            <a:ea typeface="Calibri" panose="020F0502020204030204" pitchFamily="34" charset="0"/>
                            <a:cs typeface="Times New Roman" panose="02020603050405020304" pitchFamily="18" charset="0"/>
                          </a:rPr>
                          <m:t>15</m:t>
                        </m:r>
                        <m:rad>
                          <m:radPr>
                            <m:degHide m:val="on"/>
                            <m:ctrlPr>
                              <a:rPr lang="el-GR" sz="28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800" i="1">
                                <a:latin typeface="Cambria Math" panose="02040503050406030204" pitchFamily="18" charset="0"/>
                                <a:ea typeface="Calibri" panose="020F0502020204030204" pitchFamily="34" charset="0"/>
                                <a:cs typeface="Times New Roman" panose="02020603050405020304" pitchFamily="18" charset="0"/>
                              </a:rPr>
                              <m:t>3</m:t>
                            </m:r>
                          </m:e>
                        </m:rad>
                      </m:num>
                      <m:den>
                        <m:r>
                          <a:rPr lang="el-GR" sz="2800" i="1">
                            <a:latin typeface="Cambria Math" panose="02040503050406030204" pitchFamily="18" charset="0"/>
                            <a:ea typeface="Calibri" panose="020F0502020204030204" pitchFamily="34" charset="0"/>
                            <a:cs typeface="Times New Roman" panose="02020603050405020304" pitchFamily="18" charset="0"/>
                          </a:rPr>
                          <m:t>𝜋</m:t>
                        </m:r>
                      </m:den>
                    </m:f>
                    <m:r>
                      <a:rPr lang="el-GR" sz="2800" i="1">
                        <a:latin typeface="Cambria Math" panose="02040503050406030204" pitchFamily="18" charset="0"/>
                        <a:ea typeface="Times New Roman" panose="02020603050405020304" pitchFamily="18" charset="0"/>
                        <a:cs typeface="Times New Roman" panose="02020603050405020304" pitchFamily="18" charset="0"/>
                      </a:rPr>
                      <m:t>,</m:t>
                    </m:r>
                    <m:r>
                      <a:rPr lang="el-GR" sz="240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𝛲</m:t>
                        </m:r>
                      </m:e>
                      <m:sub>
                        <m:r>
                          <a:rPr lang="el-GR" sz="2400" i="1">
                            <a:latin typeface="Cambria Math" panose="02040503050406030204" pitchFamily="18" charset="0"/>
                            <a:ea typeface="Calibri" panose="020F0502020204030204" pitchFamily="34" charset="0"/>
                            <a:cs typeface="Times New Roman" panose="02020603050405020304" pitchFamily="18" charset="0"/>
                          </a:rPr>
                          <m:t>12</m:t>
                        </m:r>
                      </m:sub>
                    </m:sSub>
                    <m:r>
                      <a:rPr lang="el-GR" sz="2400" i="1">
                        <a:latin typeface="Cambria Math" panose="02040503050406030204" pitchFamily="18" charset="0"/>
                        <a:ea typeface="Calibri" panose="020F0502020204030204" pitchFamily="34" charset="0"/>
                        <a:cs typeface="Times New Roman" panose="02020603050405020304" pitchFamily="18" charset="0"/>
                      </a:rPr>
                      <m:t> , </m:t>
                    </m:r>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𝛲</m:t>
                        </m:r>
                      </m:e>
                      <m:sub>
                        <m:r>
                          <a:rPr lang="el-GR" sz="2400" i="1">
                            <a:latin typeface="Cambria Math" panose="02040503050406030204" pitchFamily="18" charset="0"/>
                            <a:ea typeface="Calibri" panose="020F0502020204030204" pitchFamily="34" charset="0"/>
                            <a:cs typeface="Times New Roman" panose="02020603050405020304" pitchFamily="18" charset="0"/>
                          </a:rPr>
                          <m:t>24</m:t>
                        </m:r>
                      </m:sub>
                    </m:sSub>
                  </m:oMath>
                </a14:m>
                <a:r>
                  <a:rPr lang="el-GR" sz="2400">
                    <a:latin typeface="Bookman Old Style" panose="02050604050505020204" pitchFamily="18" charset="0"/>
                    <a:ea typeface="Times New Roman" panose="02020603050405020304" pitchFamily="18" charset="0"/>
                    <a:cs typeface="Times New Roman" panose="02020603050405020304" pitchFamily="18" charset="0"/>
                  </a:rPr>
                  <a:t> και 10. </a:t>
                </a:r>
                <a:r>
                  <a:rPr lang="el-GR" sz="2400">
                    <a:latin typeface="Bookman Old Style" panose="02050604050505020204" pitchFamily="18" charset="0"/>
                    <a:ea typeface="Calibri" panose="020F0502020204030204" pitchFamily="34" charset="0"/>
                    <a:cs typeface="Times New Roman" panose="02020603050405020304" pitchFamily="18" charset="0"/>
                  </a:rPr>
                  <a:t> (Μονάδες 07)</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746573"/>
              </a:xfrm>
              <a:prstGeom prst="rect">
                <a:avLst/>
              </a:prstGeom>
              <a:blipFill>
                <a:blip r:embed="rId4"/>
                <a:stretch>
                  <a:fillRect l="-1000" t="-1166" r="-750"/>
                </a:stretch>
              </a:blipFill>
            </p:spPr>
            <p:txBody>
              <a:bodyPr/>
              <a:lstStyle/>
              <a:p>
                <a:r>
                  <a:rPr lang="el-GR">
                    <a:noFill/>
                  </a:rPr>
                  <a:t> </a:t>
                </a:r>
              </a:p>
            </p:txBody>
          </p:sp>
        </mc:Fallback>
      </mc:AlternateContent>
    </p:spTree>
    <p:extLst>
      <p:ext uri="{BB962C8B-B14F-4D97-AF65-F5344CB8AC3E}">
        <p14:creationId xmlns:p14="http://schemas.microsoft.com/office/powerpoint/2010/main" val="257459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651308"/>
              </a:xfrm>
              <a:prstGeom prst="rect">
                <a:avLst/>
              </a:prstGeom>
              <a:noFill/>
            </p:spPr>
            <p:txBody>
              <a:bodyPr wrap="square" rtlCol="0">
                <a:spAutoFit/>
              </a:bodyPr>
              <a:lstStyle/>
              <a:p>
                <a:pPr>
                  <a:lnSpc>
                    <a:spcPct val="107000"/>
                  </a:lnSpc>
                  <a:spcBef>
                    <a:spcPts val="200"/>
                  </a:spcBef>
                </a:pPr>
                <a:r>
                  <a:rPr lang="el-GR" sz="2800" b="1">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16820 - 2o </a:t>
                </a:r>
                <a:r>
                  <a:rPr lang="el-GR" sz="2000" b="1" u="sng">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Δίνεται κανονικό εξάγωνο ΑΒΓΔΕΖ εγγεγραμμένο σε κύκλο (Ο, </a:t>
                </a:r>
                <a:r>
                  <a:rPr lang="en-US" sz="2400">
                    <a:latin typeface="Bookman Old Style" panose="02050604050505020204" pitchFamily="18" charset="0"/>
                    <a:ea typeface="Calibri" panose="020F0502020204030204" pitchFamily="34" charset="0"/>
                    <a:cs typeface="Times New Roman" panose="02020603050405020304" pitchFamily="18" charset="0"/>
                  </a:rPr>
                  <a:t>R</a:t>
                </a:r>
                <a:r>
                  <a:rPr lang="el-GR" sz="2400">
                    <a:latin typeface="Bookman Old Style" panose="02050604050505020204" pitchFamily="18" charset="0"/>
                    <a:ea typeface="Calibri" panose="020F0502020204030204" pitchFamily="34" charset="0"/>
                    <a:cs typeface="Times New Roman" panose="02020603050405020304" pitchFamily="18" charset="0"/>
                  </a:rPr>
                  <a:t>). Φέρουμε το τμήμα ΑΓ. Να αποδείξετε ότι: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α) Να δείξετε ότι το τρίγωνο ΑΓΔ είναι ορθογώνιο (</a:t>
                </a:r>
                <a:r>
                  <a:rPr lang="el-GR" sz="240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7)</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β) ΑΓ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𝑅</m:t>
                    </m:r>
                    <m:r>
                      <a:rPr lang="el-GR" sz="24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2400" i="1">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el-GR" sz="2400">
                    <a:latin typeface="Bookman Old Style" panose="02050604050505020204" pitchFamily="18" charset="0"/>
                    <a:ea typeface="Calibri" panose="020F0502020204030204" pitchFamily="34" charset="0"/>
                    <a:cs typeface="Times New Roman" panose="02020603050405020304" pitchFamily="18" charset="0"/>
                  </a:rPr>
                  <a:t> (</a:t>
                </a:r>
                <a:r>
                  <a:rPr lang="el-GR" sz="240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9)</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71500" algn="l"/>
                    <a:tab pos="628650" algn="l"/>
                  </a:tabLst>
                </a:pPr>
                <a:r>
                  <a:rPr lang="el-GR" sz="2400">
                    <a:latin typeface="Bookman Old Style" panose="02050604050505020204" pitchFamily="18" charset="0"/>
                    <a:ea typeface="Calibri" panose="020F0502020204030204" pitchFamily="34" charset="0"/>
                    <a:cs typeface="Times New Roman" panose="02020603050405020304" pitchFamily="18" charset="0"/>
                  </a:rPr>
                  <a:t>γ) (ΑΒΓΔΕΖ) = </a:t>
                </a:r>
                <a14:m>
                  <m:oMath xmlns:m="http://schemas.openxmlformats.org/officeDocument/2006/math">
                    <m:f>
                      <m:f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l-GR" sz="3200" i="1">
                                <a:latin typeface="Cambria Math" panose="02040503050406030204" pitchFamily="18" charset="0"/>
                                <a:ea typeface="Times New Roman" panose="02020603050405020304" pitchFamily="18" charset="0"/>
                                <a:cs typeface="Times New Roman" panose="02020603050405020304" pitchFamily="18" charset="0"/>
                              </a:rPr>
                              <m:t>3</m:t>
                            </m:r>
                            <m:r>
                              <a:rPr lang="en-US" sz="3200" i="1">
                                <a:latin typeface="Cambria Math" panose="02040503050406030204" pitchFamily="18" charset="0"/>
                                <a:ea typeface="Times New Roman" panose="02020603050405020304" pitchFamily="18" charset="0"/>
                                <a:cs typeface="Times New Roman" panose="02020603050405020304" pitchFamily="18" charset="0"/>
                              </a:rPr>
                              <m:t>𝑅</m:t>
                            </m:r>
                          </m:e>
                          <m:sup>
                            <m:r>
                              <a:rPr lang="el-GR" sz="3200" i="1">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3200" i="1">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l-GR" sz="3200">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l-GR" sz="2400">
                    <a:latin typeface="Bookman Old Style" panose="02050604050505020204" pitchFamily="18" charset="0"/>
                    <a:ea typeface="Calibri" panose="020F0502020204030204" pitchFamily="34" charset="0"/>
                    <a:cs typeface="Times New Roman" panose="02020603050405020304" pitchFamily="18" charset="0"/>
                  </a:rPr>
                  <a:t> </a:t>
                </a:r>
                <a:r>
                  <a:rPr lang="el-GR" sz="240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9)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0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0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a:latin typeface="Bookman Old Style" panose="02050604050505020204" pitchFamily="18" charset="0"/>
                    <a:ea typeface="Calibri" panose="020F0502020204030204" pitchFamily="34" charset="0"/>
                    <a:cs typeface="Times New Roman" panose="02020603050405020304" pitchFamily="18" charset="0"/>
                  </a:rPr>
                  <a:t> </a:t>
                </a:r>
                <a:endParaRPr lang="el-GR" sz="2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651308"/>
              </a:xfrm>
              <a:prstGeom prst="rect">
                <a:avLst/>
              </a:prstGeom>
              <a:blipFill>
                <a:blip r:embed="rId4"/>
                <a:stretch>
                  <a:fillRect l="-1000" t="-1008" r="-750"/>
                </a:stretch>
              </a:blipFill>
            </p:spPr>
            <p:txBody>
              <a:bodyPr/>
              <a:lstStyle/>
              <a:p>
                <a:r>
                  <a:rPr lang="el-GR">
                    <a:noFill/>
                  </a:rPr>
                  <a:t> </a:t>
                </a:r>
              </a:p>
            </p:txBody>
          </p:sp>
        </mc:Fallback>
      </mc:AlternateContent>
      <p:pic>
        <p:nvPicPr>
          <p:cNvPr id="3" name="Εικόνα 1">
            <a:extLst>
              <a:ext uri="{FF2B5EF4-FFF2-40B4-BE49-F238E27FC236}">
                <a16:creationId xmlns:a16="http://schemas.microsoft.com/office/drawing/2014/main" id="{6289556A-3961-47EC-877E-6BFA4A28C438}"/>
              </a:ext>
            </a:extLst>
          </p:cNvPr>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14267" y="2308160"/>
            <a:ext cx="4977733" cy="4549840"/>
          </a:xfrm>
          <a:prstGeom prst="rect">
            <a:avLst/>
          </a:prstGeom>
          <a:noFill/>
          <a:ln>
            <a:noFill/>
          </a:ln>
        </p:spPr>
      </p:pic>
    </p:spTree>
    <p:extLst>
      <p:ext uri="{BB962C8B-B14F-4D97-AF65-F5344CB8AC3E}">
        <p14:creationId xmlns:p14="http://schemas.microsoft.com/office/powerpoint/2010/main" val="26988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651308"/>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16818 - 2o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κανονικό εξάγωνο ΑΒΓΔΕΖ εγγεγραμμένο σε κύκλο (Ο,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Φέρουμε τα τμήματα ΑΓ και ΑΜ, όπου το σημείο Μ είναι το μέσο του ΓΔ. Να αποδείξετε ότι: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δείξετε ότι το τρίγωνο ΑΓΔ είναι ορθογώνιο. (Μονάδες 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ΑΓ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𝑅</m:t>
                    </m:r>
                    <m:r>
                      <a:rPr lang="el-GR" sz="24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2400" i="1">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9)</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71500" algn="l"/>
                    <a:tab pos="62865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γ) (ΑΜΓ) = </a:t>
                </a:r>
                <a14:m>
                  <m:oMath xmlns:m="http://schemas.openxmlformats.org/officeDocument/2006/math">
                    <m:f>
                      <m:f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𝑅</m:t>
                            </m:r>
                          </m:e>
                          <m:sup>
                            <m:r>
                              <a:rPr lang="el-GR" sz="3200" i="1">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l-GR" sz="32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3200" i="1">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l-GR" sz="3200">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l-GR"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(Μονάδες 9)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71500" algn="l"/>
                    <a:tab pos="62865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651308"/>
              </a:xfrm>
              <a:prstGeom prst="rect">
                <a:avLst/>
              </a:prstGeom>
              <a:blipFill>
                <a:blip r:embed="rId4"/>
                <a:stretch>
                  <a:fillRect l="-1000" t="-1008" r="-750"/>
                </a:stretch>
              </a:blipFill>
            </p:spPr>
            <p:txBody>
              <a:bodyPr/>
              <a:lstStyle/>
              <a:p>
                <a:r>
                  <a:rPr lang="el-GR">
                    <a:noFill/>
                  </a:rPr>
                  <a:t> </a:t>
                </a:r>
              </a:p>
            </p:txBody>
          </p:sp>
        </mc:Fallback>
      </mc:AlternateContent>
      <p:pic>
        <p:nvPicPr>
          <p:cNvPr id="3" name="Εικόνα 2">
            <a:extLst>
              <a:ext uri="{FF2B5EF4-FFF2-40B4-BE49-F238E27FC236}">
                <a16:creationId xmlns:a16="http://schemas.microsoft.com/office/drawing/2014/main" id="{4F198E1D-05C0-458E-9BC5-C9559311A58C}"/>
              </a:ext>
            </a:extLst>
          </p:cNvPr>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464490" y="2304661"/>
            <a:ext cx="4727510" cy="4553339"/>
          </a:xfrm>
          <a:prstGeom prst="rect">
            <a:avLst/>
          </a:prstGeom>
          <a:noFill/>
          <a:ln>
            <a:noFill/>
          </a:ln>
        </p:spPr>
      </p:pic>
    </p:spTree>
    <p:extLst>
      <p:ext uri="{BB962C8B-B14F-4D97-AF65-F5344CB8AC3E}">
        <p14:creationId xmlns:p14="http://schemas.microsoft.com/office/powerpoint/2010/main" val="912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0287000" cy="6826292"/>
              </a:xfrm>
              <a:prstGeom prst="rect">
                <a:avLst/>
              </a:prstGeom>
              <a:noFill/>
            </p:spPr>
            <p:txBody>
              <a:bodyPr wrap="square" rtlCol="0">
                <a:spAutoFit/>
              </a:bodyPr>
              <a:lstStyle/>
              <a:p>
                <a:pPr>
                  <a:lnSpc>
                    <a:spcPct val="107000"/>
                  </a:lnSpc>
                  <a:spcBef>
                    <a:spcPts val="200"/>
                  </a:spcBef>
                </a:pPr>
                <a:r>
                  <a:rPr lang="el-GR"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22244 - 4o </a:t>
                </a:r>
                <a:r>
                  <a:rPr lang="el-GR"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dirty="0">
                    <a:latin typeface="Bookman Old Style" panose="02050604050505020204" pitchFamily="18" charset="0"/>
                    <a:ea typeface="Calibri" panose="020F0502020204030204" pitchFamily="34" charset="0"/>
                    <a:cs typeface="Times New Roman" panose="02020603050405020304" pitchFamily="18" charset="0"/>
                  </a:rPr>
                  <a:t>ΘΕΜΑ 4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latin typeface="Bookman Old Style" panose="02050604050505020204" pitchFamily="18" charset="0"/>
                    <a:ea typeface="Calibri" panose="020F0502020204030204" pitchFamily="34" charset="0"/>
                    <a:cs typeface="Times New Roman" panose="02020603050405020304" pitchFamily="18" charset="0"/>
                  </a:rPr>
                  <a:t>Ένας κηπουρός θέλει να ποτίσει το γκαζόν που έχει φυτέψει σε έναν τετράγωνο κήπο πλευράς 10 </a:t>
                </a:r>
                <a:r>
                  <a:rPr lang="en-US" dirty="0">
                    <a:latin typeface="Bookman Old Style" panose="02050604050505020204" pitchFamily="18" charset="0"/>
                    <a:ea typeface="Calibri" panose="020F0502020204030204" pitchFamily="34" charset="0"/>
                    <a:cs typeface="Times New Roman" panose="02020603050405020304" pitchFamily="18" charset="0"/>
                  </a:rPr>
                  <a:t>m</a:t>
                </a:r>
                <a:r>
                  <a:rPr lang="el-GR" dirty="0">
                    <a:latin typeface="Bookman Old Style" panose="02050604050505020204" pitchFamily="18" charset="0"/>
                    <a:ea typeface="Calibri" panose="020F0502020204030204" pitchFamily="34" charset="0"/>
                    <a:cs typeface="Times New Roman" panose="02020603050405020304" pitchFamily="18" charset="0"/>
                  </a:rPr>
                  <a:t>. Για τον σκοπό αυτό χρησιμοποιεί μηχανισμούς ποτίσματος τους οποίους μπορεί να ρυθμίσει, ώστε να ποτίζουν έναν κυκλικό τομέα με συγκεκριμένη γωνία και ακτίνα. </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latin typeface="Bookman Old Style" panose="02050604050505020204" pitchFamily="18" charset="0"/>
                    <a:ea typeface="Calibri" panose="020F0502020204030204" pitchFamily="34" charset="0"/>
                    <a:cs typeface="Times New Roman" panose="02020603050405020304" pitchFamily="18" charset="0"/>
                  </a:rPr>
                  <a:t>α) Ο κηπουρός τοποθετεί στις απέναντι κορυφές Α, Γ του τετράγωνου κήπου από έναν μηχανισμό, ώστε ο καθένας να ποτίζει ένα τεταρτοκύκλιο ακτίνας 10</a:t>
                </a:r>
                <a:r>
                  <a:rPr lang="en-US" dirty="0">
                    <a:latin typeface="Bookman Old Style" panose="02050604050505020204" pitchFamily="18" charset="0"/>
                    <a:ea typeface="Calibri" panose="020F0502020204030204" pitchFamily="34" charset="0"/>
                    <a:cs typeface="Times New Roman" panose="02020603050405020304" pitchFamily="18" charset="0"/>
                  </a:rPr>
                  <a:t>m</a:t>
                </a:r>
                <a:r>
                  <a:rPr lang="el-GR" dirty="0">
                    <a:latin typeface="Bookman Old Style" panose="02050604050505020204" pitchFamily="18" charset="0"/>
                    <a:ea typeface="Calibri" panose="020F0502020204030204" pitchFamily="34" charset="0"/>
                    <a:cs typeface="Times New Roman" panose="02020603050405020304" pitchFamily="18" charset="0"/>
                  </a:rPr>
                  <a:t>, όπως φαίνεται στο Σχήμα 1. Να αποδείξετε ότι: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r>
                  <a:rPr lang="el-GR" dirty="0">
                    <a:latin typeface="Bookman Old Style" panose="02050604050505020204" pitchFamily="18" charset="0"/>
                    <a:ea typeface="Calibri" panose="020F0502020204030204" pitchFamily="34" charset="0"/>
                    <a:cs typeface="Times New Roman" panose="02020603050405020304" pitchFamily="18" charset="0"/>
                  </a:rPr>
                  <a:t>το εμβαδόν της περιοχής που ποτίζει κάθε μηχανισμός είναι </a:t>
                </a:r>
                <a14:m>
                  <m:oMath xmlns:m="http://schemas.openxmlformats.org/officeDocument/2006/math">
                    <m:r>
                      <a:rPr lang="el-GR">
                        <a:latin typeface="Cambria Math" panose="02040503050406030204" pitchFamily="18" charset="0"/>
                        <a:ea typeface="Times New Roman" panose="02020603050405020304" pitchFamily="18" charset="0"/>
                        <a:cs typeface="Times New Roman" panose="02020603050405020304" pitchFamily="18" charset="0"/>
                      </a:rPr>
                      <m:t>25</m:t>
                    </m:r>
                    <m:r>
                      <m:rPr>
                        <m:sty m:val="p"/>
                      </m:rPr>
                      <a:rPr lang="el-GR">
                        <a:latin typeface="Cambria Math" panose="02040503050406030204" pitchFamily="18" charset="0"/>
                        <a:ea typeface="Calibri" panose="020F0502020204030204" pitchFamily="34" charset="0"/>
                        <a:cs typeface="Times New Roman" panose="02020603050405020304" pitchFamily="18" charset="0"/>
                      </a:rPr>
                      <m:t>π</m:t>
                    </m:r>
                    <m:r>
                      <a:rPr lang="el-GR">
                        <a:latin typeface="Cambria Math" panose="02040503050406030204" pitchFamily="18" charset="0"/>
                        <a:ea typeface="Calibri" panose="020F0502020204030204" pitchFamily="34" charset="0"/>
                        <a:cs typeface="Times New Roman" panose="02020603050405020304" pitchFamily="18" charset="0"/>
                      </a:rPr>
                      <m:t> </m:t>
                    </m:r>
                    <m:sSup>
                      <m:sSupPr>
                        <m:ctrlPr>
                          <a:rPr lang="el-GR"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m</m:t>
                        </m:r>
                      </m:e>
                      <m:sup>
                        <m:r>
                          <a:rPr lang="el-GR">
                            <a:latin typeface="Cambria Math" panose="02040503050406030204" pitchFamily="18" charset="0"/>
                            <a:ea typeface="Calibri" panose="020F0502020204030204" pitchFamily="34" charset="0"/>
                            <a:cs typeface="Times New Roman" panose="02020603050405020304" pitchFamily="18" charset="0"/>
                          </a:rPr>
                          <m:t>2</m:t>
                        </m:r>
                      </m:sup>
                    </m:sSup>
                  </m:oMath>
                </a14:m>
                <a:r>
                  <a:rPr lang="el-GR" dirty="0">
                    <a:latin typeface="Bookman Old Style" panose="02050604050505020204" pitchFamily="18" charset="0"/>
                    <a:ea typeface="Times New Roman" panose="02020603050405020304" pitchFamily="18" charset="0"/>
                    <a:cs typeface="Times New Roman" panose="02020603050405020304" pitchFamily="18" charset="0"/>
                  </a:rPr>
                  <a:t>.</a:t>
                </a:r>
                <a:r>
                  <a:rPr lang="el-GR" dirty="0">
                    <a:latin typeface="Bookman Old Style" panose="02050604050505020204" pitchFamily="18" charset="0"/>
                    <a:ea typeface="Calibri" panose="020F0502020204030204" pitchFamily="34" charset="0"/>
                    <a:cs typeface="Times New Roman" panose="02020603050405020304" pitchFamily="18" charset="0"/>
                  </a:rPr>
                  <a:t> (Μονάδες 4)</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971550" lvl="1" indent="-514350" algn="just">
                  <a:lnSpc>
                    <a:spcPct val="107000"/>
                  </a:lnSpc>
                  <a:spcAft>
                    <a:spcPts val="800"/>
                  </a:spcAft>
                  <a:buFont typeface="+mj-lt"/>
                  <a:buAutoNum type="romanLcPeriod"/>
                </a:pPr>
                <a:r>
                  <a:rPr lang="el-GR" dirty="0">
                    <a:latin typeface="Bookman Old Style" panose="02050604050505020204" pitchFamily="18" charset="0"/>
                    <a:ea typeface="Calibri" panose="020F0502020204030204" pitchFamily="34" charset="0"/>
                    <a:cs typeface="Times New Roman" panose="02020603050405020304" pitchFamily="18" charset="0"/>
                  </a:rPr>
                  <a:t>το εμβαδόν της περιοχής που ποτίζουν ταυτόχρονα και οι δύο μηχανισμοί είναι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14:m>
                  <m:oMath xmlns:m="http://schemas.openxmlformats.org/officeDocument/2006/math">
                    <m:r>
                      <a:rPr lang="el-GR">
                        <a:latin typeface="Cambria Math" panose="02040503050406030204" pitchFamily="18" charset="0"/>
                        <a:ea typeface="Times New Roman" panose="02020603050405020304" pitchFamily="18" charset="0"/>
                        <a:cs typeface="Times New Roman" panose="02020603050405020304" pitchFamily="18" charset="0"/>
                      </a:rPr>
                      <m:t>50</m:t>
                    </m:r>
                    <m:d>
                      <m:dPr>
                        <m:ctrlPr>
                          <a:rPr lang="el-GR"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l-GR">
                            <a:latin typeface="Cambria Math" panose="02040503050406030204" pitchFamily="18" charset="0"/>
                            <a:ea typeface="Times New Roman" panose="02020603050405020304" pitchFamily="18" charset="0"/>
                            <a:cs typeface="Times New Roman" panose="02020603050405020304" pitchFamily="18" charset="0"/>
                          </a:rPr>
                          <m:t>π</m:t>
                        </m:r>
                        <m:r>
                          <a:rPr lang="el-GR" i="1">
                            <a:latin typeface="Cambria Math" panose="02040503050406030204" pitchFamily="18" charset="0"/>
                            <a:ea typeface="Times New Roman" panose="02020603050405020304" pitchFamily="18" charset="0"/>
                            <a:cs typeface="Times New Roman" panose="02020603050405020304" pitchFamily="18" charset="0"/>
                          </a:rPr>
                          <m:t>−</m:t>
                        </m:r>
                        <m:r>
                          <a:rPr lang="el-GR">
                            <a:latin typeface="Cambria Math" panose="02040503050406030204" pitchFamily="18" charset="0"/>
                            <a:ea typeface="Times New Roman" panose="02020603050405020304" pitchFamily="18" charset="0"/>
                            <a:cs typeface="Times New Roman" panose="02020603050405020304" pitchFamily="18" charset="0"/>
                          </a:rPr>
                          <m:t>2</m:t>
                        </m:r>
                      </m:e>
                    </m:d>
                    <m:r>
                      <a:rPr lang="el-GR">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l-GR"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latin typeface="Cambria Math" panose="02040503050406030204" pitchFamily="18" charset="0"/>
                            <a:ea typeface="Calibri" panose="020F0502020204030204" pitchFamily="34" charset="0"/>
                            <a:cs typeface="Times New Roman" panose="02020603050405020304" pitchFamily="18" charset="0"/>
                          </a:rPr>
                          <m:t>m</m:t>
                        </m:r>
                      </m:e>
                      <m:sup>
                        <m:r>
                          <a:rPr lang="el-GR">
                            <a:latin typeface="Cambria Math" panose="02040503050406030204" pitchFamily="18" charset="0"/>
                            <a:ea typeface="Calibri" panose="020F0502020204030204" pitchFamily="34" charset="0"/>
                            <a:cs typeface="Times New Roman" panose="02020603050405020304" pitchFamily="18" charset="0"/>
                          </a:rPr>
                          <m:t>2</m:t>
                        </m:r>
                      </m:sup>
                    </m:sSup>
                  </m:oMath>
                </a14:m>
                <a:r>
                  <a:rPr lang="el-GR" dirty="0">
                    <a:latin typeface="Bookman Old Style" panose="02050604050505020204" pitchFamily="18" charset="0"/>
                    <a:ea typeface="Times New Roman" panose="02020603050405020304" pitchFamily="18" charset="0"/>
                    <a:cs typeface="Times New Roman" panose="02020603050405020304" pitchFamily="18" charset="0"/>
                  </a:rPr>
                  <a:t>.     </a:t>
                </a:r>
                <a:r>
                  <a:rPr lang="el-GR" dirty="0">
                    <a:latin typeface="Bookman Old Style" panose="02050604050505020204" pitchFamily="18" charset="0"/>
                    <a:ea typeface="Calibri" panose="020F0502020204030204" pitchFamily="34" charset="0"/>
                    <a:cs typeface="Times New Roman" panose="02020603050405020304" pitchFamily="18" charset="0"/>
                  </a:rPr>
                  <a:t>(Μονάδες 5)</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latin typeface="Bookman Old Style" panose="02050604050505020204" pitchFamily="18" charset="0"/>
                    <a:ea typeface="Calibri" panose="020F0502020204030204" pitchFamily="34" charset="0"/>
                    <a:cs typeface="Times New Roman" panose="02020603050405020304" pitchFamily="18" charset="0"/>
                  </a:rPr>
                  <a:t>β) Ο κηπουρός τοποθετεί στις τέσσερις κορυφές του τετράγωνου κήπου από έναν μηχανισμό, ώστε ο καθένας να ποτίζει ένα τεταρτοκύκλιο ακτίνας 5</a:t>
                </a:r>
                <a:r>
                  <a:rPr lang="en-US" dirty="0">
                    <a:latin typeface="Bookman Old Style" panose="02050604050505020204" pitchFamily="18" charset="0"/>
                    <a:ea typeface="Calibri" panose="020F0502020204030204" pitchFamily="34" charset="0"/>
                    <a:cs typeface="Times New Roman" panose="02020603050405020304" pitchFamily="18" charset="0"/>
                  </a:rPr>
                  <a:t>m</a:t>
                </a:r>
                <a:r>
                  <a:rPr lang="el-GR" dirty="0">
                    <a:latin typeface="Bookman Old Style" panose="02050604050505020204" pitchFamily="18" charset="0"/>
                    <a:ea typeface="Calibri" panose="020F0502020204030204" pitchFamily="34" charset="0"/>
                    <a:cs typeface="Times New Roman" panose="02020603050405020304" pitchFamily="18" charset="0"/>
                  </a:rPr>
                  <a:t>, όπως φαίνεται στο Σχήμα 2.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857250" lvl="1" indent="-400050" algn="just">
                  <a:lnSpc>
                    <a:spcPct val="107000"/>
                  </a:lnSpc>
                  <a:spcAft>
                    <a:spcPts val="800"/>
                  </a:spcAft>
                  <a:buFont typeface="+mj-lt"/>
                  <a:buAutoNum type="romanLcPeriod"/>
                </a:pPr>
                <a:r>
                  <a:rPr lang="el-GR" dirty="0">
                    <a:latin typeface="Bookman Old Style" panose="02050604050505020204" pitchFamily="18" charset="0"/>
                    <a:ea typeface="Calibri" panose="020F0502020204030204" pitchFamily="34" charset="0"/>
                    <a:cs typeface="Times New Roman" panose="02020603050405020304" pitchFamily="18" charset="0"/>
                  </a:rPr>
                  <a:t>Να βρείτε το εμβαδόν της περιοχής που δεν ποτίζεται.   (Μονάδες 8)</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857250" lvl="1" indent="-400050" algn="just">
                  <a:lnSpc>
                    <a:spcPct val="107000"/>
                  </a:lnSpc>
                  <a:spcAft>
                    <a:spcPts val="800"/>
                  </a:spcAft>
                  <a:buFont typeface="+mj-lt"/>
                  <a:buAutoNum type="romanLcPeriod"/>
                </a:pPr>
                <a:r>
                  <a:rPr lang="el-GR" dirty="0">
                    <a:latin typeface="Bookman Old Style" panose="02050604050505020204" pitchFamily="18" charset="0"/>
                    <a:ea typeface="Calibri" panose="020F0502020204030204" pitchFamily="34" charset="0"/>
                    <a:cs typeface="Times New Roman" panose="02020603050405020304" pitchFamily="18" charset="0"/>
                  </a:rPr>
                  <a:t>Για να μην μείνει απότιστη κάποια περιοχή του κήπου ο κηπουρός τοποθετεί έναν πέμπτο μηχανισμό ποτίσματος στο κέντρο του κήπου ο οποίος ποτίζει την περιοχή ενός κυκλικού δίσκου ακτίνας 5</a:t>
                </a:r>
                <a:r>
                  <a:rPr lang="en-US" dirty="0">
                    <a:latin typeface="Bookman Old Style" panose="02050604050505020204" pitchFamily="18" charset="0"/>
                    <a:ea typeface="Calibri" panose="020F0502020204030204" pitchFamily="34" charset="0"/>
                    <a:cs typeface="Times New Roman" panose="02020603050405020304" pitchFamily="18" charset="0"/>
                  </a:rPr>
                  <a:t>m</a:t>
                </a:r>
                <a:r>
                  <a:rPr lang="el-GR" dirty="0">
                    <a:latin typeface="Bookman Old Style" panose="02050604050505020204" pitchFamily="18" charset="0"/>
                    <a:ea typeface="Calibri" panose="020F0502020204030204" pitchFamily="34" charset="0"/>
                    <a:cs typeface="Times New Roman" panose="02020603050405020304" pitchFamily="18" charset="0"/>
                  </a:rPr>
                  <a:t>. Να βρείτε το εμβαδόν του κήπου που ποτίζεται από δύο μηχανισμούς ταυτόχρονα και να το συγκρίνετε με την απάντηση που βρήκατε στο ερώτημα α).      (Μονάδες 8) </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0287000" cy="6826292"/>
              </a:xfrm>
              <a:prstGeom prst="rect">
                <a:avLst/>
              </a:prstGeom>
              <a:blipFill>
                <a:blip r:embed="rId4"/>
                <a:stretch>
                  <a:fillRect l="-474" t="-446" r="-415" b="-446"/>
                </a:stretch>
              </a:blipFill>
            </p:spPr>
            <p:txBody>
              <a:bodyPr/>
              <a:lstStyle/>
              <a:p>
                <a:r>
                  <a:rPr lang="el-GR">
                    <a:noFill/>
                  </a:rPr>
                  <a:t> </a:t>
                </a:r>
              </a:p>
            </p:txBody>
          </p:sp>
        </mc:Fallback>
      </mc:AlternateContent>
      <p:pic>
        <p:nvPicPr>
          <p:cNvPr id="7" name="Εικόνα 1">
            <a:extLst>
              <a:ext uri="{FF2B5EF4-FFF2-40B4-BE49-F238E27FC236}">
                <a16:creationId xmlns:a16="http://schemas.microsoft.com/office/drawing/2014/main" id="{BF09D842-ED4C-47C4-9200-30655CDAADFA}"/>
              </a:ext>
            </a:extLst>
          </p:cNvPr>
          <p:cNvPicPr/>
          <p:nvPr/>
        </p:nvPicPr>
        <p:blipFill>
          <a:blip r:embed="rId5" cstate="print">
            <a:duotone>
              <a:prstClr val="black"/>
              <a:schemeClr val="accent1">
                <a:tint val="45000"/>
                <a:satMod val="400000"/>
              </a:schemeClr>
            </a:duotone>
          </a:blip>
          <a:srcRect/>
          <a:stretch>
            <a:fillRect/>
          </a:stretch>
        </p:blipFill>
        <p:spPr bwMode="auto">
          <a:xfrm>
            <a:off x="10287000" y="1262389"/>
            <a:ext cx="1905000" cy="1739265"/>
          </a:xfrm>
          <a:prstGeom prst="rect">
            <a:avLst/>
          </a:prstGeom>
          <a:noFill/>
          <a:ln w="9525">
            <a:noFill/>
            <a:miter lim="800000"/>
            <a:headEnd/>
            <a:tailEnd/>
          </a:ln>
        </p:spPr>
      </p:pic>
      <p:pic>
        <p:nvPicPr>
          <p:cNvPr id="8" name="Εικόνα 2">
            <a:extLst>
              <a:ext uri="{FF2B5EF4-FFF2-40B4-BE49-F238E27FC236}">
                <a16:creationId xmlns:a16="http://schemas.microsoft.com/office/drawing/2014/main" id="{2FD64B8F-3D6C-4339-BA4C-B3E4FC8211E0}"/>
              </a:ext>
            </a:extLst>
          </p:cNvPr>
          <p:cNvPicPr/>
          <p:nvPr/>
        </p:nvPicPr>
        <p:blipFill>
          <a:blip r:embed="rId6" cstate="print">
            <a:duotone>
              <a:prstClr val="black"/>
              <a:schemeClr val="accent1">
                <a:tint val="45000"/>
                <a:satMod val="400000"/>
              </a:schemeClr>
            </a:duotone>
          </a:blip>
          <a:srcRect/>
          <a:stretch>
            <a:fillRect/>
          </a:stretch>
        </p:blipFill>
        <p:spPr bwMode="auto">
          <a:xfrm>
            <a:off x="10505440" y="4275563"/>
            <a:ext cx="1686560" cy="1731010"/>
          </a:xfrm>
          <a:prstGeom prst="rect">
            <a:avLst/>
          </a:prstGeom>
          <a:noFill/>
          <a:ln w="9525">
            <a:noFill/>
            <a:miter lim="800000"/>
            <a:headEnd/>
            <a:tailEnd/>
          </a:ln>
        </p:spPr>
      </p:pic>
    </p:spTree>
    <p:extLst>
      <p:ext uri="{BB962C8B-B14F-4D97-AF65-F5344CB8AC3E}">
        <p14:creationId xmlns:p14="http://schemas.microsoft.com/office/powerpoint/2010/main" val="120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10051907" cy="5969198"/>
          </a:xfrm>
          <a:prstGeom prst="rect">
            <a:avLst/>
          </a:prstGeom>
          <a:noFill/>
        </p:spPr>
        <p:txBody>
          <a:bodyPr wrap="square" rtlCol="0">
            <a:spAutoFit/>
          </a:bodyPr>
          <a:lstStyle/>
          <a:p>
            <a:pPr>
              <a:lnSpc>
                <a:spcPct val="107000"/>
              </a:lnSpc>
              <a:spcBef>
                <a:spcPts val="200"/>
              </a:spcBef>
            </a:pPr>
            <a:r>
              <a:rPr lang="el-GR" sz="20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16097 - 1o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0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1</a:t>
            </a: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Arial,Italic"/>
              </a:rPr>
              <a:t>α) </a:t>
            </a:r>
            <a:r>
              <a:rPr lang="el-GR" sz="2000" dirty="0">
                <a:latin typeface="Bookman Old Style" panose="02050604050505020204" pitchFamily="18" charset="0"/>
                <a:ea typeface="Calibri" panose="020F0502020204030204" pitchFamily="34" charset="0"/>
                <a:cs typeface="Times New Roman" panose="02020603050405020304" pitchFamily="18" charset="0"/>
              </a:rPr>
              <a:t>Να χαρακτηρίσετε καθεμιά από τις προτάσεις που ακολουθούν ως </a:t>
            </a:r>
            <a:r>
              <a:rPr lang="el-GR" sz="2000" b="1" dirty="0">
                <a:latin typeface="Bookman Old Style" panose="02050604050505020204" pitchFamily="18" charset="0"/>
                <a:ea typeface="Calibri" panose="020F0502020204030204" pitchFamily="34" charset="0"/>
                <a:cs typeface="Times New Roman" panose="02020603050405020304" pitchFamily="18" charset="0"/>
              </a:rPr>
              <a:t>Σωστή (Σ)</a:t>
            </a:r>
            <a:r>
              <a:rPr lang="el-GR" sz="2000" dirty="0">
                <a:latin typeface="Bookman Old Style" panose="02050604050505020204" pitchFamily="18" charset="0"/>
                <a:ea typeface="Calibri" panose="020F0502020204030204" pitchFamily="34" charset="0"/>
                <a:cs typeface="Times New Roman" panose="02020603050405020304" pitchFamily="18" charset="0"/>
              </a:rPr>
              <a:t> ή </a:t>
            </a:r>
            <a:r>
              <a:rPr lang="el-GR" sz="2000" b="1" dirty="0">
                <a:latin typeface="Bookman Old Style" panose="02050604050505020204" pitchFamily="18" charset="0"/>
                <a:ea typeface="Calibri" panose="020F0502020204030204" pitchFamily="34" charset="0"/>
                <a:cs typeface="Times New Roman" panose="02020603050405020304" pitchFamily="18" charset="0"/>
              </a:rPr>
              <a:t>Λανθασμένη (Λ)</a:t>
            </a:r>
            <a:r>
              <a:rPr lang="el-GR" sz="2000" dirty="0">
                <a:latin typeface="Bookman Old Style" panose="02050604050505020204" pitchFamily="18" charset="0"/>
                <a:ea typeface="Calibri" panose="020F0502020204030204" pitchFamily="34" charset="0"/>
                <a:cs typeface="Times New Roman" panose="02020603050405020304" pitchFamily="18" charset="0"/>
              </a:rPr>
              <a:t>, γράφοντας στην κόλλα σας, δίπλα στον αριθμό που αντιστοιχεί σε καθεμιά από αυτές το γράμμα Σ αν η πρόταση είναι Σωστή, ή το γράμμα Λ αν αυτή είναι Λάθος</a:t>
            </a:r>
            <a:r>
              <a:rPr lang="el-GR" sz="2000" dirty="0">
                <a:latin typeface="Bookman Old Style" panose="02050604050505020204" pitchFamily="18" charset="0"/>
                <a:ea typeface="Calibri" panose="020F0502020204030204" pitchFamily="34" charset="0"/>
                <a:cs typeface="Arial,Italic"/>
              </a:rPr>
              <a:t>.</a:t>
            </a:r>
          </a:p>
          <a:p>
            <a:pPr marL="971550" lvl="1" indent="-514350">
              <a:buFont typeface="+mj-lt"/>
              <a:buAutoNum type="romanLcPeriod"/>
            </a:pPr>
            <a:r>
              <a:rPr lang="el-GR" sz="2000" dirty="0">
                <a:latin typeface="Bookman Old Style" panose="02050604050505020204" pitchFamily="18" charset="0"/>
              </a:rPr>
              <a:t>Κάθε ευθεία που είναι παράλληλη με μία από τις πλευρές ενός τριγώνου χωρίζει τις δύο άλλες πλευρές σε μέρη ανάλογα.</a:t>
            </a:r>
          </a:p>
          <a:p>
            <a:pPr marL="971550" lvl="1" indent="-514350">
              <a:buFont typeface="+mj-lt"/>
              <a:buAutoNum type="romanLcPeriod"/>
            </a:pPr>
            <a:r>
              <a:rPr lang="el-GR" sz="2000" dirty="0">
                <a:latin typeface="Bookman Old Style" panose="02050604050505020204" pitchFamily="18" charset="0"/>
              </a:rPr>
              <a:t>Δύο ισοσκελή τρίγωνα είναι πάντοτε όμοια.</a:t>
            </a:r>
          </a:p>
          <a:p>
            <a:pPr marL="971550" lvl="1" indent="-514350">
              <a:buFont typeface="+mj-lt"/>
              <a:buAutoNum type="romanLcPeriod"/>
            </a:pPr>
            <a:r>
              <a:rPr lang="el-GR" sz="2000" dirty="0">
                <a:latin typeface="Bookman Old Style" panose="02050604050505020204" pitchFamily="18" charset="0"/>
              </a:rPr>
              <a:t>Στο σχήμα, η προβολή της πλευράς ΑΒ στην υποτείνουσα ΒΓ είναι το τμήμα ΓΔ.</a:t>
            </a:r>
          </a:p>
          <a:p>
            <a:pPr marL="971550" lvl="1" indent="-514350">
              <a:buFont typeface="+mj-lt"/>
              <a:buAutoNum type="romanLcPeriod"/>
            </a:pPr>
            <a:r>
              <a:rPr lang="el-GR" sz="2000" dirty="0">
                <a:latin typeface="Bookman Old Style" panose="02050604050505020204" pitchFamily="18" charset="0"/>
              </a:rPr>
              <a:t>Το εμβαδόν ενός τριγώνου ισούται με το γινόμενο μιας πλευράς επί το αντίστοιχο ύψος.</a:t>
            </a:r>
          </a:p>
          <a:p>
            <a:pPr marL="971550" lvl="1" indent="-514350">
              <a:buFont typeface="+mj-lt"/>
              <a:buAutoNum type="romanLcPeriod"/>
            </a:pPr>
            <a:r>
              <a:rPr lang="el-GR" sz="2000" dirty="0">
                <a:latin typeface="Bookman Old Style" panose="02050604050505020204" pitchFamily="18" charset="0"/>
              </a:rPr>
              <a:t>Ο εγγεγραμμένος και ο </a:t>
            </a:r>
            <a:r>
              <a:rPr lang="el-GR" sz="2000" dirty="0" err="1">
                <a:latin typeface="Bookman Old Style" panose="02050604050505020204" pitchFamily="18" charset="0"/>
              </a:rPr>
              <a:t>περιγεγραμμένος</a:t>
            </a:r>
            <a:r>
              <a:rPr lang="el-GR" sz="2000" dirty="0">
                <a:latin typeface="Bookman Old Style" panose="02050604050505020204" pitchFamily="18" charset="0"/>
              </a:rPr>
              <a:t> κύκλος ενός κανονικού πολυγώνου είναι ομόκεντροι. (Μονάδες 10)</a:t>
            </a:r>
          </a:p>
          <a:p>
            <a:r>
              <a:rPr lang="el-GR" sz="2000" dirty="0">
                <a:latin typeface="Bookman Old Style" panose="02050604050505020204" pitchFamily="18" charset="0"/>
              </a:rPr>
              <a:t>β) Να αποδείξετε ότι το εμβαδόν ενός ορθογωνίου παραλληλογράμμου ισούται με το γινόμενο των πλευρών του. (Μονάδες 15)</a:t>
            </a:r>
          </a:p>
          <a:p>
            <a:pPr algn="just">
              <a:lnSpc>
                <a:spcPct val="107000"/>
              </a:lnSpc>
              <a:spcAft>
                <a:spcPts val="800"/>
              </a:spcAft>
            </a:pP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9C6C7AC-3992-49BA-95FC-DE8C5DCE6335}"/>
              </a:ext>
            </a:extLst>
          </p:cNvPr>
          <p:cNvPicPr>
            <a:picLocks noChangeAspect="1"/>
          </p:cNvPicPr>
          <p:nvPr/>
        </p:nvPicPr>
        <p:blipFill>
          <a:blip r:embed="rId4">
            <a:duotone>
              <a:prstClr val="black"/>
              <a:schemeClr val="accent1">
                <a:tint val="45000"/>
                <a:satMod val="400000"/>
              </a:schemeClr>
            </a:duotone>
          </a:blip>
          <a:stretch>
            <a:fillRect/>
          </a:stretch>
        </p:blipFill>
        <p:spPr>
          <a:xfrm>
            <a:off x="10051907" y="3088769"/>
            <a:ext cx="1866667" cy="2266667"/>
          </a:xfrm>
          <a:prstGeom prst="rect">
            <a:avLst/>
          </a:prstGeom>
        </p:spPr>
      </p:pic>
    </p:spTree>
    <p:extLst>
      <p:ext uri="{BB962C8B-B14F-4D97-AF65-F5344CB8AC3E}">
        <p14:creationId xmlns:p14="http://schemas.microsoft.com/office/powerpoint/2010/main" val="11134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574833" cy="6674391"/>
              </a:xfrm>
              <a:prstGeom prst="rect">
                <a:avLst/>
              </a:prstGeom>
              <a:noFill/>
            </p:spPr>
            <p:txBody>
              <a:bodyPr wrap="square" rtlCol="0">
                <a:spAutoFit/>
              </a:bodyPr>
              <a:lstStyle/>
              <a:p>
                <a:pPr>
                  <a:lnSpc>
                    <a:spcPct val="107000"/>
                  </a:lnSpc>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22242 - 2o </a:t>
                </a:r>
                <a:r>
                  <a:rPr lang="el-GR" sz="24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2</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Δύο κύκλοι (Κ,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και (Λ, ρ) τέμνονται στα σημεία Α, Β, ώστε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Κ</m:t>
                        </m:r>
                      </m:e>
                    </m:acc>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m:t>
                    </m:r>
                    <m:r>
                      <a:rPr lang="el-GR" sz="2400">
                        <a:latin typeface="Cambria Math" panose="02040503050406030204" pitchFamily="18" charset="0"/>
                        <a:ea typeface="Calibri" panose="020F0502020204030204" pitchFamily="34" charset="0"/>
                        <a:cs typeface="Times New Roman" panose="02020603050405020304" pitchFamily="18" charset="0"/>
                      </a:rPr>
                      <m:t>=</m:t>
                    </m:r>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a:rPr lang="el-GR" sz="2400">
                            <a:latin typeface="Cambria Math" panose="02040503050406030204" pitchFamily="18" charset="0"/>
                            <a:ea typeface="Calibri" panose="020F0502020204030204" pitchFamily="34" charset="0"/>
                            <a:cs typeface="Times New Roman" panose="02020603050405020304" pitchFamily="18" charset="0"/>
                          </a:rPr>
                          <m:t>60</m:t>
                        </m:r>
                      </m:e>
                      <m:sup>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ο</m:t>
                        </m:r>
                      </m:sup>
                    </m:sSup>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Α</m:t>
                    </m:r>
                    <m:acc>
                      <m:accPr>
                        <m:chr m:val="̂"/>
                        <m:ctrlPr>
                          <a:rPr lang="el-GR" sz="24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Λ</m:t>
                        </m:r>
                      </m:e>
                    </m:acc>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Β</m:t>
                    </m:r>
                    <m:r>
                      <a:rPr lang="el-GR" sz="2400">
                        <a:latin typeface="Cambria Math" panose="02040503050406030204" pitchFamily="18" charset="0"/>
                        <a:ea typeface="Calibri" panose="020F0502020204030204" pitchFamily="34" charset="0"/>
                        <a:cs typeface="Times New Roman" panose="02020603050405020304" pitchFamily="18" charset="0"/>
                      </a:rPr>
                      <m:t>=</m:t>
                    </m:r>
                    <m:sSup>
                      <m:sSupPr>
                        <m:ctrlPr>
                          <a:rPr lang="el-GR" sz="2400" i="1">
                            <a:latin typeface="Cambria Math" panose="02040503050406030204" pitchFamily="18" charset="0"/>
                            <a:ea typeface="Calibri" panose="020F0502020204030204" pitchFamily="34" charset="0"/>
                            <a:cs typeface="Times New Roman" panose="02020603050405020304" pitchFamily="18" charset="0"/>
                          </a:rPr>
                        </m:ctrlPr>
                      </m:sSupPr>
                      <m:e>
                        <m:r>
                          <a:rPr lang="el-GR" sz="2400">
                            <a:latin typeface="Cambria Math" panose="02040503050406030204" pitchFamily="18" charset="0"/>
                            <a:ea typeface="Calibri" panose="020F0502020204030204" pitchFamily="34" charset="0"/>
                            <a:cs typeface="Times New Roman" panose="02020603050405020304" pitchFamily="18" charset="0"/>
                          </a:rPr>
                          <m:t>120</m:t>
                        </m:r>
                      </m:e>
                      <m:sup>
                        <m:r>
                          <m:rPr>
                            <m:sty m:val="p"/>
                          </m:rPr>
                          <a:rPr lang="el-GR" sz="2400">
                            <a:latin typeface="Cambria Math" panose="02040503050406030204" pitchFamily="18" charset="0"/>
                            <a:ea typeface="Calibri" panose="020F0502020204030204" pitchFamily="34" charset="0"/>
                            <a:cs typeface="Times New Roman" panose="02020603050405020304" pitchFamily="18" charset="0"/>
                          </a:rPr>
                          <m:t>ο</m:t>
                        </m:r>
                      </m:sup>
                    </m:sSup>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err="1">
                    <a:latin typeface="Bookman Old Style" panose="02050604050505020204" pitchFamily="18" charset="0"/>
                    <a:ea typeface="Calibri" panose="020F0502020204030204" pitchFamily="34" charset="0"/>
                    <a:cs typeface="Times New Roman" panose="02020603050405020304" pitchFamily="18" charset="0"/>
                  </a:rPr>
                  <a:t>i</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ΑΒ</m:t>
                    </m:r>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R</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5)</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Bookman Old Style" panose="02050604050505020204" pitchFamily="18" charset="0"/>
                    <a:ea typeface="Calibri" panose="020F0502020204030204" pitchFamily="34" charset="0"/>
                    <a:cs typeface="Times New Roman" panose="02020603050405020304" pitchFamily="18" charset="0"/>
                  </a:rPr>
                  <a:t>ii</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r>
                  <a:rPr lang="en-US" sz="2400" dirty="0">
                    <a:latin typeface="Bookman Old Style" panose="02050604050505020204" pitchFamily="18" charset="0"/>
                    <a:ea typeface="Calibri" panose="020F0502020204030204" pitchFamily="34" charset="0"/>
                    <a:cs typeface="Times New Roman" panose="02020603050405020304" pitchFamily="18" charset="0"/>
                  </a:rPr>
                  <a:t>H</a:t>
                </a:r>
                <a:r>
                  <a:rPr lang="el-GR" sz="2400" dirty="0">
                    <a:latin typeface="Bookman Old Style" panose="02050604050505020204" pitchFamily="18" charset="0"/>
                    <a:ea typeface="Calibri" panose="020F0502020204030204" pitchFamily="34" charset="0"/>
                    <a:cs typeface="Times New Roman" panose="02020603050405020304" pitchFamily="18" charset="0"/>
                  </a:rPr>
                  <a:t> κοινή χορδή ΑΒ είναι πλευρά ισόπλευρου τριγώνου εγγεγραμμένου στον κύκλο (Λ, ρ) και ισχύει </a:t>
                </a:r>
                <a14:m>
                  <m:oMath xmlns:m="http://schemas.openxmlformats.org/officeDocument/2006/math">
                    <m:r>
                      <m:rPr>
                        <m:sty m:val="p"/>
                      </m:rPr>
                      <a:rPr lang="en-US" sz="2400">
                        <a:latin typeface="Cambria Math" panose="02040503050406030204" pitchFamily="18" charset="0"/>
                        <a:ea typeface="Calibri" panose="020F0502020204030204" pitchFamily="34" charset="0"/>
                        <a:cs typeface="Times New Roman" panose="02020603050405020304" pitchFamily="18" charset="0"/>
                      </a:rPr>
                      <m:t>R</m:t>
                    </m:r>
                    <m:r>
                      <a:rPr lang="el-GR" sz="2400">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ρ</m:t>
                    </m:r>
                    <m:rad>
                      <m:radPr>
                        <m:degHide m:val="on"/>
                        <m:ctrlPr>
                          <a:rPr lang="el-GR" sz="24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400">
                            <a:latin typeface="Cambria Math" panose="02040503050406030204" pitchFamily="18" charset="0"/>
                            <a:ea typeface="Calibri" panose="020F0502020204030204" pitchFamily="34" charset="0"/>
                            <a:cs typeface="Times New Roman" panose="02020603050405020304" pitchFamily="18" charset="0"/>
                          </a:rPr>
                          <m:t>3</m:t>
                        </m:r>
                      </m:e>
                    </m:rad>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7)</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Αν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𝓁</m:t>
                        </m:r>
                      </m:e>
                      <m:sub>
                        <m:r>
                          <a:rPr lang="el-GR" sz="24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είναι το μήκος του τόξου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el-GR" sz="2400">
                            <a:latin typeface="Cambria Math" panose="02040503050406030204" pitchFamily="18" charset="0"/>
                            <a:ea typeface="Times New Roman" panose="02020603050405020304" pitchFamily="18" charset="0"/>
                            <a:cs typeface="Arial" panose="020B0604020202020204" pitchFamily="34" charset="0"/>
                          </a:rPr>
                          <m:t>ΑΒ</m:t>
                        </m:r>
                      </m:e>
                    </m:groupCh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του κύκλου (Κ,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που είναι μικρότερο του ημικυκλίου και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𝓁</m:t>
                        </m:r>
                      </m:e>
                      <m:sub>
                        <m:r>
                          <a:rPr lang="el-GR" sz="24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είναι το μήκος του τόξου </a:t>
                </a:r>
                <a14:m>
                  <m:oMath xmlns:m="http://schemas.openxmlformats.org/officeDocument/2006/math">
                    <m:groupChr>
                      <m:groupChrPr>
                        <m:chr m:val="⏜"/>
                        <m:pos m:val="top"/>
                        <m:vertJc m:val="bot"/>
                        <m:ctrlPr>
                          <a:rPr lang="el-GR" sz="2400" i="1">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el-GR" sz="2400">
                            <a:latin typeface="Cambria Math" panose="02040503050406030204" pitchFamily="18" charset="0"/>
                            <a:ea typeface="Times New Roman" panose="02020603050405020304" pitchFamily="18" charset="0"/>
                            <a:cs typeface="Arial" panose="020B0604020202020204" pitchFamily="34" charset="0"/>
                          </a:rPr>
                          <m:t>ΑΒ</m:t>
                        </m:r>
                      </m:e>
                    </m:groupCh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του κύκλου (Λ, ρ) που είναι μικρότερο του ημικυκλίου, να αποδείξετε ότι </a:t>
                </a:r>
                <a14:m>
                  <m:oMath xmlns:m="http://schemas.openxmlformats.org/officeDocument/2006/math">
                    <m:f>
                      <m:fPr>
                        <m:ctrlPr>
                          <a:rPr lang="el-GR" sz="36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3600" i="1">
                                <a:latin typeface="Cambria Math" panose="02040503050406030204" pitchFamily="18" charset="0"/>
                                <a:ea typeface="Calibri" panose="020F0502020204030204" pitchFamily="34" charset="0"/>
                                <a:cs typeface="Times New Roman" panose="02020603050405020304" pitchFamily="18" charset="0"/>
                              </a:rPr>
                            </m:ctrlPr>
                          </m:sSubPr>
                          <m:e>
                            <m:r>
                              <a:rPr lang="el-GR" sz="3600" i="1">
                                <a:latin typeface="Cambria Math" panose="02040503050406030204" pitchFamily="18" charset="0"/>
                                <a:ea typeface="Calibri" panose="020F0502020204030204" pitchFamily="34" charset="0"/>
                                <a:cs typeface="Times New Roman" panose="02020603050405020304" pitchFamily="18" charset="0"/>
                              </a:rPr>
                              <m:t>𝓁</m:t>
                            </m:r>
                          </m:e>
                          <m:sub>
                            <m:r>
                              <a:rPr lang="el-GR" sz="36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l-GR" sz="3600" i="1">
                                <a:latin typeface="Cambria Math" panose="02040503050406030204" pitchFamily="18" charset="0"/>
                                <a:ea typeface="Calibri" panose="020F0502020204030204" pitchFamily="34" charset="0"/>
                                <a:cs typeface="Times New Roman" panose="02020603050405020304" pitchFamily="18" charset="0"/>
                              </a:rPr>
                            </m:ctrlPr>
                          </m:sSubPr>
                          <m:e>
                            <m:r>
                              <a:rPr lang="el-GR" sz="3600" i="1">
                                <a:latin typeface="Cambria Math" panose="02040503050406030204" pitchFamily="18" charset="0"/>
                                <a:ea typeface="Calibri" panose="020F0502020204030204" pitchFamily="34" charset="0"/>
                                <a:cs typeface="Times New Roman" panose="02020603050405020304" pitchFamily="18" charset="0"/>
                              </a:rPr>
                              <m:t>𝓁</m:t>
                            </m:r>
                          </m:e>
                          <m:sub>
                            <m:r>
                              <a:rPr lang="el-GR" sz="3600" i="1">
                                <a:latin typeface="Cambria Math" panose="02040503050406030204" pitchFamily="18" charset="0"/>
                                <a:ea typeface="Calibri" panose="020F0502020204030204" pitchFamily="34" charset="0"/>
                                <a:cs typeface="Times New Roman" panose="02020603050405020304" pitchFamily="18" charset="0"/>
                              </a:rPr>
                              <m:t>2</m:t>
                            </m:r>
                          </m:sub>
                        </m:sSub>
                      </m:den>
                    </m:f>
                    <m:r>
                      <a:rPr lang="el-GR" sz="2400">
                        <a:latin typeface="Cambria Math" panose="02040503050406030204" pitchFamily="18" charset="0"/>
                        <a:ea typeface="Times New Roman" panose="02020603050405020304" pitchFamily="18" charset="0"/>
                        <a:cs typeface="Times New Roman" panose="02020603050405020304" pitchFamily="18" charset="0"/>
                      </a:rPr>
                      <m:t>=</m:t>
                    </m:r>
                    <m:f>
                      <m:fPr>
                        <m:ctrlPr>
                          <a:rPr lang="el-GR" sz="36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l-GR" sz="3600" i="1">
                                <a:latin typeface="Cambria Math" panose="02040503050406030204" pitchFamily="18" charset="0"/>
                                <a:ea typeface="Calibri" panose="020F0502020204030204" pitchFamily="34" charset="0"/>
                                <a:cs typeface="Times New Roman" panose="02020603050405020304" pitchFamily="18" charset="0"/>
                              </a:rPr>
                            </m:ctrlPr>
                          </m:radPr>
                          <m:deg/>
                          <m:e>
                            <m:r>
                              <a:rPr lang="el-GR" sz="3600" i="1">
                                <a:latin typeface="Cambria Math" panose="02040503050406030204" pitchFamily="18" charset="0"/>
                                <a:ea typeface="Calibri" panose="020F0502020204030204" pitchFamily="34" charset="0"/>
                                <a:cs typeface="Times New Roman" panose="02020603050405020304" pitchFamily="18" charset="0"/>
                              </a:rPr>
                              <m:t>3</m:t>
                            </m:r>
                          </m:e>
                        </m:rad>
                      </m:num>
                      <m:den>
                        <m:r>
                          <a:rPr lang="el-GR" sz="3600" i="1">
                            <a:latin typeface="Cambria Math" panose="02040503050406030204" pitchFamily="18" charset="0"/>
                            <a:ea typeface="Calibri" panose="020F0502020204030204" pitchFamily="34" charset="0"/>
                            <a:cs typeface="Times New Roman" panose="02020603050405020304" pitchFamily="18" charset="0"/>
                          </a:rPr>
                          <m:t>2</m:t>
                        </m:r>
                      </m:den>
                    </m:f>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13)</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574833" cy="6674391"/>
              </a:xfrm>
              <a:prstGeom prst="rect">
                <a:avLst/>
              </a:prstGeom>
              <a:blipFill>
                <a:blip r:embed="rId4"/>
                <a:stretch>
                  <a:fillRect l="-1777" t="-1279" r="-1066"/>
                </a:stretch>
              </a:blipFill>
            </p:spPr>
            <p:txBody>
              <a:bodyPr/>
              <a:lstStyle/>
              <a:p>
                <a:r>
                  <a:rPr lang="el-GR">
                    <a:noFill/>
                  </a:rPr>
                  <a:t> </a:t>
                </a:r>
              </a:p>
            </p:txBody>
          </p:sp>
        </mc:Fallback>
      </mc:AlternateContent>
      <p:pic>
        <p:nvPicPr>
          <p:cNvPr id="3" name="Εικόνα 1">
            <a:extLst>
              <a:ext uri="{FF2B5EF4-FFF2-40B4-BE49-F238E27FC236}">
                <a16:creationId xmlns:a16="http://schemas.microsoft.com/office/drawing/2014/main" id="{D03ED8D9-7740-4346-A71F-A70321238543}"/>
              </a:ext>
            </a:extLst>
          </p:cNvPr>
          <p:cNvPicPr/>
          <p:nvPr/>
        </p:nvPicPr>
        <p:blipFill>
          <a:blip r:embed="rId5" cstate="print">
            <a:duotone>
              <a:prstClr val="black"/>
              <a:schemeClr val="accent1">
                <a:tint val="45000"/>
                <a:satMod val="400000"/>
              </a:schemeClr>
            </a:duotone>
          </a:blip>
          <a:srcRect/>
          <a:stretch>
            <a:fillRect/>
          </a:stretch>
        </p:blipFill>
        <p:spPr bwMode="auto">
          <a:xfrm>
            <a:off x="8864082" y="1707502"/>
            <a:ext cx="3327918" cy="2480899"/>
          </a:xfrm>
          <a:prstGeom prst="rect">
            <a:avLst/>
          </a:prstGeom>
          <a:noFill/>
          <a:ln w="9525">
            <a:noFill/>
            <a:miter lim="800000"/>
            <a:headEnd/>
            <a:tailEnd/>
          </a:ln>
        </p:spPr>
      </p:pic>
    </p:spTree>
    <p:extLst>
      <p:ext uri="{BB962C8B-B14F-4D97-AF65-F5344CB8AC3E}">
        <p14:creationId xmlns:p14="http://schemas.microsoft.com/office/powerpoint/2010/main" val="14837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9199984" cy="6957995"/>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22157 - 4o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Δίνονται οι ομόκεντροι κύκλοι </a:t>
                </a:r>
                <a14:m>
                  <m:oMath xmlns:m="http://schemas.openxmlformats.org/officeDocument/2006/math">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Ο</m:t>
                    </m:r>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ρ</m:t>
                    </m:r>
                    <m:r>
                      <a:rPr lang="el-GR" sz="2400">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Ο</m:t>
                    </m:r>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a:latin typeface="Cambria Math" panose="02040503050406030204" pitchFamily="18" charset="0"/>
                        <a:ea typeface="Calibri" panose="020F0502020204030204" pitchFamily="34" charset="0"/>
                        <a:cs typeface="Times New Roman" panose="02020603050405020304" pitchFamily="18" charset="0"/>
                      </a:rPr>
                      <m:t>R</m:t>
                    </m:r>
                    <m:r>
                      <a:rPr lang="el-GR" sz="2400">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με </a:t>
                </a:r>
                <a14:m>
                  <m:oMath xmlns:m="http://schemas.openxmlformats.org/officeDocument/2006/math">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R</m:t>
                    </m:r>
                    <m:r>
                      <a:rPr lang="el-GR" sz="2400">
                        <a:latin typeface="Cambria Math" panose="02040503050406030204" pitchFamily="18" charset="0"/>
                        <a:ea typeface="Times New Roman" panose="02020603050405020304" pitchFamily="18" charset="0"/>
                        <a:cs typeface="Times New Roman" panose="02020603050405020304" pitchFamily="18" charset="0"/>
                      </a:rPr>
                      <m:t>&gt;</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ρ</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Οι κορυφές του ισοπλεύρου τριγώνου ΒΓΔ είναι σημεία του κύκλου </a:t>
                </a:r>
                <a14:m>
                  <m:oMath xmlns:m="http://schemas.openxmlformats.org/officeDocument/2006/math">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Ο</m:t>
                    </m:r>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a:latin typeface="Cambria Math" panose="02040503050406030204" pitchFamily="18" charset="0"/>
                        <a:ea typeface="Calibri" panose="020F0502020204030204" pitchFamily="34" charset="0"/>
                        <a:cs typeface="Times New Roman" panose="02020603050405020304" pitchFamily="18" charset="0"/>
                      </a:rPr>
                      <m:t>R</m:t>
                    </m:r>
                    <m:r>
                      <a:rPr lang="el-GR" sz="2400">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ενώ οι πλευρές του εφάπτονται του κύκλου </a:t>
                </a:r>
                <a14:m>
                  <m:oMath xmlns:m="http://schemas.openxmlformats.org/officeDocument/2006/math">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Ο</m:t>
                    </m:r>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ρ</m:t>
                    </m:r>
                    <m:r>
                      <a:rPr lang="el-GR" sz="2400">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όπως φαίνεται στο παρακάτω σχήμα. Επίσης η ΒΔ εφάπτεται του κύκλου </a:t>
                </a:r>
                <a14:m>
                  <m:oMath xmlns:m="http://schemas.openxmlformats.org/officeDocument/2006/math">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Ο</m:t>
                    </m:r>
                    <m:r>
                      <a:rPr lang="el-GR" sz="24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l-GR" sz="2400">
                        <a:latin typeface="Cambria Math" panose="02040503050406030204" pitchFamily="18" charset="0"/>
                        <a:ea typeface="Calibri" panose="020F0502020204030204" pitchFamily="34" charset="0"/>
                        <a:cs typeface="Times New Roman" panose="02020603050405020304" pitchFamily="18" charset="0"/>
                      </a:rPr>
                      <m:t>ρ</m:t>
                    </m:r>
                    <m:r>
                      <a:rPr lang="el-GR" sz="2400">
                        <a:latin typeface="Cambria Math" panose="02040503050406030204" pitchFamily="18" charset="0"/>
                        <a:ea typeface="Calibri" panose="020F0502020204030204" pitchFamily="34" charset="0"/>
                        <a:cs typeface="Times New Roman" panose="02020603050405020304" pitchFamily="18" charset="0"/>
                      </a:rPr>
                      <m:t>)</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στο 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Αν το εμβαδόν Ε του κύκλου </a:t>
                </a:r>
                <a14:m>
                  <m:oMath xmlns:m="http://schemas.openxmlformats.org/officeDocument/2006/math">
                    <m:d>
                      <m:dPr>
                        <m:ctrlPr>
                          <a:rPr lang="el-GR" sz="24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Ο</m:t>
                        </m:r>
                        <m:r>
                          <a:rPr lang="el-GR" sz="24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ρ</m:t>
                        </m:r>
                      </m:e>
                    </m:d>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είναι ίσο με </a:t>
                </a:r>
                <a14:m>
                  <m:oMath xmlns:m="http://schemas.openxmlformats.org/officeDocument/2006/math">
                    <m:r>
                      <a:rPr lang="el-GR" sz="2400">
                        <a:latin typeface="Cambria Math" panose="02040503050406030204" pitchFamily="18" charset="0"/>
                        <a:ea typeface="Times New Roman" panose="02020603050405020304" pitchFamily="18" charset="0"/>
                        <a:cs typeface="Times New Roman" panose="02020603050405020304" pitchFamily="18" charset="0"/>
                      </a:rPr>
                      <m:t>36</m:t>
                    </m:r>
                    <m:r>
                      <m:rPr>
                        <m:sty m:val="p"/>
                      </m:rPr>
                      <a:rPr lang="el-GR" sz="2400">
                        <a:latin typeface="Cambria Math" panose="02040503050406030204" pitchFamily="18" charset="0"/>
                        <a:ea typeface="Times New Roman" panose="02020603050405020304" pitchFamily="18" charset="0"/>
                        <a:cs typeface="Times New Roman" panose="02020603050405020304" pitchFamily="18" charset="0"/>
                      </a:rPr>
                      <m:t>π</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err="1">
                    <a:latin typeface="Bookman Old Style" panose="02050604050505020204" pitchFamily="18" charset="0"/>
                    <a:ea typeface="Times New Roman" panose="02020603050405020304" pitchFamily="18" charset="0"/>
                    <a:cs typeface="Times New Roman" panose="02020603050405020304" pitchFamily="18" charset="0"/>
                  </a:rPr>
                  <a:t>i</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ρ = 6.     (Μονάδες 08) </a:t>
                </a:r>
                <a:r>
                  <a:rPr lang="en-US" sz="2400" dirty="0">
                    <a:latin typeface="Bookman Old Style" panose="02050604050505020204" pitchFamily="18" charset="0"/>
                    <a:ea typeface="Calibri" panose="020F0502020204030204" pitchFamily="34" charset="0"/>
                    <a:cs typeface="Times New Roman" panose="02020603050405020304" pitchFamily="18" charset="0"/>
                  </a:rPr>
                  <a:t>ii</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𝑅</m:t>
                    </m:r>
                    <m:r>
                      <a:rPr lang="el-GR" sz="2400" i="1">
                        <a:latin typeface="Cambria Math" panose="02040503050406030204" pitchFamily="18" charset="0"/>
                        <a:ea typeface="Calibri" panose="020F0502020204030204" pitchFamily="34" charset="0"/>
                        <a:cs typeface="Times New Roman" panose="02020603050405020304" pitchFamily="18" charset="0"/>
                      </a:rPr>
                      <m:t>=12</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06)</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Bookman Old Style" panose="02050604050505020204" pitchFamily="18" charset="0"/>
                    <a:ea typeface="Calibri" panose="020F0502020204030204" pitchFamily="34" charset="0"/>
                    <a:cs typeface="Times New Roman" panose="02020603050405020304" pitchFamily="18" charset="0"/>
                  </a:rPr>
                  <a:t>iii</a:t>
                </a:r>
                <a:r>
                  <a:rPr lang="el-GR" sz="2400" dirty="0">
                    <a:latin typeface="Bookman Old Style" panose="02050604050505020204" pitchFamily="18" charset="0"/>
                    <a:ea typeface="Calibri" panose="020F0502020204030204" pitchFamily="34" charset="0"/>
                    <a:cs typeface="Times New Roman" panose="02020603050405020304" pitchFamily="18" charset="0"/>
                  </a:rPr>
                  <a:t>. Το εμβαδόν του ισόπλευρου τριγώνου ΒΓΔ είναι ίσο με </a:t>
                </a:r>
                <a14:m>
                  <m:oMath xmlns:m="http://schemas.openxmlformats.org/officeDocument/2006/math">
                    <m:r>
                      <a:rPr lang="el-GR" sz="2400">
                        <a:latin typeface="Cambria Math" panose="02040503050406030204" pitchFamily="18" charset="0"/>
                        <a:ea typeface="Calibri" panose="020F0502020204030204" pitchFamily="34" charset="0"/>
                        <a:cs typeface="Times New Roman" panose="02020603050405020304" pitchFamily="18" charset="0"/>
                      </a:rPr>
                      <m:t>108</m:t>
                    </m:r>
                    <m:rad>
                      <m:radPr>
                        <m:degHide m:val="on"/>
                        <m:ctrlPr>
                          <a:rPr lang="el-GR" sz="2400" i="1">
                            <a:latin typeface="Cambria Math" panose="02040503050406030204" pitchFamily="18" charset="0"/>
                            <a:ea typeface="Calibri" panose="020F0502020204030204" pitchFamily="34" charset="0"/>
                            <a:cs typeface="Times New Roman" panose="02020603050405020304" pitchFamily="18" charset="0"/>
                          </a:rPr>
                        </m:ctrlPr>
                      </m:radPr>
                      <m:deg/>
                      <m:e>
                        <m:r>
                          <a:rPr lang="el-GR" sz="2400">
                            <a:latin typeface="Cambria Math" panose="02040503050406030204" pitchFamily="18" charset="0"/>
                            <a:ea typeface="Calibri" panose="020F0502020204030204" pitchFamily="34" charset="0"/>
                            <a:cs typeface="Times New Roman" panose="02020603050405020304" pitchFamily="18" charset="0"/>
                          </a:rPr>
                          <m:t>3</m:t>
                        </m:r>
                      </m:e>
                    </m:rad>
                    <m:r>
                      <a:rPr lang="el-GR" sz="2400">
                        <a:latin typeface="Cambria Math" panose="02040503050406030204" pitchFamily="18" charset="0"/>
                        <a:ea typeface="Calibri" panose="020F0502020204030204" pitchFamily="34" charset="0"/>
                        <a:cs typeface="Times New Roman" panose="02020603050405020304" pitchFamily="18" charset="0"/>
                      </a:rPr>
                      <m:t> </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β) Να αποδείξετε ότι το εμβαδόν (ΒΓΔ) του ισόπλευρου τριγώνου ΒΓΔ είναι ίσο με </a:t>
                </a:r>
                <a14:m>
                  <m:oMath xmlns:m="http://schemas.openxmlformats.org/officeDocument/2006/math">
                    <m:f>
                      <m:fPr>
                        <m:ctrlPr>
                          <a:rPr lang="el-GR"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l-GR" sz="2800" i="1">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l-GR" sz="28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l-GR" sz="2800" i="1">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l-GR" sz="2800" i="1">
                            <a:latin typeface="Cambria Math" panose="02040503050406030204" pitchFamily="18" charset="0"/>
                            <a:ea typeface="Times New Roman" panose="02020603050405020304" pitchFamily="18" charset="0"/>
                            <a:cs typeface="Times New Roman" panose="02020603050405020304" pitchFamily="18" charset="0"/>
                          </a:rPr>
                          <m:t>𝜋</m:t>
                        </m:r>
                      </m:den>
                    </m:f>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m:t>
                    </m:r>
                    <m:r>
                      <a:rPr lang="el-GR" sz="2400" i="1">
                        <a:latin typeface="Cambria Math" panose="02040503050406030204" pitchFamily="18" charset="0"/>
                        <a:ea typeface="Calibri" panose="020F0502020204030204" pitchFamily="34" charset="0"/>
                        <a:cs typeface="Times New Roman" panose="02020603050405020304" pitchFamily="18" charset="0"/>
                      </a:rPr>
                      <m:t>𝛦</m:t>
                    </m:r>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όπου </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𝛦</m:t>
                    </m:r>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είναι το εμβαδόν του κύκλου (Ο, ρ). </a:t>
                </a:r>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04)</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9199984" cy="6957995"/>
              </a:xfrm>
              <a:prstGeom prst="rect">
                <a:avLst/>
              </a:prstGeom>
              <a:blipFill>
                <a:blip r:embed="rId4"/>
                <a:stretch>
                  <a:fillRect l="-1325" t="-964" r="-994" b="-1052"/>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D9126DA9-1E44-4A3E-8D07-BD96DB5A686B}"/>
              </a:ext>
            </a:extLst>
          </p:cNvPr>
          <p:cNvPicPr>
            <a:picLocks noChangeAspect="1"/>
          </p:cNvPicPr>
          <p:nvPr/>
        </p:nvPicPr>
        <p:blipFill>
          <a:blip r:embed="rId5">
            <a:duotone>
              <a:prstClr val="black"/>
              <a:schemeClr val="accent1">
                <a:tint val="45000"/>
                <a:satMod val="400000"/>
              </a:schemeClr>
            </a:duotone>
          </a:blip>
          <a:stretch>
            <a:fillRect/>
          </a:stretch>
        </p:blipFill>
        <p:spPr>
          <a:xfrm>
            <a:off x="9199984" y="2220760"/>
            <a:ext cx="2992016" cy="2677067"/>
          </a:xfrm>
          <a:prstGeom prst="rect">
            <a:avLst/>
          </a:prstGeom>
        </p:spPr>
      </p:pic>
    </p:spTree>
    <p:extLst>
      <p:ext uri="{BB962C8B-B14F-4D97-AF65-F5344CB8AC3E}">
        <p14:creationId xmlns:p14="http://schemas.microsoft.com/office/powerpoint/2010/main" val="10989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394764"/>
              </a:xfrm>
              <a:prstGeom prst="rect">
                <a:avLst/>
              </a:prstGeom>
              <a:noFill/>
            </p:spPr>
            <p:txBody>
              <a:bodyPr wrap="square" rtlCol="0">
                <a:spAutoFit/>
              </a:bodyPr>
              <a:lstStyle/>
              <a:p>
                <a:pPr>
                  <a:lnSpc>
                    <a:spcPct val="107000"/>
                  </a:lnSpc>
                  <a:spcBef>
                    <a:spcPts val="200"/>
                  </a:spcBef>
                </a:pPr>
                <a:r>
                  <a:rPr lang="el-GR" sz="20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22154 - 4o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0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Δίνονται τα τρίγωνα ΑΒΓ και ΑΔΕ, που η κοινή κορυφή τους Α βρίσκεται στο κέντρο τριών ομόκεντρων κύκλων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και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3</a:t>
                </a:r>
                <a:r>
                  <a:rPr lang="el-GR" sz="2000" dirty="0">
                    <a:latin typeface="Bookman Old Style" panose="02050604050505020204" pitchFamily="18" charset="0"/>
                    <a:ea typeface="Calibri" panose="020F0502020204030204" pitchFamily="34" charset="0"/>
                    <a:cs typeface="Times New Roman" panose="02020603050405020304" pitchFamily="18" charset="0"/>
                  </a:rPr>
                  <a:t>), η κορυφή Γ βρίσκεται στον κύκλο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3</a:t>
                </a:r>
                <a:r>
                  <a:rPr lang="el-GR" sz="2000" dirty="0">
                    <a:latin typeface="Bookman Old Style" panose="02050604050505020204" pitchFamily="18" charset="0"/>
                    <a:ea typeface="Calibri" panose="020F0502020204030204" pitchFamily="34" charset="0"/>
                    <a:cs typeface="Times New Roman" panose="02020603050405020304" pitchFamily="18" charset="0"/>
                  </a:rPr>
                  <a:t>), οι κορυφές Β και Ε στον κύκλο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και η κορυφή Δ στον κύκλο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 όπως στο σχήμα, με </a:t>
                </a:r>
                <a14:m>
                  <m:oMath xmlns:m="http://schemas.openxmlformats.org/officeDocument/2006/math">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𝜌</m:t>
                        </m:r>
                      </m:e>
                      <m:sub>
                        <m:r>
                          <a:rPr lang="el-GR" sz="2000" i="1">
                            <a:latin typeface="Cambria Math" panose="02040503050406030204" pitchFamily="18" charset="0"/>
                            <a:ea typeface="Calibri" panose="020F0502020204030204" pitchFamily="34" charset="0"/>
                            <a:cs typeface="Times New Roman" panose="02020603050405020304" pitchFamily="18" charset="0"/>
                          </a:rPr>
                          <m:t>1</m:t>
                        </m:r>
                      </m:sub>
                    </m:sSub>
                    <m:r>
                      <a:rPr lang="el-GR" sz="2000" i="1">
                        <a:latin typeface="Cambria Math" panose="02040503050406030204" pitchFamily="18" charset="0"/>
                        <a:ea typeface="Calibri" panose="020F0502020204030204" pitchFamily="34" charset="0"/>
                        <a:cs typeface="Times New Roman" panose="02020603050405020304" pitchFamily="18" charset="0"/>
                      </a:rPr>
                      <m:t>&lt;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𝜌</m:t>
                        </m:r>
                      </m:e>
                      <m:sub>
                        <m:r>
                          <a:rPr lang="el-GR" sz="2000" i="1">
                            <a:latin typeface="Cambria Math" panose="02040503050406030204" pitchFamily="18" charset="0"/>
                            <a:ea typeface="Calibri" panose="020F0502020204030204" pitchFamily="34" charset="0"/>
                            <a:cs typeface="Times New Roman" panose="02020603050405020304" pitchFamily="18" charset="0"/>
                          </a:rPr>
                          <m:t>2</m:t>
                        </m:r>
                      </m:sub>
                    </m:sSub>
                    <m:r>
                      <a:rPr lang="el-GR" sz="2000" i="1">
                        <a:latin typeface="Cambria Math" panose="02040503050406030204" pitchFamily="18" charset="0"/>
                        <a:ea typeface="Calibri" panose="020F0502020204030204" pitchFamily="34" charset="0"/>
                        <a:cs typeface="Times New Roman" panose="02020603050405020304" pitchFamily="18" charset="0"/>
                      </a:rPr>
                      <m:t>&lt;</m:t>
                    </m:r>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𝜌</m:t>
                        </m:r>
                      </m:e>
                      <m:sub>
                        <m:r>
                          <a:rPr lang="el-GR" sz="2000" i="1">
                            <a:latin typeface="Cambria Math" panose="02040503050406030204" pitchFamily="18" charset="0"/>
                            <a:ea typeface="Calibri" panose="020F0502020204030204" pitchFamily="34" charset="0"/>
                            <a:cs typeface="Times New Roman" panose="02020603050405020304" pitchFamily="18" charset="0"/>
                          </a:rPr>
                          <m:t>3</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 Ονομάζουμε Ε</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ΕΓ</a:t>
                </a:r>
                <a:r>
                  <a:rPr lang="el-GR" sz="2000" dirty="0">
                    <a:latin typeface="Bookman Old Style" panose="02050604050505020204" pitchFamily="18" charset="0"/>
                    <a:ea typeface="Calibri" panose="020F0502020204030204" pitchFamily="34" charset="0"/>
                    <a:cs typeface="Times New Roman" panose="02020603050405020304" pitchFamily="18" charset="0"/>
                  </a:rPr>
                  <a:t> το εμβαδόν του σκιασμένου δακτυλίου μεταξύ των κύκλων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και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3</a:t>
                </a:r>
                <a:r>
                  <a:rPr lang="el-GR" sz="2000" dirty="0">
                    <a:latin typeface="Bookman Old Style" panose="02050604050505020204" pitchFamily="18" charset="0"/>
                    <a:ea typeface="Calibri" panose="020F0502020204030204" pitchFamily="34" charset="0"/>
                    <a:cs typeface="Times New Roman" panose="02020603050405020304" pitchFamily="18" charset="0"/>
                  </a:rPr>
                  <a:t>), Ε</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 το εμβαδόν του κύκλου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1</a:t>
                </a:r>
                <a:r>
                  <a:rPr lang="el-GR" sz="2000" dirty="0">
                    <a:latin typeface="Bookman Old Style" panose="02050604050505020204" pitchFamily="18" charset="0"/>
                    <a:ea typeface="Calibri" panose="020F0502020204030204" pitchFamily="34" charset="0"/>
                    <a:cs typeface="Times New Roman" panose="02020603050405020304" pitchFamily="18" charset="0"/>
                  </a:rPr>
                  <a:t>), Ε</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το εμβαδόν του κύκλου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2</a:t>
                </a:r>
                <a:r>
                  <a:rPr lang="el-GR" sz="2000" dirty="0">
                    <a:latin typeface="Bookman Old Style" panose="02050604050505020204" pitchFamily="18" charset="0"/>
                    <a:ea typeface="Calibri" panose="020F0502020204030204" pitchFamily="34" charset="0"/>
                    <a:cs typeface="Times New Roman" panose="02020603050405020304" pitchFamily="18" charset="0"/>
                  </a:rPr>
                  <a:t>) και Ε</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3</a:t>
                </a:r>
                <a:r>
                  <a:rPr lang="el-GR" sz="2000" dirty="0">
                    <a:latin typeface="Bookman Old Style" panose="02050604050505020204" pitchFamily="18" charset="0"/>
                    <a:ea typeface="Calibri" panose="020F0502020204030204" pitchFamily="34" charset="0"/>
                    <a:cs typeface="Times New Roman" panose="02020603050405020304" pitchFamily="18" charset="0"/>
                  </a:rPr>
                  <a:t> το εμβαδόν του κύκλου (Α, ρ</a:t>
                </a:r>
                <a:r>
                  <a:rPr lang="el-GR" sz="2000" baseline="-25000" dirty="0">
                    <a:latin typeface="Bookman Old Style" panose="02050604050505020204" pitchFamily="18" charset="0"/>
                    <a:ea typeface="Calibri" panose="020F0502020204030204" pitchFamily="34" charset="0"/>
                    <a:cs typeface="Times New Roman" panose="02020603050405020304" pitchFamily="18" charset="0"/>
                  </a:rPr>
                  <a:t>3</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α) Αν </a:t>
                </a:r>
                <a14:m>
                  <m:oMath xmlns:m="http://schemas.openxmlformats.org/officeDocument/2006/math">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𝛦</m:t>
                            </m:r>
                          </m:e>
                          <m:sub>
                            <m:r>
                              <a:rPr lang="el-GR" sz="2000" i="1">
                                <a:latin typeface="Cambria Math" panose="02040503050406030204" pitchFamily="18" charset="0"/>
                                <a:ea typeface="Calibri" panose="020F0502020204030204" pitchFamily="34" charset="0"/>
                                <a:cs typeface="Times New Roman" panose="02020603050405020304" pitchFamily="18" charset="0"/>
                              </a:rPr>
                              <m:t>𝛦𝛤</m:t>
                            </m:r>
                          </m:sub>
                        </m:sSub>
                      </m:num>
                      <m:den>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𝛦</m:t>
                            </m:r>
                          </m:e>
                          <m:sub>
                            <m:r>
                              <a:rPr lang="el-GR" sz="2000" i="1">
                                <a:latin typeface="Cambria Math" panose="02040503050406030204" pitchFamily="18" charset="0"/>
                                <a:ea typeface="Calibri" panose="020F0502020204030204" pitchFamily="34" charset="0"/>
                                <a:cs typeface="Times New Roman" panose="02020603050405020304" pitchFamily="18" charset="0"/>
                              </a:rPr>
                              <m:t>2</m:t>
                            </m:r>
                          </m:sub>
                        </m:sSub>
                      </m:den>
                    </m:f>
                    <m:r>
                      <a:rPr lang="el-GR" sz="2000">
                        <a:latin typeface="Cambria Math" panose="02040503050406030204" pitchFamily="18" charset="0"/>
                        <a:ea typeface="Calibri" panose="020F0502020204030204" pitchFamily="34" charset="0"/>
                        <a:cs typeface="Times New Roman" panose="02020603050405020304" pitchFamily="18" charset="0"/>
                      </a:rPr>
                      <m:t> </m:t>
                    </m:r>
                    <m:r>
                      <a:rPr lang="el-GR" sz="2000" i="1">
                        <a:latin typeface="Cambria Math" panose="02040503050406030204" pitchFamily="18" charset="0"/>
                        <a:ea typeface="Calibri" panose="020F0502020204030204" pitchFamily="34" charset="0"/>
                        <a:cs typeface="Times New Roman" panose="02020603050405020304" pitchFamily="18" charset="0"/>
                      </a:rPr>
                      <m:t>=</m:t>
                    </m:r>
                    <m:r>
                      <a:rPr lang="el-GR" sz="2000">
                        <a:latin typeface="Cambria Math" panose="02040503050406030204" pitchFamily="18" charset="0"/>
                        <a:ea typeface="Calibri" panose="020F0502020204030204" pitchFamily="34" charset="0"/>
                        <a:cs typeface="Times New Roman" panose="02020603050405020304" pitchFamily="18" charset="0"/>
                      </a:rPr>
                      <m:t> </m:t>
                    </m:r>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r>
                          <a:rPr lang="el-GR" sz="2000" i="1">
                            <a:latin typeface="Cambria Math" panose="02040503050406030204" pitchFamily="18" charset="0"/>
                            <a:ea typeface="Calibri" panose="020F0502020204030204" pitchFamily="34" charset="0"/>
                            <a:cs typeface="Times New Roman" panose="02020603050405020304" pitchFamily="18" charset="0"/>
                          </a:rPr>
                          <m:t>7</m:t>
                        </m:r>
                      </m:num>
                      <m:den>
                        <m:r>
                          <a:rPr lang="el-GR" sz="2000" i="1">
                            <a:latin typeface="Cambria Math" panose="02040503050406030204" pitchFamily="18" charset="0"/>
                            <a:ea typeface="Calibri" panose="020F0502020204030204" pitchFamily="34" charset="0"/>
                            <a:cs typeface="Times New Roman" panose="02020603050405020304" pitchFamily="18" charset="0"/>
                          </a:rPr>
                          <m:t>9</m:t>
                        </m:r>
                      </m:den>
                    </m:f>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err="1">
                    <a:latin typeface="Bookman Old Style" panose="02050604050505020204" pitchFamily="18" charset="0"/>
                    <a:ea typeface="Times New Roman" panose="02020603050405020304" pitchFamily="18" charset="0"/>
                    <a:cs typeface="Times New Roman" panose="02020603050405020304" pitchFamily="18" charset="0"/>
                  </a:rPr>
                  <a:t>i</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𝜌</m:t>
                            </m:r>
                          </m:e>
                          <m:sub>
                            <m:r>
                              <a:rPr lang="el-GR" sz="20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𝜌</m:t>
                            </m:r>
                          </m:e>
                          <m:sub>
                            <m:r>
                              <a:rPr lang="el-GR" sz="2000" i="1">
                                <a:latin typeface="Cambria Math" panose="02040503050406030204" pitchFamily="18" charset="0"/>
                                <a:ea typeface="Calibri" panose="020F0502020204030204" pitchFamily="34" charset="0"/>
                                <a:cs typeface="Times New Roman" panose="02020603050405020304" pitchFamily="18" charset="0"/>
                              </a:rPr>
                              <m:t>3</m:t>
                            </m:r>
                          </m:sub>
                        </m:sSub>
                      </m:den>
                    </m:f>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l-GR" sz="2000" i="1">
                        <a:latin typeface="Cambria Math" panose="02040503050406030204" pitchFamily="18" charset="0"/>
                        <a:ea typeface="Times New Roman" panose="02020603050405020304" pitchFamily="18" charset="0"/>
                        <a:cs typeface="Times New Roman" panose="02020603050405020304" pitchFamily="18" charset="0"/>
                      </a:rPr>
                      <m:t>=</m:t>
                    </m: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r>
                          <a:rPr lang="el-GR" sz="2000" i="1">
                            <a:latin typeface="Cambria Math" panose="02040503050406030204" pitchFamily="18" charset="0"/>
                            <a:ea typeface="Calibri" panose="020F0502020204030204" pitchFamily="34" charset="0"/>
                            <a:cs typeface="Times New Roman" panose="02020603050405020304" pitchFamily="18" charset="0"/>
                          </a:rPr>
                          <m:t>3</m:t>
                        </m:r>
                      </m:num>
                      <m:den>
                        <m:r>
                          <a:rPr lang="el-GR" sz="2000" i="1">
                            <a:latin typeface="Cambria Math" panose="02040503050406030204" pitchFamily="18" charset="0"/>
                            <a:ea typeface="Calibri" panose="020F0502020204030204" pitchFamily="34" charset="0"/>
                            <a:cs typeface="Times New Roman" panose="02020603050405020304" pitchFamily="18" charset="0"/>
                          </a:rPr>
                          <m:t>4</m:t>
                        </m:r>
                      </m:den>
                    </m:f>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      (Μονάδες 07)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Bookman Old Style" panose="02050604050505020204" pitchFamily="18" charset="0"/>
                    <a:ea typeface="Times New Roman" panose="02020603050405020304" pitchFamily="18" charset="0"/>
                    <a:cs typeface="Times New Roman" panose="02020603050405020304" pitchFamily="18" charset="0"/>
                  </a:rPr>
                  <a:t>ii</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𝛦</m:t>
                            </m:r>
                          </m:e>
                          <m:sub>
                            <m:r>
                              <a:rPr lang="el-GR" sz="20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𝛦</m:t>
                            </m:r>
                          </m:e>
                          <m:sub>
                            <m:r>
                              <a:rPr lang="el-GR" sz="2000" i="1">
                                <a:latin typeface="Cambria Math" panose="02040503050406030204" pitchFamily="18" charset="0"/>
                                <a:ea typeface="Calibri" panose="020F0502020204030204" pitchFamily="34" charset="0"/>
                                <a:cs typeface="Times New Roman" panose="02020603050405020304" pitchFamily="18" charset="0"/>
                              </a:rPr>
                              <m:t>3</m:t>
                            </m:r>
                          </m:sub>
                        </m:sSub>
                      </m:den>
                    </m:f>
                    <m:r>
                      <a:rPr lang="el-GR" sz="2000">
                        <a:latin typeface="Cambria Math" panose="02040503050406030204" pitchFamily="18" charset="0"/>
                        <a:ea typeface="Times New Roman" panose="02020603050405020304" pitchFamily="18" charset="0"/>
                        <a:cs typeface="Times New Roman" panose="02020603050405020304" pitchFamily="18" charset="0"/>
                      </a:rPr>
                      <m:t> </m:t>
                    </m:r>
                    <m:r>
                      <a:rPr lang="el-GR" sz="2000" i="1">
                        <a:latin typeface="Cambria Math" panose="02040503050406030204" pitchFamily="18" charset="0"/>
                        <a:ea typeface="Times New Roman" panose="02020603050405020304" pitchFamily="18" charset="0"/>
                        <a:cs typeface="Times New Roman" panose="02020603050405020304" pitchFamily="18" charset="0"/>
                      </a:rPr>
                      <m:t>=</m:t>
                    </m:r>
                    <m:r>
                      <a:rPr lang="el-GR" sz="2000">
                        <a:latin typeface="Cambria Math" panose="02040503050406030204" pitchFamily="18" charset="0"/>
                        <a:ea typeface="Times New Roman" panose="02020603050405020304" pitchFamily="18" charset="0"/>
                        <a:cs typeface="Times New Roman" panose="02020603050405020304" pitchFamily="18" charset="0"/>
                      </a:rPr>
                      <m:t> </m:t>
                    </m:r>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r>
                          <a:rPr lang="el-GR" sz="2000" i="1">
                            <a:latin typeface="Cambria Math" panose="02040503050406030204" pitchFamily="18" charset="0"/>
                            <a:ea typeface="Calibri" panose="020F0502020204030204" pitchFamily="34" charset="0"/>
                            <a:cs typeface="Times New Roman" panose="02020603050405020304" pitchFamily="18" charset="0"/>
                          </a:rPr>
                          <m:t>9</m:t>
                        </m:r>
                      </m:num>
                      <m:den>
                        <m:r>
                          <a:rPr lang="el-GR" sz="2000" i="1">
                            <a:latin typeface="Cambria Math" panose="02040503050406030204" pitchFamily="18" charset="0"/>
                            <a:ea typeface="Calibri" panose="020F0502020204030204" pitchFamily="34" charset="0"/>
                            <a:cs typeface="Times New Roman" panose="02020603050405020304" pitchFamily="18" charset="0"/>
                          </a:rPr>
                          <m:t>16</m:t>
                        </m:r>
                      </m:den>
                    </m:f>
                    <m:r>
                      <a:rPr lang="el-GR" sz="2000">
                        <a:latin typeface="Cambria Math" panose="02040503050406030204" pitchFamily="18" charset="0"/>
                        <a:ea typeface="Times New Roman" panose="02020603050405020304" pitchFamily="18" charset="0"/>
                        <a:cs typeface="Times New Roman" panose="02020603050405020304" pitchFamily="18" charset="0"/>
                      </a:rPr>
                      <m:t> .</m:t>
                    </m: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(Μονάδες 05)</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Bookman Old Style" panose="02050604050505020204" pitchFamily="18" charset="0"/>
                    <a:ea typeface="Calibri" panose="020F0502020204030204" pitchFamily="34" charset="0"/>
                    <a:cs typeface="Times New Roman" panose="02020603050405020304" pitchFamily="18" charset="0"/>
                  </a:rPr>
                  <a:t>iii</a:t>
                </a:r>
                <a:r>
                  <a:rPr lang="el-GR" sz="2000" dirty="0">
                    <a:latin typeface="Bookman Old Style" panose="02050604050505020204" pitchFamily="18" charset="0"/>
                    <a:ea typeface="Calibri" panose="020F0502020204030204" pitchFamily="34" charset="0"/>
                    <a:cs typeface="Times New Roman" panose="02020603050405020304" pitchFamily="18" charset="0"/>
                  </a:rPr>
                  <a:t>. Αν επιπλέον </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οι ΔΕ και ΒΓ είναι παράλληλες να αποδείξετε ότι </a:t>
                </a:r>
                <a14:m>
                  <m:oMath xmlns:m="http://schemas.openxmlformats.org/officeDocument/2006/math">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𝜌</m:t>
                            </m:r>
                          </m:e>
                          <m:sub>
                            <m:r>
                              <a:rPr lang="el-GR" sz="2000" i="1">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l-GR" sz="2000" i="1">
                                <a:latin typeface="Cambria Math" panose="02040503050406030204" pitchFamily="18" charset="0"/>
                                <a:ea typeface="Calibri" panose="020F0502020204030204" pitchFamily="34" charset="0"/>
                                <a:cs typeface="Times New Roman" panose="02020603050405020304" pitchFamily="18" charset="0"/>
                              </a:rPr>
                            </m:ctrlPr>
                          </m:sSubPr>
                          <m:e>
                            <m:r>
                              <a:rPr lang="el-GR" sz="2000" i="1">
                                <a:latin typeface="Cambria Math" panose="02040503050406030204" pitchFamily="18" charset="0"/>
                                <a:ea typeface="Calibri" panose="020F0502020204030204" pitchFamily="34" charset="0"/>
                                <a:cs typeface="Times New Roman" panose="02020603050405020304" pitchFamily="18" charset="0"/>
                              </a:rPr>
                              <m:t>𝜌</m:t>
                            </m:r>
                          </m:e>
                          <m:sub>
                            <m:r>
                              <a:rPr lang="el-GR" sz="2000" i="1">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l-GR" sz="2000" i="1">
                        <a:latin typeface="Cambria Math" panose="02040503050406030204" pitchFamily="18" charset="0"/>
                        <a:ea typeface="Times New Roman" panose="02020603050405020304" pitchFamily="18" charset="0"/>
                        <a:cs typeface="Times New Roman" panose="02020603050405020304" pitchFamily="18" charset="0"/>
                      </a:rPr>
                      <m:t>=</m:t>
                    </m:r>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l-GR" sz="2000" i="1">
                            <a:latin typeface="Cambria Math" panose="02040503050406030204" pitchFamily="18" charset="0"/>
                            <a:ea typeface="Calibri" panose="020F0502020204030204" pitchFamily="34" charset="0"/>
                            <a:cs typeface="Times New Roman" panose="02020603050405020304" pitchFamily="18" charset="0"/>
                          </a:rPr>
                        </m:ctrlPr>
                      </m:fPr>
                      <m:num>
                        <m:r>
                          <a:rPr lang="el-GR" sz="2000" i="1">
                            <a:latin typeface="Cambria Math" panose="02040503050406030204" pitchFamily="18" charset="0"/>
                            <a:ea typeface="Calibri" panose="020F0502020204030204" pitchFamily="34" charset="0"/>
                            <a:cs typeface="Times New Roman" panose="02020603050405020304" pitchFamily="18" charset="0"/>
                          </a:rPr>
                          <m:t>3</m:t>
                        </m:r>
                      </m:num>
                      <m:den>
                        <m:r>
                          <a:rPr lang="el-GR" sz="2000" i="1">
                            <a:latin typeface="Cambria Math" panose="02040503050406030204" pitchFamily="18" charset="0"/>
                            <a:ea typeface="Calibri" panose="020F0502020204030204" pitchFamily="34" charset="0"/>
                            <a:cs typeface="Times New Roman" panose="02020603050405020304" pitchFamily="18" charset="0"/>
                          </a:rPr>
                          <m:t>4</m:t>
                        </m:r>
                      </m:den>
                    </m:f>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Calibri" panose="020F0502020204030204" pitchFamily="34"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(Μονάδες 08)</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β) </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Αν </a:t>
                </a:r>
                <a14:m>
                  <m:oMath xmlns:m="http://schemas.openxmlformats.org/officeDocument/2006/math">
                    <m:sSub>
                      <m:sSub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l-GR" sz="2000" i="1">
                            <a:latin typeface="Cambria Math" panose="02040503050406030204" pitchFamily="18" charset="0"/>
                            <a:ea typeface="Times New Roman" panose="02020603050405020304" pitchFamily="18" charset="0"/>
                            <a:cs typeface="Times New Roman" panose="02020603050405020304" pitchFamily="18" charset="0"/>
                          </a:rPr>
                          <m:t>𝛦</m:t>
                        </m:r>
                      </m:e>
                      <m:sub>
                        <m:r>
                          <a:rPr lang="el-GR" sz="2000" i="1">
                            <a:latin typeface="Cambria Math" panose="02040503050406030204" pitchFamily="18" charset="0"/>
                            <a:ea typeface="Times New Roman" panose="02020603050405020304" pitchFamily="18" charset="0"/>
                            <a:cs typeface="Times New Roman" panose="02020603050405020304" pitchFamily="18" charset="0"/>
                          </a:rPr>
                          <m:t>𝛦𝛤</m:t>
                        </m:r>
                      </m:sub>
                    </m:sSub>
                    <m:r>
                      <a:rPr lang="el-G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l-GR" sz="2000" i="1">
                            <a:latin typeface="Cambria Math" panose="02040503050406030204" pitchFamily="18" charset="0"/>
                            <a:ea typeface="Times New Roman" panose="02020603050405020304" pitchFamily="18" charset="0"/>
                            <a:cs typeface="Times New Roman" panose="02020603050405020304" pitchFamily="18" charset="0"/>
                          </a:rPr>
                          <m:t>𝛦</m:t>
                        </m:r>
                      </m:e>
                      <m:sub>
                        <m:r>
                          <a:rPr lang="el-GR" sz="2000"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και επιπλέον οι ΔΕ και ΒΓ είναι παράλληλες, να αποδείξετε ότι </a:t>
                </a:r>
                <a14:m>
                  <m:oMath xmlns:m="http://schemas.openxmlformats.org/officeDocument/2006/math">
                    <m:sSub>
                      <m:sSub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l-GR" sz="2000" i="1">
                            <a:latin typeface="Cambria Math" panose="02040503050406030204" pitchFamily="18" charset="0"/>
                            <a:ea typeface="Times New Roman" panose="02020603050405020304" pitchFamily="18" charset="0"/>
                            <a:cs typeface="Times New Roman" panose="02020603050405020304" pitchFamily="18" charset="0"/>
                          </a:rPr>
                          <m:t>𝛦</m:t>
                        </m:r>
                      </m:e>
                      <m:sub>
                        <m:r>
                          <a:rPr lang="el-GR" sz="2000" i="1">
                            <a:latin typeface="Cambria Math" panose="02040503050406030204" pitchFamily="18" charset="0"/>
                            <a:ea typeface="Times New Roman" panose="02020603050405020304" pitchFamily="18" charset="0"/>
                            <a:cs typeface="Times New Roman" panose="02020603050405020304" pitchFamily="18" charset="0"/>
                          </a:rPr>
                          <m:t>𝛥𝛣</m:t>
                        </m:r>
                      </m:sub>
                    </m:sSub>
                    <m:r>
                      <a:rPr lang="el-G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l-GR"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l-GR" sz="2000" i="1">
                            <a:latin typeface="Cambria Math" panose="02040503050406030204" pitchFamily="18" charset="0"/>
                            <a:ea typeface="Times New Roman" panose="02020603050405020304" pitchFamily="18" charset="0"/>
                            <a:cs typeface="Times New Roman" panose="02020603050405020304" pitchFamily="18" charset="0"/>
                          </a:rPr>
                          <m:t>𝛦</m:t>
                        </m:r>
                      </m:e>
                      <m:sub>
                        <m:r>
                          <a:rPr lang="el-GR" sz="20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l-GR" sz="2000" dirty="0">
                    <a:latin typeface="Bookman Old Style" panose="02050604050505020204" pitchFamily="18" charset="0"/>
                    <a:ea typeface="Times New Roman" panose="02020603050405020304" pitchFamily="18" charset="0"/>
                    <a:cs typeface="Times New Roman" panose="02020603050405020304" pitchFamily="18" charset="0"/>
                  </a:rPr>
                  <a:t>, όπου Ε</a:t>
                </a:r>
                <a:r>
                  <a:rPr lang="el-GR" sz="2000" baseline="-25000" dirty="0">
                    <a:latin typeface="Bookman Old Style" panose="02050604050505020204" pitchFamily="18" charset="0"/>
                    <a:ea typeface="Times New Roman" panose="02020603050405020304" pitchFamily="18" charset="0"/>
                    <a:cs typeface="Times New Roman" panose="02020603050405020304" pitchFamily="18" charset="0"/>
                  </a:rPr>
                  <a:t>ΔΒ</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είναι το εμβαδόν του δακτυλίου μεταξύ των κύκλων (Α, ρ</a:t>
                </a:r>
                <a:r>
                  <a:rPr lang="el-GR" sz="2000" baseline="-25000" dirty="0">
                    <a:latin typeface="Bookman Old Style" panose="02050604050505020204" pitchFamily="18" charset="0"/>
                    <a:ea typeface="Times New Roman" panose="02020603050405020304" pitchFamily="18" charset="0"/>
                    <a:cs typeface="Times New Roman" panose="02020603050405020304" pitchFamily="18" charset="0"/>
                  </a:rPr>
                  <a:t>1</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 και (Α, ρ</a:t>
                </a:r>
                <a:r>
                  <a:rPr lang="el-GR" sz="2000" baseline="-25000" dirty="0">
                    <a:latin typeface="Bookman Old Style" panose="02050604050505020204" pitchFamily="18" charset="0"/>
                    <a:ea typeface="Times New Roman" panose="02020603050405020304" pitchFamily="18" charset="0"/>
                    <a:cs typeface="Times New Roman" panose="02020603050405020304" pitchFamily="18" charset="0"/>
                  </a:rPr>
                  <a:t>2</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(Μονάδες 05)</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394764"/>
              </a:xfrm>
              <a:prstGeom prst="rect">
                <a:avLst/>
              </a:prstGeom>
              <a:blipFill>
                <a:blip r:embed="rId4"/>
                <a:stretch>
                  <a:fillRect l="-500" t="-477" r="-500"/>
                </a:stretch>
              </a:blipFill>
            </p:spPr>
            <p:txBody>
              <a:bodyPr/>
              <a:lstStyle/>
              <a:p>
                <a:r>
                  <a:rPr lang="el-GR">
                    <a:noFill/>
                  </a:rPr>
                  <a:t> </a:t>
                </a:r>
              </a:p>
            </p:txBody>
          </p:sp>
        </mc:Fallback>
      </mc:AlternateContent>
      <p:pic>
        <p:nvPicPr>
          <p:cNvPr id="2" name="Picture 1">
            <a:extLst>
              <a:ext uri="{FF2B5EF4-FFF2-40B4-BE49-F238E27FC236}">
                <a16:creationId xmlns:a16="http://schemas.microsoft.com/office/drawing/2014/main" id="{389D007C-FF2B-44CC-95D1-7F09BB9B4109}"/>
              </a:ext>
            </a:extLst>
          </p:cNvPr>
          <p:cNvPicPr>
            <a:picLocks noChangeAspect="1"/>
          </p:cNvPicPr>
          <p:nvPr/>
        </p:nvPicPr>
        <p:blipFill>
          <a:blip r:embed="rId5">
            <a:duotone>
              <a:prstClr val="black"/>
              <a:schemeClr val="accent1">
                <a:tint val="45000"/>
                <a:satMod val="400000"/>
              </a:schemeClr>
            </a:duotone>
          </a:blip>
          <a:stretch>
            <a:fillRect/>
          </a:stretch>
        </p:blipFill>
        <p:spPr>
          <a:xfrm>
            <a:off x="6195465" y="2516963"/>
            <a:ext cx="2152381" cy="2066667"/>
          </a:xfrm>
          <a:prstGeom prst="rect">
            <a:avLst/>
          </a:prstGeom>
        </p:spPr>
      </p:pic>
    </p:spTree>
    <p:extLst>
      <p:ext uri="{BB962C8B-B14F-4D97-AF65-F5344CB8AC3E}">
        <p14:creationId xmlns:p14="http://schemas.microsoft.com/office/powerpoint/2010/main" val="6412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743706"/>
              </a:xfrm>
              <a:prstGeom prst="rect">
                <a:avLst/>
              </a:prstGeom>
              <a:noFill/>
            </p:spPr>
            <p:txBody>
              <a:bodyPr wrap="square" rtlCol="0">
                <a:spAutoFit/>
              </a:bodyPr>
              <a:lstStyle/>
              <a:p>
                <a:pPr>
                  <a:lnSpc>
                    <a:spcPct val="107000"/>
                  </a:lnSpc>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Θέμα 22151 - 4o </a:t>
                </a:r>
                <a:r>
                  <a:rPr lang="el-GR" sz="2000" b="1" u="sng" dirty="0">
                    <a:solidFill>
                      <a:srgbClr val="2F5496"/>
                    </a:solidFill>
                    <a:latin typeface="Bookman Old Style" panose="0205060405050502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Ενδεικτική Απάντηση</a:t>
                </a:r>
                <a:endParaRPr lang="el-GR" sz="28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ΘΕΜΑ 4</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Δίνεται τρίγωνο ΑΒΓ με ΑΒ &lt; ΑΓ. Στην πλευρά ΑΒ παίρνουμε σημείο Δ και στην πλευρά ΑΓ σημείο Ε ώστε ΑΕ = ΑΒ. Με κέντρο το σημείο Α και ακτίνες ρ = ΑΔ ,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 ΑΒ = ΑΕ και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 ΑΓ γράφουμε τρεις ομόκεντρους κύκλους (</a:t>
                </a:r>
                <a:r>
                  <a:rPr lang="el-GR" sz="2400" dirty="0" err="1">
                    <a:latin typeface="Bookman Old Style" panose="02050604050505020204" pitchFamily="18" charset="0"/>
                    <a:ea typeface="Calibri" panose="020F0502020204030204" pitchFamily="34" charset="0"/>
                    <a:cs typeface="Times New Roman" panose="02020603050405020304" pitchFamily="18" charset="0"/>
                  </a:rPr>
                  <a:t>Α,ρ</a:t>
                </a:r>
                <a:r>
                  <a:rPr lang="el-GR" sz="2400" dirty="0">
                    <a:latin typeface="Bookman Old Style" panose="02050604050505020204" pitchFamily="18" charset="0"/>
                    <a:ea typeface="Calibri" panose="020F0502020204030204" pitchFamily="34" charset="0"/>
                    <a:cs typeface="Times New Roman" panose="02020603050405020304" pitchFamily="18" charset="0"/>
                  </a:rPr>
                  <a:t>) , (Α,</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και (Α,</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όπως στο σχήμα. Έστω Ε</a:t>
                </a:r>
                <a:r>
                  <a:rPr lang="el-GR" sz="2400" baseline="-25000" dirty="0">
                    <a:latin typeface="Bookman Old Style" panose="02050604050505020204" pitchFamily="18" charset="0"/>
                    <a:ea typeface="Calibri" panose="020F0502020204030204" pitchFamily="34" charset="0"/>
                    <a:cs typeface="Times New Roman" panose="02020603050405020304" pitchFamily="18" charset="0"/>
                  </a:rPr>
                  <a:t>ΕΓ</a:t>
                </a:r>
                <a:r>
                  <a:rPr lang="el-GR" sz="2400" dirty="0">
                    <a:latin typeface="Bookman Old Style" panose="02050604050505020204" pitchFamily="18" charset="0"/>
                    <a:ea typeface="Calibri" panose="020F0502020204030204" pitchFamily="34" charset="0"/>
                    <a:cs typeface="Times New Roman" panose="02020603050405020304" pitchFamily="18" charset="0"/>
                  </a:rPr>
                  <a:t> το εμβαδόν του σκιασμένου δακτυλίου μεταξύ των κύκλων (Α,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και (Α,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Ε</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ΔΒ</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το εμβαδόν του δακτυλίου μεταξύ των κύκλων (Α, ρ) και (Α, </a:t>
                </a:r>
                <a:r>
                  <a:rPr lang="en-US" sz="2400" dirty="0">
                    <a:latin typeface="Bookman Old Style" panose="02050604050505020204" pitchFamily="18" charset="0"/>
                    <a:ea typeface="Times New Roman" panose="02020603050405020304" pitchFamily="18" charset="0"/>
                    <a:cs typeface="Times New Roman" panose="02020603050405020304" pitchFamily="18" charset="0"/>
                  </a:rPr>
                  <a:t>r</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a:latin typeface="Bookman Old Style" panose="02050604050505020204" pitchFamily="18" charset="0"/>
                    <a:ea typeface="Calibri" panose="020F0502020204030204" pitchFamily="34" charset="0"/>
                    <a:cs typeface="Times New Roman" panose="02020603050405020304" pitchFamily="18" charset="0"/>
                  </a:rPr>
                  <a:t>E</a:t>
                </a:r>
                <a:r>
                  <a:rPr lang="en-US" sz="2400" baseline="-25000" dirty="0">
                    <a:latin typeface="Bookman Old Style" panose="02050604050505020204" pitchFamily="18" charset="0"/>
                    <a:ea typeface="Calibri" panose="020F0502020204030204" pitchFamily="34" charset="0"/>
                    <a:cs typeface="Times New Roman" panose="02020603050405020304" pitchFamily="18" charset="0"/>
                  </a:rPr>
                  <a:t>AE</a:t>
                </a:r>
                <a:r>
                  <a:rPr lang="el-GR" sz="2400" dirty="0">
                    <a:latin typeface="Bookman Old Style" panose="02050604050505020204" pitchFamily="18" charset="0"/>
                    <a:ea typeface="Calibri" panose="020F0502020204030204" pitchFamily="34" charset="0"/>
                    <a:cs typeface="Times New Roman" panose="02020603050405020304" pitchFamily="18" charset="0"/>
                  </a:rPr>
                  <a:t> το εμβαδόν του κύκλου (Α, </a:t>
                </a:r>
                <a:r>
                  <a:rPr lang="en-US" sz="2400" dirty="0">
                    <a:latin typeface="Bookman Old Style" panose="02050604050505020204" pitchFamily="18" charset="0"/>
                    <a:ea typeface="Calibri" panose="020F0502020204030204" pitchFamily="34" charset="0"/>
                    <a:cs typeface="Times New Roman" panose="02020603050405020304" pitchFamily="18" charset="0"/>
                  </a:rPr>
                  <a:t>r</a:t>
                </a:r>
                <a:r>
                  <a:rPr lang="el-GR" sz="2400" dirty="0">
                    <a:latin typeface="Bookman Old Style" panose="02050604050505020204" pitchFamily="18" charset="0"/>
                    <a:ea typeface="Calibri" panose="020F0502020204030204" pitchFamily="34" charset="0"/>
                    <a:cs typeface="Times New Roman" panose="02020603050405020304" pitchFamily="18" charset="0"/>
                  </a:rPr>
                  <a:t>) και </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Ε</a:t>
                </a:r>
                <a:r>
                  <a:rPr lang="el-GR" sz="2400" baseline="-25000" dirty="0">
                    <a:latin typeface="Bookman Old Style" panose="02050604050505020204" pitchFamily="18" charset="0"/>
                    <a:ea typeface="Times New Roman" panose="02020603050405020304" pitchFamily="18" charset="0"/>
                    <a:cs typeface="Times New Roman" panose="02020603050405020304" pitchFamily="18" charset="0"/>
                  </a:rPr>
                  <a:t>ΑΔ</a:t>
                </a:r>
                <a:r>
                  <a:rPr lang="el-GR" sz="2400" dirty="0">
                    <a:latin typeface="Bookman Old Style" panose="02050604050505020204" pitchFamily="18" charset="0"/>
                    <a:ea typeface="Times New Roman" panose="02020603050405020304" pitchFamily="18" charset="0"/>
                    <a:cs typeface="Times New Roman" panose="02020603050405020304" pitchFamily="18" charset="0"/>
                  </a:rPr>
                  <a:t> το εμβαδόν του κύκλου (Α, ρ).</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latin typeface="Bookman Old Style" panose="02050604050505020204" pitchFamily="18" charset="0"/>
                    <a:ea typeface="Calibri" panose="020F0502020204030204" pitchFamily="34" charset="0"/>
                    <a:cs typeface="Times New Roman" panose="02020603050405020304" pitchFamily="18" charset="0"/>
                  </a:rPr>
                  <a:t>α) Να αποδείξετε ότι:</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3200" i="1">
                                <a:latin typeface="Cambria Math" panose="02040503050406030204" pitchFamily="18" charset="0"/>
                                <a:ea typeface="Calibri" panose="020F0502020204030204" pitchFamily="34" charset="0"/>
                                <a:cs typeface="Times New Roman" panose="02020603050405020304" pitchFamily="18" charset="0"/>
                              </a:rPr>
                            </m:ctrlPr>
                          </m:sSubPr>
                          <m:e>
                            <m:r>
                              <a:rPr lang="el-GR" sz="3200" i="1">
                                <a:latin typeface="Cambria Math" panose="02040503050406030204" pitchFamily="18" charset="0"/>
                                <a:ea typeface="Calibri" panose="020F0502020204030204" pitchFamily="34" charset="0"/>
                                <a:cs typeface="Times New Roman" panose="02020603050405020304" pitchFamily="18" charset="0"/>
                              </a:rPr>
                              <m:t>𝛦</m:t>
                            </m:r>
                          </m:e>
                          <m:sub>
                            <m:r>
                              <a:rPr lang="el-GR" sz="3200" i="1">
                                <a:latin typeface="Cambria Math" panose="02040503050406030204" pitchFamily="18" charset="0"/>
                                <a:ea typeface="Calibri" panose="020F0502020204030204" pitchFamily="34" charset="0"/>
                                <a:cs typeface="Times New Roman" panose="02020603050405020304" pitchFamily="18" charset="0"/>
                              </a:rPr>
                              <m:t>𝛦𝛤</m:t>
                            </m:r>
                          </m:sub>
                        </m:sSub>
                      </m:num>
                      <m:den>
                        <m:sSub>
                          <m:sSubPr>
                            <m:ctrlPr>
                              <a:rPr lang="el-GR" sz="3200" i="1">
                                <a:latin typeface="Cambria Math" panose="02040503050406030204" pitchFamily="18" charset="0"/>
                                <a:ea typeface="Calibri" panose="020F0502020204030204" pitchFamily="34" charset="0"/>
                                <a:cs typeface="Times New Roman" panose="02020603050405020304" pitchFamily="18" charset="0"/>
                              </a:rPr>
                            </m:ctrlPr>
                          </m:sSubPr>
                          <m:e>
                            <m:r>
                              <a:rPr lang="el-GR" sz="3200" i="1">
                                <a:latin typeface="Cambria Math" panose="02040503050406030204" pitchFamily="18" charset="0"/>
                                <a:ea typeface="Calibri" panose="020F0502020204030204" pitchFamily="34" charset="0"/>
                                <a:cs typeface="Times New Roman" panose="02020603050405020304" pitchFamily="18" charset="0"/>
                              </a:rPr>
                              <m:t>𝛦</m:t>
                            </m:r>
                          </m:e>
                          <m:sub>
                            <m:r>
                              <a:rPr lang="el-GR" sz="3200" i="1">
                                <a:latin typeface="Cambria Math" panose="02040503050406030204" pitchFamily="18" charset="0"/>
                                <a:ea typeface="Calibri" panose="020F0502020204030204" pitchFamily="34" charset="0"/>
                                <a:cs typeface="Times New Roman" panose="02020603050405020304" pitchFamily="18" charset="0"/>
                              </a:rPr>
                              <m:t>𝛢𝛦</m:t>
                            </m:r>
                          </m:sub>
                        </m:sSub>
                      </m:den>
                    </m:f>
                  </m:oMath>
                </a14:m>
                <a:r>
                  <a:rPr lang="el-GR" sz="2800" dirty="0">
                    <a:latin typeface="Bookman Old Style" panose="020506040505050202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a:rPr lang="el-GR" sz="3200" i="1">
                                <a:latin typeface="Cambria Math" panose="02040503050406030204" pitchFamily="18" charset="0"/>
                                <a:ea typeface="Calibri" panose="020F0502020204030204" pitchFamily="34" charset="0"/>
                                <a:cs typeface="Times New Roman" panose="02020603050405020304" pitchFamily="18" charset="0"/>
                              </a:rPr>
                              <m:t>𝑅</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r>
                          <a:rPr lang="el-GR"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a:rPr lang="el-GR" sz="3200" i="1">
                                <a:latin typeface="Cambria Math" panose="02040503050406030204" pitchFamily="18" charset="0"/>
                                <a:ea typeface="Calibri" panose="020F0502020204030204" pitchFamily="34" charset="0"/>
                                <a:cs typeface="Times New Roman" panose="02020603050405020304" pitchFamily="18" charset="0"/>
                              </a:rPr>
                              <m:t>𝑟</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a:rPr lang="el-GR" sz="3200" i="1">
                                <a:latin typeface="Cambria Math" panose="02040503050406030204" pitchFamily="18" charset="0"/>
                                <a:ea typeface="Calibri" panose="020F0502020204030204" pitchFamily="34" charset="0"/>
                                <a:cs typeface="Times New Roman" panose="02020603050405020304" pitchFamily="18" charset="0"/>
                              </a:rPr>
                              <m:t>𝑟</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l-GR" sz="3200" dirty="0">
                    <a:latin typeface="Bookman Old Style" panose="02050604050505020204" pitchFamily="18" charset="0"/>
                    <a:ea typeface="Times New Roman" panose="02020603050405020304" pitchFamily="18" charset="0"/>
                    <a:cs typeface="Times New Roman" panose="02020603050405020304" pitchFamily="18" charset="0"/>
                  </a:rPr>
                  <a:t> </a:t>
                </a:r>
                <a:r>
                  <a:rPr lang="el-GR" sz="2400" dirty="0">
                    <a:latin typeface="Bookman Old Style" panose="02050604050505020204" pitchFamily="18" charset="0"/>
                    <a:ea typeface="Calibri" panose="020F0502020204030204" pitchFamily="34" charset="0"/>
                    <a:cs typeface="Times New Roman" panose="02020603050405020304" pitchFamily="18" charset="0"/>
                  </a:rPr>
                  <a:t>(Μονάδες 10)</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3200" i="1">
                                <a:latin typeface="Cambria Math" panose="02040503050406030204" pitchFamily="18" charset="0"/>
                                <a:ea typeface="Calibri" panose="020F0502020204030204" pitchFamily="34" charset="0"/>
                                <a:cs typeface="Times New Roman" panose="02020603050405020304" pitchFamily="18" charset="0"/>
                              </a:rPr>
                            </m:ctrlPr>
                          </m:sSubPr>
                          <m:e>
                            <m:r>
                              <a:rPr lang="el-GR" sz="3200" i="1">
                                <a:latin typeface="Cambria Math" panose="02040503050406030204" pitchFamily="18" charset="0"/>
                                <a:ea typeface="Calibri" panose="020F0502020204030204" pitchFamily="34" charset="0"/>
                                <a:cs typeface="Times New Roman" panose="02020603050405020304" pitchFamily="18" charset="0"/>
                              </a:rPr>
                              <m:t>𝛦</m:t>
                            </m:r>
                          </m:e>
                          <m:sub>
                            <m:r>
                              <a:rPr lang="el-GR" sz="3200" i="1">
                                <a:latin typeface="Cambria Math" panose="02040503050406030204" pitchFamily="18" charset="0"/>
                                <a:ea typeface="Calibri" panose="020F0502020204030204" pitchFamily="34" charset="0"/>
                                <a:cs typeface="Times New Roman" panose="02020603050405020304" pitchFamily="18" charset="0"/>
                              </a:rPr>
                              <m:t>𝛥𝛣</m:t>
                            </m:r>
                          </m:sub>
                        </m:sSub>
                      </m:num>
                      <m:den>
                        <m:sSub>
                          <m:sSubPr>
                            <m:ctrlPr>
                              <a:rPr lang="el-GR" sz="3200" i="1">
                                <a:latin typeface="Cambria Math" panose="02040503050406030204" pitchFamily="18" charset="0"/>
                                <a:ea typeface="Calibri" panose="020F0502020204030204" pitchFamily="34" charset="0"/>
                                <a:cs typeface="Times New Roman" panose="02020603050405020304" pitchFamily="18" charset="0"/>
                              </a:rPr>
                            </m:ctrlPr>
                          </m:sSubPr>
                          <m:e>
                            <m:r>
                              <a:rPr lang="el-GR" sz="3200" i="1">
                                <a:latin typeface="Cambria Math" panose="02040503050406030204" pitchFamily="18" charset="0"/>
                                <a:ea typeface="Calibri" panose="020F0502020204030204" pitchFamily="34" charset="0"/>
                                <a:cs typeface="Times New Roman" panose="02020603050405020304" pitchFamily="18" charset="0"/>
                              </a:rPr>
                              <m:t>𝛦</m:t>
                            </m:r>
                          </m:e>
                          <m:sub>
                            <m:r>
                              <a:rPr lang="el-GR" sz="3200" i="1">
                                <a:latin typeface="Cambria Math" panose="02040503050406030204" pitchFamily="18" charset="0"/>
                                <a:ea typeface="Calibri" panose="020F0502020204030204" pitchFamily="34" charset="0"/>
                                <a:cs typeface="Times New Roman" panose="02020603050405020304" pitchFamily="18" charset="0"/>
                              </a:rPr>
                              <m:t>𝛢𝛥</m:t>
                            </m:r>
                          </m:sub>
                        </m:sSub>
                      </m:den>
                    </m:f>
                  </m:oMath>
                </a14:m>
                <a:r>
                  <a:rPr lang="el-GR" sz="2800" dirty="0">
                    <a:latin typeface="Bookman Old Style" panose="020506040505050202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sz="32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a:rPr lang="el-GR" sz="3200" i="1">
                                <a:latin typeface="Cambria Math" panose="02040503050406030204" pitchFamily="18" charset="0"/>
                                <a:ea typeface="Calibri" panose="020F0502020204030204" pitchFamily="34" charset="0"/>
                                <a:cs typeface="Times New Roman" panose="02020603050405020304" pitchFamily="18" charset="0"/>
                              </a:rPr>
                              <m:t>𝑟</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r>
                          <a:rPr lang="el-GR"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a:rPr lang="el-GR" sz="3200" i="1">
                                <a:latin typeface="Cambria Math" panose="02040503050406030204" pitchFamily="18" charset="0"/>
                                <a:ea typeface="Calibri" panose="020F0502020204030204" pitchFamily="34" charset="0"/>
                                <a:cs typeface="Times New Roman" panose="02020603050405020304" pitchFamily="18" charset="0"/>
                              </a:rPr>
                              <m:t>𝜌</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l-GR" sz="3200" i="1">
                                <a:latin typeface="Cambria Math" panose="02040503050406030204" pitchFamily="18" charset="0"/>
                                <a:ea typeface="Calibri" panose="020F0502020204030204" pitchFamily="34" charset="0"/>
                                <a:cs typeface="Times New Roman" panose="02020603050405020304" pitchFamily="18" charset="0"/>
                              </a:rPr>
                            </m:ctrlPr>
                          </m:sSupPr>
                          <m:e>
                            <m:r>
                              <a:rPr lang="el-GR" sz="3200" i="1">
                                <a:latin typeface="Cambria Math" panose="02040503050406030204" pitchFamily="18" charset="0"/>
                                <a:ea typeface="Calibri" panose="020F0502020204030204" pitchFamily="34" charset="0"/>
                                <a:cs typeface="Times New Roman" panose="02020603050405020304" pitchFamily="18" charset="0"/>
                              </a:rPr>
                              <m:t>𝜌</m:t>
                            </m:r>
                          </m:e>
                          <m:sup>
                            <m:r>
                              <a:rPr lang="el-GR" sz="3200" i="1">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l-GR" sz="2400" dirty="0">
                    <a:latin typeface="Bookman Old Style" panose="02050604050505020204" pitchFamily="18" charset="0"/>
                    <a:ea typeface="Calibri" panose="020F0502020204030204" pitchFamily="34" charset="0"/>
                    <a:cs typeface="Times New Roman" panose="02020603050405020304" pitchFamily="18" charset="0"/>
                  </a:rPr>
                  <a:t> (Μονάδες 07)</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4410710" algn="l"/>
                  </a:tabLst>
                </a:pPr>
                <a:r>
                  <a:rPr lang="el-GR" sz="2000" dirty="0">
                    <a:latin typeface="Bookman Old Style" panose="02050604050505020204" pitchFamily="18" charset="0"/>
                    <a:ea typeface="Calibri" panose="020F0502020204030204" pitchFamily="34" charset="0"/>
                    <a:cs typeface="Times New Roman" panose="02020603050405020304" pitchFamily="18" charset="0"/>
                  </a:rPr>
                  <a:t>β) </a:t>
                </a:r>
                <a:r>
                  <a:rPr lang="el-GR" sz="2000" dirty="0">
                    <a:latin typeface="Bookman Old Style" panose="02050604050505020204" pitchFamily="18" charset="0"/>
                    <a:ea typeface="Times New Roman" panose="02020603050405020304" pitchFamily="18" charset="0"/>
                    <a:cs typeface="Times New Roman" panose="02020603050405020304" pitchFamily="18" charset="0"/>
                  </a:rPr>
                  <a:t>Αν επιπλέον οι ΔΕ και ΒΓ είναι παράλληλες, να</a:t>
                </a:r>
                <a:r>
                  <a:rPr lang="el-GR" sz="2000" dirty="0">
                    <a:latin typeface="Bookman Old Style" panose="02050604050505020204" pitchFamily="18" charset="0"/>
                    <a:ea typeface="Calibri" panose="020F0502020204030204" pitchFamily="34" charset="0"/>
                    <a:cs typeface="Times New Roman" panose="02020603050405020304" pitchFamily="18" charset="0"/>
                  </a:rPr>
                  <a:t> αποδείξετε ότι: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800" i="1">
                                <a:latin typeface="Cambria Math" panose="02040503050406030204" pitchFamily="18" charset="0"/>
                                <a:ea typeface="Calibri" panose="020F0502020204030204" pitchFamily="34" charset="0"/>
                                <a:cs typeface="Times New Roman" panose="02020603050405020304" pitchFamily="18" charset="0"/>
                              </a:rPr>
                            </m:ctrlPr>
                          </m:sSubPr>
                          <m:e>
                            <m:r>
                              <a:rPr lang="el-GR" sz="2800" i="1">
                                <a:latin typeface="Cambria Math" panose="02040503050406030204" pitchFamily="18" charset="0"/>
                                <a:ea typeface="Calibri" panose="020F0502020204030204" pitchFamily="34" charset="0"/>
                                <a:cs typeface="Times New Roman" panose="02020603050405020304" pitchFamily="18" charset="0"/>
                              </a:rPr>
                              <m:t>𝛦</m:t>
                            </m:r>
                          </m:e>
                          <m:sub>
                            <m:r>
                              <a:rPr lang="el-GR" sz="2800" i="1">
                                <a:latin typeface="Cambria Math" panose="02040503050406030204" pitchFamily="18" charset="0"/>
                                <a:ea typeface="Calibri" panose="020F0502020204030204" pitchFamily="34" charset="0"/>
                                <a:cs typeface="Times New Roman" panose="02020603050405020304" pitchFamily="18" charset="0"/>
                              </a:rPr>
                              <m:t>𝛦𝛤</m:t>
                            </m:r>
                          </m:sub>
                        </m:sSub>
                      </m:num>
                      <m:den>
                        <m:sSub>
                          <m:sSubPr>
                            <m:ctrlPr>
                              <a:rPr lang="el-GR" sz="2800" i="1">
                                <a:latin typeface="Cambria Math" panose="02040503050406030204" pitchFamily="18" charset="0"/>
                                <a:ea typeface="Calibri" panose="020F0502020204030204" pitchFamily="34" charset="0"/>
                                <a:cs typeface="Times New Roman" panose="02020603050405020304" pitchFamily="18" charset="0"/>
                              </a:rPr>
                            </m:ctrlPr>
                          </m:sSubPr>
                          <m:e>
                            <m:r>
                              <a:rPr lang="el-GR" sz="2800" i="1">
                                <a:latin typeface="Cambria Math" panose="02040503050406030204" pitchFamily="18" charset="0"/>
                                <a:ea typeface="Calibri" panose="020F0502020204030204" pitchFamily="34" charset="0"/>
                                <a:cs typeface="Times New Roman" panose="02020603050405020304" pitchFamily="18" charset="0"/>
                              </a:rPr>
                              <m:t>𝛦</m:t>
                            </m:r>
                          </m:e>
                          <m:sub>
                            <m:r>
                              <a:rPr lang="el-GR" sz="2800" i="1">
                                <a:latin typeface="Cambria Math" panose="02040503050406030204" pitchFamily="18" charset="0"/>
                                <a:ea typeface="Calibri" panose="020F0502020204030204" pitchFamily="34" charset="0"/>
                                <a:cs typeface="Times New Roman" panose="02020603050405020304" pitchFamily="18" charset="0"/>
                              </a:rPr>
                              <m:t>𝛢𝛦</m:t>
                            </m:r>
                          </m:sub>
                        </m:sSub>
                      </m:den>
                    </m:f>
                  </m:oMath>
                </a14:m>
                <a:r>
                  <a:rPr lang="el-GR" sz="2400" dirty="0">
                    <a:latin typeface="Bookman Old Style" panose="020506040505050202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l-GR" sz="28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800" i="1">
                                <a:latin typeface="Cambria Math" panose="02040503050406030204" pitchFamily="18" charset="0"/>
                                <a:ea typeface="Calibri" panose="020F0502020204030204" pitchFamily="34" charset="0"/>
                                <a:cs typeface="Times New Roman" panose="02020603050405020304" pitchFamily="18" charset="0"/>
                              </a:rPr>
                            </m:ctrlPr>
                          </m:sSubPr>
                          <m:e>
                            <m:r>
                              <a:rPr lang="el-GR" sz="2800" i="1">
                                <a:latin typeface="Cambria Math" panose="02040503050406030204" pitchFamily="18" charset="0"/>
                                <a:ea typeface="Calibri" panose="020F0502020204030204" pitchFamily="34" charset="0"/>
                                <a:cs typeface="Times New Roman" panose="02020603050405020304" pitchFamily="18" charset="0"/>
                              </a:rPr>
                              <m:t>𝛦</m:t>
                            </m:r>
                          </m:e>
                          <m:sub>
                            <m:r>
                              <a:rPr lang="el-GR" sz="2800" i="1">
                                <a:latin typeface="Cambria Math" panose="02040503050406030204" pitchFamily="18" charset="0"/>
                                <a:ea typeface="Calibri" panose="020F0502020204030204" pitchFamily="34" charset="0"/>
                                <a:cs typeface="Times New Roman" panose="02020603050405020304" pitchFamily="18" charset="0"/>
                              </a:rPr>
                              <m:t>𝛥𝛣</m:t>
                            </m:r>
                          </m:sub>
                        </m:sSub>
                      </m:num>
                      <m:den>
                        <m:sSub>
                          <m:sSubPr>
                            <m:ctrlPr>
                              <a:rPr lang="el-GR" sz="2800" i="1">
                                <a:latin typeface="Cambria Math" panose="02040503050406030204" pitchFamily="18" charset="0"/>
                                <a:ea typeface="Calibri" panose="020F0502020204030204" pitchFamily="34" charset="0"/>
                                <a:cs typeface="Times New Roman" panose="02020603050405020304" pitchFamily="18" charset="0"/>
                              </a:rPr>
                            </m:ctrlPr>
                          </m:sSubPr>
                          <m:e>
                            <m:r>
                              <a:rPr lang="el-GR" sz="2800" i="1">
                                <a:latin typeface="Cambria Math" panose="02040503050406030204" pitchFamily="18" charset="0"/>
                                <a:ea typeface="Calibri" panose="020F0502020204030204" pitchFamily="34" charset="0"/>
                                <a:cs typeface="Times New Roman" panose="02020603050405020304" pitchFamily="18" charset="0"/>
                              </a:rPr>
                              <m:t>𝛦</m:t>
                            </m:r>
                          </m:e>
                          <m:sub>
                            <m:r>
                              <a:rPr lang="el-GR" sz="2800" i="1">
                                <a:latin typeface="Cambria Math" panose="02040503050406030204" pitchFamily="18" charset="0"/>
                                <a:ea typeface="Calibri" panose="020F0502020204030204" pitchFamily="34" charset="0"/>
                                <a:cs typeface="Times New Roman" panose="02020603050405020304" pitchFamily="18" charset="0"/>
                              </a:rPr>
                              <m:t>𝛢𝛥</m:t>
                            </m:r>
                          </m:sub>
                        </m:sSub>
                      </m:den>
                    </m:f>
                  </m:oMath>
                </a14:m>
                <a:r>
                  <a:rPr lang="el-GR" dirty="0">
                    <a:latin typeface="Calibri" panose="020F0502020204030204" pitchFamily="34" charset="0"/>
                    <a:ea typeface="Calibri" panose="020F0502020204030204" pitchFamily="34" charset="0"/>
                    <a:cs typeface="Times New Roman" panose="02020603050405020304" pitchFamily="18" charset="0"/>
                  </a:rPr>
                  <a:t> </a:t>
                </a:r>
                <a:r>
                  <a:rPr lang="el-GR" sz="2000" dirty="0">
                    <a:latin typeface="Bookman Old Style" panose="02050604050505020204" pitchFamily="18" charset="0"/>
                    <a:ea typeface="Calibri" panose="020F0502020204030204" pitchFamily="34" charset="0"/>
                    <a:cs typeface="Times New Roman" panose="02020603050405020304" pitchFamily="18" charset="0"/>
                  </a:rPr>
                  <a:t>(Μονάδες 08)</a:t>
                </a:r>
                <a:r>
                  <a:rPr lang="el-GR"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743706"/>
              </a:xfrm>
              <a:prstGeom prst="rect">
                <a:avLst/>
              </a:prstGeom>
              <a:blipFill>
                <a:blip r:embed="rId4"/>
                <a:stretch>
                  <a:fillRect l="-1000" t="-995" r="-750"/>
                </a:stretch>
              </a:blipFill>
            </p:spPr>
            <p:txBody>
              <a:bodyPr/>
              <a:lstStyle/>
              <a:p>
                <a:r>
                  <a:rPr lang="el-GR">
                    <a:noFill/>
                  </a:rPr>
                  <a:t> </a:t>
                </a:r>
              </a:p>
            </p:txBody>
          </p:sp>
        </mc:Fallback>
      </mc:AlternateContent>
      <p:pic>
        <p:nvPicPr>
          <p:cNvPr id="3" name="Picture 2">
            <a:extLst>
              <a:ext uri="{FF2B5EF4-FFF2-40B4-BE49-F238E27FC236}">
                <a16:creationId xmlns:a16="http://schemas.microsoft.com/office/drawing/2014/main" id="{A5E5AAAC-0A10-4260-9897-22AC922F0EE0}"/>
              </a:ext>
            </a:extLst>
          </p:cNvPr>
          <p:cNvPicPr>
            <a:picLocks noChangeAspect="1"/>
          </p:cNvPicPr>
          <p:nvPr/>
        </p:nvPicPr>
        <p:blipFill>
          <a:blip r:embed="rId5">
            <a:duotone>
              <a:prstClr val="black"/>
              <a:schemeClr val="accent1">
                <a:tint val="45000"/>
                <a:satMod val="400000"/>
              </a:schemeClr>
            </a:duotone>
          </a:blip>
          <a:stretch>
            <a:fillRect/>
          </a:stretch>
        </p:blipFill>
        <p:spPr>
          <a:xfrm>
            <a:off x="6096000" y="3429000"/>
            <a:ext cx="2488163" cy="2389077"/>
          </a:xfrm>
          <a:prstGeom prst="rect">
            <a:avLst/>
          </a:prstGeom>
        </p:spPr>
      </p:pic>
    </p:spTree>
    <p:extLst>
      <p:ext uri="{BB962C8B-B14F-4D97-AF65-F5344CB8AC3E}">
        <p14:creationId xmlns:p14="http://schemas.microsoft.com/office/powerpoint/2010/main" val="35204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Badg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Κάρτα</Template>
  <TotalTime>266</TotalTime>
  <Words>7137</Words>
  <Application>Microsoft Office PowerPoint</Application>
  <PresentationFormat>Widescreen</PresentationFormat>
  <Paragraphs>471</Paragraphs>
  <Slides>50</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Bookman Old Style</vt:lpstr>
      <vt:lpstr>Calibri</vt:lpstr>
      <vt:lpstr>Calibri Light</vt:lpstr>
      <vt:lpstr>Cambria Math</vt:lpstr>
      <vt:lpstr>Corbel</vt:lpstr>
      <vt:lpstr>Gill Sans MT</vt:lpstr>
      <vt:lpstr>Impact</vt:lpstr>
      <vt:lpstr>Badge</vt:lpstr>
      <vt:lpstr>Τράπεζα θεμάτων Β΄ λυκείου – Γεωμετρία κεφάλαιο 11ο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Τράπεζα θεμάτων Β΄ λυκείου – γεωμετρία 11ο κεφάλαιο</dc:title>
  <dc:creator>ΧΡΗΣΤΟΣ ΣΑΜΟΥΗΛΙΔΗΣ</dc:creator>
  <cp:lastModifiedBy>ΧΡΗΣΤΟΣ ΣΑΜΟΥΗΛΙΔΗΣ</cp:lastModifiedBy>
  <cp:revision>33</cp:revision>
  <dcterms:created xsi:type="dcterms:W3CDTF">2022-05-21T15:47:24Z</dcterms:created>
  <dcterms:modified xsi:type="dcterms:W3CDTF">2022-05-27T14:58:53Z</dcterms:modified>
</cp:coreProperties>
</file>