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06369275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0" name="Shape 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4527186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51" name="Shape 15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extLst>
      <p:ext uri="{BB962C8B-B14F-4D97-AF65-F5344CB8AC3E}">
        <p14:creationId xmlns:p14="http://schemas.microsoft.com/office/powerpoint/2010/main" val="901190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3257221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435775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7290767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Shape 11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19" name="Shape 11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88890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Shape 12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25" name="Shape 12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8368464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Shape 1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34" name="Shape 1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5838212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Shape 13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0" name="Shape 1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9187827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Shape 1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146" name="Shape 1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8503449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3"/>
        <p:cNvGrpSpPr/>
        <p:nvPr/>
      </p:nvGrpSpPr>
      <p:grpSpPr>
        <a:xfrm>
          <a:off x="0" y="0"/>
          <a:ext cx="0" cy="0"/>
          <a:chOff x="0" y="0"/>
          <a:chExt cx="0" cy="0"/>
        </a:xfrm>
      </p:grpSpPr>
      <p:sp>
        <p:nvSpPr>
          <p:cNvPr id="14" name="Shape 14"/>
          <p:cNvSpPr txBox="1">
            <a:spLocks noGrp="1"/>
          </p:cNvSpPr>
          <p:nvPr>
            <p:ph type="ctrTitle"/>
          </p:nvPr>
        </p:nvSpPr>
        <p:spPr>
          <a:xfrm>
            <a:off x="1997075" y="1095856"/>
            <a:ext cx="6400799" cy="1102500"/>
          </a:xfrm>
          <a:prstGeom prst="rect">
            <a:avLst/>
          </a:prstGeom>
        </p:spPr>
        <p:txBody>
          <a:bodyPr lIns="91425" tIns="91425" rIns="91425" bIns="91425" anchor="b" anchorCtr="0"/>
          <a:lstStyle>
            <a:lvl1pPr>
              <a:spcBef>
                <a:spcPts val="0"/>
              </a:spcBef>
              <a:buSzPct val="100000"/>
              <a:defRPr sz="4800" b="1"/>
            </a:lvl1pPr>
            <a:lvl2pPr>
              <a:spcBef>
                <a:spcPts val="0"/>
              </a:spcBef>
              <a:buSzPct val="100000"/>
              <a:defRPr sz="4800" b="1"/>
            </a:lvl2pPr>
            <a:lvl3pPr>
              <a:spcBef>
                <a:spcPts val="0"/>
              </a:spcBef>
              <a:buSzPct val="100000"/>
              <a:defRPr sz="4800" b="1"/>
            </a:lvl3pPr>
            <a:lvl4pPr>
              <a:spcBef>
                <a:spcPts val="0"/>
              </a:spcBef>
              <a:buSzPct val="100000"/>
              <a:defRPr sz="4800" b="1"/>
            </a:lvl4pPr>
            <a:lvl5pPr>
              <a:spcBef>
                <a:spcPts val="0"/>
              </a:spcBef>
              <a:buSzPct val="100000"/>
              <a:defRPr sz="4800" b="1"/>
            </a:lvl5pPr>
            <a:lvl6pPr>
              <a:spcBef>
                <a:spcPts val="0"/>
              </a:spcBef>
              <a:buSzPct val="100000"/>
              <a:defRPr sz="4800" b="1"/>
            </a:lvl6pPr>
            <a:lvl7pPr>
              <a:spcBef>
                <a:spcPts val="0"/>
              </a:spcBef>
              <a:buSzPct val="100000"/>
              <a:defRPr sz="4800" b="1"/>
            </a:lvl7pPr>
            <a:lvl8pPr>
              <a:spcBef>
                <a:spcPts val="0"/>
              </a:spcBef>
              <a:buSzPct val="100000"/>
              <a:defRPr sz="4800" b="1"/>
            </a:lvl8pPr>
            <a:lvl9pPr>
              <a:spcBef>
                <a:spcPts val="0"/>
              </a:spcBef>
              <a:buSzPct val="100000"/>
              <a:defRPr sz="4800" b="1"/>
            </a:lvl9pPr>
          </a:lstStyle>
          <a:p>
            <a:endParaRPr/>
          </a:p>
        </p:txBody>
      </p:sp>
      <p:sp>
        <p:nvSpPr>
          <p:cNvPr id="15" name="Shape 15"/>
          <p:cNvSpPr txBox="1">
            <a:spLocks noGrp="1"/>
          </p:cNvSpPr>
          <p:nvPr>
            <p:ph type="subTitle" idx="1"/>
          </p:nvPr>
        </p:nvSpPr>
        <p:spPr>
          <a:xfrm>
            <a:off x="1997075" y="2251802"/>
            <a:ext cx="6400799" cy="871800"/>
          </a:xfrm>
          <a:prstGeom prst="rect">
            <a:avLst/>
          </a:prstGeom>
        </p:spPr>
        <p:txBody>
          <a:bodyPr lIns="91425" tIns="91425" rIns="91425" bIns="91425" anchor="t" anchorCtr="0"/>
          <a:lstStyle>
            <a:lvl1pPr>
              <a:spcBef>
                <a:spcPts val="0"/>
              </a:spcBef>
              <a:buClr>
                <a:srgbClr val="FFFFFF"/>
              </a:buClr>
              <a:buNone/>
              <a:defRPr>
                <a:solidFill>
                  <a:srgbClr val="FFFFFF"/>
                </a:solidFill>
              </a:defRPr>
            </a:lvl1pPr>
            <a:lvl2pPr>
              <a:spcBef>
                <a:spcPts val="0"/>
              </a:spcBef>
              <a:buClr>
                <a:srgbClr val="FFFFFF"/>
              </a:buClr>
              <a:buSzPct val="100000"/>
              <a:buNone/>
              <a:defRPr sz="3200">
                <a:solidFill>
                  <a:srgbClr val="FFFFFF"/>
                </a:solidFill>
              </a:defRPr>
            </a:lvl2pPr>
            <a:lvl3pPr>
              <a:spcBef>
                <a:spcPts val="0"/>
              </a:spcBef>
              <a:buClr>
                <a:srgbClr val="FFFFFF"/>
              </a:buClr>
              <a:buSzPct val="100000"/>
              <a:buNone/>
              <a:defRPr sz="3200">
                <a:solidFill>
                  <a:srgbClr val="FFFFFF"/>
                </a:solidFill>
              </a:defRPr>
            </a:lvl3pPr>
            <a:lvl4pPr>
              <a:spcBef>
                <a:spcPts val="0"/>
              </a:spcBef>
              <a:buClr>
                <a:srgbClr val="FFFFFF"/>
              </a:buClr>
              <a:buSzPct val="100000"/>
              <a:buNone/>
              <a:defRPr sz="3200">
                <a:solidFill>
                  <a:srgbClr val="FFFFFF"/>
                </a:solidFill>
              </a:defRPr>
            </a:lvl4pPr>
            <a:lvl5pPr>
              <a:spcBef>
                <a:spcPts val="0"/>
              </a:spcBef>
              <a:buClr>
                <a:srgbClr val="FFFFFF"/>
              </a:buClr>
              <a:buSzPct val="100000"/>
              <a:buNone/>
              <a:defRPr sz="3200">
                <a:solidFill>
                  <a:srgbClr val="FFFFFF"/>
                </a:solidFill>
              </a:defRPr>
            </a:lvl5pPr>
            <a:lvl6pPr>
              <a:spcBef>
                <a:spcPts val="0"/>
              </a:spcBef>
              <a:buClr>
                <a:srgbClr val="FFFFFF"/>
              </a:buClr>
              <a:buSzPct val="100000"/>
              <a:buNone/>
              <a:defRPr sz="3200">
                <a:solidFill>
                  <a:srgbClr val="FFFFFF"/>
                </a:solidFill>
              </a:defRPr>
            </a:lvl6pPr>
            <a:lvl7pPr>
              <a:spcBef>
                <a:spcPts val="0"/>
              </a:spcBef>
              <a:buClr>
                <a:srgbClr val="FFFFFF"/>
              </a:buClr>
              <a:buSzPct val="100000"/>
              <a:buNone/>
              <a:defRPr sz="3200">
                <a:solidFill>
                  <a:srgbClr val="FFFFFF"/>
                </a:solidFill>
              </a:defRPr>
            </a:lvl7pPr>
            <a:lvl8pPr>
              <a:spcBef>
                <a:spcPts val="0"/>
              </a:spcBef>
              <a:buClr>
                <a:srgbClr val="FFFFFF"/>
              </a:buClr>
              <a:buSzPct val="100000"/>
              <a:buNone/>
              <a:defRPr sz="3200">
                <a:solidFill>
                  <a:srgbClr val="FFFFFF"/>
                </a:solidFill>
              </a:defRPr>
            </a:lvl8pPr>
            <a:lvl9pPr>
              <a:spcBef>
                <a:spcPts val="0"/>
              </a:spcBef>
              <a:buClr>
                <a:srgbClr val="FFFFFF"/>
              </a:buClr>
              <a:buSzPct val="100000"/>
              <a:buNone/>
              <a:defRPr sz="3200">
                <a:solidFill>
                  <a:srgbClr val="FFFFFF"/>
                </a:solidFill>
              </a:defRPr>
            </a:lvl9pPr>
          </a:lstStyle>
          <a:p>
            <a:endParaRPr/>
          </a:p>
        </p:txBody>
      </p:sp>
      <p:sp>
        <p:nvSpPr>
          <p:cNvPr id="16" name="Shape 16"/>
          <p:cNvSpPr/>
          <p:nvPr/>
        </p:nvSpPr>
        <p:spPr>
          <a:xfrm>
            <a:off x="0" y="0"/>
            <a:ext cx="3135299" cy="5143499"/>
          </a:xfrm>
          <a:prstGeom prst="rect">
            <a:avLst/>
          </a:prstGeom>
          <a:noFill/>
          <a:ln>
            <a:noFill/>
          </a:ln>
        </p:spPr>
        <p:txBody>
          <a:bodyPr lIns="91425" tIns="45700" rIns="91425" bIns="45700" anchor="t" anchorCtr="0">
            <a:noAutofit/>
          </a:bodyPr>
          <a:lstStyle/>
          <a:p>
            <a:pPr>
              <a:spcBef>
                <a:spcPts val="0"/>
              </a:spcBef>
              <a:buNone/>
            </a:pPr>
            <a:endParaRPr/>
          </a:p>
        </p:txBody>
      </p:sp>
      <p:sp>
        <p:nvSpPr>
          <p:cNvPr id="17" name="Shape 17"/>
          <p:cNvSpPr/>
          <p:nvPr/>
        </p:nvSpPr>
        <p:spPr>
          <a:xfrm>
            <a:off x="3175" y="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18" name="Shape 18"/>
          <p:cNvSpPr/>
          <p:nvPr/>
        </p:nvSpPr>
        <p:spPr>
          <a:xfrm>
            <a:off x="3175" y="1916906"/>
            <a:ext cx="635000" cy="611981"/>
          </a:xfrm>
          <a:custGeom>
            <a:avLst/>
            <a:gdLst/>
            <a:ahLst/>
            <a:cxnLst/>
            <a:rect l="0" t="0" r="0" b="0"/>
            <a:pathLst>
              <a:path w="400" h="514" extrusionOk="0">
                <a:moveTo>
                  <a:pt x="400" y="0"/>
                </a:moveTo>
                <a:lnTo>
                  <a:pt x="0" y="0"/>
                </a:lnTo>
                <a:lnTo>
                  <a:pt x="0" y="514"/>
                </a:lnTo>
                <a:lnTo>
                  <a:pt x="2" y="514"/>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19" name="Shape 19"/>
          <p:cNvSpPr/>
          <p:nvPr/>
        </p:nvSpPr>
        <p:spPr>
          <a:xfrm>
            <a:off x="3175" y="1307306"/>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20" name="Shape 20"/>
          <p:cNvSpPr/>
          <p:nvPr/>
        </p:nvSpPr>
        <p:spPr>
          <a:xfrm>
            <a:off x="152400" y="1307306"/>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1" name="Shape 21"/>
          <p:cNvSpPr/>
          <p:nvPr/>
        </p:nvSpPr>
        <p:spPr>
          <a:xfrm>
            <a:off x="152400" y="3226593"/>
            <a:ext cx="1317625" cy="609600"/>
          </a:xfrm>
          <a:custGeom>
            <a:avLst/>
            <a:gdLst/>
            <a:ahLst/>
            <a:cxnLst/>
            <a:rect l="0" t="0" r="0" b="0"/>
            <a:pathLst>
              <a:path w="830" h="512" extrusionOk="0">
                <a:moveTo>
                  <a:pt x="830" y="0"/>
                </a:moveTo>
                <a:lnTo>
                  <a:pt x="398" y="0"/>
                </a:lnTo>
                <a:lnTo>
                  <a:pt x="0" y="512"/>
                </a:lnTo>
                <a:lnTo>
                  <a:pt x="432" y="512"/>
                </a:lnTo>
                <a:lnTo>
                  <a:pt x="83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22" name="Shape 22"/>
          <p:cNvSpPr/>
          <p:nvPr/>
        </p:nvSpPr>
        <p:spPr>
          <a:xfrm>
            <a:off x="152400" y="2614612"/>
            <a:ext cx="1317625" cy="611981"/>
          </a:xfrm>
          <a:custGeom>
            <a:avLst/>
            <a:gdLst/>
            <a:ahLst/>
            <a:cxnLst/>
            <a:rect l="0" t="0" r="0" b="0"/>
            <a:pathLst>
              <a:path w="830" h="514" extrusionOk="0">
                <a:moveTo>
                  <a:pt x="432" y="0"/>
                </a:moveTo>
                <a:lnTo>
                  <a:pt x="0" y="0"/>
                </a:lnTo>
                <a:lnTo>
                  <a:pt x="398" y="514"/>
                </a:lnTo>
                <a:lnTo>
                  <a:pt x="830" y="514"/>
                </a:lnTo>
                <a:lnTo>
                  <a:pt x="432"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23" name="Shape 23"/>
          <p:cNvSpPr/>
          <p:nvPr/>
        </p:nvSpPr>
        <p:spPr>
          <a:xfrm>
            <a:off x="984250" y="2614612"/>
            <a:ext cx="1322387" cy="611981"/>
          </a:xfrm>
          <a:custGeom>
            <a:avLst/>
            <a:gdLst/>
            <a:ahLst/>
            <a:cxnLst/>
            <a:rect l="0" t="0" r="0" b="0"/>
            <a:pathLst>
              <a:path w="833" h="514" extrusionOk="0">
                <a:moveTo>
                  <a:pt x="399" y="514"/>
                </a:moveTo>
                <a:lnTo>
                  <a:pt x="833" y="514"/>
                </a:lnTo>
                <a:lnTo>
                  <a:pt x="435" y="0"/>
                </a:lnTo>
                <a:lnTo>
                  <a:pt x="0" y="0"/>
                </a:lnTo>
                <a:lnTo>
                  <a:pt x="399" y="514"/>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4" name="Shape 24"/>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5" name="Shape 25"/>
          <p:cNvSpPr/>
          <p:nvPr/>
        </p:nvSpPr>
        <p:spPr>
          <a:xfrm>
            <a:off x="984250" y="4533900"/>
            <a:ext cx="1322387" cy="609600"/>
          </a:xfrm>
          <a:custGeom>
            <a:avLst/>
            <a:gdLst/>
            <a:ahLst/>
            <a:cxnLst/>
            <a:rect l="0" t="0" r="0" b="0"/>
            <a:pathLst>
              <a:path w="833" h="512" extrusionOk="0">
                <a:moveTo>
                  <a:pt x="399" y="0"/>
                </a:moveTo>
                <a:lnTo>
                  <a:pt x="0" y="512"/>
                </a:lnTo>
                <a:lnTo>
                  <a:pt x="435" y="512"/>
                </a:lnTo>
                <a:lnTo>
                  <a:pt x="833" y="0"/>
                </a:lnTo>
                <a:lnTo>
                  <a:pt x="399"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26" name="Shape 26"/>
          <p:cNvSpPr/>
          <p:nvPr/>
        </p:nvSpPr>
        <p:spPr>
          <a:xfrm>
            <a:off x="984250" y="3924300"/>
            <a:ext cx="1322387" cy="609600"/>
          </a:xfrm>
          <a:custGeom>
            <a:avLst/>
            <a:gdLst/>
            <a:ahLst/>
            <a:cxnLst/>
            <a:rect l="0" t="0" r="0" b="0"/>
            <a:pathLst>
              <a:path w="833" h="512" extrusionOk="0">
                <a:moveTo>
                  <a:pt x="435" y="0"/>
                </a:moveTo>
                <a:lnTo>
                  <a:pt x="0" y="0"/>
                </a:lnTo>
                <a:lnTo>
                  <a:pt x="399" y="512"/>
                </a:lnTo>
                <a:lnTo>
                  <a:pt x="833" y="512"/>
                </a:lnTo>
                <a:lnTo>
                  <a:pt x="435"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27" name="Shape 27"/>
          <p:cNvSpPr/>
          <p:nvPr/>
        </p:nvSpPr>
        <p:spPr>
          <a:xfrm>
            <a:off x="1820863" y="3924300"/>
            <a:ext cx="1317625" cy="609600"/>
          </a:xfrm>
          <a:custGeom>
            <a:avLst/>
            <a:gdLst/>
            <a:ahLst/>
            <a:cxnLst/>
            <a:rect l="0" t="0" r="0" b="0"/>
            <a:pathLst>
              <a:path w="830" h="512" extrusionOk="0">
                <a:moveTo>
                  <a:pt x="434" y="0"/>
                </a:moveTo>
                <a:lnTo>
                  <a:pt x="0" y="0"/>
                </a:lnTo>
                <a:lnTo>
                  <a:pt x="398" y="512"/>
                </a:lnTo>
                <a:lnTo>
                  <a:pt x="830" y="512"/>
                </a:lnTo>
                <a:lnTo>
                  <a:pt x="434"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28" name="Shape 28"/>
          <p:cNvSpPr/>
          <p:nvPr/>
        </p:nvSpPr>
        <p:spPr>
          <a:xfrm>
            <a:off x="3175" y="6096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29" name="Shape 29"/>
          <p:cNvSpPr/>
          <p:nvPr/>
        </p:nvSpPr>
        <p:spPr>
          <a:xfrm>
            <a:off x="152400" y="1916906"/>
            <a:ext cx="1317625" cy="611981"/>
          </a:xfrm>
          <a:custGeom>
            <a:avLst/>
            <a:gdLst/>
            <a:ahLst/>
            <a:cxnLst/>
            <a:rect l="0" t="0" r="0" b="0"/>
            <a:pathLst>
              <a:path w="830" h="514" extrusionOk="0">
                <a:moveTo>
                  <a:pt x="0" y="514"/>
                </a:moveTo>
                <a:lnTo>
                  <a:pt x="432" y="514"/>
                </a:lnTo>
                <a:lnTo>
                  <a:pt x="830" y="0"/>
                </a:lnTo>
                <a:lnTo>
                  <a:pt x="398" y="0"/>
                </a:lnTo>
                <a:lnTo>
                  <a:pt x="0" y="514"/>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0" name="Shape 30"/>
          <p:cNvSpPr/>
          <p:nvPr/>
        </p:nvSpPr>
        <p:spPr>
          <a:xfrm>
            <a:off x="984250" y="3226593"/>
            <a:ext cx="1322387" cy="609600"/>
          </a:xfrm>
          <a:custGeom>
            <a:avLst/>
            <a:gdLst/>
            <a:ahLst/>
            <a:cxnLst/>
            <a:rect l="0" t="0" r="0" b="0"/>
            <a:pathLst>
              <a:path w="833" h="512" extrusionOk="0">
                <a:moveTo>
                  <a:pt x="0" y="512"/>
                </a:moveTo>
                <a:lnTo>
                  <a:pt x="435" y="512"/>
                </a:lnTo>
                <a:lnTo>
                  <a:pt x="833" y="0"/>
                </a:lnTo>
                <a:lnTo>
                  <a:pt x="399" y="0"/>
                </a:lnTo>
                <a:lnTo>
                  <a:pt x="0" y="512"/>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1" name="Shape 31"/>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2" name="Shape 32"/>
          <p:cNvSpPr/>
          <p:nvPr/>
        </p:nvSpPr>
        <p:spPr>
          <a:xfrm>
            <a:off x="1820863" y="4533900"/>
            <a:ext cx="1317625" cy="609600"/>
          </a:xfrm>
          <a:custGeom>
            <a:avLst/>
            <a:gdLst/>
            <a:ahLst/>
            <a:cxnLst/>
            <a:rect l="0" t="0" r="0" b="0"/>
            <a:pathLst>
              <a:path w="830" h="512" extrusionOk="0">
                <a:moveTo>
                  <a:pt x="398" y="0"/>
                </a:moveTo>
                <a:lnTo>
                  <a:pt x="0" y="512"/>
                </a:lnTo>
                <a:lnTo>
                  <a:pt x="434"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3" name="Shape 33"/>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34" name="Shape 34"/>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35" name="Shape 35"/>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36" name="Shape 36"/>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37" name="Shape 37"/>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38" name="Shape 38"/>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39" name="Shape 39"/>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40" name="Shape 40"/>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pPr>
              <a:spcBef>
                <a:spcPts val="0"/>
              </a:spcBef>
              <a:buNone/>
            </a:pPr>
            <a:endParaRPr/>
          </a:p>
        </p:txBody>
      </p:sp>
      <p:sp>
        <p:nvSpPr>
          <p:cNvPr id="41" name="Shape 41"/>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42" name="Shape 42"/>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43" name="Shape 43"/>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l"/>
              <a:t>‹#›</a:t>
            </a:fld>
            <a:endParaRPr lang="e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6" name="Shape 46"/>
          <p:cNvSpPr txBox="1">
            <a:spLocks noGrp="1"/>
          </p:cNvSpPr>
          <p:nvPr>
            <p:ph type="body" idx="1"/>
          </p:nvPr>
        </p:nvSpPr>
        <p:spPr>
          <a:xfrm>
            <a:off x="457200" y="1200150"/>
            <a:ext cx="8229600" cy="3630300"/>
          </a:xfrm>
          <a:prstGeom prst="rect">
            <a:avLst/>
          </a:prstGeom>
        </p:spPr>
        <p:txBody>
          <a:bodyPr lIns="91425" tIns="91425" rIns="91425" bIns="91425"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7" name="Shape 47"/>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48" name="Shape 48"/>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49" name="Shape 49"/>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50" name="Shape 50"/>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51" name="Shape 51"/>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l"/>
              <a:t>‹#›</a:t>
            </a:fld>
            <a:endParaRPr lang="e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4" name="Shape 54"/>
          <p:cNvSpPr txBox="1">
            <a:spLocks noGrp="1"/>
          </p:cNvSpPr>
          <p:nvPr>
            <p:ph type="body" idx="1"/>
          </p:nvPr>
        </p:nvSpPr>
        <p:spPr>
          <a:xfrm>
            <a:off x="457200" y="1200150"/>
            <a:ext cx="4038599" cy="3630300"/>
          </a:xfrm>
          <a:prstGeom prst="rect">
            <a:avLst/>
          </a:prstGeom>
        </p:spPr>
        <p:txBody>
          <a:bodyPr lIns="91425" tIns="91425" rIns="91425" bIns="91425" anchor="t" anchorCtr="0"/>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a:endParaRPr/>
          </a:p>
        </p:txBody>
      </p:sp>
      <p:sp>
        <p:nvSpPr>
          <p:cNvPr id="55" name="Shape 55"/>
          <p:cNvSpPr txBox="1">
            <a:spLocks noGrp="1"/>
          </p:cNvSpPr>
          <p:nvPr>
            <p:ph type="body" idx="2"/>
          </p:nvPr>
        </p:nvSpPr>
        <p:spPr>
          <a:xfrm>
            <a:off x="4648200" y="1200150"/>
            <a:ext cx="4038599" cy="3630300"/>
          </a:xfrm>
          <a:prstGeom prst="rect">
            <a:avLst/>
          </a:prstGeom>
        </p:spPr>
        <p:txBody>
          <a:bodyPr lIns="91425" tIns="91425" rIns="91425" bIns="91425" anchor="t" anchorCtr="0"/>
          <a:lstStyle>
            <a:lvl1pPr>
              <a:spcBef>
                <a:spcPts val="0"/>
              </a:spcBef>
              <a:defRPr sz="2800"/>
            </a:lvl1pPr>
            <a:lvl2pPr>
              <a:spcBef>
                <a:spcPts val="0"/>
              </a:spcBef>
              <a:defRPr sz="2400"/>
            </a:lvl2pPr>
            <a:lvl3pPr>
              <a:spcBef>
                <a:spcPts val="0"/>
              </a:spcBef>
              <a:defRPr sz="2000"/>
            </a:lvl3pPr>
            <a:lvl4pPr>
              <a:spcBef>
                <a:spcPts val="0"/>
              </a:spcBef>
              <a:defRPr sz="1800"/>
            </a:lvl4pPr>
            <a:lvl5pPr>
              <a:spcBef>
                <a:spcPts val="0"/>
              </a:spcBef>
              <a:defRPr sz="1800"/>
            </a:lvl5pPr>
            <a:lvl6pPr>
              <a:spcBef>
                <a:spcPts val="0"/>
              </a:spcBef>
              <a:defRPr sz="1800"/>
            </a:lvl6pPr>
            <a:lvl7pPr>
              <a:spcBef>
                <a:spcPts val="0"/>
              </a:spcBef>
              <a:defRPr sz="1800"/>
            </a:lvl7pPr>
            <a:lvl8pPr>
              <a:spcBef>
                <a:spcPts val="0"/>
              </a:spcBef>
              <a:defRPr sz="1800"/>
            </a:lvl8pPr>
            <a:lvl9pPr>
              <a:spcBef>
                <a:spcPts val="0"/>
              </a:spcBef>
              <a:defRPr sz="1800"/>
            </a:lvl9pPr>
          </a:lstStyle>
          <a:p>
            <a:endParaRPr/>
          </a:p>
        </p:txBody>
      </p:sp>
      <p:sp>
        <p:nvSpPr>
          <p:cNvPr id="56" name="Shape 56"/>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57" name="Shape 57"/>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58" name="Shape 58"/>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59" name="Shape 59"/>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60" name="Shape 6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l"/>
              <a:t>‹#›</a:t>
            </a:fld>
            <a:endParaRPr lang="e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05978"/>
            <a:ext cx="6879600" cy="857400"/>
          </a:xfrm>
          <a:prstGeom prst="rect">
            <a:avLst/>
          </a:prstGeom>
        </p:spPr>
        <p:txBody>
          <a:bodyPr lIns="91425" tIns="91425" rIns="91425" bIns="91425"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3" name="Shape 63"/>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64" name="Shape 64"/>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65" name="Shape 65"/>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66" name="Shape 66"/>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67" name="Shape 67"/>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68" name="Shape 68"/>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69" name="Shape 69"/>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70" name="Shape 70"/>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71" name="Shape 71"/>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l"/>
              <a:t>‹#›</a:t>
            </a:fld>
            <a:endParaRPr lang="e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72"/>
        <p:cNvGrpSpPr/>
        <p:nvPr/>
      </p:nvGrpSpPr>
      <p:grpSpPr>
        <a:xfrm>
          <a:off x="0" y="0"/>
          <a:ext cx="0" cy="0"/>
          <a:chOff x="0" y="0"/>
          <a:chExt cx="0" cy="0"/>
        </a:xfrm>
      </p:grpSpPr>
      <p:sp>
        <p:nvSpPr>
          <p:cNvPr id="73" name="Shape 73"/>
          <p:cNvSpPr txBox="1">
            <a:spLocks noGrp="1"/>
          </p:cNvSpPr>
          <p:nvPr>
            <p:ph type="body" idx="1"/>
          </p:nvPr>
        </p:nvSpPr>
        <p:spPr>
          <a:xfrm>
            <a:off x="1574800" y="3320653"/>
            <a:ext cx="5486399" cy="513300"/>
          </a:xfrm>
          <a:prstGeom prst="rect">
            <a:avLst/>
          </a:prstGeom>
        </p:spPr>
        <p:txBody>
          <a:bodyPr lIns="91425" tIns="91425" rIns="91425" bIns="91425" anchor="t" anchorCtr="0"/>
          <a:lstStyle>
            <a:lvl1pPr algn="ctr">
              <a:spcBef>
                <a:spcPts val="0"/>
              </a:spcBef>
              <a:buSzPct val="100000"/>
              <a:buNone/>
              <a:defRPr sz="1800"/>
            </a:lvl1pPr>
          </a:lstStyle>
          <a:p>
            <a:endParaRPr/>
          </a:p>
        </p:txBody>
      </p:sp>
      <p:sp>
        <p:nvSpPr>
          <p:cNvPr id="74" name="Shape 74"/>
          <p:cNvSpPr/>
          <p:nvPr/>
        </p:nvSpPr>
        <p:spPr>
          <a:xfrm>
            <a:off x="3175" y="2614612"/>
            <a:ext cx="635000" cy="611981"/>
          </a:xfrm>
          <a:custGeom>
            <a:avLst/>
            <a:gdLst/>
            <a:ahLst/>
            <a:cxnLst/>
            <a:rect l="0" t="0" r="0" b="0"/>
            <a:pathLst>
              <a:path w="400" h="514" extrusionOk="0">
                <a:moveTo>
                  <a:pt x="2" y="0"/>
                </a:moveTo>
                <a:lnTo>
                  <a:pt x="0" y="0"/>
                </a:lnTo>
                <a:lnTo>
                  <a:pt x="0" y="514"/>
                </a:lnTo>
                <a:lnTo>
                  <a:pt x="400" y="514"/>
                </a:lnTo>
                <a:lnTo>
                  <a:pt x="2" y="0"/>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75" name="Shape 75"/>
          <p:cNvSpPr/>
          <p:nvPr/>
        </p:nvSpPr>
        <p:spPr>
          <a:xfrm>
            <a:off x="3175" y="3226593"/>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76" name="Shape 76"/>
          <p:cNvSpPr/>
          <p:nvPr/>
        </p:nvSpPr>
        <p:spPr>
          <a:xfrm>
            <a:off x="152400" y="4533900"/>
            <a:ext cx="1317625" cy="609600"/>
          </a:xfrm>
          <a:custGeom>
            <a:avLst/>
            <a:gdLst/>
            <a:ahLst/>
            <a:cxnLst/>
            <a:rect l="0" t="0" r="0" b="0"/>
            <a:pathLst>
              <a:path w="830" h="512" extrusionOk="0">
                <a:moveTo>
                  <a:pt x="398" y="0"/>
                </a:moveTo>
                <a:lnTo>
                  <a:pt x="0" y="512"/>
                </a:lnTo>
                <a:lnTo>
                  <a:pt x="432" y="512"/>
                </a:lnTo>
                <a:lnTo>
                  <a:pt x="830" y="0"/>
                </a:lnTo>
                <a:lnTo>
                  <a:pt x="398" y="0"/>
                </a:lnTo>
                <a:close/>
              </a:path>
            </a:pathLst>
          </a:custGeom>
          <a:gradFill>
            <a:gsLst>
              <a:gs pos="0">
                <a:srgbClr val="CD118C"/>
              </a:gs>
              <a:gs pos="54000">
                <a:srgbClr val="CD118C"/>
              </a:gs>
              <a:gs pos="98000">
                <a:srgbClr val="F074AC"/>
              </a:gs>
              <a:gs pos="100000">
                <a:srgbClr val="EB008B"/>
              </a:gs>
            </a:gsLst>
            <a:lin ang="8100000" scaled="0"/>
          </a:gradFill>
          <a:ln>
            <a:noFill/>
          </a:ln>
        </p:spPr>
        <p:txBody>
          <a:bodyPr lIns="91425" tIns="45700" rIns="91425" bIns="45700" anchor="t" anchorCtr="0">
            <a:noAutofit/>
          </a:bodyPr>
          <a:lstStyle/>
          <a:p>
            <a:pPr>
              <a:spcBef>
                <a:spcPts val="0"/>
              </a:spcBef>
              <a:buNone/>
            </a:pPr>
            <a:endParaRPr/>
          </a:p>
        </p:txBody>
      </p:sp>
      <p:sp>
        <p:nvSpPr>
          <p:cNvPr id="77" name="Shape 77"/>
          <p:cNvSpPr/>
          <p:nvPr/>
        </p:nvSpPr>
        <p:spPr>
          <a:xfrm>
            <a:off x="152400" y="3924300"/>
            <a:ext cx="1317625" cy="609600"/>
          </a:xfrm>
          <a:custGeom>
            <a:avLst/>
            <a:gdLst/>
            <a:ahLst/>
            <a:cxnLst/>
            <a:rect l="0" t="0" r="0" b="0"/>
            <a:pathLst>
              <a:path w="830" h="512" extrusionOk="0">
                <a:moveTo>
                  <a:pt x="398" y="512"/>
                </a:moveTo>
                <a:lnTo>
                  <a:pt x="830" y="512"/>
                </a:lnTo>
                <a:lnTo>
                  <a:pt x="432" y="0"/>
                </a:lnTo>
                <a:lnTo>
                  <a:pt x="0" y="0"/>
                </a:lnTo>
                <a:lnTo>
                  <a:pt x="398" y="512"/>
                </a:lnTo>
                <a:close/>
              </a:path>
            </a:pathLst>
          </a:custGeom>
          <a:gradFill>
            <a:gsLst>
              <a:gs pos="0">
                <a:srgbClr val="FFD700"/>
              </a:gs>
              <a:gs pos="54000">
                <a:srgbClr val="FFD700"/>
              </a:gs>
              <a:gs pos="98000">
                <a:srgbClr val="FFF7A9"/>
              </a:gs>
              <a:gs pos="100000">
                <a:srgbClr val="FFF100"/>
              </a:gs>
            </a:gsLst>
            <a:lin ang="13499999" scaled="0"/>
          </a:gradFill>
          <a:ln>
            <a:noFill/>
          </a:ln>
        </p:spPr>
        <p:txBody>
          <a:bodyPr lIns="91425" tIns="45700" rIns="91425" bIns="45700" anchor="t" anchorCtr="0">
            <a:noAutofit/>
          </a:bodyPr>
          <a:lstStyle/>
          <a:p>
            <a:pPr>
              <a:spcBef>
                <a:spcPts val="0"/>
              </a:spcBef>
              <a:buNone/>
            </a:pPr>
            <a:endParaRPr/>
          </a:p>
        </p:txBody>
      </p:sp>
      <p:sp>
        <p:nvSpPr>
          <p:cNvPr id="78" name="Shape 78"/>
          <p:cNvSpPr/>
          <p:nvPr/>
        </p:nvSpPr>
        <p:spPr>
          <a:xfrm>
            <a:off x="7415211" y="0"/>
            <a:ext cx="1555750" cy="612226"/>
          </a:xfrm>
          <a:custGeom>
            <a:avLst/>
            <a:gdLst/>
            <a:ahLst/>
            <a:cxnLst/>
            <a:rect l="0" t="0" r="0" b="0"/>
            <a:pathLst>
              <a:path w="980" h="607" extrusionOk="0">
                <a:moveTo>
                  <a:pt x="510" y="607"/>
                </a:moveTo>
                <a:lnTo>
                  <a:pt x="980" y="0"/>
                </a:lnTo>
                <a:lnTo>
                  <a:pt x="470" y="0"/>
                </a:lnTo>
                <a:lnTo>
                  <a:pt x="0" y="607"/>
                </a:lnTo>
                <a:lnTo>
                  <a:pt x="510" y="607"/>
                </a:lnTo>
                <a:lnTo>
                  <a:pt x="510" y="607"/>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79" name="Shape 79"/>
          <p:cNvSpPr/>
          <p:nvPr/>
        </p:nvSpPr>
        <p:spPr>
          <a:xfrm>
            <a:off x="8397875" y="1310183"/>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CD118C"/>
              </a:gs>
              <a:gs pos="54000">
                <a:srgbClr val="CD118C"/>
              </a:gs>
              <a:gs pos="98000">
                <a:srgbClr val="F074AC"/>
              </a:gs>
              <a:gs pos="100000">
                <a:srgbClr val="EB008B"/>
              </a:gs>
            </a:gsLst>
            <a:lin ang="18899999" scaled="0"/>
          </a:gradFill>
          <a:ln>
            <a:noFill/>
          </a:ln>
        </p:spPr>
        <p:txBody>
          <a:bodyPr lIns="91425" tIns="45700" rIns="91425" bIns="45700" anchor="t" anchorCtr="0">
            <a:noAutofit/>
          </a:bodyPr>
          <a:lstStyle/>
          <a:p>
            <a:pPr>
              <a:spcBef>
                <a:spcPts val="0"/>
              </a:spcBef>
              <a:buNone/>
            </a:pPr>
            <a:endParaRPr/>
          </a:p>
        </p:txBody>
      </p:sp>
      <p:sp>
        <p:nvSpPr>
          <p:cNvPr id="80" name="Shape 80"/>
          <p:cNvSpPr/>
          <p:nvPr/>
        </p:nvSpPr>
        <p:spPr>
          <a:xfrm>
            <a:off x="8397875" y="1920392"/>
            <a:ext cx="746125" cy="610209"/>
          </a:xfrm>
          <a:custGeom>
            <a:avLst/>
            <a:gdLst/>
            <a:ahLst/>
            <a:cxnLst/>
            <a:rect l="0" t="0" r="0" b="0"/>
            <a:pathLst>
              <a:path w="470" h="605" extrusionOk="0">
                <a:moveTo>
                  <a:pt x="0" y="0"/>
                </a:moveTo>
                <a:lnTo>
                  <a:pt x="470" y="605"/>
                </a:lnTo>
                <a:lnTo>
                  <a:pt x="470" y="0"/>
                </a:lnTo>
                <a:lnTo>
                  <a:pt x="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81" name="Shape 81"/>
          <p:cNvSpPr/>
          <p:nvPr/>
        </p:nvSpPr>
        <p:spPr>
          <a:xfrm>
            <a:off x="7415211" y="612225"/>
            <a:ext cx="1555750" cy="610209"/>
          </a:xfrm>
          <a:custGeom>
            <a:avLst/>
            <a:gdLst/>
            <a:ahLst/>
            <a:cxnLst/>
            <a:rect l="0" t="0" r="0" b="0"/>
            <a:pathLst>
              <a:path w="980" h="605" extrusionOk="0">
                <a:moveTo>
                  <a:pt x="510" y="0"/>
                </a:moveTo>
                <a:lnTo>
                  <a:pt x="980" y="605"/>
                </a:lnTo>
                <a:lnTo>
                  <a:pt x="470" y="605"/>
                </a:lnTo>
                <a:lnTo>
                  <a:pt x="0" y="0"/>
                </a:lnTo>
                <a:lnTo>
                  <a:pt x="510" y="0"/>
                </a:lnTo>
                <a:lnTo>
                  <a:pt x="510" y="0"/>
                </a:lnTo>
                <a:close/>
              </a:path>
            </a:pathLst>
          </a:custGeom>
          <a:gradFill>
            <a:gsLst>
              <a:gs pos="0">
                <a:srgbClr val="FFD700"/>
              </a:gs>
              <a:gs pos="54000">
                <a:srgbClr val="FFD700"/>
              </a:gs>
              <a:gs pos="98000">
                <a:srgbClr val="FFF7A9"/>
              </a:gs>
              <a:gs pos="100000">
                <a:srgbClr val="FFF100"/>
              </a:gs>
            </a:gsLst>
            <a:lin ang="2700000" scaled="0"/>
          </a:gradFill>
          <a:ln>
            <a:noFill/>
          </a:ln>
        </p:spPr>
        <p:txBody>
          <a:bodyPr lIns="91425" tIns="45700" rIns="91425" bIns="45700" anchor="t" anchorCtr="0">
            <a:noAutofit/>
          </a:bodyPr>
          <a:lstStyle/>
          <a:p>
            <a:pPr>
              <a:spcBef>
                <a:spcPts val="0"/>
              </a:spcBef>
              <a:buNone/>
            </a:pPr>
            <a:endParaRPr/>
          </a:p>
        </p:txBody>
      </p:sp>
      <p:sp>
        <p:nvSpPr>
          <p:cNvPr id="82" name="Shape 82"/>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l"/>
              <a:t>‹#›</a:t>
            </a:fld>
            <a:endParaRPr lang="e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83"/>
        <p:cNvGrpSpPr/>
        <p:nvPr/>
      </p:nvGrpSpPr>
      <p:grpSpPr>
        <a:xfrm>
          <a:off x="0" y="0"/>
          <a:ext cx="0" cy="0"/>
          <a:chOff x="0" y="0"/>
          <a:chExt cx="0" cy="0"/>
        </a:xfrm>
      </p:grpSpPr>
      <p:sp>
        <p:nvSpPr>
          <p:cNvPr id="84" name="Shape 84"/>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lvl1pPr>
              <a:spcBef>
                <a:spcPts val="0"/>
              </a:spcBef>
              <a:buNone/>
              <a:defRPr/>
            </a:lvl1pPr>
          </a:lstStyle>
          <a:p>
            <a:pPr>
              <a:spcBef>
                <a:spcPts val="0"/>
              </a:spcBef>
              <a:buNone/>
            </a:pPr>
            <a:fld id="{00000000-1234-1234-1234-123412341234}" type="slidenum">
              <a:rPr lang="el"/>
              <a:t>‹#›</a:t>
            </a:fld>
            <a:endParaRPr lang="el"/>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2890DA"/>
            </a:gs>
            <a:gs pos="100000">
              <a:schemeClr val="dk2"/>
            </a:gs>
          </a:gsLst>
          <a:path path="circle">
            <a:fillToRect t="100000" r="100000"/>
          </a:path>
          <a:tileRect l="-100000" b="-100000"/>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05978"/>
            <a:ext cx="6879600" cy="857400"/>
          </a:xfrm>
          <a:prstGeom prst="rect">
            <a:avLst/>
          </a:prstGeom>
          <a:noFill/>
          <a:ln>
            <a:noFill/>
          </a:ln>
        </p:spPr>
        <p:txBody>
          <a:bodyPr lIns="91425" tIns="91425" rIns="91425" bIns="91425" anchor="b" anchorCtr="0"/>
          <a:lstStyle>
            <a:lvl1pPr>
              <a:spcBef>
                <a:spcPts val="0"/>
              </a:spcBef>
              <a:buClr>
                <a:schemeClr val="lt1"/>
              </a:buClr>
              <a:buSzPct val="100000"/>
              <a:buNone/>
              <a:defRPr sz="3600">
                <a:solidFill>
                  <a:schemeClr val="lt1"/>
                </a:solidFill>
              </a:defRPr>
            </a:lvl1pPr>
            <a:lvl2pPr>
              <a:spcBef>
                <a:spcPts val="0"/>
              </a:spcBef>
              <a:buClr>
                <a:schemeClr val="lt1"/>
              </a:buClr>
              <a:buSzPct val="100000"/>
              <a:buNone/>
              <a:defRPr sz="3600">
                <a:solidFill>
                  <a:schemeClr val="lt1"/>
                </a:solidFill>
              </a:defRPr>
            </a:lvl2pPr>
            <a:lvl3pPr>
              <a:spcBef>
                <a:spcPts val="0"/>
              </a:spcBef>
              <a:buClr>
                <a:schemeClr val="lt1"/>
              </a:buClr>
              <a:buSzPct val="100000"/>
              <a:buNone/>
              <a:defRPr sz="3600">
                <a:solidFill>
                  <a:schemeClr val="lt1"/>
                </a:solidFill>
              </a:defRPr>
            </a:lvl3pPr>
            <a:lvl4pPr>
              <a:spcBef>
                <a:spcPts val="0"/>
              </a:spcBef>
              <a:buClr>
                <a:schemeClr val="lt1"/>
              </a:buClr>
              <a:buSzPct val="100000"/>
              <a:buNone/>
              <a:defRPr sz="3600">
                <a:solidFill>
                  <a:schemeClr val="lt1"/>
                </a:solidFill>
              </a:defRPr>
            </a:lvl4pPr>
            <a:lvl5pPr>
              <a:spcBef>
                <a:spcPts val="0"/>
              </a:spcBef>
              <a:buClr>
                <a:schemeClr val="lt1"/>
              </a:buClr>
              <a:buSzPct val="100000"/>
              <a:buNone/>
              <a:defRPr sz="3600">
                <a:solidFill>
                  <a:schemeClr val="lt1"/>
                </a:solidFill>
              </a:defRPr>
            </a:lvl5pPr>
            <a:lvl6pPr>
              <a:spcBef>
                <a:spcPts val="0"/>
              </a:spcBef>
              <a:buClr>
                <a:schemeClr val="lt1"/>
              </a:buClr>
              <a:buSzPct val="100000"/>
              <a:buNone/>
              <a:defRPr sz="3600">
                <a:solidFill>
                  <a:schemeClr val="lt1"/>
                </a:solidFill>
              </a:defRPr>
            </a:lvl6pPr>
            <a:lvl7pPr>
              <a:spcBef>
                <a:spcPts val="0"/>
              </a:spcBef>
              <a:buClr>
                <a:schemeClr val="lt1"/>
              </a:buClr>
              <a:buSzPct val="100000"/>
              <a:buNone/>
              <a:defRPr sz="3600">
                <a:solidFill>
                  <a:schemeClr val="lt1"/>
                </a:solidFill>
              </a:defRPr>
            </a:lvl7pPr>
            <a:lvl8pPr>
              <a:spcBef>
                <a:spcPts val="0"/>
              </a:spcBef>
              <a:buClr>
                <a:schemeClr val="lt1"/>
              </a:buClr>
              <a:buSzPct val="100000"/>
              <a:buNone/>
              <a:defRPr sz="3600">
                <a:solidFill>
                  <a:schemeClr val="lt1"/>
                </a:solidFill>
              </a:defRPr>
            </a:lvl8pPr>
            <a:lvl9pPr>
              <a:spcBef>
                <a:spcPts val="0"/>
              </a:spcBef>
              <a:buClr>
                <a:schemeClr val="lt1"/>
              </a:buClr>
              <a:buSzPct val="100000"/>
              <a:buNone/>
              <a:defRPr sz="3600">
                <a:solidFill>
                  <a:schemeClr val="lt1"/>
                </a:solidFill>
              </a:defRPr>
            </a:lvl9pPr>
          </a:lstStyle>
          <a:p>
            <a:endParaRPr/>
          </a:p>
        </p:txBody>
      </p:sp>
      <p:sp>
        <p:nvSpPr>
          <p:cNvPr id="6" name="Shape 6"/>
          <p:cNvSpPr txBox="1">
            <a:spLocks noGrp="1"/>
          </p:cNvSpPr>
          <p:nvPr>
            <p:ph type="body" idx="1"/>
          </p:nvPr>
        </p:nvSpPr>
        <p:spPr>
          <a:xfrm>
            <a:off x="457200" y="1200150"/>
            <a:ext cx="8229600" cy="3394500"/>
          </a:xfrm>
          <a:prstGeom prst="rect">
            <a:avLst/>
          </a:prstGeom>
          <a:noFill/>
          <a:ln>
            <a:noFill/>
          </a:ln>
        </p:spPr>
        <p:txBody>
          <a:bodyPr lIns="91425" tIns="91425" rIns="91425" bIns="91425" anchor="t" anchorCtr="0"/>
          <a:lstStyle>
            <a:lvl1pPr>
              <a:spcBef>
                <a:spcPts val="0"/>
              </a:spcBef>
              <a:buClr>
                <a:schemeClr val="lt1"/>
              </a:buClr>
              <a:buSzPct val="100000"/>
              <a:defRPr sz="3200">
                <a:solidFill>
                  <a:schemeClr val="lt1"/>
                </a:solidFill>
              </a:defRPr>
            </a:lvl1pPr>
            <a:lvl2pPr>
              <a:spcBef>
                <a:spcPts val="560"/>
              </a:spcBef>
              <a:buClr>
                <a:schemeClr val="lt1"/>
              </a:buClr>
              <a:buSzPct val="100000"/>
              <a:defRPr sz="2800">
                <a:solidFill>
                  <a:schemeClr val="lt1"/>
                </a:solidFill>
              </a:defRPr>
            </a:lvl2pPr>
            <a:lvl3pPr>
              <a:spcBef>
                <a:spcPts val="480"/>
              </a:spcBef>
              <a:buClr>
                <a:schemeClr val="lt1"/>
              </a:buClr>
              <a:buSzPct val="100000"/>
              <a:defRPr sz="2400">
                <a:solidFill>
                  <a:schemeClr val="lt1"/>
                </a:solidFill>
              </a:defRPr>
            </a:lvl3pPr>
            <a:lvl4pPr>
              <a:spcBef>
                <a:spcPts val="400"/>
              </a:spcBef>
              <a:buClr>
                <a:schemeClr val="lt1"/>
              </a:buClr>
              <a:buSzPct val="100000"/>
              <a:defRPr sz="2000">
                <a:solidFill>
                  <a:schemeClr val="lt1"/>
                </a:solidFill>
              </a:defRPr>
            </a:lvl4pPr>
            <a:lvl5pPr>
              <a:spcBef>
                <a:spcPts val="400"/>
              </a:spcBef>
              <a:buClr>
                <a:schemeClr val="lt1"/>
              </a:buClr>
              <a:buSzPct val="100000"/>
              <a:defRPr sz="2000">
                <a:solidFill>
                  <a:schemeClr val="lt1"/>
                </a:solidFill>
              </a:defRPr>
            </a:lvl5pPr>
            <a:lvl6pPr>
              <a:spcBef>
                <a:spcPts val="400"/>
              </a:spcBef>
              <a:buClr>
                <a:schemeClr val="lt1"/>
              </a:buClr>
              <a:buSzPct val="100000"/>
              <a:defRPr sz="2000">
                <a:solidFill>
                  <a:schemeClr val="lt1"/>
                </a:solidFill>
              </a:defRPr>
            </a:lvl6pPr>
            <a:lvl7pPr>
              <a:spcBef>
                <a:spcPts val="400"/>
              </a:spcBef>
              <a:buClr>
                <a:schemeClr val="lt1"/>
              </a:buClr>
              <a:buSzPct val="100000"/>
              <a:defRPr sz="2000">
                <a:solidFill>
                  <a:schemeClr val="lt1"/>
                </a:solidFill>
              </a:defRPr>
            </a:lvl7pPr>
            <a:lvl8pPr>
              <a:spcBef>
                <a:spcPts val="400"/>
              </a:spcBef>
              <a:buClr>
                <a:schemeClr val="lt1"/>
              </a:buClr>
              <a:buSzPct val="100000"/>
              <a:defRPr sz="2000">
                <a:solidFill>
                  <a:schemeClr val="lt1"/>
                </a:solidFill>
              </a:defRPr>
            </a:lvl8pPr>
            <a:lvl9pPr>
              <a:spcBef>
                <a:spcPts val="400"/>
              </a:spcBef>
              <a:buClr>
                <a:schemeClr val="lt1"/>
              </a:buClr>
              <a:buSzPct val="100000"/>
              <a:defRPr sz="2000">
                <a:solidFill>
                  <a:schemeClr val="lt1"/>
                </a:solidFill>
              </a:defRPr>
            </a:lvl9pPr>
          </a:lstStyle>
          <a:p>
            <a:endParaRPr/>
          </a:p>
        </p:txBody>
      </p:sp>
      <p:sp>
        <p:nvSpPr>
          <p:cNvPr id="7" name="Shape 7"/>
          <p:cNvSpPr/>
          <p:nvPr/>
        </p:nvSpPr>
        <p:spPr>
          <a:xfrm>
            <a:off x="0" y="0"/>
            <a:ext cx="3135299" cy="5143499"/>
          </a:xfrm>
          <a:prstGeom prst="rect">
            <a:avLst/>
          </a:prstGeom>
          <a:noFill/>
          <a:ln>
            <a:noFill/>
          </a:ln>
        </p:spPr>
        <p:txBody>
          <a:bodyPr lIns="91425" tIns="45700" rIns="91425" bIns="45700" anchor="t" anchorCtr="0">
            <a:noAutofit/>
          </a:bodyPr>
          <a:lstStyle/>
          <a:p>
            <a:pPr>
              <a:spcBef>
                <a:spcPts val="0"/>
              </a:spcBef>
              <a:buNone/>
            </a:pPr>
            <a:endParaRPr/>
          </a:p>
        </p:txBody>
      </p:sp>
      <p:sp>
        <p:nvSpPr>
          <p:cNvPr id="8" name="Shape 8"/>
          <p:cNvSpPr/>
          <p:nvPr/>
        </p:nvSpPr>
        <p:spPr>
          <a:xfrm>
            <a:off x="3175" y="4533900"/>
            <a:ext cx="635000" cy="609600"/>
          </a:xfrm>
          <a:custGeom>
            <a:avLst/>
            <a:gdLst/>
            <a:ahLst/>
            <a:cxnLst/>
            <a:rect l="0" t="0" r="0" b="0"/>
            <a:pathLst>
              <a:path w="400" h="512" extrusionOk="0">
                <a:moveTo>
                  <a:pt x="400" y="0"/>
                </a:moveTo>
                <a:lnTo>
                  <a:pt x="0" y="0"/>
                </a:lnTo>
                <a:lnTo>
                  <a:pt x="0" y="512"/>
                </a:lnTo>
                <a:lnTo>
                  <a:pt x="2" y="512"/>
                </a:lnTo>
                <a:lnTo>
                  <a:pt x="400" y="0"/>
                </a:lnTo>
                <a:close/>
              </a:path>
            </a:pathLst>
          </a:custGeom>
          <a:gradFill>
            <a:gsLst>
              <a:gs pos="0">
                <a:srgbClr val="0090DA"/>
              </a:gs>
              <a:gs pos="54000">
                <a:srgbClr val="0090DA"/>
              </a:gs>
              <a:gs pos="98000">
                <a:srgbClr val="2BC4F3"/>
              </a:gs>
              <a:gs pos="100000">
                <a:srgbClr val="00AEEE"/>
              </a:gs>
            </a:gsLst>
            <a:lin ang="8100000" scaled="0"/>
          </a:gradFill>
          <a:ln>
            <a:noFill/>
          </a:ln>
        </p:spPr>
        <p:txBody>
          <a:bodyPr lIns="91425" tIns="45700" rIns="91425" bIns="45700" anchor="t" anchorCtr="0">
            <a:noAutofit/>
          </a:bodyPr>
          <a:lstStyle/>
          <a:p>
            <a:pPr>
              <a:spcBef>
                <a:spcPts val="0"/>
              </a:spcBef>
              <a:buNone/>
            </a:pPr>
            <a:endParaRPr/>
          </a:p>
        </p:txBody>
      </p:sp>
      <p:sp>
        <p:nvSpPr>
          <p:cNvPr id="9" name="Shape 9"/>
          <p:cNvSpPr/>
          <p:nvPr/>
        </p:nvSpPr>
        <p:spPr>
          <a:xfrm>
            <a:off x="3175" y="3924300"/>
            <a:ext cx="635000" cy="609600"/>
          </a:xfrm>
          <a:custGeom>
            <a:avLst/>
            <a:gdLst/>
            <a:ahLst/>
            <a:cxnLst/>
            <a:rect l="0" t="0" r="0" b="0"/>
            <a:pathLst>
              <a:path w="400" h="512" extrusionOk="0">
                <a:moveTo>
                  <a:pt x="400" y="512"/>
                </a:moveTo>
                <a:lnTo>
                  <a:pt x="2" y="0"/>
                </a:lnTo>
                <a:lnTo>
                  <a:pt x="0" y="0"/>
                </a:lnTo>
                <a:lnTo>
                  <a:pt x="0" y="512"/>
                </a:lnTo>
                <a:lnTo>
                  <a:pt x="400" y="512"/>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10" name="Shape 10"/>
          <p:cNvSpPr/>
          <p:nvPr/>
        </p:nvSpPr>
        <p:spPr>
          <a:xfrm>
            <a:off x="8397875" y="2017"/>
            <a:ext cx="746125" cy="610209"/>
          </a:xfrm>
          <a:custGeom>
            <a:avLst/>
            <a:gdLst/>
            <a:ahLst/>
            <a:cxnLst/>
            <a:rect l="0" t="0" r="0" b="0"/>
            <a:pathLst>
              <a:path w="470" h="605" extrusionOk="0">
                <a:moveTo>
                  <a:pt x="470" y="0"/>
                </a:moveTo>
                <a:lnTo>
                  <a:pt x="0" y="605"/>
                </a:lnTo>
                <a:lnTo>
                  <a:pt x="470" y="605"/>
                </a:lnTo>
                <a:lnTo>
                  <a:pt x="470" y="0"/>
                </a:lnTo>
                <a:close/>
              </a:path>
            </a:pathLst>
          </a:custGeom>
          <a:gradFill>
            <a:gsLst>
              <a:gs pos="0">
                <a:srgbClr val="0090DA"/>
              </a:gs>
              <a:gs pos="54000">
                <a:srgbClr val="0090DA"/>
              </a:gs>
              <a:gs pos="98000">
                <a:srgbClr val="2BC4F3"/>
              </a:gs>
              <a:gs pos="100000">
                <a:srgbClr val="00AEEE"/>
              </a:gs>
            </a:gsLst>
            <a:lin ang="18899999" scaled="0"/>
          </a:gradFill>
          <a:ln>
            <a:noFill/>
          </a:ln>
        </p:spPr>
        <p:txBody>
          <a:bodyPr lIns="91425" tIns="45700" rIns="91425" bIns="45700" anchor="t" anchorCtr="0">
            <a:noAutofit/>
          </a:bodyPr>
          <a:lstStyle/>
          <a:p>
            <a:pPr>
              <a:spcBef>
                <a:spcPts val="0"/>
              </a:spcBef>
              <a:buNone/>
            </a:pPr>
            <a:endParaRPr/>
          </a:p>
        </p:txBody>
      </p:sp>
      <p:sp>
        <p:nvSpPr>
          <p:cNvPr id="11" name="Shape 11"/>
          <p:cNvSpPr/>
          <p:nvPr/>
        </p:nvSpPr>
        <p:spPr>
          <a:xfrm>
            <a:off x="8397875" y="612225"/>
            <a:ext cx="746125" cy="607183"/>
          </a:xfrm>
          <a:custGeom>
            <a:avLst/>
            <a:gdLst/>
            <a:ahLst/>
            <a:cxnLst/>
            <a:rect l="0" t="0" r="0" b="0"/>
            <a:pathLst>
              <a:path w="470" h="602" extrusionOk="0">
                <a:moveTo>
                  <a:pt x="0" y="0"/>
                </a:moveTo>
                <a:lnTo>
                  <a:pt x="470" y="602"/>
                </a:lnTo>
                <a:lnTo>
                  <a:pt x="470" y="0"/>
                </a:lnTo>
                <a:lnTo>
                  <a:pt x="0" y="0"/>
                </a:lnTo>
                <a:close/>
              </a:path>
            </a:pathLst>
          </a:custGeom>
          <a:gradFill>
            <a:gsLst>
              <a:gs pos="0">
                <a:srgbClr val="AAAAAA"/>
              </a:gs>
              <a:gs pos="54000">
                <a:srgbClr val="AAAAAA"/>
              </a:gs>
              <a:gs pos="98000">
                <a:srgbClr val="D2D2D2"/>
              </a:gs>
              <a:gs pos="100000">
                <a:srgbClr val="B9B9B9"/>
              </a:gs>
            </a:gsLst>
            <a:lin ang="13499999" scaled="0"/>
          </a:gradFill>
          <a:ln>
            <a:noFill/>
          </a:ln>
        </p:spPr>
        <p:txBody>
          <a:bodyPr lIns="91425" tIns="45700" rIns="91425" bIns="45700" anchor="t" anchorCtr="0">
            <a:noAutofit/>
          </a:bodyPr>
          <a:lstStyle/>
          <a:p>
            <a:pPr>
              <a:spcBef>
                <a:spcPts val="0"/>
              </a:spcBef>
              <a:buNone/>
            </a:pPr>
            <a:endParaRPr/>
          </a:p>
        </p:txBody>
      </p:sp>
      <p:sp>
        <p:nvSpPr>
          <p:cNvPr id="12" name="Shape 12"/>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lvl1pPr algn="r">
              <a:spcBef>
                <a:spcPts val="0"/>
              </a:spcBef>
              <a:buNone/>
              <a:defRPr sz="1300">
                <a:solidFill>
                  <a:schemeClr val="lt1"/>
                </a:solidFill>
              </a:defRPr>
            </a:lvl1pPr>
          </a:lstStyle>
          <a:p>
            <a:pPr>
              <a:spcBef>
                <a:spcPts val="0"/>
              </a:spcBef>
              <a:buNone/>
            </a:pPr>
            <a:fld id="{00000000-1234-1234-1234-123412341234}" type="slidenum">
              <a:rPr lang="el"/>
              <a:t>‹#›</a:t>
            </a:fld>
            <a:endParaRPr lang="el"/>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el.wikipedia.org/w/index.php?title=%CE%94%CE%B5%CE%AF%CE%BA%CF%84%CE%B7%CF%82_%CE%B5%CE%B3%CE%BA%CE%BB%CE%B7%CE%BC%CE%B1%CF%84%CE%B9%CE%BA%CF%8C%CF%84%CE%B7%CF%84%CE%B1%CF%82&amp;action=edit&amp;redlink=1"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newsgr.com/t/%CE%BF%CE%B7%CE%B5_oie.ht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inewsgr.com/257/oi-chores-me-ti-megalyteri-egklimatikotita.ht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aspidablog.pblogs.gr/2012/09/h-albania-prwth-se-egklhmatikothta-sthn-efrwph-dolofonies-akrwth.html"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www.bbc.co.uk/greek/local/031108_crime1.shtml" TargetMode="External"/><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ctrTitle"/>
          </p:nvPr>
        </p:nvSpPr>
        <p:spPr>
          <a:xfrm>
            <a:off x="1639325" y="1365856"/>
            <a:ext cx="6400799" cy="1102500"/>
          </a:xfrm>
          <a:prstGeom prst="rect">
            <a:avLst/>
          </a:prstGeom>
        </p:spPr>
        <p:txBody>
          <a:bodyPr lIns="91425" tIns="91425" rIns="91425" bIns="91425" anchor="b" anchorCtr="0">
            <a:noAutofit/>
          </a:bodyPr>
          <a:lstStyle/>
          <a:p>
            <a:pPr>
              <a:spcBef>
                <a:spcPts val="0"/>
              </a:spcBef>
              <a:buNone/>
            </a:pPr>
            <a:r>
              <a:rPr lang="el"/>
              <a:t>Εγκληματικότητα</a:t>
            </a:r>
          </a:p>
        </p:txBody>
      </p:sp>
      <p:sp>
        <p:nvSpPr>
          <p:cNvPr id="87" name="Shape 87"/>
          <p:cNvSpPr txBox="1">
            <a:spLocks noGrp="1"/>
          </p:cNvSpPr>
          <p:nvPr>
            <p:ph type="subTitle" idx="1"/>
          </p:nvPr>
        </p:nvSpPr>
        <p:spPr>
          <a:xfrm>
            <a:off x="5730750" y="4563001"/>
            <a:ext cx="2808899" cy="383100"/>
          </a:xfrm>
          <a:prstGeom prst="rect">
            <a:avLst/>
          </a:prstGeom>
        </p:spPr>
        <p:txBody>
          <a:bodyPr lIns="91425" tIns="91425" rIns="91425" bIns="91425" anchor="t" anchorCtr="0">
            <a:noAutofit/>
          </a:bodyPr>
          <a:lstStyle/>
          <a:p>
            <a:pPr>
              <a:spcBef>
                <a:spcPts val="0"/>
              </a:spcBef>
              <a:buNone/>
            </a:pPr>
            <a:r>
              <a:rPr lang="el" sz="1800" i="1">
                <a:solidFill>
                  <a:schemeClr val="accent2"/>
                </a:solidFill>
              </a:rPr>
              <a:t>Ιωάννα Φουρναράκη</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8" fill="hold" nodeType="clickEffect">
                                  <p:stCondLst>
                                    <p:cond delay="0"/>
                                  </p:stCondLst>
                                  <p:childTnLst>
                                    <p:anim calcmode="lin" valueType="num">
                                      <p:cBhvr additive="base">
                                        <p:cTn id="6" dur="1000"/>
                                        <p:tgtEl>
                                          <p:spTgt spid="86"/>
                                        </p:tgtEl>
                                        <p:attrNameLst>
                                          <p:attrName>ppt_x</p:attrName>
                                        </p:attrNameLst>
                                      </p:cBhvr>
                                      <p:tavLst>
                                        <p:tav tm="0">
                                          <p:val>
                                            <p:strVal val="#ppt_x"/>
                                          </p:val>
                                        </p:tav>
                                        <p:tav tm="100000">
                                          <p:val>
                                            <p:strVal val="#ppt_x-1"/>
                                          </p:val>
                                        </p:tav>
                                      </p:tavLst>
                                    </p:anim>
                                    <p:set>
                                      <p:cBhvr>
                                        <p:cTn id="7" dur="1" fill="hold">
                                          <p:stCondLst>
                                            <p:cond delay="1000"/>
                                          </p:stCondLst>
                                        </p:cTn>
                                        <p:tgtEl>
                                          <p:spTgt spid="86"/>
                                        </p:tgtEl>
                                        <p:attrNameLst>
                                          <p:attrName>style.visibility</p:attrName>
                                        </p:attrNameLst>
                                      </p:cBhvr>
                                      <p:to>
                                        <p:strVal val="hidden"/>
                                      </p:to>
                                    </p:set>
                                  </p:childTnLst>
                                </p:cTn>
                              </p:par>
                              <p:par>
                                <p:cTn id="8" presetID="23" presetClass="exit" presetSubtype="32" fill="hold" nodeType="withEffect">
                                  <p:stCondLst>
                                    <p:cond delay="0"/>
                                  </p:stCondLst>
                                  <p:childTnLst>
                                    <p:anim calcmode="lin" valueType="num">
                                      <p:cBhvr additive="base">
                                        <p:cTn id="9" dur="2000"/>
                                        <p:tgtEl>
                                          <p:spTgt spid="87"/>
                                        </p:tgtEl>
                                        <p:attrNameLst>
                                          <p:attrName>ppt_w</p:attrName>
                                        </p:attrNameLst>
                                      </p:cBhvr>
                                      <p:tavLst>
                                        <p:tav tm="0">
                                          <p:val>
                                            <p:strVal val="#ppt_w"/>
                                          </p:val>
                                        </p:tav>
                                        <p:tav tm="100000">
                                          <p:val>
                                            <p:strVal val="0"/>
                                          </p:val>
                                        </p:tav>
                                      </p:tavLst>
                                    </p:anim>
                                    <p:anim calcmode="lin" valueType="num">
                                      <p:cBhvr additive="base">
                                        <p:cTn id="10" dur="2000"/>
                                        <p:tgtEl>
                                          <p:spTgt spid="87"/>
                                        </p:tgtEl>
                                        <p:attrNameLst>
                                          <p:attrName>ppt_h</p:attrName>
                                        </p:attrNameLst>
                                      </p:cBhvr>
                                      <p:tavLst>
                                        <p:tav tm="0">
                                          <p:val>
                                            <p:strVal val="#ppt_h"/>
                                          </p:val>
                                        </p:tav>
                                        <p:tav tm="100000">
                                          <p:val>
                                            <p:strVal val="0"/>
                                          </p:val>
                                        </p:tav>
                                      </p:tavLst>
                                    </p:anim>
                                    <p:set>
                                      <p:cBhvr>
                                        <p:cTn id="11" dur="1" fill="hold">
                                          <p:stCondLst>
                                            <p:cond delay="2000"/>
                                          </p:stCondLst>
                                        </p:cTn>
                                        <p:tgtEl>
                                          <p:spTgt spid="8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1204200" y="1538000"/>
            <a:ext cx="5651700" cy="1407599"/>
          </a:xfrm>
          <a:prstGeom prst="rect">
            <a:avLst/>
          </a:prstGeom>
        </p:spPr>
        <p:txBody>
          <a:bodyPr lIns="91425" tIns="91425" rIns="91425" bIns="91425" anchor="t" anchorCtr="0">
            <a:noAutofit/>
          </a:bodyPr>
          <a:lstStyle/>
          <a:p>
            <a:pPr lvl="0" rtl="0">
              <a:spcBef>
                <a:spcPts val="0"/>
              </a:spcBef>
              <a:buNone/>
            </a:pPr>
            <a:r>
              <a:rPr lang="el" sz="9600">
                <a:solidFill>
                  <a:srgbClr val="F4CCCC"/>
                </a:solidFill>
              </a:rPr>
              <a:t>ΤΈΛΟΣ...</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8"/>
                                        </p:tgtEl>
                                        <p:attrNameLst>
                                          <p:attrName>style.visibility</p:attrName>
                                        </p:attrNameLst>
                                      </p:cBhvr>
                                      <p:to>
                                        <p:strVal val="visible"/>
                                      </p:to>
                                    </p:set>
                                    <p:animEffect transition="in" filter="fade">
                                      <p:cBhvr>
                                        <p:cTn id="7" dur="21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l">
                <a:solidFill>
                  <a:srgbClr val="FFD966"/>
                </a:solidFill>
                <a:latin typeface="Comic Sans MS"/>
                <a:ea typeface="Comic Sans MS"/>
                <a:cs typeface="Comic Sans MS"/>
                <a:sym typeface="Comic Sans MS"/>
              </a:rPr>
              <a:t>Τι είναι εγκληματικότητα;</a:t>
            </a:r>
          </a:p>
        </p:txBody>
      </p:sp>
      <p:sp>
        <p:nvSpPr>
          <p:cNvPr id="93" name="Shape 93"/>
          <p:cNvSpPr txBox="1">
            <a:spLocks noGrp="1"/>
          </p:cNvSpPr>
          <p:nvPr>
            <p:ph type="body" idx="1"/>
          </p:nvPr>
        </p:nvSpPr>
        <p:spPr>
          <a:xfrm>
            <a:off x="222750" y="1063375"/>
            <a:ext cx="8281800" cy="3277799"/>
          </a:xfrm>
          <a:prstGeom prst="rect">
            <a:avLst/>
          </a:prstGeom>
          <a:solidFill>
            <a:srgbClr val="0090DA"/>
          </a:solidFill>
          <a:ln w="9525" cap="flat">
            <a:solidFill>
              <a:srgbClr val="D2D2D2"/>
            </a:solidFill>
            <a:prstDash val="solid"/>
            <a:round/>
            <a:headEnd type="none" w="med" len="med"/>
            <a:tailEnd type="none" w="med" len="med"/>
          </a:ln>
        </p:spPr>
        <p:txBody>
          <a:bodyPr lIns="91425" tIns="91425" rIns="91425" bIns="91425" anchor="t" anchorCtr="0">
            <a:noAutofit/>
          </a:bodyPr>
          <a:lstStyle/>
          <a:p>
            <a:pPr lvl="0" rtl="0">
              <a:spcBef>
                <a:spcPts val="0"/>
              </a:spcBef>
              <a:buClr>
                <a:schemeClr val="dk1"/>
              </a:buClr>
              <a:buSzPct val="78571"/>
              <a:buFont typeface="Arial"/>
              <a:buNone/>
            </a:pPr>
            <a:r>
              <a:rPr lang="el" sz="1400"/>
              <a:t>Εγκληματικότητα ονομάζεται το σύνολο των αξιόποινων πράξεων που αποδοκιμάζονται ειδικότερα από τους ποινικούς νόμους.</a:t>
            </a:r>
          </a:p>
          <a:p>
            <a:pPr lvl="0" rtl="0">
              <a:spcBef>
                <a:spcPts val="0"/>
              </a:spcBef>
              <a:buClr>
                <a:schemeClr val="dk1"/>
              </a:buClr>
              <a:buSzPct val="78571"/>
              <a:buFont typeface="Arial"/>
              <a:buNone/>
            </a:pPr>
            <a:r>
              <a:rPr lang="el" sz="1400"/>
              <a:t>Η Εγκληματικότητα προσδιορίζεται κατά τόπο (περιοχή, χώρα), χρόνο, μέγεθος, δομή (είδος - βαρύτητα) και εξέλιξη (αύξηση, μείωση). Κύρια στοιχεία που προσδιορίζουν τα παραπάνω είναι συνηθέστερα αστυνομικές στατιστικές καθώς και παρόμοιες ποινικών δικαστηρίων ή και άλλων δημόσιων φορέων.</a:t>
            </a:r>
          </a:p>
          <a:p>
            <a:pPr lvl="0">
              <a:spcBef>
                <a:spcPts val="0"/>
              </a:spcBef>
              <a:buClr>
                <a:schemeClr val="dk1"/>
              </a:buClr>
              <a:buSzPct val="78571"/>
              <a:buFont typeface="Arial"/>
              <a:buNone/>
            </a:pPr>
            <a:r>
              <a:rPr lang="el" sz="1400"/>
              <a:t>Παρά ταύτα η εγκληματικότητα που προκύπτει από τις παραπάνω στατιστικές αποτελούν την λεγόμενη "φανερή εγκληματικότητα", σε αντίθεση με την "αφανή ή σκοτεινή εγκληματικότητα", που σαφώς υπάρχει αλλά δεν καταγράφεται για διάφορους λόγους, όπως π. χ. περιπτώσεις που δεν καταγγέλλονται. Η έκταση της εγκληματικότητας σε μία χώρα υπολογίζεται με βάση τον </a:t>
            </a:r>
            <a:r>
              <a:rPr lang="el" sz="1400" u="sng">
                <a:solidFill>
                  <a:schemeClr val="hlink"/>
                </a:solidFill>
                <a:hlinkClick r:id="rId3"/>
              </a:rPr>
              <a:t>δείκτη εγκληματικότητας</a:t>
            </a:r>
            <a:r>
              <a:rPr lang="el" sz="1400"/>
              <a:t>.</a:t>
            </a:r>
          </a:p>
        </p:txBody>
      </p:sp>
      <p:sp>
        <p:nvSpPr>
          <p:cNvPr id="94" name="Shape 94"/>
          <p:cNvSpPr txBox="1"/>
          <p:nvPr/>
        </p:nvSpPr>
        <p:spPr>
          <a:xfrm>
            <a:off x="5784750" y="2841750"/>
            <a:ext cx="3888000" cy="453599"/>
          </a:xfrm>
          <a:prstGeom prst="rect">
            <a:avLst/>
          </a:prstGeom>
          <a:noFill/>
          <a:ln>
            <a:noFill/>
          </a:ln>
        </p:spPr>
        <p:txBody>
          <a:bodyPr lIns="91425" tIns="91425" rIns="91425" bIns="91425" anchor="t" anchorCtr="0">
            <a:noAutofit/>
          </a:bodyPr>
          <a:lstStyle/>
          <a:p>
            <a:pPr>
              <a:spcBef>
                <a:spcPts val="0"/>
              </a:spcBef>
              <a:buNone/>
            </a:pPr>
            <a:endParaRPr/>
          </a:p>
        </p:txBody>
      </p:sp>
      <p:sp>
        <p:nvSpPr>
          <p:cNvPr id="95" name="Shape 95"/>
          <p:cNvSpPr txBox="1"/>
          <p:nvPr/>
        </p:nvSpPr>
        <p:spPr>
          <a:xfrm>
            <a:off x="370650" y="4563000"/>
            <a:ext cx="8133899" cy="324000"/>
          </a:xfrm>
          <a:prstGeom prst="rect">
            <a:avLst/>
          </a:prstGeom>
          <a:noFill/>
          <a:ln>
            <a:noFill/>
          </a:ln>
        </p:spPr>
        <p:txBody>
          <a:bodyPr lIns="91425" tIns="91425" rIns="91425" bIns="91425" anchor="t" anchorCtr="0">
            <a:noAutofit/>
          </a:bodyPr>
          <a:lstStyle/>
          <a:p>
            <a:pPr>
              <a:spcBef>
                <a:spcPts val="0"/>
              </a:spcBef>
              <a:buNone/>
            </a:pPr>
            <a:r>
              <a:rPr lang="el" sz="700"/>
              <a:t>http://el.wikipedia.org/wiki/%CE%95%CE%B3%CE%BA%CE%BB%CE%B7%CE%BC%CE%B1%CF%84%CE%B9%CE%BA%CF%8C%CF%84%CE%B7%CF%84%CE%B1</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92"/>
                                        </p:tgtEl>
                                        <p:attrNameLst>
                                          <p:attrName>style.visibility</p:attrName>
                                        </p:attrNameLst>
                                      </p:cBhvr>
                                      <p:to>
                                        <p:strVal val="visible"/>
                                      </p:to>
                                    </p:set>
                                    <p:anim calcmode="lin" valueType="num">
                                      <p:cBhvr additive="base">
                                        <p:cTn id="7" dur="1000"/>
                                        <p:tgtEl>
                                          <p:spTgt spid="92"/>
                                        </p:tgtEl>
                                        <p:attrNameLst>
                                          <p:attrName>ppt_w</p:attrName>
                                        </p:attrNameLst>
                                      </p:cBhvr>
                                      <p:tavLst>
                                        <p:tav tm="0">
                                          <p:val>
                                            <p:strVal val="0"/>
                                          </p:val>
                                        </p:tav>
                                        <p:tav tm="100000">
                                          <p:val>
                                            <p:strVal val="#ppt_w"/>
                                          </p:val>
                                        </p:tav>
                                      </p:tavLst>
                                    </p:anim>
                                    <p:anim calcmode="lin" valueType="num">
                                      <p:cBhvr additive="base">
                                        <p:cTn id="8" dur="1000"/>
                                        <p:tgtEl>
                                          <p:spTgt spid="92"/>
                                        </p:tgtEl>
                                        <p:attrNameLst>
                                          <p:attrName>ppt_h</p:attrName>
                                        </p:attrNameLst>
                                      </p:cBhvr>
                                      <p:tavLst>
                                        <p:tav tm="0">
                                          <p:val>
                                            <p:strVal val="0"/>
                                          </p:val>
                                        </p:tav>
                                        <p:tav tm="100000">
                                          <p:val>
                                            <p:strVal val="#ppt_h"/>
                                          </p:val>
                                        </p:tav>
                                      </p:tavLst>
                                    </p:anim>
                                  </p:childTnLst>
                                </p:cTn>
                              </p:par>
                            </p:childTnLst>
                          </p:cTn>
                        </p:par>
                        <p:par>
                          <p:cTn id="9" fill="hold">
                            <p:stCondLst>
                              <p:cond delay="1000"/>
                            </p:stCondLst>
                            <p:childTnLst>
                              <p:par>
                                <p:cTn id="10" presetID="2" presetClass="entr" presetSubtype="8" fill="hold" nodeType="afterEffect">
                                  <p:stCondLst>
                                    <p:cond delay="0"/>
                                  </p:stCondLst>
                                  <p:childTnLst>
                                    <p:set>
                                      <p:cBhvr>
                                        <p:cTn id="11" dur="1" fill="hold">
                                          <p:stCondLst>
                                            <p:cond delay="0"/>
                                          </p:stCondLst>
                                        </p:cTn>
                                        <p:tgtEl>
                                          <p:spTgt spid="93"/>
                                        </p:tgtEl>
                                        <p:attrNameLst>
                                          <p:attrName>style.visibility</p:attrName>
                                        </p:attrNameLst>
                                      </p:cBhvr>
                                      <p:to>
                                        <p:strVal val="visible"/>
                                      </p:to>
                                    </p:set>
                                    <p:anim calcmode="lin" valueType="num">
                                      <p:cBhvr additive="base">
                                        <p:cTn id="12" dur="1000"/>
                                        <p:tgtEl>
                                          <p:spTgt spid="93"/>
                                        </p:tgtEl>
                                        <p:attrNameLst>
                                          <p:attrName>ppt_x</p:attrName>
                                        </p:attrNameLst>
                                      </p:cBhvr>
                                      <p:tavLst>
                                        <p:tav tm="0">
                                          <p:val>
                                            <p:strVal val="#ppt_x-1"/>
                                          </p:val>
                                        </p:tav>
                                        <p:tav tm="100000">
                                          <p:val>
                                            <p:strVal val="#ppt_x"/>
                                          </p:val>
                                        </p:tav>
                                      </p:tavLst>
                                    </p:anim>
                                  </p:childTnLst>
                                </p:cTn>
                              </p:par>
                              <p:par>
                                <p:cTn id="13" presetID="10" presetClass="entr" presetSubtype="0" fill="hold" nodeType="withEffect">
                                  <p:stCondLst>
                                    <p:cond delay="0"/>
                                  </p:stCondLst>
                                  <p:childTnLst>
                                    <p:set>
                                      <p:cBhvr>
                                        <p:cTn id="14" dur="1" fill="hold">
                                          <p:stCondLst>
                                            <p:cond delay="0"/>
                                          </p:stCondLst>
                                        </p:cTn>
                                        <p:tgtEl>
                                          <p:spTgt spid="95"/>
                                        </p:tgtEl>
                                        <p:attrNameLst>
                                          <p:attrName>style.visibility</p:attrName>
                                        </p:attrNameLst>
                                      </p:cBhvr>
                                      <p:to>
                                        <p:strVal val="visible"/>
                                      </p:to>
                                    </p:set>
                                    <p:animEffect transition="in" filter="fade">
                                      <p:cBhvr>
                                        <p:cTn id="15" dur="700"/>
                                        <p:tgtEl>
                                          <p:spTgt spid="9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nodeType="clickEffect">
                                  <p:stCondLst>
                                    <p:cond delay="0"/>
                                  </p:stCondLst>
                                  <p:childTnLst>
                                    <p:animEffect transition="out" filter="fade">
                                      <p:cBhvr>
                                        <p:cTn id="19" dur="1000"/>
                                        <p:tgtEl>
                                          <p:spTgt spid="92"/>
                                        </p:tgtEl>
                                      </p:cBhvr>
                                    </p:animEffect>
                                    <p:set>
                                      <p:cBhvr>
                                        <p:cTn id="20" dur="1" fill="hold">
                                          <p:stCondLst>
                                            <p:cond delay="1000"/>
                                          </p:stCondLst>
                                        </p:cTn>
                                        <p:tgtEl>
                                          <p:spTgt spid="92"/>
                                        </p:tgtEl>
                                        <p:attrNameLst>
                                          <p:attrName>style.visibility</p:attrName>
                                        </p:attrNameLst>
                                      </p:cBhvr>
                                      <p:to>
                                        <p:strVal val="hidden"/>
                                      </p:to>
                                    </p:set>
                                  </p:childTnLst>
                                </p:cTn>
                              </p:par>
                            </p:childTnLst>
                          </p:cTn>
                        </p:par>
                        <p:par>
                          <p:cTn id="21" fill="hold">
                            <p:stCondLst>
                              <p:cond delay="1000"/>
                            </p:stCondLst>
                            <p:childTnLst>
                              <p:par>
                                <p:cTn id="22" presetID="10" presetClass="exit" presetSubtype="0" fill="hold" nodeType="afterEffect">
                                  <p:stCondLst>
                                    <p:cond delay="0"/>
                                  </p:stCondLst>
                                  <p:childTnLst>
                                    <p:animEffect transition="out" filter="fade">
                                      <p:cBhvr>
                                        <p:cTn id="23" dur="1000"/>
                                        <p:tgtEl>
                                          <p:spTgt spid="93"/>
                                        </p:tgtEl>
                                      </p:cBhvr>
                                    </p:animEffect>
                                    <p:set>
                                      <p:cBhvr>
                                        <p:cTn id="24" dur="1" fill="hold">
                                          <p:stCondLst>
                                            <p:cond delay="1000"/>
                                          </p:stCondLst>
                                        </p:cTn>
                                        <p:tgtEl>
                                          <p:spTgt spid="93"/>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800"/>
                                        <p:tgtEl>
                                          <p:spTgt spid="95"/>
                                        </p:tgtEl>
                                      </p:cBhvr>
                                    </p:animEffect>
                                    <p:set>
                                      <p:cBhvr>
                                        <p:cTn id="27" dur="1" fill="hold">
                                          <p:stCondLst>
                                            <p:cond delay="800"/>
                                          </p:stCondLst>
                                        </p:cTn>
                                        <p:tgtEl>
                                          <p:spTgt spid="9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l" sz="2400">
                <a:solidFill>
                  <a:srgbClr val="93C47D"/>
                </a:solidFill>
                <a:latin typeface="Courier New"/>
                <a:ea typeface="Courier New"/>
                <a:cs typeface="Courier New"/>
                <a:sym typeface="Courier New"/>
              </a:rPr>
              <a:t>Ποσοστά δολοφονιών παγκοσμίως.</a:t>
            </a:r>
          </a:p>
        </p:txBody>
      </p:sp>
      <p:sp>
        <p:nvSpPr>
          <p:cNvPr id="101" name="Shape 101"/>
          <p:cNvSpPr txBox="1">
            <a:spLocks noGrp="1"/>
          </p:cNvSpPr>
          <p:nvPr>
            <p:ph type="body" idx="1"/>
          </p:nvPr>
        </p:nvSpPr>
        <p:spPr>
          <a:xfrm>
            <a:off x="1672200" y="1112400"/>
            <a:ext cx="4085699" cy="3630300"/>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l" sz="1400" i="1">
                <a:solidFill>
                  <a:schemeClr val="accent6"/>
                </a:solidFill>
              </a:rPr>
              <a:t>Ο </a:t>
            </a:r>
            <a:r>
              <a:rPr lang="el" sz="1400" i="1" u="sng">
                <a:solidFill>
                  <a:schemeClr val="accent6"/>
                </a:solidFill>
                <a:hlinkClick r:id="rId3"/>
              </a:rPr>
              <a:t>ΟΗΕ</a:t>
            </a:r>
            <a:r>
              <a:rPr lang="el" sz="1400" i="1">
                <a:solidFill>
                  <a:schemeClr val="accent6"/>
                </a:solidFill>
              </a:rPr>
              <a:t> έχει καταρτίσει λίστα με τα 10 κράτη που συγκεντρώνουν τα υψηλότερα ποσοστά δολοφονιών:</a:t>
            </a:r>
          </a:p>
          <a:p>
            <a:pPr lvl="0" rtl="0">
              <a:spcBef>
                <a:spcPts val="0"/>
              </a:spcBef>
              <a:buClr>
                <a:schemeClr val="dk1"/>
              </a:buClr>
              <a:buSzPct val="78571"/>
              <a:buFont typeface="Arial"/>
              <a:buNone/>
            </a:pPr>
            <a:r>
              <a:rPr lang="el" sz="1400" i="1">
                <a:solidFill>
                  <a:schemeClr val="accent6"/>
                </a:solidFill>
              </a:rPr>
              <a:t>Ονδούρα 82,1%</a:t>
            </a:r>
          </a:p>
          <a:p>
            <a:pPr lvl="0" rtl="0">
              <a:spcBef>
                <a:spcPts val="0"/>
              </a:spcBef>
              <a:buClr>
                <a:schemeClr val="dk1"/>
              </a:buClr>
              <a:buSzPct val="78571"/>
              <a:buFont typeface="Arial"/>
              <a:buNone/>
            </a:pPr>
            <a:r>
              <a:rPr lang="el" sz="1400" i="1">
                <a:solidFill>
                  <a:schemeClr val="accent6"/>
                </a:solidFill>
              </a:rPr>
              <a:t>Ελ Σαλβαδόρ 66%</a:t>
            </a:r>
          </a:p>
          <a:p>
            <a:pPr lvl="0" rtl="0">
              <a:spcBef>
                <a:spcPts val="0"/>
              </a:spcBef>
              <a:buClr>
                <a:schemeClr val="dk1"/>
              </a:buClr>
              <a:buSzPct val="78571"/>
              <a:buFont typeface="Arial"/>
              <a:buNone/>
            </a:pPr>
            <a:r>
              <a:rPr lang="el" sz="1400" i="1">
                <a:solidFill>
                  <a:schemeClr val="accent6"/>
                </a:solidFill>
              </a:rPr>
              <a:t>Ακτή Ελεφαντοστού 56,9%</a:t>
            </a:r>
          </a:p>
          <a:p>
            <a:pPr lvl="0" rtl="0">
              <a:spcBef>
                <a:spcPts val="0"/>
              </a:spcBef>
              <a:buClr>
                <a:schemeClr val="dk1"/>
              </a:buClr>
              <a:buSzPct val="78571"/>
              <a:buFont typeface="Arial"/>
              <a:buNone/>
            </a:pPr>
            <a:r>
              <a:rPr lang="el" sz="1400" i="1">
                <a:solidFill>
                  <a:schemeClr val="accent6"/>
                </a:solidFill>
              </a:rPr>
              <a:t>Τζαμάικα 52,1%</a:t>
            </a:r>
          </a:p>
          <a:p>
            <a:pPr lvl="0" rtl="0">
              <a:spcBef>
                <a:spcPts val="0"/>
              </a:spcBef>
              <a:buClr>
                <a:schemeClr val="dk1"/>
              </a:buClr>
              <a:buSzPct val="78571"/>
              <a:buFont typeface="Arial"/>
              <a:buNone/>
            </a:pPr>
            <a:r>
              <a:rPr lang="el" sz="1400" i="1">
                <a:solidFill>
                  <a:schemeClr val="accent6"/>
                </a:solidFill>
              </a:rPr>
              <a:t>Βενεζουέλα 49%</a:t>
            </a:r>
          </a:p>
          <a:p>
            <a:pPr lvl="0" rtl="0">
              <a:spcBef>
                <a:spcPts val="0"/>
              </a:spcBef>
              <a:buClr>
                <a:schemeClr val="dk1"/>
              </a:buClr>
              <a:buSzPct val="78571"/>
              <a:buFont typeface="Arial"/>
              <a:buNone/>
            </a:pPr>
            <a:r>
              <a:rPr lang="el" sz="1400" i="1">
                <a:solidFill>
                  <a:schemeClr val="accent6"/>
                </a:solidFill>
              </a:rPr>
              <a:t>Μπελίζ 41,7%</a:t>
            </a:r>
          </a:p>
          <a:p>
            <a:pPr lvl="0" rtl="0">
              <a:spcBef>
                <a:spcPts val="0"/>
              </a:spcBef>
              <a:buClr>
                <a:schemeClr val="dk1"/>
              </a:buClr>
              <a:buSzPct val="78571"/>
              <a:buFont typeface="Arial"/>
              <a:buNone/>
            </a:pPr>
            <a:r>
              <a:rPr lang="el" sz="1400" i="1">
                <a:solidFill>
                  <a:schemeClr val="accent6"/>
                </a:solidFill>
              </a:rPr>
              <a:t>Γουατεμάλα 41,4%</a:t>
            </a:r>
          </a:p>
          <a:p>
            <a:pPr lvl="0" rtl="0">
              <a:spcBef>
                <a:spcPts val="0"/>
              </a:spcBef>
              <a:buClr>
                <a:schemeClr val="dk1"/>
              </a:buClr>
              <a:buSzPct val="78571"/>
              <a:buFont typeface="Arial"/>
              <a:buNone/>
            </a:pPr>
            <a:r>
              <a:rPr lang="el" sz="1400" i="1">
                <a:solidFill>
                  <a:schemeClr val="accent6"/>
                </a:solidFill>
              </a:rPr>
              <a:t>Αμερικανικές Παρθένοι Νήσοι 39,2%</a:t>
            </a:r>
          </a:p>
          <a:p>
            <a:pPr lvl="0" rtl="0">
              <a:spcBef>
                <a:spcPts val="0"/>
              </a:spcBef>
              <a:buClr>
                <a:schemeClr val="dk1"/>
              </a:buClr>
              <a:buSzPct val="78571"/>
              <a:buFont typeface="Arial"/>
              <a:buNone/>
            </a:pPr>
            <a:r>
              <a:rPr lang="el" sz="1400" i="1">
                <a:solidFill>
                  <a:schemeClr val="accent6"/>
                </a:solidFill>
              </a:rPr>
              <a:t>Αγιος Χριστόφορος και Νέβις 38,2%</a:t>
            </a:r>
          </a:p>
          <a:p>
            <a:pPr lvl="0" rtl="0">
              <a:lnSpc>
                <a:spcPct val="143181"/>
              </a:lnSpc>
              <a:spcBef>
                <a:spcPts val="800"/>
              </a:spcBef>
              <a:buNone/>
            </a:pPr>
            <a:r>
              <a:rPr lang="el" sz="1400" i="1">
                <a:solidFill>
                  <a:schemeClr val="accent6"/>
                </a:solidFill>
              </a:rPr>
              <a:t>Ζάμπια 38%</a:t>
            </a:r>
          </a:p>
          <a:p>
            <a:pPr lvl="0" rtl="0">
              <a:lnSpc>
                <a:spcPct val="143181"/>
              </a:lnSpc>
              <a:spcBef>
                <a:spcPts val="800"/>
              </a:spcBef>
              <a:buNone/>
            </a:pPr>
            <a:r>
              <a:rPr lang="el" sz="1400" i="1">
                <a:solidFill>
                  <a:schemeClr val="accent6"/>
                </a:solidFill>
              </a:rPr>
              <a:t>*  </a:t>
            </a:r>
            <a:r>
              <a:rPr lang="el" sz="1200">
                <a:solidFill>
                  <a:schemeClr val="accent6"/>
                </a:solidFill>
              </a:rPr>
              <a:t>Τα ποσοστά είναι δολοφονίες ανά 100.000 κατοίκους.</a:t>
            </a:r>
          </a:p>
          <a:p>
            <a:pPr lvl="0" rtl="0">
              <a:spcBef>
                <a:spcPts val="0"/>
              </a:spcBef>
              <a:buClr>
                <a:schemeClr val="dk1"/>
              </a:buClr>
              <a:buFont typeface="Arial"/>
              <a:buNone/>
            </a:pPr>
            <a:endParaRPr sz="1400" i="1">
              <a:solidFill>
                <a:schemeClr val="accent6"/>
              </a:solidFill>
            </a:endParaRPr>
          </a:p>
          <a:p>
            <a:pPr>
              <a:spcBef>
                <a:spcPts val="0"/>
              </a:spcBef>
              <a:buNone/>
            </a:pPr>
            <a:endParaRPr/>
          </a:p>
        </p:txBody>
      </p:sp>
      <p:sp>
        <p:nvSpPr>
          <p:cNvPr id="102" name="Shape 102"/>
          <p:cNvSpPr txBox="1"/>
          <p:nvPr/>
        </p:nvSpPr>
        <p:spPr>
          <a:xfrm>
            <a:off x="951750" y="4779000"/>
            <a:ext cx="5771399" cy="256500"/>
          </a:xfrm>
          <a:prstGeom prst="rect">
            <a:avLst/>
          </a:prstGeom>
          <a:noFill/>
          <a:ln>
            <a:noFill/>
          </a:ln>
        </p:spPr>
        <p:txBody>
          <a:bodyPr lIns="91425" tIns="91425" rIns="91425" bIns="91425" anchor="t" anchorCtr="0">
            <a:noAutofit/>
          </a:bodyPr>
          <a:lstStyle/>
          <a:p>
            <a:pPr lvl="0" rtl="0">
              <a:lnSpc>
                <a:spcPct val="115000"/>
              </a:lnSpc>
              <a:spcBef>
                <a:spcPts val="0"/>
              </a:spcBef>
              <a:buClr>
                <a:schemeClr val="dk1"/>
              </a:buClr>
              <a:buSzPct val="122222"/>
              <a:buFont typeface="Arial"/>
              <a:buNone/>
            </a:pPr>
            <a:r>
              <a:rPr lang="el" sz="900" u="sng">
                <a:solidFill>
                  <a:srgbClr val="1155CC"/>
                </a:solidFill>
                <a:latin typeface="Verdana"/>
                <a:ea typeface="Verdana"/>
                <a:cs typeface="Verdana"/>
                <a:sym typeface="Verdana"/>
                <a:hlinkClick r:id="rId4"/>
              </a:rPr>
              <a:t>http://www.inewsgr.com/257/oi-chores-me-ti-megalyteri-egklimatikotita.htm</a:t>
            </a:r>
          </a:p>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05978"/>
            <a:ext cx="6879600" cy="857400"/>
          </a:xfrm>
          <a:prstGeom prst="rect">
            <a:avLst/>
          </a:prstGeom>
        </p:spPr>
        <p:txBody>
          <a:bodyPr lIns="91425" tIns="91425" rIns="91425" bIns="91425" anchor="b" anchorCtr="0">
            <a:noAutofit/>
          </a:bodyPr>
          <a:lstStyle/>
          <a:p>
            <a:pPr>
              <a:spcBef>
                <a:spcPts val="0"/>
              </a:spcBef>
              <a:buNone/>
            </a:pPr>
            <a:r>
              <a:rPr lang="el" sz="3000" i="1">
                <a:solidFill>
                  <a:srgbClr val="CFE2F3"/>
                </a:solidFill>
              </a:rPr>
              <a:t>Ονδούρα</a:t>
            </a:r>
          </a:p>
        </p:txBody>
      </p:sp>
      <p:sp>
        <p:nvSpPr>
          <p:cNvPr id="108" name="Shape 108"/>
          <p:cNvSpPr txBox="1">
            <a:spLocks noGrp="1"/>
          </p:cNvSpPr>
          <p:nvPr>
            <p:ph type="body" idx="1"/>
          </p:nvPr>
        </p:nvSpPr>
        <p:spPr>
          <a:xfrm>
            <a:off x="457200" y="1383750"/>
            <a:ext cx="3997799" cy="2607000"/>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l" sz="1400">
                <a:solidFill>
                  <a:srgbClr val="E06666"/>
                </a:solidFill>
              </a:rPr>
              <a:t>«Έλα αν θέλεις, και προσπάθησε να φύγεις όσο ακόμα μπορείς.»</a:t>
            </a:r>
          </a:p>
          <a:p>
            <a:pPr lvl="0" rtl="0">
              <a:spcBef>
                <a:spcPts val="0"/>
              </a:spcBef>
              <a:buClr>
                <a:schemeClr val="dk1"/>
              </a:buClr>
              <a:buSzPct val="78571"/>
              <a:buFont typeface="Arial"/>
              <a:buNone/>
            </a:pPr>
            <a:r>
              <a:rPr lang="el" sz="1400">
                <a:solidFill>
                  <a:srgbClr val="E06666"/>
                </a:solidFill>
              </a:rPr>
              <a:t> είναι ένα από τα μότο που ακολουθούν την Ονδούρα.</a:t>
            </a:r>
          </a:p>
          <a:p>
            <a:pPr lvl="0" rtl="0">
              <a:spcBef>
                <a:spcPts val="0"/>
              </a:spcBef>
              <a:buClr>
                <a:schemeClr val="dk1"/>
              </a:buClr>
              <a:buFont typeface="Arial"/>
              <a:buNone/>
            </a:pPr>
            <a:endParaRPr sz="1400">
              <a:solidFill>
                <a:srgbClr val="E06666"/>
              </a:solidFill>
            </a:endParaRPr>
          </a:p>
          <a:p>
            <a:pPr lvl="0" rtl="0">
              <a:spcBef>
                <a:spcPts val="0"/>
              </a:spcBef>
              <a:buClr>
                <a:schemeClr val="dk1"/>
              </a:buClr>
              <a:buSzPct val="78571"/>
              <a:buFont typeface="Arial"/>
              <a:buNone/>
            </a:pPr>
            <a:r>
              <a:rPr lang="el" sz="1400">
                <a:solidFill>
                  <a:srgbClr val="E06666"/>
                </a:solidFill>
              </a:rPr>
              <a:t>Ένας βίαιος φόνος κάθε </a:t>
            </a:r>
            <a:r>
              <a:rPr lang="el" sz="1400" i="1">
                <a:solidFill>
                  <a:srgbClr val="E06666"/>
                </a:solidFill>
              </a:rPr>
              <a:t>74 λεπτά</a:t>
            </a:r>
            <a:r>
              <a:rPr lang="el" sz="1400">
                <a:solidFill>
                  <a:srgbClr val="E06666"/>
                </a:solidFill>
              </a:rPr>
              <a:t> είναι το στατιστικό στοιχείο που κατέστησε την Ονδούρα ως την πιο επικίνδυνη και άναρχη χώρα παγκοσμίως, προσδίδοντάς της έναν καθ' όλα άκομψο τίτλο, αυτόν της «πρωτεύουσας εγκλημάτων του κόσμου».</a:t>
            </a:r>
          </a:p>
          <a:p>
            <a:pPr>
              <a:spcBef>
                <a:spcPts val="0"/>
              </a:spcBef>
              <a:buNone/>
            </a:pPr>
            <a:endParaRPr/>
          </a:p>
        </p:txBody>
      </p:sp>
      <p:pic>
        <p:nvPicPr>
          <p:cNvPr id="109" name="Shape 109"/>
          <p:cNvPicPr preferRelativeResize="0"/>
          <p:nvPr/>
        </p:nvPicPr>
        <p:blipFill>
          <a:blip r:embed="rId3">
            <a:alphaModFix/>
          </a:blip>
          <a:stretch>
            <a:fillRect/>
          </a:stretch>
        </p:blipFill>
        <p:spPr>
          <a:xfrm>
            <a:off x="4684500" y="1383750"/>
            <a:ext cx="3348824" cy="3052949"/>
          </a:xfrm>
          <a:prstGeom prst="rect">
            <a:avLst/>
          </a:prstGeom>
          <a:noFill/>
          <a:ln>
            <a:noFill/>
          </a:ln>
        </p:spPr>
      </p:pic>
      <p:sp>
        <p:nvSpPr>
          <p:cNvPr id="110" name="Shape 110"/>
          <p:cNvSpPr txBox="1"/>
          <p:nvPr/>
        </p:nvSpPr>
        <p:spPr>
          <a:xfrm>
            <a:off x="256500" y="4522500"/>
            <a:ext cx="6879600" cy="391500"/>
          </a:xfrm>
          <a:prstGeom prst="rect">
            <a:avLst/>
          </a:prstGeom>
          <a:noFill/>
          <a:ln>
            <a:noFill/>
          </a:ln>
        </p:spPr>
        <p:txBody>
          <a:bodyPr lIns="91425" tIns="91425" rIns="91425" bIns="91425" anchor="t" anchorCtr="0">
            <a:noAutofit/>
          </a:bodyPr>
          <a:lstStyle/>
          <a:p>
            <a:pPr>
              <a:spcBef>
                <a:spcPts val="0"/>
              </a:spcBef>
              <a:buNone/>
            </a:pPr>
            <a:r>
              <a:rPr lang="el" sz="600"/>
              <a:t>http://www.defencenet.gr/defence/item/%CF%80%CF%8E%CF%82-%CE%B5%CE%AF%CE%BD%CE%B1%CE%B9-%CE%BD%CE%B1-%CE%B6%CE%B5%CE%B9%CF%82-%CF%83%CF%84%CE%B7%CE%BD-%CF%87%CF%8E%CF%81%CE%B1-%CE%BC%CE%B5-%CF%84%CE%B7-%CE%BC%CE%B5%CE%B3%CE%B1%CE%BB%CF%8D%CF%84%CE%B5%CF%81%CE%B7-%CE%B5%CE%B3%CE%BA%CE%BB%CE%B7%CE%BC%CE%B1%CF%84%CE%B9%CE%BA%CF%8C%CF%84%CE%B7%CF%84%CE%B1-%CF%80%CE%B1%CE%B3%CE%BA%CE%BF%CF%83%CE%BC%CE%AF%CF%89%CF%82-%CE%B5%CE%B9%CE%BA%CF%8C%CE%BD%CE%B5%CF%82</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7"/>
                                        </p:tgtEl>
                                        <p:attrNameLst>
                                          <p:attrName>style.visibility</p:attrName>
                                        </p:attrNameLst>
                                      </p:cBhvr>
                                      <p:to>
                                        <p:strVal val="visible"/>
                                      </p:to>
                                    </p:set>
                                    <p:animEffect transition="in" filter="fade">
                                      <p:cBhvr>
                                        <p:cTn id="7" dur="1000"/>
                                        <p:tgtEl>
                                          <p:spTgt spid="107"/>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107"/>
                                        </p:tgtEl>
                                        <p:attrNameLst>
                                          <p:attrName>style.visibility</p:attrName>
                                        </p:attrNameLst>
                                      </p:cBhvr>
                                      <p:to>
                                        <p:strVal val="visible"/>
                                      </p:to>
                                    </p:set>
                                    <p:animEffect transition="in" filter="fade">
                                      <p:cBhvr>
                                        <p:cTn id="11" dur="1000"/>
                                        <p:tgtEl>
                                          <p:spTgt spid="107"/>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108"/>
                                        </p:tgtEl>
                                        <p:attrNameLst>
                                          <p:attrName>style.visibility</p:attrName>
                                        </p:attrNameLst>
                                      </p:cBhvr>
                                      <p:to>
                                        <p:strVal val="visible"/>
                                      </p:to>
                                    </p:set>
                                    <p:anim calcmode="lin" valueType="num">
                                      <p:cBhvr additive="base">
                                        <p:cTn id="15" dur="2300"/>
                                        <p:tgtEl>
                                          <p:spTgt spid="108"/>
                                        </p:tgtEl>
                                        <p:attrNameLst>
                                          <p:attrName>ppt_x</p:attrName>
                                        </p:attrNameLst>
                                      </p:cBhvr>
                                      <p:tavLst>
                                        <p:tav tm="0">
                                          <p:val>
                                            <p:strVal val="#ppt_x-1"/>
                                          </p:val>
                                        </p:tav>
                                        <p:tav tm="100000">
                                          <p:val>
                                            <p:strVal val="#ppt_x"/>
                                          </p:val>
                                        </p:tav>
                                      </p:tavLst>
                                    </p:anim>
                                  </p:childTnLst>
                                </p:cTn>
                              </p:par>
                            </p:childTnLst>
                          </p:cTn>
                        </p:par>
                        <p:par>
                          <p:cTn id="16" fill="hold">
                            <p:stCondLst>
                              <p:cond delay="4300"/>
                            </p:stCondLst>
                            <p:childTnLst>
                              <p:par>
                                <p:cTn id="17" presetID="10" presetClass="entr" presetSubtype="0" fill="hold" nodeType="afterEffect">
                                  <p:stCondLst>
                                    <p:cond delay="0"/>
                                  </p:stCondLst>
                                  <p:childTnLst>
                                    <p:set>
                                      <p:cBhvr>
                                        <p:cTn id="18" dur="1" fill="hold">
                                          <p:stCondLst>
                                            <p:cond delay="0"/>
                                          </p:stCondLst>
                                        </p:cTn>
                                        <p:tgtEl>
                                          <p:spTgt spid="108"/>
                                        </p:tgtEl>
                                        <p:attrNameLst>
                                          <p:attrName>style.visibility</p:attrName>
                                        </p:attrNameLst>
                                      </p:cBhvr>
                                      <p:to>
                                        <p:strVal val="visible"/>
                                      </p:to>
                                    </p:set>
                                    <p:animEffect transition="in" filter="fade">
                                      <p:cBhvr>
                                        <p:cTn id="19" dur="1000"/>
                                        <p:tgtEl>
                                          <p:spTgt spid="108"/>
                                        </p:tgtEl>
                                      </p:cBhvr>
                                    </p:animEffect>
                                  </p:childTnLst>
                                </p:cTn>
                              </p:par>
                              <p:par>
                                <p:cTn id="20" presetID="10" presetClass="entr" presetSubtype="0" fill="hold" nodeType="withEffect">
                                  <p:stCondLst>
                                    <p:cond delay="0"/>
                                  </p:stCondLst>
                                  <p:childTnLst>
                                    <p:set>
                                      <p:cBhvr>
                                        <p:cTn id="21" dur="1" fill="hold">
                                          <p:stCondLst>
                                            <p:cond delay="0"/>
                                          </p:stCondLst>
                                        </p:cTn>
                                        <p:tgtEl>
                                          <p:spTgt spid="109"/>
                                        </p:tgtEl>
                                        <p:attrNameLst>
                                          <p:attrName>style.visibility</p:attrName>
                                        </p:attrNameLst>
                                      </p:cBhvr>
                                      <p:to>
                                        <p:strVal val="visible"/>
                                      </p:to>
                                    </p:set>
                                    <p:animEffect transition="in" filter="fade">
                                      <p:cBhvr>
                                        <p:cTn id="22" dur="1300"/>
                                        <p:tgtEl>
                                          <p:spTgt spid="109"/>
                                        </p:tgtEl>
                                      </p:cBhvr>
                                    </p:animEffect>
                                  </p:childTnLst>
                                </p:cTn>
                              </p:par>
                              <p:par>
                                <p:cTn id="23" presetID="10" presetClass="entr" presetSubtype="0" fill="hold" nodeType="withEffect">
                                  <p:stCondLst>
                                    <p:cond delay="0"/>
                                  </p:stCondLst>
                                  <p:childTnLst>
                                    <p:set>
                                      <p:cBhvr>
                                        <p:cTn id="24" dur="1" fill="hold">
                                          <p:stCondLst>
                                            <p:cond delay="0"/>
                                          </p:stCondLst>
                                        </p:cTn>
                                        <p:tgtEl>
                                          <p:spTgt spid="110"/>
                                        </p:tgtEl>
                                        <p:attrNameLst>
                                          <p:attrName>style.visibility</p:attrName>
                                        </p:attrNameLst>
                                      </p:cBhvr>
                                      <p:to>
                                        <p:strVal val="visible"/>
                                      </p:to>
                                    </p:set>
                                    <p:animEffect transition="in" filter="fade">
                                      <p:cBhvr>
                                        <p:cTn id="25" dur="1000"/>
                                        <p:tgtEl>
                                          <p:spTgt spid="11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1900"/>
                                        <p:tgtEl>
                                          <p:spTgt spid="108"/>
                                        </p:tgtEl>
                                      </p:cBhvr>
                                    </p:animEffect>
                                    <p:set>
                                      <p:cBhvr>
                                        <p:cTn id="30" dur="1" fill="hold">
                                          <p:stCondLst>
                                            <p:cond delay="1900"/>
                                          </p:stCondLst>
                                        </p:cTn>
                                        <p:tgtEl>
                                          <p:spTgt spid="108"/>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1000"/>
                                        <p:tgtEl>
                                          <p:spTgt spid="109"/>
                                        </p:tgtEl>
                                      </p:cBhvr>
                                    </p:animEffect>
                                    <p:set>
                                      <p:cBhvr>
                                        <p:cTn id="33" dur="1" fill="hold">
                                          <p:stCondLst>
                                            <p:cond delay="1000"/>
                                          </p:stCondLst>
                                        </p:cTn>
                                        <p:tgtEl>
                                          <p:spTgt spid="109"/>
                                        </p:tgtEl>
                                        <p:attrNameLst>
                                          <p:attrName>style.visibility</p:attrName>
                                        </p:attrNameLst>
                                      </p:cBhvr>
                                      <p:to>
                                        <p:strVal val="hidden"/>
                                      </p:to>
                                    </p:set>
                                  </p:childTnLst>
                                </p:cTn>
                              </p:par>
                              <p:par>
                                <p:cTn id="34" presetID="10" presetClass="exit" presetSubtype="0" fill="hold" nodeType="withEffect">
                                  <p:stCondLst>
                                    <p:cond delay="0"/>
                                  </p:stCondLst>
                                  <p:childTnLst>
                                    <p:animEffect transition="out" filter="fade">
                                      <p:cBhvr>
                                        <p:cTn id="35" dur="1000"/>
                                        <p:tgtEl>
                                          <p:spTgt spid="110"/>
                                        </p:tgtEl>
                                      </p:cBhvr>
                                    </p:animEffect>
                                    <p:set>
                                      <p:cBhvr>
                                        <p:cTn id="36" dur="1" fill="hold">
                                          <p:stCondLst>
                                            <p:cond delay="1000"/>
                                          </p:stCondLst>
                                        </p:cTn>
                                        <p:tgtEl>
                                          <p:spTgt spid="110"/>
                                        </p:tgtEl>
                                        <p:attrNameLst>
                                          <p:attrName>style.visibility</p:attrName>
                                        </p:attrNameLst>
                                      </p:cBhvr>
                                      <p:to>
                                        <p:strVal val="hidden"/>
                                      </p:to>
                                    </p:set>
                                  </p:childTnLst>
                                </p:cTn>
                              </p:par>
                              <p:par>
                                <p:cTn id="37" presetID="10" presetClass="exit" presetSubtype="0" fill="hold" nodeType="withEffect">
                                  <p:stCondLst>
                                    <p:cond delay="0"/>
                                  </p:stCondLst>
                                  <p:childTnLst>
                                    <p:animEffect transition="out" filter="fade">
                                      <p:cBhvr>
                                        <p:cTn id="38" dur="1000"/>
                                        <p:tgtEl>
                                          <p:spTgt spid="107"/>
                                        </p:tgtEl>
                                      </p:cBhvr>
                                    </p:animEffect>
                                    <p:set>
                                      <p:cBhvr>
                                        <p:cTn id="39" dur="1" fill="hold">
                                          <p:stCondLst>
                                            <p:cond delay="1000"/>
                                          </p:stCondLst>
                                        </p:cTn>
                                        <p:tgtEl>
                                          <p:spTgt spid="10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p:nvPr/>
        </p:nvSpPr>
        <p:spPr>
          <a:xfrm>
            <a:off x="668250" y="1032750"/>
            <a:ext cx="7350899" cy="3044399"/>
          </a:xfrm>
          <a:prstGeom prst="rect">
            <a:avLst/>
          </a:prstGeom>
          <a:noFill/>
          <a:ln>
            <a:noFill/>
          </a:ln>
        </p:spPr>
        <p:txBody>
          <a:bodyPr lIns="91425" tIns="91425" rIns="91425" bIns="91425" anchor="t" anchorCtr="0">
            <a:noAutofit/>
          </a:bodyPr>
          <a:lstStyle/>
          <a:p>
            <a:pPr>
              <a:spcBef>
                <a:spcPts val="0"/>
              </a:spcBef>
              <a:buNone/>
            </a:pPr>
            <a:endParaRPr/>
          </a:p>
        </p:txBody>
      </p:sp>
      <p:sp>
        <p:nvSpPr>
          <p:cNvPr id="116" name="Shape 116"/>
          <p:cNvSpPr txBox="1"/>
          <p:nvPr/>
        </p:nvSpPr>
        <p:spPr>
          <a:xfrm>
            <a:off x="977575" y="370575"/>
            <a:ext cx="6862200" cy="4089300"/>
          </a:xfrm>
          <a:prstGeom prst="rect">
            <a:avLst/>
          </a:prstGeom>
          <a:noFill/>
          <a:ln>
            <a:noFill/>
          </a:ln>
        </p:spPr>
        <p:txBody>
          <a:bodyPr lIns="91425" tIns="91425" rIns="91425" bIns="91425" anchor="t" anchorCtr="0">
            <a:noAutofit/>
          </a:bodyPr>
          <a:lstStyle/>
          <a:p>
            <a:pPr lvl="0" rtl="0">
              <a:lnSpc>
                <a:spcPct val="141428"/>
              </a:lnSpc>
              <a:spcBef>
                <a:spcPts val="0"/>
              </a:spcBef>
              <a:buClr>
                <a:schemeClr val="dk1"/>
              </a:buClr>
              <a:buSzPct val="78571"/>
              <a:buFont typeface="Arial"/>
              <a:buNone/>
            </a:pPr>
            <a:r>
              <a:rPr lang="el">
                <a:solidFill>
                  <a:srgbClr val="3B3B3B"/>
                </a:solidFill>
              </a:rPr>
              <a:t> </a:t>
            </a:r>
          </a:p>
          <a:p>
            <a:pPr lvl="0" rtl="0">
              <a:spcBef>
                <a:spcPts val="0"/>
              </a:spcBef>
              <a:buClr>
                <a:schemeClr val="dk1"/>
              </a:buClr>
              <a:buSzPct val="78571"/>
              <a:buFont typeface="Arial"/>
              <a:buNone/>
            </a:pPr>
            <a:r>
              <a:rPr lang="el"/>
              <a:t>«Στριμωγμένη» στην Κεντρική Αμερική, ανάμεσα στην Γουατεμάλα, την Νικαράγουα και το Ελ Σαλβαδόρ, η Ονδούρα έχει να αντιμετωπίσει τους εισαγόμενους εμπόρους ναρκωτικών από το Μεξικό, τη βία ανάμεσα σε συμμορίες, δολοφονίες ανάμεσα σε καρτέλ ναρκωτικών και ανθρωποκτονίες</a:t>
            </a:r>
          </a:p>
          <a:p>
            <a:pPr lvl="0" rtl="0">
              <a:spcBef>
                <a:spcPts val="0"/>
              </a:spcBef>
              <a:buClr>
                <a:schemeClr val="dk1"/>
              </a:buClr>
              <a:buSzPct val="78571"/>
              <a:buFont typeface="Arial"/>
              <a:buNone/>
            </a:pPr>
            <a:r>
              <a:rPr lang="el"/>
              <a:t> </a:t>
            </a:r>
          </a:p>
          <a:p>
            <a:pPr lvl="0" rtl="0">
              <a:spcBef>
                <a:spcPts val="0"/>
              </a:spcBef>
              <a:buClr>
                <a:schemeClr val="dk1"/>
              </a:buClr>
              <a:buSzPct val="78571"/>
              <a:buFont typeface="Arial"/>
              <a:buNone/>
            </a:pPr>
            <a:r>
              <a:rPr lang="el"/>
              <a:t>Ενδεικτικό είναι ότι το 2012 είχε ρυθμό δολοφονιών που έφτανε το 90,4 ανά 100.000 ανθρώπους, σχεδόν διπλάσιο από το 53,7 της Βενεζουέλας. Επίσης άλλες περιοχές της Κεντρικής Αμερικής όπως το Ελ Σαλβαδόρ παρουσιάζουν αντίστοιχα συχνότητα δολοφονιών 41,2 ανά 100.000 κατοίκους.</a:t>
            </a:r>
          </a:p>
          <a:p>
            <a:pPr lvl="0" rtl="0">
              <a:spcBef>
                <a:spcPts val="0"/>
              </a:spcBef>
              <a:buClr>
                <a:schemeClr val="dk1"/>
              </a:buClr>
              <a:buSzPct val="78571"/>
              <a:buFont typeface="Arial"/>
              <a:buNone/>
            </a:pPr>
            <a:r>
              <a:rPr lang="el"/>
              <a:t> </a:t>
            </a:r>
          </a:p>
          <a:p>
            <a:pPr lvl="0" rtl="0">
              <a:spcBef>
                <a:spcPts val="0"/>
              </a:spcBef>
              <a:buClr>
                <a:schemeClr val="dk1"/>
              </a:buClr>
              <a:buSzPct val="78571"/>
              <a:buFont typeface="Arial"/>
              <a:buNone/>
            </a:pPr>
            <a:r>
              <a:rPr lang="el"/>
              <a:t>Οι φιλήσυχοι πολίτες, γίνονται μάρτυρες καθημερινά σε σκηνικά φρίκης. Δολοφονίες και πτώματα στη μέση του δρόμου, αποκεφαλισμοί και άφθονο πιστολίδι. Στατιστικά, καταγράφονται 19 δολοφονίες την ημέρα ενώ η αστυνομία αλλά και οι κυβερνήσεις αδυνατούν να ελέγξουν την άκρατη βια τη στιγμή μάλιστα που τα μέλη συμμοριών προειδοποιούν με κομμένα κεφάλια αφημένα στα σκαλοπάτια των σπιτιών τους!</a:t>
            </a:r>
          </a:p>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Shape 121"/>
          <p:cNvSpPr txBox="1"/>
          <p:nvPr/>
        </p:nvSpPr>
        <p:spPr>
          <a:xfrm>
            <a:off x="281125" y="447250"/>
            <a:ext cx="4070099" cy="3865499"/>
          </a:xfrm>
          <a:prstGeom prst="rect">
            <a:avLst/>
          </a:prstGeom>
          <a:noFill/>
          <a:ln>
            <a:noFill/>
          </a:ln>
        </p:spPr>
        <p:txBody>
          <a:bodyPr lIns="91425" tIns="91425" rIns="91425" bIns="91425" anchor="t" anchorCtr="0">
            <a:noAutofit/>
          </a:bodyPr>
          <a:lstStyle/>
          <a:p>
            <a:pPr lvl="0" rtl="0">
              <a:spcBef>
                <a:spcPts val="0"/>
              </a:spcBef>
              <a:buClr>
                <a:schemeClr val="dk1"/>
              </a:buClr>
              <a:buSzPct val="91666"/>
              <a:buFont typeface="Arial"/>
              <a:buNone/>
            </a:pPr>
            <a:r>
              <a:rPr lang="el" sz="1200">
                <a:solidFill>
                  <a:srgbClr val="93C47D"/>
                </a:solidFill>
              </a:rPr>
              <a:t>Στην πόλη Σαν Πέδρο Σούλα, ο ετήσιος ρυθμός δολοφονιών έφτανε τους 169 ανά 100.000 κατοίκους, ένα συγκλονιστικό ποσοστό που επισκιάζει τον «ηγέτη» της εγκληματικότητας των ΗΠΑ, το Φλιντ του Μίσιγκαν, όπου το ποσοστό δολοφονιών είναι 62 για κάθε 100.000.</a:t>
            </a:r>
          </a:p>
          <a:p>
            <a:pPr lvl="0" rtl="0">
              <a:spcBef>
                <a:spcPts val="0"/>
              </a:spcBef>
              <a:buClr>
                <a:schemeClr val="dk1"/>
              </a:buClr>
              <a:buSzPct val="91666"/>
              <a:buFont typeface="Arial"/>
              <a:buNone/>
            </a:pPr>
            <a:r>
              <a:rPr lang="el" sz="1200">
                <a:solidFill>
                  <a:srgbClr val="93C47D"/>
                </a:solidFill>
              </a:rPr>
              <a:t>Μέσω μάλιστα της συγκεκριμένης πόλης, υπολογίζεται ότι διοχετεύεται το 80% του εμπορίου κοκαΐνης από τη Νότια προς τη Βόρεια Αμερική.</a:t>
            </a:r>
          </a:p>
          <a:p>
            <a:pPr lvl="0" rtl="0">
              <a:spcBef>
                <a:spcPts val="0"/>
              </a:spcBef>
              <a:buClr>
                <a:schemeClr val="dk1"/>
              </a:buClr>
              <a:buFont typeface="Arial"/>
              <a:buNone/>
            </a:pPr>
            <a:endParaRPr sz="1200">
              <a:solidFill>
                <a:srgbClr val="93C47D"/>
              </a:solidFill>
            </a:endParaRPr>
          </a:p>
          <a:p>
            <a:pPr lvl="0" rtl="0">
              <a:spcBef>
                <a:spcPts val="0"/>
              </a:spcBef>
              <a:buClr>
                <a:schemeClr val="dk1"/>
              </a:buClr>
              <a:buSzPct val="91666"/>
              <a:buFont typeface="Arial"/>
              <a:buNone/>
            </a:pPr>
            <a:r>
              <a:rPr lang="el" sz="1200">
                <a:solidFill>
                  <a:srgbClr val="93C47D"/>
                </a:solidFill>
              </a:rPr>
              <a:t>Ιστορικά, η Ονδούρα μετατράπηκε σε παράδεισο του εγκλήματος στα μέσα περίπου του ’80, από έγκλειστους Λατίνους στις φυλακές της Καλιφόρνια. Τότε που η Con Air, ειδική αεροπορική εταιρεία του FBI που μεταφέρει κατάδικους από και προς όλο το κόσμο, στην κυριολεξία «ξεφόρτωσε» στην κεντρική Αμερική περί τους 46.000 κατάδικους. </a:t>
            </a:r>
          </a:p>
          <a:p>
            <a:pPr lvl="0" rtl="0">
              <a:spcBef>
                <a:spcPts val="0"/>
              </a:spcBef>
              <a:buClr>
                <a:schemeClr val="dk1"/>
              </a:buClr>
              <a:buSzPct val="91666"/>
              <a:buFont typeface="Arial"/>
              <a:buNone/>
            </a:pPr>
            <a:r>
              <a:rPr lang="el" sz="1200">
                <a:solidFill>
                  <a:srgbClr val="93C47D"/>
                </a:solidFill>
              </a:rPr>
              <a:t>Η μικρή αυτή χώρα με τους περίπου 8 εκατομμύρια κατοίκους διαθέτει διεφθαρμένες κυβερνήσεις, και υποχρηματοδοτούμενη αστυνομία: ένα αρκετά «τροπικό» κλίμα για τις σκληροπυρηνικές συμμορίες.</a:t>
            </a:r>
          </a:p>
          <a:p>
            <a:pPr>
              <a:spcBef>
                <a:spcPts val="0"/>
              </a:spcBef>
              <a:buNone/>
            </a:pPr>
            <a:endParaRPr sz="1200">
              <a:solidFill>
                <a:srgbClr val="93C47D"/>
              </a:solidFill>
            </a:endParaRPr>
          </a:p>
        </p:txBody>
      </p:sp>
      <p:pic>
        <p:nvPicPr>
          <p:cNvPr id="122" name="Shape 122"/>
          <p:cNvPicPr preferRelativeResize="0"/>
          <p:nvPr/>
        </p:nvPicPr>
        <p:blipFill>
          <a:blip r:embed="rId3">
            <a:alphaModFix/>
          </a:blip>
          <a:stretch>
            <a:fillRect/>
          </a:stretch>
        </p:blipFill>
        <p:spPr>
          <a:xfrm>
            <a:off x="4312875" y="949200"/>
            <a:ext cx="4263174" cy="2984225"/>
          </a:xfrm>
          <a:prstGeom prst="rect">
            <a:avLst/>
          </a:prstGeom>
          <a:noFill/>
          <a:ln>
            <a:noFill/>
          </a:ln>
        </p:spPr>
      </p:pic>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Shape 127"/>
          <p:cNvSpPr txBox="1"/>
          <p:nvPr/>
        </p:nvSpPr>
        <p:spPr>
          <a:xfrm rot="-6474266">
            <a:off x="1722067" y="-413757"/>
            <a:ext cx="102462" cy="1111407"/>
          </a:xfrm>
          <a:prstGeom prst="rect">
            <a:avLst/>
          </a:prstGeom>
          <a:noFill/>
          <a:ln>
            <a:noFill/>
          </a:ln>
        </p:spPr>
        <p:txBody>
          <a:bodyPr lIns="91425" tIns="91425" rIns="91425" bIns="91425" anchor="t" anchorCtr="0">
            <a:noAutofit/>
          </a:bodyPr>
          <a:lstStyle/>
          <a:p>
            <a:pPr>
              <a:spcBef>
                <a:spcPts val="0"/>
              </a:spcBef>
              <a:buNone/>
            </a:pPr>
            <a:endParaRPr/>
          </a:p>
        </p:txBody>
      </p:sp>
      <p:sp>
        <p:nvSpPr>
          <p:cNvPr id="128" name="Shape 128"/>
          <p:cNvSpPr txBox="1">
            <a:spLocks noGrp="1"/>
          </p:cNvSpPr>
          <p:nvPr>
            <p:ph type="body" idx="1"/>
          </p:nvPr>
        </p:nvSpPr>
        <p:spPr>
          <a:xfrm>
            <a:off x="1370325" y="210850"/>
            <a:ext cx="5486399" cy="492300"/>
          </a:xfrm>
          <a:prstGeom prst="rect">
            <a:avLst/>
          </a:prstGeom>
        </p:spPr>
        <p:txBody>
          <a:bodyPr lIns="91425" tIns="91425" rIns="91425" bIns="91425" anchor="t" anchorCtr="0">
            <a:noAutofit/>
          </a:bodyPr>
          <a:lstStyle/>
          <a:p>
            <a:pPr>
              <a:spcBef>
                <a:spcPts val="0"/>
              </a:spcBef>
              <a:buNone/>
            </a:pPr>
            <a:r>
              <a:rPr lang="el">
                <a:solidFill>
                  <a:srgbClr val="BF9000"/>
                </a:solidFill>
              </a:rPr>
              <a:t>Τι γίνεται στην Ευρώπη;</a:t>
            </a:r>
          </a:p>
        </p:txBody>
      </p:sp>
      <p:sp>
        <p:nvSpPr>
          <p:cNvPr id="129" name="Shape 129"/>
          <p:cNvSpPr txBox="1"/>
          <p:nvPr/>
        </p:nvSpPr>
        <p:spPr>
          <a:xfrm>
            <a:off x="1329000" y="1054250"/>
            <a:ext cx="63899" cy="57600"/>
          </a:xfrm>
          <a:prstGeom prst="rect">
            <a:avLst/>
          </a:prstGeom>
          <a:noFill/>
          <a:ln>
            <a:noFill/>
          </a:ln>
        </p:spPr>
        <p:txBody>
          <a:bodyPr lIns="91425" tIns="91425" rIns="91425" bIns="91425" anchor="t" anchorCtr="0">
            <a:noAutofit/>
          </a:bodyPr>
          <a:lstStyle/>
          <a:p>
            <a:pPr>
              <a:spcBef>
                <a:spcPts val="0"/>
              </a:spcBef>
              <a:buNone/>
            </a:pPr>
            <a:endParaRPr/>
          </a:p>
        </p:txBody>
      </p:sp>
      <p:sp>
        <p:nvSpPr>
          <p:cNvPr id="130" name="Shape 130"/>
          <p:cNvSpPr txBox="1"/>
          <p:nvPr/>
        </p:nvSpPr>
        <p:spPr>
          <a:xfrm>
            <a:off x="1015925" y="703150"/>
            <a:ext cx="6268200" cy="3827099"/>
          </a:xfrm>
          <a:prstGeom prst="rect">
            <a:avLst/>
          </a:prstGeom>
          <a:noFill/>
          <a:ln>
            <a:noFill/>
          </a:ln>
        </p:spPr>
        <p:txBody>
          <a:bodyPr lIns="91425" tIns="91425" rIns="91425" bIns="91425" anchor="t" anchorCtr="0">
            <a:noAutofit/>
          </a:bodyPr>
          <a:lstStyle/>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Η Αλβανία κατατάσσεται πρώτη χώρα με το υψηλότερο ποσοστό </a:t>
            </a:r>
            <a:r>
              <a:rPr lang="el" sz="1000" dirty="0" smtClean="0">
                <a:latin typeface="Times New Roman"/>
                <a:ea typeface="Times New Roman"/>
                <a:cs typeface="Times New Roman"/>
                <a:sym typeface="Times New Roman"/>
              </a:rPr>
              <a:t>εγκληματικότητας στην Ευρώπη.</a:t>
            </a:r>
            <a:endParaRPr lang="el" sz="1000" dirty="0">
              <a:latin typeface="Times New Roman"/>
              <a:ea typeface="Times New Roman"/>
              <a:cs typeface="Times New Roman"/>
              <a:sym typeface="Times New Roman"/>
            </a:endParaRPr>
          </a:p>
          <a:p>
            <a:pPr lvl="0" rtl="0">
              <a:spcBef>
                <a:spcPts val="0"/>
              </a:spcBef>
              <a:buClr>
                <a:schemeClr val="dk1"/>
              </a:buClr>
              <a:buFont typeface="Arial"/>
              <a:buNone/>
            </a:pPr>
            <a:endParaRPr sz="1000" dirty="0">
              <a:latin typeface="Times New Roman"/>
              <a:ea typeface="Times New Roman"/>
              <a:cs typeface="Times New Roman"/>
              <a:sym typeface="Times New Roman"/>
            </a:endParaRPr>
          </a:p>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Τα παρακάτω ανέφερε ο βουλευτής του Σοσιαλιστικού κόμματος της Αλβανίας, Saimir Tahiri, από τους θανάτους που έχουν καταγραφεί και θυμίζουν εμπόλεμη κατάσταση στη χώρα.</a:t>
            </a:r>
          </a:p>
          <a:p>
            <a:pPr lvl="0" rtl="0">
              <a:spcBef>
                <a:spcPts val="0"/>
              </a:spcBef>
              <a:buClr>
                <a:schemeClr val="dk1"/>
              </a:buClr>
              <a:buFont typeface="Arial"/>
              <a:buNone/>
            </a:pPr>
            <a:endParaRPr sz="1000" dirty="0">
              <a:latin typeface="Times New Roman"/>
              <a:ea typeface="Times New Roman"/>
              <a:cs typeface="Times New Roman"/>
              <a:sym typeface="Times New Roman"/>
            </a:endParaRPr>
          </a:p>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“Ο πρωθυπουργός, Σαλί Μπερίσα, αντί να πει στους Αλβανούς ότι θα ήταν προτιμότερο από την αύξηση των δολοφονιών, τραυματιών, ατυχημάτων και κλοπών, να έχουμε αύξηση των τουριστών, προτιμά τη σιωπή.”</a:t>
            </a:r>
            <a:br>
              <a:rPr lang="el" sz="1000" dirty="0">
                <a:latin typeface="Times New Roman"/>
                <a:ea typeface="Times New Roman"/>
                <a:cs typeface="Times New Roman"/>
                <a:sym typeface="Times New Roman"/>
              </a:rPr>
            </a:br>
            <a:endParaRPr lang="el" sz="1000" dirty="0">
              <a:latin typeface="Times New Roman"/>
              <a:ea typeface="Times New Roman"/>
              <a:cs typeface="Times New Roman"/>
              <a:sym typeface="Times New Roman"/>
            </a:endParaRPr>
          </a:p>
          <a:p>
            <a:pPr lvl="0" rtl="0">
              <a:spcBef>
                <a:spcPts val="0"/>
              </a:spcBef>
              <a:buClr>
                <a:schemeClr val="dk1"/>
              </a:buClr>
              <a:buFont typeface="Arial"/>
              <a:buNone/>
            </a:pPr>
            <a:endParaRPr sz="1000" dirty="0">
              <a:latin typeface="Times New Roman"/>
              <a:ea typeface="Times New Roman"/>
              <a:cs typeface="Times New Roman"/>
              <a:sym typeface="Times New Roman"/>
            </a:endParaRPr>
          </a:p>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Μέσα στις τελευταίες 90 ημέρες έχουν σκοτωθεί στη χώρα 158 πολίτες από δολοφονίες, κλοπές, ατυχήματα. Άλλοι 220 πολίτες έχουν τραυματιστεί και έχουν ακρωτηριαστεί.</a:t>
            </a:r>
          </a:p>
          <a:p>
            <a:pPr lvl="0" rtl="0">
              <a:spcBef>
                <a:spcPts val="0"/>
              </a:spcBef>
              <a:buClr>
                <a:schemeClr val="dk1"/>
              </a:buClr>
              <a:buFont typeface="Arial"/>
              <a:buNone/>
            </a:pPr>
            <a:endParaRPr sz="1000" dirty="0">
              <a:latin typeface="Times New Roman"/>
              <a:ea typeface="Times New Roman"/>
              <a:cs typeface="Times New Roman"/>
              <a:sym typeface="Times New Roman"/>
            </a:endParaRPr>
          </a:p>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Στην Αλβανία έχουν χάσει τη ζωή τους και έχουν τραυματιστεί σοβαρά περισσότεροι πολίτες από ό, τι σε άλλη χώρα της ευρύτερης περιοχής.</a:t>
            </a:r>
          </a:p>
          <a:p>
            <a:pPr lvl="0" rtl="0">
              <a:spcBef>
                <a:spcPts val="0"/>
              </a:spcBef>
              <a:buClr>
                <a:schemeClr val="dk1"/>
              </a:buClr>
              <a:buFont typeface="Arial"/>
              <a:buNone/>
            </a:pPr>
            <a:endParaRPr sz="1000" dirty="0">
              <a:latin typeface="Times New Roman"/>
              <a:ea typeface="Times New Roman"/>
              <a:cs typeface="Times New Roman"/>
              <a:sym typeface="Times New Roman"/>
            </a:endParaRPr>
          </a:p>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“Υπάρχουν εγκληματίες, οι οποίοι θα έπρεπε να βρίσκονται στα κάγκελα, ενώ τώρα κυκλοφορούν ελεύθεροι”, δήλωσε ο βουλευτής Ταχίρι.</a:t>
            </a:r>
          </a:p>
          <a:p>
            <a:pPr lvl="0" rtl="0">
              <a:spcBef>
                <a:spcPts val="0"/>
              </a:spcBef>
              <a:buClr>
                <a:schemeClr val="dk1"/>
              </a:buClr>
              <a:buFont typeface="Arial"/>
              <a:buNone/>
            </a:pPr>
            <a:endParaRPr sz="1000" dirty="0">
              <a:latin typeface="Times New Roman"/>
              <a:ea typeface="Times New Roman"/>
              <a:cs typeface="Times New Roman"/>
              <a:sym typeface="Times New Roman"/>
            </a:endParaRPr>
          </a:p>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“Οι πραγματικοί λόγοι για τις δολοφονίες αυτές είναι η κυβέρνηση Μπερίσα. Στην διάρκεια της διακυβέρνησής της έχει αυξηθεί η φτώχεια, η ανεργία, η εγκληματικότητα και η διακίνηση των ναρκωτικών.</a:t>
            </a:r>
          </a:p>
          <a:p>
            <a:pPr lvl="0" rtl="0">
              <a:spcBef>
                <a:spcPts val="0"/>
              </a:spcBef>
              <a:buClr>
                <a:schemeClr val="dk1"/>
              </a:buClr>
              <a:buSzPct val="110000"/>
              <a:buFont typeface="Arial"/>
              <a:buNone/>
            </a:pPr>
            <a:r>
              <a:rPr lang="el" sz="1000" dirty="0">
                <a:latin typeface="Times New Roman"/>
                <a:ea typeface="Times New Roman"/>
                <a:cs typeface="Times New Roman"/>
                <a:sym typeface="Times New Roman"/>
              </a:rPr>
              <a:t>Το κράτος απουσιάζει λόγω της κακοδιοίκησής τους, οι εγκληματίες κυκλοφορούν ελεύθεροι αντί να βρίσκονται στη φυλακή. Διασκεδάζουν στα μπαρ και σφάζουν” ..., δήλωσε ο Ταχίρι.</a:t>
            </a:r>
          </a:p>
          <a:p>
            <a:pPr>
              <a:spcBef>
                <a:spcPts val="0"/>
              </a:spcBef>
              <a:buNone/>
            </a:pPr>
            <a:endParaRPr sz="1000" dirty="0"/>
          </a:p>
        </p:txBody>
      </p:sp>
      <p:sp>
        <p:nvSpPr>
          <p:cNvPr id="131" name="Shape 131"/>
          <p:cNvSpPr txBox="1"/>
          <p:nvPr/>
        </p:nvSpPr>
        <p:spPr>
          <a:xfrm>
            <a:off x="1364225" y="4581225"/>
            <a:ext cx="5571600" cy="377099"/>
          </a:xfrm>
          <a:prstGeom prst="rect">
            <a:avLst/>
          </a:prstGeom>
          <a:noFill/>
          <a:ln>
            <a:noFill/>
          </a:ln>
        </p:spPr>
        <p:txBody>
          <a:bodyPr lIns="91425" tIns="91425" rIns="91425" bIns="91425" anchor="t" anchorCtr="0">
            <a:noAutofit/>
          </a:bodyPr>
          <a:lstStyle/>
          <a:p>
            <a:pPr lvl="0" rtl="0">
              <a:spcBef>
                <a:spcPts val="0"/>
              </a:spcBef>
              <a:buClr>
                <a:schemeClr val="dk1"/>
              </a:buClr>
              <a:buSzPct val="137500"/>
              <a:buFont typeface="Arial"/>
              <a:buNone/>
            </a:pPr>
            <a:r>
              <a:rPr lang="el" sz="800" u="sng">
                <a:solidFill>
                  <a:srgbClr val="FFFF00"/>
                </a:solidFill>
                <a:hlinkClick r:id="rId3"/>
              </a:rPr>
              <a:t>http://aspidablog.pblogs.gr/2012/09/h-albania-prwth-se-egklhmatikothta-sthn-efrwph-dolofonies-akrwth.html</a:t>
            </a:r>
          </a:p>
          <a:p>
            <a:pPr>
              <a:spcBef>
                <a:spcPts val="0"/>
              </a:spcBef>
              <a:buNone/>
            </a:pPr>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1191450" y="330403"/>
            <a:ext cx="5486399" cy="513300"/>
          </a:xfrm>
          <a:prstGeom prst="rect">
            <a:avLst/>
          </a:prstGeom>
        </p:spPr>
        <p:txBody>
          <a:bodyPr lIns="91425" tIns="91425" rIns="91425" bIns="91425" anchor="t" anchorCtr="0">
            <a:noAutofit/>
          </a:bodyPr>
          <a:lstStyle/>
          <a:p>
            <a:pPr>
              <a:spcBef>
                <a:spcPts val="0"/>
              </a:spcBef>
              <a:buNone/>
            </a:pPr>
            <a:r>
              <a:rPr lang="el"/>
              <a:t>Η Εγκληματικότητα στην Ελλάδα</a:t>
            </a:r>
          </a:p>
        </p:txBody>
      </p:sp>
      <p:sp>
        <p:nvSpPr>
          <p:cNvPr id="137" name="Shape 137"/>
          <p:cNvSpPr txBox="1"/>
          <p:nvPr/>
        </p:nvSpPr>
        <p:spPr>
          <a:xfrm>
            <a:off x="728400" y="792300"/>
            <a:ext cx="7271100" cy="3891299"/>
          </a:xfrm>
          <a:prstGeom prst="rect">
            <a:avLst/>
          </a:prstGeom>
          <a:noFill/>
          <a:ln>
            <a:noFill/>
          </a:ln>
        </p:spPr>
        <p:txBody>
          <a:bodyPr lIns="91425" tIns="91425" rIns="91425" bIns="91425" anchor="t" anchorCtr="0">
            <a:noAutofit/>
          </a:bodyPr>
          <a:lstStyle/>
          <a:p>
            <a:pPr lvl="0" rtl="0">
              <a:spcBef>
                <a:spcPts val="0"/>
              </a:spcBef>
              <a:buClr>
                <a:schemeClr val="dk1"/>
              </a:buClr>
              <a:buSzPct val="78571"/>
              <a:buFont typeface="Arial"/>
              <a:buNone/>
            </a:pPr>
            <a:r>
              <a:rPr lang="el">
                <a:solidFill>
                  <a:srgbClr val="CFE2F3"/>
                </a:solidFill>
              </a:rPr>
              <a:t>Το χαμηλότερο δείκτη εγκληματικότητας, από όλες τις χώρες της Ευρωπαϊκής Ένωσης, κατέχει η Ελλάδα, ενώ, όπως αποκαλύπτεται από τα στοιχεία έρευνας για το χάρτη της εγκληματικότητας στις κοινοτικές χώρες, οι Έλληνες εμφανίζουν την υψηλότερη ανασφάλεια και εγκληματοφοβία από τους υπόλοιπους λαούς της γηραιάς ηπείρου.</a:t>
            </a:r>
          </a:p>
          <a:p>
            <a:pPr lvl="0" rtl="0">
              <a:spcBef>
                <a:spcPts val="0"/>
              </a:spcBef>
              <a:buClr>
                <a:schemeClr val="dk1"/>
              </a:buClr>
              <a:buFont typeface="Arial"/>
              <a:buNone/>
            </a:pPr>
            <a:endParaRPr>
              <a:solidFill>
                <a:srgbClr val="CFE2F3"/>
              </a:solidFill>
            </a:endParaRPr>
          </a:p>
          <a:p>
            <a:pPr lvl="0" rtl="0">
              <a:spcBef>
                <a:spcPts val="0"/>
              </a:spcBef>
              <a:buClr>
                <a:schemeClr val="dk1"/>
              </a:buClr>
              <a:buSzPct val="78571"/>
              <a:buFont typeface="Arial"/>
              <a:buNone/>
            </a:pPr>
            <a:r>
              <a:rPr lang="el">
                <a:solidFill>
                  <a:srgbClr val="CFE2F3"/>
                </a:solidFill>
              </a:rPr>
              <a:t>Όπως αποκαλύπτεται από την έρευνα, του οικονομολόγου Ηλίας Ιωακείμογλου που έγινε για το ερευνητικό ινστιτούτο VPRC και δημοσιεύεται από την «Ελευθεροτυπία», η Ελλάδα είναι η πιο ασφαλής χώρα στην Ευρωπαϊκή Ένωση, γεγονός που έρχεται σε πλήρη αντίθεση με τη φιλολογία που αναπτύσσεται τους τελευταίους μήνες από κύκλους του εξωτερικού για θέματα ασφάλειας των Ολυμπιακών Αγώνων.</a:t>
            </a:r>
          </a:p>
          <a:p>
            <a:pPr lvl="0" rtl="0">
              <a:spcBef>
                <a:spcPts val="0"/>
              </a:spcBef>
              <a:buClr>
                <a:schemeClr val="dk1"/>
              </a:buClr>
              <a:buFont typeface="Arial"/>
              <a:buNone/>
            </a:pPr>
            <a:endParaRPr>
              <a:solidFill>
                <a:srgbClr val="CFE2F3"/>
              </a:solidFill>
            </a:endParaRPr>
          </a:p>
          <a:p>
            <a:pPr lvl="0" rtl="0">
              <a:spcBef>
                <a:spcPts val="0"/>
              </a:spcBef>
              <a:buClr>
                <a:schemeClr val="dk1"/>
              </a:buClr>
              <a:buSzPct val="78571"/>
              <a:buFont typeface="Arial"/>
              <a:buNone/>
            </a:pPr>
            <a:r>
              <a:rPr lang="el">
                <a:solidFill>
                  <a:srgbClr val="CFE2F3"/>
                </a:solidFill>
              </a:rPr>
              <a:t>Συγκεκριμένα, στον πίνακα με τον γενικό δείκτη εγκληματικότητας μεταξύ των χωρών της Ευρωπαϊκής Ένωσης την πρώτη θέση καταλαμβάνει η Βρετανία και ακολουθούν η Δανία, το Βέλγιο, η Σουηδία, η Φινλανδία και η Γαλλία, ενώ τις τρεις τελευταίες θέσεις κατέχουν κατά σειρά η Γερμανία, η Αυστρία και η Ελλάδα.</a:t>
            </a:r>
          </a:p>
          <a:p>
            <a:pPr>
              <a:spcBef>
                <a:spcPts val="0"/>
              </a:spcBef>
              <a:buNone/>
            </a:pPr>
            <a:endParaRPr>
              <a:solidFill>
                <a:srgbClr val="CFE2F3"/>
              </a:solidFill>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820825" y="585900"/>
            <a:ext cx="6789000" cy="3266999"/>
          </a:xfrm>
          <a:prstGeom prst="rect">
            <a:avLst/>
          </a:prstGeom>
        </p:spPr>
        <p:txBody>
          <a:bodyPr lIns="91425" tIns="91425" rIns="91425" bIns="91425" anchor="t" anchorCtr="0">
            <a:noAutofit/>
          </a:bodyPr>
          <a:lstStyle/>
          <a:p>
            <a:pPr lvl="0" algn="l" rtl="0">
              <a:spcBef>
                <a:spcPts val="0"/>
              </a:spcBef>
              <a:buClr>
                <a:schemeClr val="dk1"/>
              </a:buClr>
              <a:buFont typeface="Arial"/>
              <a:buNone/>
            </a:pPr>
            <a:endParaRPr sz="1100">
              <a:solidFill>
                <a:srgbClr val="274E13"/>
              </a:solidFill>
            </a:endParaRPr>
          </a:p>
          <a:p>
            <a:pPr lvl="0" algn="l" rtl="0">
              <a:spcBef>
                <a:spcPts val="0"/>
              </a:spcBef>
              <a:buClr>
                <a:schemeClr val="dk1"/>
              </a:buClr>
              <a:buSzPct val="100000"/>
              <a:buFont typeface="Arial"/>
              <a:buNone/>
            </a:pPr>
            <a:r>
              <a:rPr lang="el" sz="1100">
                <a:solidFill>
                  <a:srgbClr val="274E13"/>
                </a:solidFill>
              </a:rPr>
              <a:t>Στην Ελλάδα η κατοχή όπλων αναδεικνύεται στον υπ΄αριθμόν ένα παράγοντα που σχετίζεται με τα εγκλήματα βίας, ενώ οι νομοί της χώρας που διακρίνονται σε παράνομη κατοχή όπλων συγκεντρώνουν τα υψηλότερα ποσοστά εγκληματικότητας. </a:t>
            </a:r>
          </a:p>
          <a:p>
            <a:pPr lvl="0" rtl="0">
              <a:spcBef>
                <a:spcPts val="0"/>
              </a:spcBef>
              <a:buClr>
                <a:schemeClr val="dk1"/>
              </a:buClr>
              <a:buFont typeface="Arial"/>
              <a:buNone/>
            </a:pPr>
            <a:endParaRPr sz="1100">
              <a:solidFill>
                <a:srgbClr val="274E13"/>
              </a:solidFill>
            </a:endParaRPr>
          </a:p>
          <a:p>
            <a:pPr lvl="0" algn="l" rtl="0">
              <a:spcBef>
                <a:spcPts val="0"/>
              </a:spcBef>
              <a:buClr>
                <a:schemeClr val="dk1"/>
              </a:buClr>
              <a:buSzPct val="100000"/>
              <a:buFont typeface="Arial"/>
              <a:buNone/>
            </a:pPr>
            <a:r>
              <a:rPr lang="el" sz="1100">
                <a:solidFill>
                  <a:srgbClr val="274E13"/>
                </a:solidFill>
              </a:rPr>
              <a:t>Συγκεκριμένα, την πρώτη θέση και με μεγάλη διαφορά κατέχει ο νομός Ρεθύμνου, ενώ υψηλούς δείκτες ανθρωποκτονιών έχουν οι νομοί Χανίων (τρίτη θέση), Ηρακλείου (6η θέση).</a:t>
            </a:r>
          </a:p>
          <a:p>
            <a:pPr lvl="0" rtl="0">
              <a:spcBef>
                <a:spcPts val="0"/>
              </a:spcBef>
              <a:buClr>
                <a:schemeClr val="dk1"/>
              </a:buClr>
              <a:buFont typeface="Arial"/>
              <a:buNone/>
            </a:pPr>
            <a:endParaRPr sz="1100">
              <a:solidFill>
                <a:srgbClr val="274E13"/>
              </a:solidFill>
            </a:endParaRPr>
          </a:p>
          <a:p>
            <a:pPr lvl="0" algn="l" rtl="0">
              <a:spcBef>
                <a:spcPts val="0"/>
              </a:spcBef>
              <a:buClr>
                <a:schemeClr val="dk1"/>
              </a:buClr>
              <a:buSzPct val="100000"/>
              <a:buFont typeface="Arial"/>
              <a:buNone/>
            </a:pPr>
            <a:r>
              <a:rPr lang="el" sz="1100">
                <a:solidFill>
                  <a:srgbClr val="274E13"/>
                </a:solidFill>
              </a:rPr>
              <a:t>Στη δεύτερη θέση βρίσκονται οι Κυκλάδες, ενώ Κεφαλονιά και Ζάκυνθος καταλαμβάνουν την τέταρτη και πέμπτη θέση, αντίστοιχα.</a:t>
            </a:r>
          </a:p>
          <a:p>
            <a:pPr lvl="0" rtl="0">
              <a:spcBef>
                <a:spcPts val="0"/>
              </a:spcBef>
              <a:buClr>
                <a:schemeClr val="dk1"/>
              </a:buClr>
              <a:buFont typeface="Arial"/>
              <a:buNone/>
            </a:pPr>
            <a:endParaRPr sz="1100">
              <a:solidFill>
                <a:srgbClr val="274E13"/>
              </a:solidFill>
            </a:endParaRPr>
          </a:p>
          <a:p>
            <a:pPr lvl="0" algn="l" rtl="0">
              <a:spcBef>
                <a:spcPts val="0"/>
              </a:spcBef>
              <a:buClr>
                <a:schemeClr val="dk1"/>
              </a:buClr>
              <a:buSzPct val="100000"/>
              <a:buFont typeface="Arial"/>
              <a:buNone/>
            </a:pPr>
            <a:r>
              <a:rPr lang="el" sz="1100">
                <a:solidFill>
                  <a:srgbClr val="274E13"/>
                </a:solidFill>
              </a:rPr>
              <a:t>Τα Επτάνησα έρχονται πρώτα και σε υποθέσεις βιασμών και ακολουθεί η Κρήτη, τα νησιά των Κυκλάδων και η Χαλκιδική, πιθανότατα λόγω τουρισμού, ενώ στις βαριές σωματικές βλάβες πρώτη έρχεται η Λευκάδα και ακολουθούν περιοχές της Πελοποννήσου.</a:t>
            </a:r>
          </a:p>
          <a:p>
            <a:pPr lvl="0" rtl="0">
              <a:spcBef>
                <a:spcPts val="0"/>
              </a:spcBef>
              <a:buClr>
                <a:schemeClr val="dk1"/>
              </a:buClr>
              <a:buFont typeface="Arial"/>
              <a:buNone/>
            </a:pPr>
            <a:endParaRPr sz="1100">
              <a:solidFill>
                <a:srgbClr val="274E13"/>
              </a:solidFill>
            </a:endParaRPr>
          </a:p>
          <a:p>
            <a:pPr lvl="0" algn="l" rtl="0">
              <a:spcBef>
                <a:spcPts val="0"/>
              </a:spcBef>
              <a:buClr>
                <a:schemeClr val="dk1"/>
              </a:buClr>
              <a:buSzPct val="100000"/>
              <a:buFont typeface="Arial"/>
              <a:buNone/>
            </a:pPr>
            <a:r>
              <a:rPr lang="el" sz="1100">
                <a:solidFill>
                  <a:srgbClr val="274E13"/>
                </a:solidFill>
              </a:rPr>
              <a:t>Εξάλλου, στις ληστείες τα πρωτεία κατέχουν η Αθήνα και η Θεσσαλονίκη, ενώ στις διαρρήξεις και κλοπές αυτοκινήτων «διακρίνονται» οι νομοί Αττικής, Ευβοίας, Κορινθίας, Θεσσαλονίκης και Αχαϊας.</a:t>
            </a:r>
          </a:p>
          <a:p>
            <a:pPr>
              <a:spcBef>
                <a:spcPts val="0"/>
              </a:spcBef>
              <a:buNone/>
            </a:pPr>
            <a:endParaRPr/>
          </a:p>
        </p:txBody>
      </p:sp>
      <p:sp>
        <p:nvSpPr>
          <p:cNvPr id="143" name="Shape 143"/>
          <p:cNvSpPr txBox="1"/>
          <p:nvPr/>
        </p:nvSpPr>
        <p:spPr>
          <a:xfrm>
            <a:off x="2773000" y="4440650"/>
            <a:ext cx="2875200" cy="345000"/>
          </a:xfrm>
          <a:prstGeom prst="rect">
            <a:avLst/>
          </a:prstGeom>
          <a:noFill/>
          <a:ln>
            <a:noFill/>
          </a:ln>
        </p:spPr>
        <p:txBody>
          <a:bodyPr lIns="91425" tIns="91425" rIns="91425" bIns="91425" anchor="t" anchorCtr="0">
            <a:noAutofit/>
          </a:bodyPr>
          <a:lstStyle/>
          <a:p>
            <a:pPr>
              <a:spcBef>
                <a:spcPts val="0"/>
              </a:spcBef>
              <a:buNone/>
            </a:pPr>
            <a:r>
              <a:rPr lang="el" sz="800">
                <a:solidFill>
                  <a:srgbClr val="1C4587"/>
                </a:solidFill>
                <a:hlinkClick r:id="rId3"/>
              </a:rPr>
              <a:t>http://www.bbc.co.uk/greek/local/031108_crime1.shtml</a:t>
            </a:r>
          </a:p>
        </p:txBody>
      </p:sp>
    </p:spTree>
  </p:cSld>
  <p:clrMapOvr>
    <a:masterClrMapping/>
  </p:clrMapOvr>
  <p:transition spd="slow">
    <p:cut/>
  </p:transition>
  <p:timing>
    <p:tnLst>
      <p:par>
        <p:cTn id="1" dur="indefinite" restart="never" nodeType="tmRoot"/>
      </p:par>
    </p:tnLst>
  </p:timing>
</p:sld>
</file>

<file path=ppt/theme/theme1.xml><?xml version="1.0" encoding="utf-8"?>
<a:theme xmlns:a="http://schemas.openxmlformats.org/drawingml/2006/main" name="steps">
  <a:themeElements>
    <a:clrScheme name="Custom 462">
      <a:dk1>
        <a:srgbClr val="000000"/>
      </a:dk1>
      <a:lt1>
        <a:srgbClr val="FFFFFF"/>
      </a:lt1>
      <a:dk2>
        <a:srgbClr val="1F497D"/>
      </a:dk2>
      <a:lt2>
        <a:srgbClr val="EEECE1"/>
      </a:lt2>
      <a:accent1>
        <a:srgbClr val="FFD80C"/>
      </a:accent1>
      <a:accent2>
        <a:srgbClr val="CD108C"/>
      </a:accent2>
      <a:accent3>
        <a:srgbClr val="0990DB"/>
      </a:accent3>
      <a:accent4>
        <a:srgbClr val="AAAAAA"/>
      </a:accent4>
      <a:accent5>
        <a:srgbClr val="C3F180"/>
      </a:accent5>
      <a:accent6>
        <a:srgbClr val="FF986D"/>
      </a:accent6>
      <a:hlink>
        <a:srgbClr val="ABABAB"/>
      </a:hlink>
      <a:folHlink>
        <a:srgbClr val="6666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1025</Words>
  <Application>Microsoft Office PowerPoint</Application>
  <PresentationFormat>On-screen Show (16:9)</PresentationFormat>
  <Paragraphs>72</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Comic Sans MS</vt:lpstr>
      <vt:lpstr>Courier New</vt:lpstr>
      <vt:lpstr>Times New Roman</vt:lpstr>
      <vt:lpstr>Verdana</vt:lpstr>
      <vt:lpstr>steps</vt:lpstr>
      <vt:lpstr>Εγκληματικότητα</vt:lpstr>
      <vt:lpstr>Τι είναι εγκληματικότητα;</vt:lpstr>
      <vt:lpstr>Ποσοστά δολοφονιών παγκοσμίως.</vt:lpstr>
      <vt:lpstr>Ονδούρα</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Εγκληματικότητα</dc:title>
  <cp:lastModifiedBy>Manolis1</cp:lastModifiedBy>
  <cp:revision>1</cp:revision>
  <dcterms:modified xsi:type="dcterms:W3CDTF">2015-03-18T18:57:50Z</dcterms:modified>
</cp:coreProperties>
</file>