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70" r:id="rId3"/>
    <p:sldId id="271" r:id="rId4"/>
    <p:sldId id="274" r:id="rId5"/>
    <p:sldId id="276" r:id="rId6"/>
    <p:sldId id="278" r:id="rId7"/>
    <p:sldId id="277" r:id="rId8"/>
    <p:sldId id="280" r:id="rId9"/>
    <p:sldId id="281" r:id="rId10"/>
    <p:sldId id="283" r:id="rId11"/>
    <p:sldId id="284" r:id="rId12"/>
    <p:sldId id="301" r:id="rId13"/>
    <p:sldId id="285" r:id="rId14"/>
    <p:sldId id="286" r:id="rId15"/>
    <p:sldId id="287" r:id="rId16"/>
    <p:sldId id="288" r:id="rId17"/>
    <p:sldId id="302" r:id="rId18"/>
    <p:sldId id="289" r:id="rId19"/>
    <p:sldId id="290" r:id="rId20"/>
    <p:sldId id="291" r:id="rId21"/>
    <p:sldId id="292" r:id="rId22"/>
    <p:sldId id="293" r:id="rId23"/>
    <p:sldId id="294" r:id="rId24"/>
    <p:sldId id="295" r:id="rId25"/>
    <p:sldId id="296" r:id="rId26"/>
    <p:sldId id="297" r:id="rId27"/>
    <p:sldId id="298" r:id="rId28"/>
    <p:sldId id="300"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34BC9"/>
    <a:srgbClr val="FF6600"/>
    <a:srgbClr val="777777"/>
    <a:srgbClr val="663300"/>
    <a:srgbClr val="FF9966"/>
    <a:srgbClr val="660033"/>
    <a:srgbClr val="99FF99"/>
    <a:srgbClr val="336600"/>
    <a:srgbClr val="0099CC"/>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4" autoAdjust="0"/>
    <p:restoredTop sz="62333" autoAdjust="0"/>
  </p:normalViewPr>
  <p:slideViewPr>
    <p:cSldViewPr>
      <p:cViewPr>
        <p:scale>
          <a:sx n="73" d="100"/>
          <a:sy n="73" d="100"/>
        </p:scale>
        <p:origin x="-1218" y="-102"/>
      </p:cViewPr>
      <p:guideLst>
        <p:guide orient="horz" pos="2160"/>
        <p:guide pos="2880"/>
      </p:guideLst>
    </p:cSldViewPr>
  </p:slideViewPr>
  <p:outlineViewPr>
    <p:cViewPr>
      <p:scale>
        <a:sx n="33" d="100"/>
        <a:sy n="33" d="100"/>
      </p:scale>
      <p:origin x="240" y="17929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7F67019C-2F8C-4097-9125-04855B4305CF}" type="datetimeFigureOut">
              <a:rPr lang="el-GR" smtClean="0"/>
              <a:pPr/>
              <a:t>14/5/2013</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C6A8E1A-7323-46BA-806D-CE3E71C85965}" type="slidenum">
              <a:rPr lang="el-GR" smtClean="0"/>
              <a:pPr/>
              <a:t>‹#›</a:t>
            </a:fld>
            <a:endParaRPr lang="el-GR"/>
          </a:p>
        </p:txBody>
      </p:sp>
    </p:spTree>
  </p:cSld>
  <p:clrMapOvr>
    <a:masterClrMapping/>
  </p:clrMapOvr>
  <p:transition>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F67019C-2F8C-4097-9125-04855B4305CF}"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C6A8E1A-7323-46BA-806D-CE3E71C85965}" type="slidenum">
              <a:rPr lang="el-GR" smtClean="0"/>
              <a:pPr/>
              <a:t>‹#›</a:t>
            </a:fld>
            <a:endParaRPr lang="el-GR"/>
          </a:p>
        </p:txBody>
      </p:sp>
    </p:spTree>
  </p:cSld>
  <p:clrMapOvr>
    <a:masterClrMapping/>
  </p:clrMapOvr>
  <p:transition>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F67019C-2F8C-4097-9125-04855B4305CF}"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C6A8E1A-7323-46BA-806D-CE3E71C85965}" type="slidenum">
              <a:rPr lang="el-GR" smtClean="0"/>
              <a:pPr/>
              <a:t>‹#›</a:t>
            </a:fld>
            <a:endParaRPr lang="el-GR"/>
          </a:p>
        </p:txBody>
      </p:sp>
    </p:spTree>
  </p:cSld>
  <p:clrMapOvr>
    <a:masterClrMapping/>
  </p:clrMapOvr>
  <p:transition>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7F67019C-2F8C-4097-9125-04855B4305CF}" type="datetimeFigureOut">
              <a:rPr lang="el-GR" smtClean="0"/>
              <a:pPr/>
              <a:t>14/5/2013</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0C6A8E1A-7323-46BA-806D-CE3E71C85965}" type="slidenum">
              <a:rPr lang="el-GR" smtClean="0"/>
              <a:pPr/>
              <a:t>‹#›</a:t>
            </a:fld>
            <a:endParaRPr lang="el-GR"/>
          </a:p>
        </p:txBody>
      </p:sp>
    </p:spTree>
  </p:cSld>
  <p:clrMapOvr>
    <a:masterClrMapping/>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7F67019C-2F8C-4097-9125-04855B4305CF}" type="datetimeFigureOut">
              <a:rPr lang="el-GR" smtClean="0"/>
              <a:pPr/>
              <a:t>14/5/2013</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0C6A8E1A-7323-46BA-806D-CE3E71C85965}"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7F67019C-2F8C-4097-9125-04855B4305CF}" type="datetimeFigureOut">
              <a:rPr lang="el-GR" smtClean="0"/>
              <a:pPr/>
              <a:t>14/5/2013</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0C6A8E1A-7323-46BA-806D-CE3E71C85965}" type="slidenum">
              <a:rPr lang="el-GR" smtClean="0"/>
              <a:pPr/>
              <a:t>‹#›</a:t>
            </a:fld>
            <a:endParaRPr lang="el-GR"/>
          </a:p>
        </p:txBody>
      </p:sp>
    </p:spTree>
  </p:cSld>
  <p:clrMapOvr>
    <a:masterClrMapping/>
  </p:clrMapOvr>
  <p:transition>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7F67019C-2F8C-4097-9125-04855B4305CF}" type="datetimeFigureOut">
              <a:rPr lang="el-GR" smtClean="0"/>
              <a:pPr/>
              <a:t>14/5/2013</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0C6A8E1A-7323-46BA-806D-CE3E71C8596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F67019C-2F8C-4097-9125-04855B4305CF}" type="datetimeFigureOut">
              <a:rPr lang="el-GR" smtClean="0"/>
              <a:pPr/>
              <a:t>14/5/2013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C6A8E1A-7323-46BA-806D-CE3E71C85965}" type="slidenum">
              <a:rPr lang="el-GR" smtClean="0"/>
              <a:pPr/>
              <a:t>‹#›</a:t>
            </a:fld>
            <a:endParaRPr lang="el-GR"/>
          </a:p>
        </p:txBody>
      </p:sp>
    </p:spTree>
  </p:cSld>
  <p:clrMapOvr>
    <a:masterClrMapping/>
  </p:clrMapOvr>
  <p:transition>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7F67019C-2F8C-4097-9125-04855B4305CF}" type="datetimeFigureOut">
              <a:rPr lang="el-GR" smtClean="0"/>
              <a:pPr/>
              <a:t>14/5/2013</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0C6A8E1A-7323-46BA-806D-CE3E71C85965}" type="slidenum">
              <a:rPr lang="el-GR" smtClean="0"/>
              <a:pPr/>
              <a:t>‹#›</a:t>
            </a:fld>
            <a:endParaRPr lang="el-GR"/>
          </a:p>
        </p:txBody>
      </p:sp>
    </p:spTree>
  </p:cSld>
  <p:clrMapOvr>
    <a:masterClrMapping/>
  </p:clrMapOvr>
  <p:transition>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7F67019C-2F8C-4097-9125-04855B4305CF}" type="datetimeFigureOut">
              <a:rPr lang="el-GR" smtClean="0"/>
              <a:pPr/>
              <a:t>14/5/2013</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0C6A8E1A-7323-46BA-806D-CE3E71C8596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7F67019C-2F8C-4097-9125-04855B4305CF}" type="datetimeFigureOut">
              <a:rPr lang="el-GR" smtClean="0"/>
              <a:pPr/>
              <a:t>14/5/2013</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0C6A8E1A-7323-46BA-806D-CE3E71C8596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F67019C-2F8C-4097-9125-04855B4305CF}" type="datetimeFigureOut">
              <a:rPr lang="el-GR" smtClean="0"/>
              <a:pPr/>
              <a:t>14/5/2013</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C6A8E1A-7323-46BA-806D-CE3E71C85965}"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ut thruBlk="1"/>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548680"/>
            <a:ext cx="8208912" cy="1296144"/>
          </a:xfrm>
        </p:spPr>
        <p:txBody>
          <a:bodyPr>
            <a:normAutofit fontScale="90000"/>
          </a:bodyPr>
          <a:lstStyle/>
          <a:p>
            <a:pPr algn="ctr"/>
            <a:r>
              <a:rPr lang="el-GR" sz="5400" dirty="0" smtClean="0"/>
              <a:t>Εργασία για το τρίγωνο του </a:t>
            </a:r>
            <a:r>
              <a:rPr lang="el-GR" sz="4800" dirty="0" smtClean="0"/>
              <a:t>Πασκάλ</a:t>
            </a:r>
            <a:r>
              <a:rPr lang="el-GR" sz="5400" dirty="0" smtClean="0"/>
              <a:t> </a:t>
            </a:r>
            <a:endParaRPr lang="el-GR" sz="5400" dirty="0"/>
          </a:p>
        </p:txBody>
      </p:sp>
      <p:pic>
        <p:nvPicPr>
          <p:cNvPr id="4" name="3 - Εικόνα" descr="T3.jpg"/>
          <p:cNvPicPr>
            <a:picLocks noChangeAspect="1"/>
          </p:cNvPicPr>
          <p:nvPr/>
        </p:nvPicPr>
        <p:blipFill>
          <a:blip r:embed="rId2" cstate="print"/>
          <a:stretch>
            <a:fillRect/>
          </a:stretch>
        </p:blipFill>
        <p:spPr>
          <a:xfrm>
            <a:off x="2267744" y="2492896"/>
            <a:ext cx="4320480" cy="3571597"/>
          </a:xfrm>
          <a:prstGeom prst="rect">
            <a:avLst/>
          </a:prstGeom>
          <a:ln>
            <a:noFill/>
          </a:ln>
          <a:effectLst>
            <a:softEdge rad="112500"/>
          </a:effectLst>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style.rotation</p:attrName>
                                        </p:attrNameLst>
                                      </p:cBhvr>
                                      <p:tavLst>
                                        <p:tav tm="0">
                                          <p:val>
                                            <p:fltVal val="720"/>
                                          </p:val>
                                        </p:tav>
                                        <p:tav tm="100000">
                                          <p:val>
                                            <p:fltVal val="0"/>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C:\Users\user\Desktop\trigwnoi_arithmoi.gif"/>
          <p:cNvPicPr>
            <a:picLocks noGrp="1"/>
          </p:cNvPicPr>
          <p:nvPr>
            <p:ph idx="1"/>
          </p:nvPr>
        </p:nvPicPr>
        <p:blipFill>
          <a:blip r:embed="rId2" cstate="print"/>
          <a:srcRect/>
          <a:stretch>
            <a:fillRect/>
          </a:stretch>
        </p:blipFill>
        <p:spPr bwMode="auto">
          <a:xfrm>
            <a:off x="1691680" y="620688"/>
            <a:ext cx="6048672" cy="5184576"/>
          </a:xfrm>
          <a:prstGeom prst="rect">
            <a:avLst/>
          </a:prstGeom>
          <a:noFill/>
          <a:ln w="9525">
            <a:noFill/>
            <a:miter lim="800000"/>
            <a:headEnd/>
            <a:tailEnd/>
          </a:ln>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404664"/>
            <a:ext cx="8208912" cy="4176464"/>
          </a:xfrm>
        </p:spPr>
        <p:txBody>
          <a:bodyPr>
            <a:normAutofit/>
          </a:bodyPr>
          <a:lstStyle/>
          <a:p>
            <a:r>
              <a:rPr lang="el-GR" dirty="0" smtClean="0"/>
              <a:t>Η τέταρτη διαγώνιος του τριγώνου του </a:t>
            </a:r>
            <a:r>
              <a:rPr lang="en-US" dirty="0" smtClean="0"/>
              <a:t>Pascal</a:t>
            </a:r>
            <a:r>
              <a:rPr lang="el-GR" dirty="0" smtClean="0"/>
              <a:t> αποτελείτε από τους  </a:t>
            </a:r>
            <a:r>
              <a:rPr lang="el-GR" dirty="0" err="1" smtClean="0"/>
              <a:t>τετραεδρικούς</a:t>
            </a:r>
            <a:r>
              <a:rPr lang="el-GR" dirty="0" smtClean="0"/>
              <a:t> ή πυραμιδοειδείς ς ή τετράγωνους αριθμού (1,4,10,20) Υπολογίζεται   με τον τύπο</a:t>
            </a:r>
            <a:endParaRPr lang="en-US" dirty="0" smtClean="0"/>
          </a:p>
          <a:p>
            <a:pPr>
              <a:buNone/>
            </a:pPr>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l-GR" dirty="0" smtClean="0"/>
          </a:p>
        </p:txBody>
      </p:sp>
      <p:pic>
        <p:nvPicPr>
          <p:cNvPr id="11" name="10 - Εικόνα" descr="Χωρίς εες.jpg"/>
          <p:cNvPicPr>
            <a:picLocks noChangeAspect="1"/>
          </p:cNvPicPr>
          <p:nvPr/>
        </p:nvPicPr>
        <p:blipFill>
          <a:blip r:embed="rId2" cstate="print"/>
          <a:stretch>
            <a:fillRect/>
          </a:stretch>
        </p:blipFill>
        <p:spPr>
          <a:xfrm>
            <a:off x="1547664" y="2924944"/>
            <a:ext cx="4620987" cy="904106"/>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C:\Users\user\Desktop\tetraedroi_arithmoi.gif"/>
          <p:cNvPicPr>
            <a:picLocks noGrp="1"/>
          </p:cNvPicPr>
          <p:nvPr>
            <p:ph idx="1"/>
          </p:nvPr>
        </p:nvPicPr>
        <p:blipFill>
          <a:blip r:embed="rId2" cstate="print"/>
          <a:srcRect/>
          <a:stretch>
            <a:fillRect/>
          </a:stretch>
        </p:blipFill>
        <p:spPr bwMode="auto">
          <a:xfrm>
            <a:off x="1547664" y="764704"/>
            <a:ext cx="5976664" cy="4896544"/>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692696"/>
            <a:ext cx="8219256" cy="5762112"/>
          </a:xfrm>
        </p:spPr>
        <p:txBody>
          <a:bodyPr/>
          <a:lstStyle/>
          <a:p>
            <a:pPr lvl="0"/>
            <a:r>
              <a:rPr lang="el-GR" dirty="0" smtClean="0"/>
              <a:t>Προχωρώντας στις διαγώνιες σειρές το φαινόμενο αυτό επαναλαμβάνεται, δηλαδή η </a:t>
            </a:r>
            <a:r>
              <a:rPr lang="en-US" dirty="0" smtClean="0"/>
              <a:t>n</a:t>
            </a:r>
            <a:r>
              <a:rPr lang="el-GR" dirty="0" smtClean="0"/>
              <a:t>-</a:t>
            </a:r>
            <a:r>
              <a:rPr lang="el-GR" dirty="0" err="1" smtClean="0"/>
              <a:t>οστή</a:t>
            </a:r>
            <a:r>
              <a:rPr lang="el-GR" dirty="0" smtClean="0"/>
              <a:t> διαγώνιος περιέχει τους αντίστοιχους των τριγωνικών αριθμών στον </a:t>
            </a:r>
            <a:r>
              <a:rPr lang="en-US" dirty="0" smtClean="0"/>
              <a:t>n</a:t>
            </a:r>
            <a:r>
              <a:rPr lang="el-GR" dirty="0" smtClean="0"/>
              <a:t>-</a:t>
            </a:r>
            <a:r>
              <a:rPr lang="el-GR" dirty="0" err="1" smtClean="0"/>
              <a:t>διάστατο</a:t>
            </a:r>
            <a:r>
              <a:rPr lang="el-GR" dirty="0" smtClean="0"/>
              <a:t> χώρο (π.χ. Η πέμπτη διαγώνιος του τριγώνου </a:t>
            </a:r>
            <a:r>
              <a:rPr lang="el-GR" dirty="0" err="1" smtClean="0"/>
              <a:t>Pascal</a:t>
            </a:r>
            <a:r>
              <a:rPr lang="el-GR" dirty="0" smtClean="0"/>
              <a:t> αποτελείται από πεντάγωνους αριθμούς όπου ο  γενικός τύπος είναι </a:t>
            </a:r>
            <a:r>
              <a:rPr lang="en-US" dirty="0" smtClean="0"/>
              <a:t>n</a:t>
            </a:r>
            <a:r>
              <a:rPr lang="el-GR" dirty="0" smtClean="0"/>
              <a:t>(3</a:t>
            </a:r>
            <a:r>
              <a:rPr lang="en-US" dirty="0" smtClean="0"/>
              <a:t>n</a:t>
            </a:r>
            <a:r>
              <a:rPr lang="el-GR" dirty="0" smtClean="0"/>
              <a:t>-1)/2 ).</a:t>
            </a:r>
          </a:p>
          <a:p>
            <a:endParaRPr lang="el-GR"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C:\Users\user\Desktop\εργασια μαθηματικα!!!\PascalsTriangle.jpg"/>
          <p:cNvPicPr>
            <a:picLocks noGrp="1"/>
          </p:cNvPicPr>
          <p:nvPr>
            <p:ph idx="1"/>
          </p:nvPr>
        </p:nvPicPr>
        <p:blipFill>
          <a:blip r:embed="rId2" cstate="print"/>
          <a:srcRect/>
          <a:stretch>
            <a:fillRect/>
          </a:stretch>
        </p:blipFill>
        <p:spPr bwMode="auto">
          <a:xfrm>
            <a:off x="1475656" y="1124744"/>
            <a:ext cx="6192688" cy="432047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5482952" cy="929258"/>
          </a:xfrm>
        </p:spPr>
        <p:txBody>
          <a:bodyPr>
            <a:normAutofit/>
          </a:bodyPr>
          <a:lstStyle/>
          <a:p>
            <a:r>
              <a:rPr lang="el-GR" sz="3600" dirty="0" smtClean="0"/>
              <a:t>Δεύτερη Ιδιότητα </a:t>
            </a:r>
            <a:endParaRPr lang="el-GR" sz="3600" dirty="0"/>
          </a:p>
        </p:txBody>
      </p:sp>
      <p:sp>
        <p:nvSpPr>
          <p:cNvPr id="3" name="2 - Θέση περιεχομένου"/>
          <p:cNvSpPr>
            <a:spLocks noGrp="1"/>
          </p:cNvSpPr>
          <p:nvPr>
            <p:ph idx="1"/>
          </p:nvPr>
        </p:nvSpPr>
        <p:spPr>
          <a:xfrm>
            <a:off x="395536" y="1268760"/>
            <a:ext cx="8291264" cy="5186048"/>
          </a:xfrm>
        </p:spPr>
        <p:txBody>
          <a:bodyPr/>
          <a:lstStyle/>
          <a:p>
            <a:r>
              <a:rPr lang="el-GR" dirty="0" smtClean="0"/>
              <a:t>Οι αριθμοί που εμφανίζονται σε κάθε  οριζόντια γραμμή του τριγώνου είναι ακριβώς οι συντελεστές που εμφανίζονται στα αναπτύγματα των πολυωνύμων. </a:t>
            </a:r>
          </a:p>
          <a:p>
            <a:pPr>
              <a:buNone/>
            </a:pPr>
            <a:r>
              <a:rPr lang="el-GR" dirty="0" smtClean="0"/>
              <a:t>	(α + β)</a:t>
            </a:r>
            <a:r>
              <a:rPr lang="el-GR" baseline="30000" dirty="0" smtClean="0"/>
              <a:t>ο</a:t>
            </a:r>
            <a:r>
              <a:rPr lang="el-GR" dirty="0" smtClean="0"/>
              <a:t>, (α + β)</a:t>
            </a:r>
            <a:r>
              <a:rPr lang="el-GR" baseline="30000" dirty="0" smtClean="0"/>
              <a:t>1</a:t>
            </a:r>
            <a:r>
              <a:rPr lang="el-GR" dirty="0" smtClean="0"/>
              <a:t>, (α + β)</a:t>
            </a:r>
            <a:r>
              <a:rPr lang="el-GR" baseline="30000" dirty="0" smtClean="0"/>
              <a:t>2</a:t>
            </a:r>
            <a:r>
              <a:rPr lang="el-GR" dirty="0" smtClean="0"/>
              <a:t>, (α + β)</a:t>
            </a:r>
            <a:r>
              <a:rPr lang="el-GR" baseline="30000" dirty="0" smtClean="0"/>
              <a:t>3</a:t>
            </a:r>
            <a:r>
              <a:rPr lang="el-GR" dirty="0" smtClean="0"/>
              <a:t>, </a:t>
            </a:r>
          </a:p>
          <a:p>
            <a:pPr>
              <a:buNone/>
            </a:pPr>
            <a:r>
              <a:rPr lang="el-GR" dirty="0" smtClean="0"/>
              <a:t>	(α + β)</a:t>
            </a:r>
            <a:r>
              <a:rPr lang="el-GR" baseline="30000" dirty="0" smtClean="0"/>
              <a:t>4</a:t>
            </a:r>
            <a:r>
              <a:rPr lang="el-GR" dirty="0" smtClean="0"/>
              <a:t>, αντίστοιχα, όπως είναι φανερό στον παρακάτω πίνακα:</a:t>
            </a:r>
            <a:endParaRPr lang="el-GR"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Χωρίς τίτλοHGGGG.jpg"/>
          <p:cNvPicPr>
            <a:picLocks noGrp="1" noChangeAspect="1"/>
          </p:cNvPicPr>
          <p:nvPr>
            <p:ph idx="1"/>
          </p:nvPr>
        </p:nvPicPr>
        <p:blipFill>
          <a:blip r:embed="rId2" cstate="print"/>
          <a:stretch>
            <a:fillRect/>
          </a:stretch>
        </p:blipFill>
        <p:spPr>
          <a:xfrm>
            <a:off x="179512" y="1772816"/>
            <a:ext cx="8780838" cy="291135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 Ορθογώνιο"/>
          <p:cNvSpPr/>
          <p:nvPr/>
        </p:nvSpPr>
        <p:spPr>
          <a:xfrm>
            <a:off x="2195736" y="1628800"/>
            <a:ext cx="4608512" cy="46085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7" name="16 - Εικόνα" descr="PascalsTriangle.png"/>
          <p:cNvPicPr>
            <a:picLocks noChangeAspect="1"/>
          </p:cNvPicPr>
          <p:nvPr/>
        </p:nvPicPr>
        <p:blipFill>
          <a:blip r:embed="rId2" cstate="print"/>
          <a:stretch>
            <a:fillRect/>
          </a:stretch>
        </p:blipFill>
        <p:spPr>
          <a:xfrm>
            <a:off x="2339752" y="1700808"/>
            <a:ext cx="4392488" cy="4409920"/>
          </a:xfrm>
          <a:prstGeom prst="rect">
            <a:avLst/>
          </a:prstGeom>
        </p:spPr>
      </p:pic>
      <p:sp>
        <p:nvSpPr>
          <p:cNvPr id="18" name="17 - TextBox"/>
          <p:cNvSpPr txBox="1"/>
          <p:nvPr/>
        </p:nvSpPr>
        <p:spPr>
          <a:xfrm>
            <a:off x="1979712" y="260648"/>
            <a:ext cx="5184576" cy="1323439"/>
          </a:xfrm>
          <a:prstGeom prst="rect">
            <a:avLst/>
          </a:prstGeom>
          <a:noFill/>
        </p:spPr>
        <p:txBody>
          <a:bodyPr wrap="square" rtlCol="0">
            <a:spAutoFit/>
          </a:bodyPr>
          <a:lstStyle/>
          <a:p>
            <a:pPr algn="ctr"/>
            <a:r>
              <a:rPr lang="el-GR" sz="4000" dirty="0" smtClean="0"/>
              <a:t>Για  </a:t>
            </a:r>
            <a:r>
              <a:rPr lang="en-US" sz="4000" dirty="0" smtClean="0">
                <a:solidFill>
                  <a:srgbClr val="00B050"/>
                </a:solidFill>
              </a:rPr>
              <a:t>k=3</a:t>
            </a:r>
            <a:r>
              <a:rPr lang="en-US" sz="4000" dirty="0" smtClean="0"/>
              <a:t> </a:t>
            </a:r>
            <a:r>
              <a:rPr lang="el-GR" sz="4000" dirty="0" smtClean="0"/>
              <a:t> και </a:t>
            </a:r>
            <a:r>
              <a:rPr lang="en-US" sz="4000" dirty="0" smtClean="0">
                <a:solidFill>
                  <a:srgbClr val="FF0000"/>
                </a:solidFill>
              </a:rPr>
              <a:t>n=5</a:t>
            </a:r>
            <a:endParaRPr lang="el-GR" sz="4000" dirty="0" smtClean="0">
              <a:solidFill>
                <a:srgbClr val="FF0000"/>
              </a:solidFill>
            </a:endParaRPr>
          </a:p>
          <a:p>
            <a:pPr algn="ctr"/>
            <a:r>
              <a:rPr lang="el-GR" sz="4000" dirty="0" smtClean="0"/>
              <a:t>α</a:t>
            </a:r>
            <a:r>
              <a:rPr lang="en-US" sz="4000" baseline="30000" dirty="0" smtClean="0"/>
              <a:t>n</a:t>
            </a:r>
            <a:r>
              <a:rPr lang="el-GR" sz="4000" dirty="0" err="1" smtClean="0"/>
              <a:t>β</a:t>
            </a:r>
            <a:r>
              <a:rPr lang="el-GR" sz="4000" baseline="30000" dirty="0" err="1" smtClean="0"/>
              <a:t>n</a:t>
            </a:r>
            <a:r>
              <a:rPr lang="el-GR" sz="4000" baseline="30000" dirty="0" smtClean="0"/>
              <a:t> – k </a:t>
            </a:r>
            <a:r>
              <a:rPr lang="el-GR" sz="4000" dirty="0" smtClean="0">
                <a:solidFill>
                  <a:srgbClr val="FF0000"/>
                </a:solidFill>
              </a:rPr>
              <a:t> </a:t>
            </a:r>
            <a:endParaRPr lang="el-GR" sz="4000" dirty="0">
              <a:solidFill>
                <a:srgbClr val="FF0000"/>
              </a:solidFill>
            </a:endParaRPr>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4186808" cy="1073274"/>
          </a:xfrm>
        </p:spPr>
        <p:txBody>
          <a:bodyPr>
            <a:normAutofit/>
          </a:bodyPr>
          <a:lstStyle/>
          <a:p>
            <a:r>
              <a:rPr lang="el-GR" sz="3600" dirty="0" smtClean="0"/>
              <a:t>Τρίτη Ιδιότητα </a:t>
            </a:r>
            <a:endParaRPr lang="el-GR" sz="3600" dirty="0"/>
          </a:p>
        </p:txBody>
      </p:sp>
      <p:sp>
        <p:nvSpPr>
          <p:cNvPr id="3" name="2 - Θέση περιεχομένου"/>
          <p:cNvSpPr>
            <a:spLocks noGrp="1"/>
          </p:cNvSpPr>
          <p:nvPr>
            <p:ph idx="1"/>
          </p:nvPr>
        </p:nvSpPr>
        <p:spPr>
          <a:xfrm>
            <a:off x="467544" y="1916832"/>
            <a:ext cx="8147248" cy="4249944"/>
          </a:xfrm>
        </p:spPr>
        <p:txBody>
          <a:bodyPr/>
          <a:lstStyle/>
          <a:p>
            <a:r>
              <a:rPr lang="el-GR" dirty="0" smtClean="0"/>
              <a:t>Το άθροισμα των αριθμών κάθε γραμμής είναι ίσο με μια δύναμη του 2. Για την ακρίβεια το άθροισμα των αριθμών της ν-</a:t>
            </a:r>
            <a:r>
              <a:rPr lang="el-GR" dirty="0" err="1" smtClean="0"/>
              <a:t>οστής</a:t>
            </a:r>
            <a:r>
              <a:rPr lang="el-GR" dirty="0" smtClean="0"/>
              <a:t> γραμμής είναι ίσο με  </a:t>
            </a:r>
          </a:p>
          <a:p>
            <a:endParaRPr lang="el-GR" dirty="0" smtClean="0"/>
          </a:p>
          <a:p>
            <a:pPr>
              <a:buNone/>
            </a:pPr>
            <a:endParaRPr lang="el-GR" dirty="0"/>
          </a:p>
        </p:txBody>
      </p:sp>
      <p:sp>
        <p:nvSpPr>
          <p:cNvPr id="8" name="7 - Ορθογώνιο"/>
          <p:cNvSpPr/>
          <p:nvPr/>
        </p:nvSpPr>
        <p:spPr>
          <a:xfrm>
            <a:off x="1475656" y="3789040"/>
            <a:ext cx="720080" cy="5040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9" name="8 - Εικόνα" descr="http://users.sch.gr/geoman22/mathP/Pascal.files/image010.gif"/>
          <p:cNvPicPr/>
          <p:nvPr/>
        </p:nvPicPr>
        <p:blipFill>
          <a:blip r:embed="rId2" cstate="print"/>
          <a:srcRect/>
          <a:stretch>
            <a:fillRect/>
          </a:stretch>
        </p:blipFill>
        <p:spPr bwMode="auto">
          <a:xfrm>
            <a:off x="1475656" y="3789040"/>
            <a:ext cx="720080" cy="504056"/>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2699792" y="692696"/>
            <a:ext cx="2952328" cy="369332"/>
          </a:xfrm>
          <a:prstGeom prst="rect">
            <a:avLst/>
          </a:prstGeom>
          <a:noFill/>
        </p:spPr>
        <p:txBody>
          <a:bodyPr wrap="square" rtlCol="0">
            <a:spAutoFit/>
          </a:bodyPr>
          <a:lstStyle/>
          <a:p>
            <a:endParaRPr lang="el-GR" dirty="0"/>
          </a:p>
        </p:txBody>
      </p:sp>
      <p:sp>
        <p:nvSpPr>
          <p:cNvPr id="9" name="8 - Ορθογώνιο"/>
          <p:cNvSpPr/>
          <p:nvPr/>
        </p:nvSpPr>
        <p:spPr>
          <a:xfrm>
            <a:off x="2771800" y="764704"/>
            <a:ext cx="3672407" cy="50405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 name="9 - Εικόνα" descr="C:\Users\user\Desktop\image012.gif"/>
          <p:cNvPicPr/>
          <p:nvPr/>
        </p:nvPicPr>
        <p:blipFill>
          <a:blip r:embed="rId2" cstate="print"/>
          <a:srcRect/>
          <a:stretch>
            <a:fillRect/>
          </a:stretch>
        </p:blipFill>
        <p:spPr bwMode="auto">
          <a:xfrm>
            <a:off x="2771800" y="836712"/>
            <a:ext cx="3672408" cy="5040560"/>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188640"/>
            <a:ext cx="7715200" cy="1001266"/>
          </a:xfrm>
        </p:spPr>
        <p:txBody>
          <a:bodyPr>
            <a:normAutofit/>
          </a:bodyPr>
          <a:lstStyle/>
          <a:p>
            <a:pPr algn="ctr"/>
            <a:r>
              <a:rPr lang="en-US" sz="5000" dirty="0" err="1" smtClean="0">
                <a:effectLst>
                  <a:outerShdw blurRad="38100" dist="38100" dir="2700000" algn="tl">
                    <a:srgbClr val="000000">
                      <a:alpha val="43137"/>
                    </a:srgbClr>
                  </a:outerShdw>
                </a:effectLst>
              </a:rPr>
              <a:t>Blaise</a:t>
            </a:r>
            <a:r>
              <a:rPr lang="en-US" sz="5000" dirty="0" smtClean="0">
                <a:effectLst>
                  <a:outerShdw blurRad="38100" dist="38100" dir="2700000" algn="tl">
                    <a:srgbClr val="000000">
                      <a:alpha val="43137"/>
                    </a:srgbClr>
                  </a:outerShdw>
                </a:effectLst>
              </a:rPr>
              <a:t> Pascal</a:t>
            </a:r>
            <a:endParaRPr lang="el-GR" sz="5000"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1196752"/>
            <a:ext cx="8363272" cy="5258056"/>
          </a:xfrm>
          <a:ln>
            <a:noFill/>
          </a:ln>
        </p:spPr>
        <p:txBody>
          <a:bodyPr>
            <a:noAutofit/>
          </a:bodyPr>
          <a:lstStyle/>
          <a:p>
            <a:pPr>
              <a:buNone/>
            </a:pPr>
            <a:r>
              <a:rPr lang="el-GR" sz="2600" dirty="0" smtClean="0"/>
              <a:t>	</a:t>
            </a:r>
          </a:p>
          <a:p>
            <a:pPr>
              <a:buNone/>
            </a:pPr>
            <a:r>
              <a:rPr lang="el-GR" sz="2600" dirty="0" smtClean="0"/>
              <a:t>	</a:t>
            </a:r>
            <a:r>
              <a:rPr lang="en-US" sz="2900" dirty="0" smtClean="0"/>
              <a:t>O </a:t>
            </a:r>
            <a:r>
              <a:rPr lang="en-US" sz="2900" dirty="0" err="1" smtClean="0"/>
              <a:t>Blaise</a:t>
            </a:r>
            <a:r>
              <a:rPr lang="el-GR" sz="2900" dirty="0" smtClean="0"/>
              <a:t> </a:t>
            </a:r>
            <a:r>
              <a:rPr lang="el-GR" sz="2900" dirty="0" err="1" smtClean="0"/>
              <a:t>Pascal</a:t>
            </a:r>
            <a:r>
              <a:rPr lang="el-GR" sz="2900" dirty="0" smtClean="0"/>
              <a:t> ήταν Γάλλος μαθηματικός, φυσικός και θρησκευτικός φιλόσοφος που συνέβαλε στην ανάπτυξη πολλών περιοχών των μαθηματικών</a:t>
            </a:r>
            <a:r>
              <a:rPr lang="en-US" sz="2900" dirty="0" smtClean="0"/>
              <a:t>.</a:t>
            </a:r>
            <a:r>
              <a:rPr lang="el-GR" sz="2900" dirty="0" smtClean="0"/>
              <a:t> Από το 1641 και για περίπου 3 χρόνια εργάστηκε για την κατασκευή μιας</a:t>
            </a:r>
            <a:r>
              <a:rPr lang="en-US" sz="2900" dirty="0" smtClean="0"/>
              <a:t> </a:t>
            </a:r>
            <a:r>
              <a:rPr lang="el-GR" sz="2900" dirty="0" smtClean="0"/>
              <a:t>αριθμομηχανής </a:t>
            </a:r>
            <a:r>
              <a:rPr lang="en-US" sz="2900" dirty="0" smtClean="0"/>
              <a:t> </a:t>
            </a:r>
            <a:r>
              <a:rPr lang="el-GR" sz="2900" dirty="0" smtClean="0"/>
              <a:t>που μπορούσε να κάνει πρόσθεση και αφαίρεση που ονομάστηκε  «</a:t>
            </a:r>
            <a:r>
              <a:rPr lang="el-GR" sz="2900" dirty="0" err="1" smtClean="0"/>
              <a:t>Πασκαλινά</a:t>
            </a:r>
            <a:r>
              <a:rPr lang="el-GR" sz="2900" dirty="0" smtClean="0"/>
              <a:t>».</a:t>
            </a:r>
            <a:endParaRPr lang="el-GR" sz="29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4978896" cy="1217290"/>
          </a:xfrm>
        </p:spPr>
        <p:txBody>
          <a:bodyPr>
            <a:normAutofit/>
          </a:bodyPr>
          <a:lstStyle/>
          <a:p>
            <a:r>
              <a:rPr lang="el-GR" sz="3600" dirty="0" smtClean="0"/>
              <a:t>Τέταρτη Ιδιότητα </a:t>
            </a:r>
            <a:endParaRPr lang="el-GR" sz="3600" dirty="0"/>
          </a:p>
        </p:txBody>
      </p:sp>
      <p:sp>
        <p:nvSpPr>
          <p:cNvPr id="3" name="2 - Θέση περιεχομένου"/>
          <p:cNvSpPr>
            <a:spLocks noGrp="1"/>
          </p:cNvSpPr>
          <p:nvPr>
            <p:ph idx="1"/>
          </p:nvPr>
        </p:nvSpPr>
        <p:spPr>
          <a:xfrm>
            <a:off x="251520" y="1124744"/>
            <a:ext cx="8435280" cy="5330064"/>
          </a:xfrm>
        </p:spPr>
        <p:txBody>
          <a:bodyPr/>
          <a:lstStyle/>
          <a:p>
            <a:r>
              <a:rPr lang="el-GR" dirty="0" smtClean="0"/>
              <a:t>Εκτός από τις δυνάμεις του 2, μπορούμε να διακρίνουμε και τις δυνάμεις του 11 στο τρίγωνο του Πασκάλ . Οι δυνάμεις του 11 μπορούν να εξαχθούν από το τρίγωνο του Πασκάλ διαβάζοντας τις γραμμές και θεωρώντας τους αριθμούς ως ψηφία ενός </a:t>
            </a:r>
            <a:r>
              <a:rPr lang="el-GR" dirty="0" err="1" smtClean="0"/>
              <a:t>θεσιακού</a:t>
            </a:r>
            <a:r>
              <a:rPr lang="el-GR" dirty="0" smtClean="0"/>
              <a:t> συστήματος.</a:t>
            </a:r>
            <a:endParaRPr lang="el-GR"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1907704" y="692696"/>
            <a:ext cx="4104456" cy="523220"/>
          </a:xfrm>
          <a:prstGeom prst="rect">
            <a:avLst/>
          </a:prstGeom>
          <a:noFill/>
        </p:spPr>
        <p:txBody>
          <a:bodyPr wrap="square" rtlCol="0">
            <a:spAutoFit/>
          </a:bodyPr>
          <a:lstStyle/>
          <a:p>
            <a:r>
              <a:rPr lang="el-GR" sz="2800" dirty="0" smtClean="0"/>
              <a:t>Οι δυνάμεις του 11</a:t>
            </a:r>
            <a:endParaRPr lang="el-GR" sz="2800" dirty="0"/>
          </a:p>
        </p:txBody>
      </p:sp>
      <p:pic>
        <p:nvPicPr>
          <p:cNvPr id="1028" name="Picture 4" descr="C:\Users\user\Desktop\21 v.jpg"/>
          <p:cNvPicPr>
            <a:picLocks noChangeAspect="1" noChangeArrowheads="1"/>
          </p:cNvPicPr>
          <p:nvPr/>
        </p:nvPicPr>
        <p:blipFill>
          <a:blip r:embed="rId2" cstate="print"/>
          <a:srcRect/>
          <a:stretch>
            <a:fillRect/>
          </a:stretch>
        </p:blipFill>
        <p:spPr bwMode="auto">
          <a:xfrm>
            <a:off x="1115616" y="1916832"/>
            <a:ext cx="7050266" cy="3876898"/>
          </a:xfrm>
          <a:prstGeom prst="rect">
            <a:avLst/>
          </a:prstGeom>
          <a:noFill/>
        </p:spPr>
      </p:pic>
    </p:spTree>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περιεχομένου" descr="C:\Users\user\Desktop\Χωρίς τίτλο.jpg"/>
          <p:cNvPicPr>
            <a:picLocks noGrp="1"/>
          </p:cNvPicPr>
          <p:nvPr>
            <p:ph idx="1"/>
          </p:nvPr>
        </p:nvPicPr>
        <p:blipFill>
          <a:blip r:embed="rId2" cstate="print"/>
          <a:srcRect/>
          <a:stretch>
            <a:fillRect/>
          </a:stretch>
        </p:blipFill>
        <p:spPr bwMode="auto">
          <a:xfrm>
            <a:off x="0" y="1700808"/>
            <a:ext cx="9144000" cy="3888432"/>
          </a:xfrm>
          <a:prstGeom prst="rect">
            <a:avLst/>
          </a:prstGeom>
          <a:noFill/>
          <a:ln w="9525">
            <a:noFill/>
            <a:miter lim="800000"/>
            <a:headEnd/>
            <a:tailEnd/>
          </a:ln>
        </p:spPr>
      </p:pic>
      <p:sp>
        <p:nvSpPr>
          <p:cNvPr id="7" name="6 - TextBox"/>
          <p:cNvSpPr txBox="1"/>
          <p:nvPr/>
        </p:nvSpPr>
        <p:spPr>
          <a:xfrm>
            <a:off x="539552" y="620688"/>
            <a:ext cx="8604448" cy="523220"/>
          </a:xfrm>
          <a:prstGeom prst="rect">
            <a:avLst/>
          </a:prstGeom>
          <a:noFill/>
        </p:spPr>
        <p:txBody>
          <a:bodyPr wrap="square" rtlCol="0">
            <a:spAutoFit/>
          </a:bodyPr>
          <a:lstStyle/>
          <a:p>
            <a:r>
              <a:rPr lang="el-GR" sz="2800" dirty="0" smtClean="0"/>
              <a:t>Οι δυνάμεις του 11 στο τρίγωνο του Πασκάλ  </a:t>
            </a:r>
            <a:endParaRPr lang="el-GR" sz="2800" dirty="0"/>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1124744"/>
            <a:ext cx="8147248" cy="5330064"/>
          </a:xfrm>
        </p:spPr>
        <p:txBody>
          <a:bodyPr/>
          <a:lstStyle/>
          <a:p>
            <a:r>
              <a:rPr lang="el-GR" dirty="0" smtClean="0"/>
              <a:t>Για την 5</a:t>
            </a:r>
            <a:r>
              <a:rPr lang="el-GR" baseline="30000" dirty="0" smtClean="0"/>
              <a:t>η</a:t>
            </a:r>
            <a:r>
              <a:rPr lang="el-GR" dirty="0" smtClean="0"/>
              <a:t> σειρά μπορούμε να σκεφτούμε ως εξής: </a:t>
            </a:r>
          </a:p>
          <a:p>
            <a:pPr>
              <a:buNone/>
            </a:pPr>
            <a:r>
              <a:rPr lang="el-GR" dirty="0" smtClean="0"/>
              <a:t>	1</a:t>
            </a:r>
            <a:r>
              <a:rPr lang="en-US" dirty="0" smtClean="0"/>
              <a:t>x</a:t>
            </a:r>
            <a:r>
              <a:rPr lang="el-GR" dirty="0" smtClean="0"/>
              <a:t>10</a:t>
            </a:r>
            <a:r>
              <a:rPr lang="el-GR" baseline="30000" dirty="0" smtClean="0"/>
              <a:t>5</a:t>
            </a:r>
            <a:r>
              <a:rPr lang="el-GR" dirty="0" smtClean="0"/>
              <a:t>+5</a:t>
            </a:r>
            <a:r>
              <a:rPr lang="en-US" dirty="0" smtClean="0"/>
              <a:t>x</a:t>
            </a:r>
            <a:r>
              <a:rPr lang="el-GR" dirty="0" smtClean="0"/>
              <a:t>10</a:t>
            </a:r>
            <a:r>
              <a:rPr lang="el-GR" baseline="30000" dirty="0" smtClean="0"/>
              <a:t>4</a:t>
            </a:r>
            <a:r>
              <a:rPr lang="el-GR" dirty="0" smtClean="0"/>
              <a:t>+10</a:t>
            </a:r>
            <a:r>
              <a:rPr lang="en-US" dirty="0" smtClean="0"/>
              <a:t>x</a:t>
            </a:r>
            <a:r>
              <a:rPr lang="el-GR" dirty="0" smtClean="0"/>
              <a:t>10</a:t>
            </a:r>
            <a:r>
              <a:rPr lang="el-GR" baseline="30000" dirty="0" smtClean="0"/>
              <a:t>3</a:t>
            </a:r>
            <a:r>
              <a:rPr lang="el-GR" dirty="0" smtClean="0"/>
              <a:t>+10</a:t>
            </a:r>
            <a:r>
              <a:rPr lang="en-US" dirty="0" smtClean="0"/>
              <a:t>x</a:t>
            </a:r>
            <a:r>
              <a:rPr lang="el-GR" dirty="0" smtClean="0"/>
              <a:t>10</a:t>
            </a:r>
            <a:r>
              <a:rPr lang="el-GR" baseline="30000" dirty="0" smtClean="0"/>
              <a:t>2</a:t>
            </a:r>
            <a:r>
              <a:rPr lang="el-GR" dirty="0" smtClean="0"/>
              <a:t>+5</a:t>
            </a:r>
            <a:r>
              <a:rPr lang="en-US" dirty="0" smtClean="0"/>
              <a:t>x</a:t>
            </a:r>
            <a:r>
              <a:rPr lang="el-GR" dirty="0" smtClean="0"/>
              <a:t>10</a:t>
            </a:r>
            <a:r>
              <a:rPr lang="el-GR" baseline="30000" dirty="0" smtClean="0"/>
              <a:t>1</a:t>
            </a:r>
            <a:r>
              <a:rPr lang="el-GR" dirty="0" smtClean="0"/>
              <a:t>+1</a:t>
            </a:r>
            <a:r>
              <a:rPr lang="en-US" dirty="0" smtClean="0"/>
              <a:t>x</a:t>
            </a:r>
            <a:r>
              <a:rPr lang="el-GR" dirty="0" smtClean="0"/>
              <a:t>10</a:t>
            </a:r>
            <a:r>
              <a:rPr lang="el-GR" baseline="30000" dirty="0" smtClean="0"/>
              <a:t>0 </a:t>
            </a:r>
            <a:r>
              <a:rPr lang="el-GR" dirty="0" smtClean="0"/>
              <a:t>=</a:t>
            </a:r>
            <a:r>
              <a:rPr lang="el-GR" baseline="30000" dirty="0" smtClean="0"/>
              <a:t> </a:t>
            </a:r>
            <a:endParaRPr lang="el-GR" dirty="0" smtClean="0"/>
          </a:p>
          <a:p>
            <a:pPr>
              <a:buNone/>
            </a:pPr>
            <a:r>
              <a:rPr lang="el-GR" dirty="0" smtClean="0"/>
              <a:t>	100.000+50.000+10.000+1.000+50+1=</a:t>
            </a:r>
          </a:p>
          <a:p>
            <a:pPr>
              <a:buNone/>
            </a:pPr>
            <a:r>
              <a:rPr lang="el-GR" dirty="0" smtClean="0"/>
              <a:t>	161.051</a:t>
            </a:r>
          </a:p>
          <a:p>
            <a:endParaRPr lang="el-GR"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4762872" cy="1145282"/>
          </a:xfrm>
        </p:spPr>
        <p:txBody>
          <a:bodyPr>
            <a:normAutofit/>
          </a:bodyPr>
          <a:lstStyle/>
          <a:p>
            <a:r>
              <a:rPr lang="el-GR" sz="3600" dirty="0" smtClean="0"/>
              <a:t>Πέμπτη Ιδιότητα </a:t>
            </a:r>
            <a:endParaRPr lang="el-GR" sz="3600" dirty="0"/>
          </a:p>
        </p:txBody>
      </p:sp>
      <p:sp>
        <p:nvSpPr>
          <p:cNvPr id="3" name="2 - Θέση περιεχομένου"/>
          <p:cNvSpPr>
            <a:spLocks noGrp="1"/>
          </p:cNvSpPr>
          <p:nvPr>
            <p:ph idx="1"/>
          </p:nvPr>
        </p:nvSpPr>
        <p:spPr>
          <a:xfrm>
            <a:off x="395536" y="1484784"/>
            <a:ext cx="8291264" cy="4970024"/>
          </a:xfrm>
        </p:spPr>
        <p:txBody>
          <a:bodyPr/>
          <a:lstStyle/>
          <a:p>
            <a:r>
              <a:rPr lang="el-GR" dirty="0" smtClean="0"/>
              <a:t>Στη σειρά </a:t>
            </a:r>
            <a:r>
              <a:rPr lang="en-GB" b="1" dirty="0" smtClean="0"/>
              <a:t>Fibonacci</a:t>
            </a:r>
            <a:r>
              <a:rPr lang="el-GR" dirty="0" smtClean="0"/>
              <a:t> (1, 1, 2, 3, 5, 8, 13, 21, …) κάθε όρος προκύπτει από το άθροισμα των δύο προηγούμενων όρων, 2=1+1, 3=2+1, 5=3+2, 8=5+3, 13=8+5, κτλ. Γενικός τύπος </a:t>
            </a:r>
          </a:p>
          <a:p>
            <a:r>
              <a:rPr lang="el-GR" dirty="0" smtClean="0"/>
              <a:t>Για να βρεθούν οι αριθμοί </a:t>
            </a:r>
            <a:r>
              <a:rPr lang="en-US" dirty="0" smtClean="0"/>
              <a:t>Fibonacci</a:t>
            </a:r>
            <a:r>
              <a:rPr lang="el-GR" dirty="0" smtClean="0"/>
              <a:t> πάνω στο τρίγωνο του Πασκάλ παίρνουμε το άθροισμα των αριθμών πάνω στις πλάγιες διαγώνιες όπως φαίνεται στο σχήμα.</a:t>
            </a:r>
          </a:p>
          <a:p>
            <a:endParaRPr lang="el-GR" dirty="0"/>
          </a:p>
        </p:txBody>
      </p:sp>
      <p:pic>
        <p:nvPicPr>
          <p:cNvPr id="5" name="4 - Εικόνα" descr="\,F_n=F_{n-1}+F_{n-2}"/>
          <p:cNvPicPr/>
          <p:nvPr/>
        </p:nvPicPr>
        <p:blipFill>
          <a:blip r:embed="rId2" cstate="print"/>
          <a:srcRect/>
          <a:stretch>
            <a:fillRect/>
          </a:stretch>
        </p:blipFill>
        <p:spPr bwMode="auto">
          <a:xfrm>
            <a:off x="3635896" y="3429000"/>
            <a:ext cx="1872208" cy="432048"/>
          </a:xfrm>
          <a:prstGeom prst="rect">
            <a:avLst/>
          </a:prstGeom>
          <a:noFill/>
          <a:ln w="9525">
            <a:noFill/>
            <a:miter lim="800000"/>
            <a:headEnd/>
            <a:tailEnd/>
          </a:ln>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C:\Users\user\Desktop\Χωρίς τίτλο.jpg"/>
          <p:cNvPicPr>
            <a:picLocks noGrp="1"/>
          </p:cNvPicPr>
          <p:nvPr>
            <p:ph idx="1"/>
          </p:nvPr>
        </p:nvPicPr>
        <p:blipFill>
          <a:blip r:embed="rId2" cstate="print"/>
          <a:srcRect/>
          <a:stretch>
            <a:fillRect/>
          </a:stretch>
        </p:blipFill>
        <p:spPr bwMode="auto">
          <a:xfrm>
            <a:off x="1259632" y="908720"/>
            <a:ext cx="6408711" cy="511256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pull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60648"/>
            <a:ext cx="4474840" cy="1145282"/>
          </a:xfrm>
        </p:spPr>
        <p:txBody>
          <a:bodyPr>
            <a:normAutofit/>
          </a:bodyPr>
          <a:lstStyle/>
          <a:p>
            <a:r>
              <a:rPr lang="el-GR" sz="3600" dirty="0" smtClean="0"/>
              <a:t>Έκτη Ιδιότητα </a:t>
            </a:r>
            <a:endParaRPr lang="el-GR" sz="3600" dirty="0"/>
          </a:p>
        </p:txBody>
      </p:sp>
      <p:sp>
        <p:nvSpPr>
          <p:cNvPr id="3" name="2 - Θέση περιεχομένου"/>
          <p:cNvSpPr>
            <a:spLocks noGrp="1"/>
          </p:cNvSpPr>
          <p:nvPr>
            <p:ph idx="1"/>
          </p:nvPr>
        </p:nvSpPr>
        <p:spPr>
          <a:xfrm>
            <a:off x="323528" y="1340768"/>
            <a:ext cx="8363272" cy="5114040"/>
          </a:xfrm>
        </p:spPr>
        <p:txBody>
          <a:bodyPr/>
          <a:lstStyle/>
          <a:p>
            <a:r>
              <a:rPr lang="el-GR" dirty="0" smtClean="0"/>
              <a:t>Χρωματίζοντας τα πολλαπλάσια του 2 στο τρίγωνο του Πασκάλ, παρατηρούμε ότι   εμφανίζονται μικρά και μεγάλα τρίγωνα που στο σύνολό τους συνθέτουν ένα πάρα πολύ εντυπωσιακό σχέδιο. Αυτό το σχέδιο «υπακούει» στους κανόνες σχεδιασμού ενός άλλου τριγώνου που λέγεται τρίγωνο του </a:t>
            </a:r>
            <a:r>
              <a:rPr lang="en-US" b="1" dirty="0" err="1" smtClean="0"/>
              <a:t>Sierprinski</a:t>
            </a:r>
            <a:r>
              <a:rPr lang="el-GR" b="1" dirty="0" smtClean="0"/>
              <a:t>.</a:t>
            </a:r>
            <a:r>
              <a:rPr lang="el-GR" dirty="0" smtClean="0"/>
              <a:t> </a:t>
            </a:r>
            <a:endParaRPr lang="el-GR" dirty="0"/>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C:\Users\user\Desktop\pascal-overlay-mod2.png"/>
          <p:cNvPicPr>
            <a:picLocks noGrp="1"/>
          </p:cNvPicPr>
          <p:nvPr>
            <p:ph idx="1"/>
          </p:nvPr>
        </p:nvPicPr>
        <p:blipFill>
          <a:blip r:embed="rId2" cstate="print"/>
          <a:srcRect/>
          <a:stretch>
            <a:fillRect/>
          </a:stretch>
        </p:blipFill>
        <p:spPr bwMode="auto">
          <a:xfrm>
            <a:off x="1619672" y="620688"/>
            <a:ext cx="5904656" cy="540060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76672"/>
            <a:ext cx="7503368" cy="1645368"/>
          </a:xfrm>
        </p:spPr>
        <p:txBody>
          <a:bodyPr>
            <a:normAutofit/>
          </a:bodyPr>
          <a:lstStyle/>
          <a:p>
            <a:pPr algn="ctr"/>
            <a:r>
              <a:rPr lang="el-GR" sz="7200" b="0" dirty="0" smtClean="0"/>
              <a:t>ΤΕΛΟΣ</a:t>
            </a:r>
            <a:endParaRPr lang="el-GR" sz="7200" b="0" dirty="0"/>
          </a:p>
        </p:txBody>
      </p:sp>
      <p:sp>
        <p:nvSpPr>
          <p:cNvPr id="3" name="2 - Θέση κειμένου"/>
          <p:cNvSpPr>
            <a:spLocks noGrp="1"/>
          </p:cNvSpPr>
          <p:nvPr>
            <p:ph type="body" idx="1"/>
          </p:nvPr>
        </p:nvSpPr>
        <p:spPr>
          <a:xfrm>
            <a:off x="395536" y="2636912"/>
            <a:ext cx="7416824" cy="2286000"/>
          </a:xfrm>
        </p:spPr>
        <p:txBody>
          <a:bodyPr>
            <a:normAutofit/>
          </a:bodyPr>
          <a:lstStyle/>
          <a:p>
            <a:r>
              <a:rPr lang="el-GR" sz="3600" dirty="0" smtClean="0"/>
              <a:t>Κυριακή </a:t>
            </a:r>
            <a:r>
              <a:rPr lang="el-GR" sz="3600" dirty="0" err="1" smtClean="0"/>
              <a:t>Πετροπαναγιωτάκη</a:t>
            </a:r>
            <a:r>
              <a:rPr lang="el-GR" sz="3600" dirty="0" smtClean="0"/>
              <a:t> </a:t>
            </a:r>
          </a:p>
          <a:p>
            <a:r>
              <a:rPr lang="el-GR" sz="3600" dirty="0" smtClean="0"/>
              <a:t>Ηλέκτρα Πετρίδη </a:t>
            </a:r>
            <a:endParaRPr lang="el-GR" sz="3600"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1"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3">
                                            <p:txEl>
                                              <p:pRg st="0" end="0"/>
                                            </p:txEl>
                                          </p:spTgt>
                                        </p:tgtEl>
                                        <p:attrNameLst>
                                          <p:attrName>ppt_w</p:attrName>
                                        </p:attrNameLst>
                                      </p:cBhvr>
                                    </p:anim>
                                    <p:anim by="(#ppt_w*0.50)" calcmode="lin" valueType="num">
                                      <p:cBhvr>
                                        <p:cTn id="15" dur="500" decel="50000" autoRev="1" fill="hold">
                                          <p:stCondLst>
                                            <p:cond delay="0"/>
                                          </p:stCondLst>
                                        </p:cTn>
                                        <p:tgtEl>
                                          <p:spTgt spid="3">
                                            <p:txEl>
                                              <p:pRg st="0" end="0"/>
                                            </p:txEl>
                                          </p:spTgt>
                                        </p:tgtEl>
                                        <p:attrNameLst>
                                          <p:attrName>ppt_x</p:attrName>
                                        </p:attrNameLst>
                                      </p:cBhvr>
                                    </p:anim>
                                    <p:anim from="(-#ppt_h/2)" to="(#ppt_y)" calcmode="lin" valueType="num">
                                      <p:cBhvr>
                                        <p:cTn id="16" dur="1000" fill="hold">
                                          <p:stCondLst>
                                            <p:cond delay="0"/>
                                          </p:stCondLst>
                                        </p:cTn>
                                        <p:tgtEl>
                                          <p:spTgt spid="3">
                                            <p:txEl>
                                              <p:pRg st="0" end="0"/>
                                            </p:txEl>
                                          </p:spTgt>
                                        </p:tgtEl>
                                        <p:attrNameLst>
                                          <p:attrName>ppt_y</p:attrName>
                                        </p:attrNameLst>
                                      </p:cBhvr>
                                    </p:anim>
                                    <p:animRot by="21600000">
                                      <p:cBhvr>
                                        <p:cTn id="17" dur="1000" fill="hold">
                                          <p:stCondLst>
                                            <p:cond delay="0"/>
                                          </p:stCondLst>
                                        </p:cTn>
                                        <p:tgtEl>
                                          <p:spTgt spid="3">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3">
                                            <p:txEl>
                                              <p:pRg st="1" end="1"/>
                                            </p:txEl>
                                          </p:spTgt>
                                        </p:tgtEl>
                                        <p:attrNameLst>
                                          <p:attrName>style.visibility</p:attrName>
                                        </p:attrNameLst>
                                      </p:cBhvr>
                                      <p:to>
                                        <p:strVal val="visible"/>
                                      </p:to>
                                    </p:set>
                                    <p:anim by="(-#ppt_w*2)" calcmode="lin" valueType="num">
                                      <p:cBhvr rctx="PPT">
                                        <p:cTn id="22" dur="500" autoRev="1" fill="hold">
                                          <p:stCondLst>
                                            <p:cond delay="0"/>
                                          </p:stCondLst>
                                        </p:cTn>
                                        <p:tgtEl>
                                          <p:spTgt spid="3">
                                            <p:txEl>
                                              <p:pRg st="1" end="1"/>
                                            </p:txEl>
                                          </p:spTgt>
                                        </p:tgtEl>
                                        <p:attrNameLst>
                                          <p:attrName>ppt_w</p:attrName>
                                        </p:attrNameLst>
                                      </p:cBhvr>
                                    </p:anim>
                                    <p:anim by="(#ppt_w*0.50)" calcmode="lin" valueType="num">
                                      <p:cBhvr>
                                        <p:cTn id="23" dur="500" decel="50000" autoRev="1" fill="hold">
                                          <p:stCondLst>
                                            <p:cond delay="0"/>
                                          </p:stCondLst>
                                        </p:cTn>
                                        <p:tgtEl>
                                          <p:spTgt spid="3">
                                            <p:txEl>
                                              <p:pRg st="1" end="1"/>
                                            </p:txEl>
                                          </p:spTgt>
                                        </p:tgtEl>
                                        <p:attrNameLst>
                                          <p:attrName>ppt_x</p:attrName>
                                        </p:attrNameLst>
                                      </p:cBhvr>
                                    </p:anim>
                                    <p:anim from="(-#ppt_h/2)" to="(#ppt_y)" calcmode="lin" valueType="num">
                                      <p:cBhvr>
                                        <p:cTn id="24" dur="1000" fill="hold">
                                          <p:stCondLst>
                                            <p:cond delay="0"/>
                                          </p:stCondLst>
                                        </p:cTn>
                                        <p:tgtEl>
                                          <p:spTgt spid="3">
                                            <p:txEl>
                                              <p:pRg st="1" end="1"/>
                                            </p:txEl>
                                          </p:spTgt>
                                        </p:tgtEl>
                                        <p:attrNameLst>
                                          <p:attrName>ppt_y</p:attrName>
                                        </p:attrNameLst>
                                      </p:cBhvr>
                                    </p:anim>
                                    <p:animRot by="21600000">
                                      <p:cBhvr>
                                        <p:cTn id="25"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468313" y="260350"/>
            <a:ext cx="8218487" cy="6194425"/>
          </a:xfrm>
        </p:spPr>
        <p:txBody>
          <a:bodyPr>
            <a:normAutofit lnSpcReduction="10000"/>
          </a:bodyPr>
          <a:lstStyle/>
          <a:p>
            <a:pPr>
              <a:buNone/>
            </a:pPr>
            <a:endParaRPr lang="el-GR" sz="3200" dirty="0" smtClean="0"/>
          </a:p>
          <a:p>
            <a:pPr>
              <a:buNone/>
            </a:pPr>
            <a:r>
              <a:rPr lang="el-GR" sz="3200" dirty="0" smtClean="0"/>
              <a:t>	</a:t>
            </a:r>
            <a:r>
              <a:rPr lang="el-GR" sz="2900" dirty="0" smtClean="0"/>
              <a:t>Το 1647 ανακάλυψε την</a:t>
            </a:r>
            <a:r>
              <a:rPr lang="en-US" sz="2900" dirty="0" smtClean="0"/>
              <a:t> </a:t>
            </a:r>
            <a:r>
              <a:rPr lang="el-GR" sz="2900" dirty="0" smtClean="0"/>
              <a:t>αρχή των συγκοινωνούντων δοχείων</a:t>
            </a:r>
            <a:r>
              <a:rPr lang="en-US" sz="2900" dirty="0" smtClean="0"/>
              <a:t> </a:t>
            </a:r>
            <a:r>
              <a:rPr lang="el-GR" sz="2900" dirty="0" smtClean="0"/>
              <a:t>και τη χρήση του βαρομέτρου </a:t>
            </a:r>
            <a:r>
              <a:rPr lang="en-US" sz="2900" dirty="0" smtClean="0"/>
              <a:t> </a:t>
            </a:r>
            <a:r>
              <a:rPr lang="el-GR" sz="2900" dirty="0" smtClean="0"/>
              <a:t>για τη μέτρηση του υψομέτρου. </a:t>
            </a:r>
          </a:p>
          <a:p>
            <a:pPr>
              <a:buNone/>
            </a:pPr>
            <a:r>
              <a:rPr lang="el-GR" sz="2900" dirty="0" smtClean="0"/>
              <a:t>	Επίσης μια από τις πιο γνωστές μαθηματικές μελέτες του είναι αυτό που ονομάζουμε "τρίγωνο του Πασκάλ" ή απλούστερα "αριθμητικό τρίγωνο". Τέλος  προς τιμήν του ονομάστηκε με το όνομά του η μονάδα μέτρησης της πίεσης στο </a:t>
            </a:r>
            <a:r>
              <a:rPr lang="en-US" sz="2900" dirty="0" smtClean="0"/>
              <a:t>S</a:t>
            </a:r>
            <a:r>
              <a:rPr lang="el-GR" sz="2900" dirty="0" smtClean="0"/>
              <a:t>.</a:t>
            </a:r>
            <a:r>
              <a:rPr lang="en-US" sz="2900" dirty="0" smtClean="0"/>
              <a:t>I</a:t>
            </a:r>
            <a:r>
              <a:rPr lang="el-GR" sz="2900" dirty="0" smtClean="0"/>
              <a:t>.(</a:t>
            </a:r>
            <a:r>
              <a:rPr lang="en-US" sz="2900" dirty="0" smtClean="0"/>
              <a:t>Pascal</a:t>
            </a:r>
            <a:r>
              <a:rPr lang="el-GR" sz="2900" dirty="0" smtClean="0"/>
              <a:t> ή </a:t>
            </a:r>
            <a:r>
              <a:rPr lang="en-US" sz="2900" dirty="0" smtClean="0"/>
              <a:t>Pa</a:t>
            </a:r>
            <a:r>
              <a:rPr lang="el-GR" sz="2900" dirty="0" smtClean="0"/>
              <a:t>).</a:t>
            </a:r>
          </a:p>
          <a:p>
            <a:pPr>
              <a:buNone/>
            </a:pPr>
            <a:r>
              <a:rPr lang="el-GR" sz="2900" dirty="0" smtClean="0"/>
              <a:t> </a:t>
            </a:r>
          </a:p>
          <a:p>
            <a:pPr>
              <a:buNone/>
            </a:pPr>
            <a:endParaRPr lang="el-G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pascal.jpg"/>
          <p:cNvPicPr>
            <a:picLocks noGrp="1" noChangeAspect="1"/>
          </p:cNvPicPr>
          <p:nvPr>
            <p:ph idx="1"/>
          </p:nvPr>
        </p:nvPicPr>
        <p:blipFill>
          <a:blip r:embed="rId2" cstate="print"/>
          <a:stretch>
            <a:fillRect/>
          </a:stretch>
        </p:blipFill>
        <p:spPr>
          <a:xfrm>
            <a:off x="2183314" y="1196752"/>
            <a:ext cx="4605200" cy="423949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1700808"/>
            <a:ext cx="8062912" cy="1470025"/>
          </a:xfrm>
        </p:spPr>
        <p:txBody>
          <a:bodyPr>
            <a:normAutofit/>
          </a:bodyPr>
          <a:lstStyle/>
          <a:p>
            <a:r>
              <a:rPr lang="el-GR" sz="6000" dirty="0" smtClean="0"/>
              <a:t>Τρίγωνο του </a:t>
            </a:r>
            <a:r>
              <a:rPr lang="en-US" sz="6000" dirty="0" smtClean="0"/>
              <a:t>Pascal</a:t>
            </a:r>
            <a:endParaRPr lang="el-GR" sz="600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476672"/>
            <a:ext cx="8291264" cy="5978136"/>
          </a:xfrm>
        </p:spPr>
        <p:txBody>
          <a:bodyPr>
            <a:normAutofit fontScale="85000" lnSpcReduction="20000"/>
          </a:bodyPr>
          <a:lstStyle/>
          <a:p>
            <a:pPr>
              <a:buNone/>
            </a:pPr>
            <a:r>
              <a:rPr lang="el-GR" dirty="0" smtClean="0"/>
              <a:t>	</a:t>
            </a:r>
            <a:r>
              <a:rPr lang="el-GR" sz="3300" dirty="0" smtClean="0"/>
              <a:t>Για το σχηματισμό του τριγώνου </a:t>
            </a:r>
            <a:r>
              <a:rPr lang="en-US" sz="3300" dirty="0" smtClean="0"/>
              <a:t>Pascal</a:t>
            </a:r>
            <a:r>
              <a:rPr lang="el-GR" sz="3300" dirty="0" smtClean="0"/>
              <a:t> θέτουμε μία μονάδα</a:t>
            </a:r>
            <a:r>
              <a:rPr lang="en-US" sz="3300" dirty="0" smtClean="0"/>
              <a:t> </a:t>
            </a:r>
            <a:r>
              <a:rPr lang="el-GR" sz="3300" dirty="0" smtClean="0"/>
              <a:t>(1)</a:t>
            </a:r>
            <a:r>
              <a:rPr lang="en-US" sz="3300" dirty="0" smtClean="0"/>
              <a:t> </a:t>
            </a:r>
            <a:r>
              <a:rPr lang="el-GR" sz="3300" dirty="0" smtClean="0"/>
              <a:t>στο μέσον της 1ης γραμμής. Στη 2η γραμμή θέτουμε δύο </a:t>
            </a:r>
            <a:r>
              <a:rPr lang="en-US" sz="3300" dirty="0" smtClean="0"/>
              <a:t> </a:t>
            </a:r>
            <a:r>
              <a:rPr lang="el-GR" sz="3300" dirty="0" smtClean="0"/>
              <a:t>μονάδες μία αριστερά και μία δεξιά της προηγούμενης. Στην επόμενη θέτουμε πάλι δύο 1 μονάδες μία αριστερά της πρώτης και μία δεξιά της τελευταίας της προηγούμενης γραμμής, ενώ ανάμεσα από τις δύο μονάδες θέτουμε το άθροισμά τους. Συνεχίζουμε με αυτό τον τρόπο σχηματίζοντας κάθε φορά μία νέα γραμμή με ένα στοιχείο επιπλέον από την προηγούμενη. Το πρώτο και τελευταίο στοιχείο είναι μονάδες ενώ τα ενδιάμεσα στοιχεία είναι το άθροισμα των δύο στοιχείων της προηγούμενης γραμμής που βρίσκονται αριστερά και δεξιά του.</a:t>
            </a:r>
          </a:p>
          <a:p>
            <a:endParaRPr lang="el-GR" dirty="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C:\Users\user\Desktop\εργασια μαθηματικα!!!\pascals-triangle-1.gif"/>
          <p:cNvPicPr>
            <a:picLocks noGrp="1"/>
          </p:cNvPicPr>
          <p:nvPr>
            <p:ph idx="1"/>
          </p:nvPr>
        </p:nvPicPr>
        <p:blipFill>
          <a:blip r:embed="rId2" cstate="print"/>
          <a:srcRect/>
          <a:stretch>
            <a:fillRect/>
          </a:stretch>
        </p:blipFill>
        <p:spPr bwMode="auto">
          <a:xfrm>
            <a:off x="2267744" y="764704"/>
            <a:ext cx="5184576" cy="4896544"/>
          </a:xfrm>
          <a:prstGeom prst="rect">
            <a:avLst/>
          </a:prstGeom>
          <a:noFill/>
          <a:ln w="9525">
            <a:noFill/>
            <a:miter lim="800000"/>
            <a:headEnd/>
            <a:tailEnd/>
          </a:ln>
        </p:spPr>
      </p:pic>
      <p:sp>
        <p:nvSpPr>
          <p:cNvPr id="5" name="4 - TextBox"/>
          <p:cNvSpPr txBox="1"/>
          <p:nvPr/>
        </p:nvSpPr>
        <p:spPr>
          <a:xfrm>
            <a:off x="683568" y="1268760"/>
            <a:ext cx="184731" cy="369332"/>
          </a:xfrm>
          <a:prstGeom prst="rect">
            <a:avLst/>
          </a:prstGeom>
          <a:noFill/>
        </p:spPr>
        <p:txBody>
          <a:bodyPr wrap="none" rtlCol="0">
            <a:spAutoFit/>
          </a:bodyPr>
          <a:lstStyle/>
          <a:p>
            <a:endParaRPr lang="el-GR" dirty="0"/>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1628800"/>
            <a:ext cx="7991896" cy="2016224"/>
          </a:xfrm>
        </p:spPr>
        <p:txBody>
          <a:bodyPr>
            <a:normAutofit/>
          </a:bodyPr>
          <a:lstStyle/>
          <a:p>
            <a:pPr algn="ctr"/>
            <a:r>
              <a:rPr lang="el-GR" sz="4800" dirty="0" smtClean="0"/>
              <a:t>Ιδιότητες του τριγώνου του </a:t>
            </a:r>
            <a:r>
              <a:rPr lang="en-US" sz="4800" dirty="0" smtClean="0"/>
              <a:t>Pascal </a:t>
            </a:r>
            <a:endParaRPr lang="el-GR" sz="4800"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5410944" cy="1073274"/>
          </a:xfrm>
        </p:spPr>
        <p:txBody>
          <a:bodyPr>
            <a:normAutofit/>
          </a:bodyPr>
          <a:lstStyle/>
          <a:p>
            <a:r>
              <a:rPr lang="el-GR" sz="3600" dirty="0" smtClean="0"/>
              <a:t>Πρώτη Ιδιότητα </a:t>
            </a:r>
            <a:endParaRPr lang="el-GR" sz="3600" dirty="0"/>
          </a:p>
        </p:txBody>
      </p:sp>
      <p:sp>
        <p:nvSpPr>
          <p:cNvPr id="3" name="2 - Θέση περιεχομένου"/>
          <p:cNvSpPr>
            <a:spLocks noGrp="1"/>
          </p:cNvSpPr>
          <p:nvPr>
            <p:ph idx="1"/>
          </p:nvPr>
        </p:nvSpPr>
        <p:spPr>
          <a:xfrm>
            <a:off x="467544" y="1268760"/>
            <a:ext cx="8291264" cy="5400600"/>
          </a:xfrm>
        </p:spPr>
        <p:txBody>
          <a:bodyPr>
            <a:normAutofit fontScale="92500"/>
          </a:bodyPr>
          <a:lstStyle/>
          <a:p>
            <a:pPr lvl="0"/>
            <a:r>
              <a:rPr lang="el-GR" dirty="0" smtClean="0"/>
              <a:t>Η πρώτη διαγώνιος του τριγώνου </a:t>
            </a:r>
            <a:r>
              <a:rPr lang="el-GR" dirty="0" err="1" smtClean="0"/>
              <a:t>Pascal</a:t>
            </a:r>
            <a:r>
              <a:rPr lang="el-GR" dirty="0" smtClean="0"/>
              <a:t> αποτελείται μόνο από τον αριθμό 1.</a:t>
            </a:r>
            <a:endParaRPr lang="en-US" dirty="0" smtClean="0"/>
          </a:p>
          <a:p>
            <a:pPr lvl="0">
              <a:buNone/>
            </a:pPr>
            <a:endParaRPr lang="el-GR" dirty="0" smtClean="0"/>
          </a:p>
          <a:p>
            <a:r>
              <a:rPr lang="el-GR" dirty="0" smtClean="0"/>
              <a:t>Η δεύτερη διαγώνιος του τριγώνου </a:t>
            </a:r>
            <a:r>
              <a:rPr lang="el-GR" dirty="0" err="1" smtClean="0"/>
              <a:t>Pascal</a:t>
            </a:r>
            <a:r>
              <a:rPr lang="el-GR" dirty="0" smtClean="0"/>
              <a:t> αποτελείται από τους φυσικούς αριθμούς.</a:t>
            </a:r>
          </a:p>
          <a:p>
            <a:endParaRPr lang="el-GR" dirty="0" smtClean="0"/>
          </a:p>
          <a:p>
            <a:r>
              <a:rPr lang="el-GR" dirty="0" smtClean="0"/>
              <a:t>Η τρίτη διαγώνιος του τριγώνου του </a:t>
            </a:r>
            <a:r>
              <a:rPr lang="en-US" dirty="0" smtClean="0"/>
              <a:t>Pascal</a:t>
            </a:r>
            <a:r>
              <a:rPr lang="el-GR" dirty="0" smtClean="0"/>
              <a:t> αποτελείτε τους λεγομένους τρίγωνους αριθμούς (1,3,6,10.15…) δηλαδή τους αριθμούς που παριστάνονται στο επίπεδο με την μορφή τριγώνου.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Προσαρμοσμένος 2">
      <a:dk1>
        <a:sysClr val="windowText" lastClr="000000"/>
      </a:dk1>
      <a:lt1>
        <a:sysClr val="window" lastClr="FFFFFF"/>
      </a:lt1>
      <a:dk2>
        <a:srgbClr val="666666"/>
      </a:dk2>
      <a:lt2>
        <a:srgbClr val="D2D2D2"/>
      </a:lt2>
      <a:accent1>
        <a:srgbClr val="73D6FD"/>
      </a:accent1>
      <a:accent2>
        <a:srgbClr val="E40059"/>
      </a:accent2>
      <a:accent3>
        <a:srgbClr val="9C007F"/>
      </a:accent3>
      <a:accent4>
        <a:srgbClr val="68007F"/>
      </a:accent4>
      <a:accent5>
        <a:srgbClr val="73D6FD"/>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479</TotalTime>
  <Words>368</Words>
  <Application>Microsoft Office PowerPoint</Application>
  <PresentationFormat>Προβολή στην οθόνη (4:3)</PresentationFormat>
  <Paragraphs>49</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Ζωντάνια</vt:lpstr>
      <vt:lpstr>Εργασία για το τρίγωνο του Πασκάλ </vt:lpstr>
      <vt:lpstr>Blaise Pascal</vt:lpstr>
      <vt:lpstr>Διαφάνεια 3</vt:lpstr>
      <vt:lpstr>Διαφάνεια 4</vt:lpstr>
      <vt:lpstr>Τρίγωνο του Pascal</vt:lpstr>
      <vt:lpstr>Διαφάνεια 6</vt:lpstr>
      <vt:lpstr>Διαφάνεια 7</vt:lpstr>
      <vt:lpstr>Ιδιότητες του τριγώνου του Pascal </vt:lpstr>
      <vt:lpstr>Πρώτη Ιδιότητα </vt:lpstr>
      <vt:lpstr>Διαφάνεια 10</vt:lpstr>
      <vt:lpstr>Διαφάνεια 11</vt:lpstr>
      <vt:lpstr>Διαφάνεια 12</vt:lpstr>
      <vt:lpstr>Διαφάνεια 13</vt:lpstr>
      <vt:lpstr>Διαφάνεια 14</vt:lpstr>
      <vt:lpstr>Δεύτερη Ιδιότητα </vt:lpstr>
      <vt:lpstr>Διαφάνεια 16</vt:lpstr>
      <vt:lpstr>Διαφάνεια 17</vt:lpstr>
      <vt:lpstr>Τρίτη Ιδιότητα </vt:lpstr>
      <vt:lpstr>Διαφάνεια 19</vt:lpstr>
      <vt:lpstr>Τέταρτη Ιδιότητα </vt:lpstr>
      <vt:lpstr>Διαφάνεια 21</vt:lpstr>
      <vt:lpstr>Διαφάνεια 22</vt:lpstr>
      <vt:lpstr>Διαφάνεια 23</vt:lpstr>
      <vt:lpstr>Πέμπτη Ιδιότητα </vt:lpstr>
      <vt:lpstr>Διαφάνεια 25</vt:lpstr>
      <vt:lpstr>Έκτη Ιδιότητα </vt:lpstr>
      <vt:lpstr>Διαφάνεια 27</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Ατνωνία</cp:lastModifiedBy>
  <cp:revision>57</cp:revision>
  <dcterms:created xsi:type="dcterms:W3CDTF">2012-12-12T19:46:09Z</dcterms:created>
  <dcterms:modified xsi:type="dcterms:W3CDTF">2013-05-14T20:13:33Z</dcterms:modified>
</cp:coreProperties>
</file>