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6" r:id="rId3"/>
    <p:sldId id="268" r:id="rId4"/>
    <p:sldId id="269" r:id="rId5"/>
    <p:sldId id="277" r:id="rId6"/>
    <p:sldId id="265" r:id="rId7"/>
    <p:sldId id="278" r:id="rId8"/>
    <p:sldId id="264" r:id="rId9"/>
    <p:sldId id="260" r:id="rId10"/>
    <p:sldId id="261" r:id="rId11"/>
    <p:sldId id="262" r:id="rId12"/>
    <p:sldId id="279" r:id="rId13"/>
    <p:sldId id="276" r:id="rId14"/>
    <p:sldId id="275" r:id="rId15"/>
    <p:sldId id="280" r:id="rId16"/>
    <p:sldId id="281" r:id="rId17"/>
  </p:sldIdLst>
  <p:sldSz cx="9906000" cy="6858000" type="A4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Μεσαίο στυλ 4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1566" y="3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6662-9372-442B-95F1-D0D32AE71DA5}" type="datetimeFigureOut">
              <a:rPr lang="el-GR" smtClean="0"/>
              <a:t>5/10/2017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6D6D-6624-473F-B55C-645755ADB6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049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6662-9372-442B-95F1-D0D32AE71DA5}" type="datetimeFigureOut">
              <a:rPr lang="el-GR" smtClean="0"/>
              <a:t>5/10/2017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6D6D-6624-473F-B55C-645755ADB6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6826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6662-9372-442B-95F1-D0D32AE71DA5}" type="datetimeFigureOut">
              <a:rPr lang="el-GR" smtClean="0"/>
              <a:t>5/10/2017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6D6D-6624-473F-B55C-645755ADB6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057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6662-9372-442B-95F1-D0D32AE71DA5}" type="datetimeFigureOut">
              <a:rPr lang="el-GR" smtClean="0"/>
              <a:t>5/10/2017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6D6D-6624-473F-B55C-645755ADB6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6101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6662-9372-442B-95F1-D0D32AE71DA5}" type="datetimeFigureOut">
              <a:rPr lang="el-GR" smtClean="0"/>
              <a:t>5/10/2017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6D6D-6624-473F-B55C-645755ADB6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8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6662-9372-442B-95F1-D0D32AE71DA5}" type="datetimeFigureOut">
              <a:rPr lang="el-GR" smtClean="0"/>
              <a:t>5/10/2017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6D6D-6624-473F-B55C-645755ADB6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4869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6662-9372-442B-95F1-D0D32AE71DA5}" type="datetimeFigureOut">
              <a:rPr lang="el-GR" smtClean="0"/>
              <a:t>5/10/2017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6D6D-6624-473F-B55C-645755ADB6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117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6662-9372-442B-95F1-D0D32AE71DA5}" type="datetimeFigureOut">
              <a:rPr lang="el-GR" smtClean="0"/>
              <a:t>5/10/2017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6D6D-6624-473F-B55C-645755ADB6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3865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6662-9372-442B-95F1-D0D32AE71DA5}" type="datetimeFigureOut">
              <a:rPr lang="el-GR" smtClean="0"/>
              <a:t>5/10/2017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6D6D-6624-473F-B55C-645755ADB6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9645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6662-9372-442B-95F1-D0D32AE71DA5}" type="datetimeFigureOut">
              <a:rPr lang="el-GR" smtClean="0"/>
              <a:t>5/10/2017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6D6D-6624-473F-B55C-645755ADB6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266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6662-9372-442B-95F1-D0D32AE71DA5}" type="datetimeFigureOut">
              <a:rPr lang="el-GR" smtClean="0"/>
              <a:t>5/10/2017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6D6D-6624-473F-B55C-645755ADB6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579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86662-9372-442B-95F1-D0D32AE71DA5}" type="datetimeFigureOut">
              <a:rPr lang="el-GR" smtClean="0"/>
              <a:t>5/10/2017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F6D6D-6624-473F-B55C-645755ADB6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3235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2388006" y="777927"/>
            <a:ext cx="51299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l-GR" sz="5400" b="1" cap="none" spc="0" dirty="0" smtClean="0">
                <a:ln/>
                <a:solidFill>
                  <a:srgbClr val="FF0000"/>
                </a:solidFill>
                <a:effectLst/>
              </a:rPr>
              <a:t>Η </a:t>
            </a:r>
            <a:r>
              <a:rPr lang="el-GR" sz="5400" b="1" cap="none" spc="0" dirty="0" err="1" smtClean="0">
                <a:ln/>
                <a:solidFill>
                  <a:srgbClr val="FF0000"/>
                </a:solidFill>
                <a:effectLst/>
              </a:rPr>
              <a:t>αριθμογραμμή</a:t>
            </a:r>
            <a:endParaRPr lang="el-GR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  <p:grpSp>
        <p:nvGrpSpPr>
          <p:cNvPr id="12" name="Ομάδα 11"/>
          <p:cNvGrpSpPr/>
          <p:nvPr/>
        </p:nvGrpSpPr>
        <p:grpSpPr>
          <a:xfrm>
            <a:off x="72349" y="2737231"/>
            <a:ext cx="9833650" cy="2552277"/>
            <a:chOff x="72349" y="2737231"/>
            <a:chExt cx="9833650" cy="2552277"/>
          </a:xfrm>
        </p:grpSpPr>
        <p:grpSp>
          <p:nvGrpSpPr>
            <p:cNvPr id="3" name="Ομάδα 2"/>
            <p:cNvGrpSpPr/>
            <p:nvPr/>
          </p:nvGrpSpPr>
          <p:grpSpPr>
            <a:xfrm>
              <a:off x="399244" y="2737231"/>
              <a:ext cx="9506755" cy="2552277"/>
              <a:chOff x="-1702160" y="2737231"/>
              <a:chExt cx="11608160" cy="2552277"/>
            </a:xfrm>
          </p:grpSpPr>
          <p:pic>
            <p:nvPicPr>
              <p:cNvPr id="4" name="Εικόνα 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41855"/>
              <a:stretch/>
            </p:blipFill>
            <p:spPr>
              <a:xfrm>
                <a:off x="296214" y="2737231"/>
                <a:ext cx="9609786" cy="1216583"/>
              </a:xfrm>
              <a:prstGeom prst="rect">
                <a:avLst/>
              </a:prstGeom>
            </p:spPr>
          </p:pic>
          <p:sp>
            <p:nvSpPr>
              <p:cNvPr id="2" name="TextBox 1"/>
              <p:cNvSpPr txBox="1"/>
              <p:nvPr/>
            </p:nvSpPr>
            <p:spPr>
              <a:xfrm>
                <a:off x="-94355" y="3683358"/>
                <a:ext cx="489397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9600" dirty="0" smtClean="0"/>
                  <a:t>1</a:t>
                </a:r>
                <a:endParaRPr lang="el-GR" sz="9600" dirty="0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912603" y="3681211"/>
                <a:ext cx="489397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9600" dirty="0" smtClean="0"/>
                  <a:t>2</a:t>
                </a:r>
                <a:endParaRPr lang="el-GR" sz="9600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3998981" y="3719848"/>
                <a:ext cx="489397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9600" dirty="0" smtClean="0"/>
                  <a:t>3</a:t>
                </a:r>
                <a:endParaRPr lang="el-GR" sz="9600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905889" y="3717700"/>
                <a:ext cx="489397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9600" dirty="0" smtClean="0"/>
                  <a:t>4</a:t>
                </a:r>
                <a:endParaRPr lang="el-GR" sz="9600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961379" y="3715552"/>
                <a:ext cx="489397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9600" dirty="0" smtClean="0"/>
                  <a:t>5</a:t>
                </a:r>
                <a:endParaRPr lang="el-GR" sz="9600" dirty="0"/>
              </a:p>
            </p:txBody>
          </p:sp>
          <p:pic>
            <p:nvPicPr>
              <p:cNvPr id="10" name="Εικόνα 9"/>
              <p:cNvPicPr>
                <a:picLocks noChangeAspect="1"/>
              </p:cNvPicPr>
              <p:nvPr/>
            </p:nvPicPr>
            <p:blipFill rotWithShape="1"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74514" b="41855"/>
              <a:stretch/>
            </p:blipFill>
            <p:spPr>
              <a:xfrm>
                <a:off x="-1702160" y="2737231"/>
                <a:ext cx="2449135" cy="1216583"/>
              </a:xfrm>
              <a:prstGeom prst="rect">
                <a:avLst/>
              </a:prstGeom>
            </p:spPr>
          </p:pic>
        </p:grpSp>
        <p:sp>
          <p:nvSpPr>
            <p:cNvPr id="11" name="TextBox 10"/>
            <p:cNvSpPr txBox="1"/>
            <p:nvPr/>
          </p:nvSpPr>
          <p:spPr>
            <a:xfrm>
              <a:off x="72349" y="3681211"/>
              <a:ext cx="40080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9600" dirty="0" smtClean="0"/>
                <a:t>0</a:t>
              </a:r>
              <a:endParaRPr lang="el-GR" sz="9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31220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2388006" y="777927"/>
            <a:ext cx="51299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l-GR" sz="5400" b="1" cap="none" spc="0" dirty="0" smtClean="0">
                <a:ln/>
                <a:solidFill>
                  <a:srgbClr val="FF0000"/>
                </a:solidFill>
                <a:effectLst/>
              </a:rPr>
              <a:t>Η </a:t>
            </a:r>
            <a:r>
              <a:rPr lang="el-GR" sz="5400" b="1" cap="none" spc="0" dirty="0" err="1" smtClean="0">
                <a:ln/>
                <a:solidFill>
                  <a:srgbClr val="FF0000"/>
                </a:solidFill>
                <a:effectLst/>
              </a:rPr>
              <a:t>αριθμογραμμή</a:t>
            </a:r>
            <a:endParaRPr lang="el-GR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  <p:grpSp>
        <p:nvGrpSpPr>
          <p:cNvPr id="3" name="Ομάδα 2"/>
          <p:cNvGrpSpPr/>
          <p:nvPr/>
        </p:nvGrpSpPr>
        <p:grpSpPr>
          <a:xfrm>
            <a:off x="0" y="3097839"/>
            <a:ext cx="9706377" cy="2346215"/>
            <a:chOff x="0" y="3097839"/>
            <a:chExt cx="9706377" cy="2346215"/>
          </a:xfrm>
        </p:grpSpPr>
        <p:grpSp>
          <p:nvGrpSpPr>
            <p:cNvPr id="9" name="Ομάδα 8"/>
            <p:cNvGrpSpPr/>
            <p:nvPr/>
          </p:nvGrpSpPr>
          <p:grpSpPr>
            <a:xfrm>
              <a:off x="0" y="3097839"/>
              <a:ext cx="9706377" cy="2346215"/>
              <a:chOff x="0" y="3097839"/>
              <a:chExt cx="9706377" cy="2346215"/>
            </a:xfrm>
          </p:grpSpPr>
          <p:grpSp>
            <p:nvGrpSpPr>
              <p:cNvPr id="10" name="Ομάδα 9"/>
              <p:cNvGrpSpPr/>
              <p:nvPr/>
            </p:nvGrpSpPr>
            <p:grpSpPr>
              <a:xfrm>
                <a:off x="199622" y="3097839"/>
                <a:ext cx="9506755" cy="1216583"/>
                <a:chOff x="-1702160" y="2737231"/>
                <a:chExt cx="11608160" cy="1216583"/>
              </a:xfrm>
            </p:grpSpPr>
            <p:pic>
              <p:nvPicPr>
                <p:cNvPr id="14" name="Εικόνα 13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b="41855"/>
                <a:stretch/>
              </p:blipFill>
              <p:spPr>
                <a:xfrm>
                  <a:off x="296214" y="2737231"/>
                  <a:ext cx="9609786" cy="1216583"/>
                </a:xfrm>
                <a:prstGeom prst="rect">
                  <a:avLst/>
                </a:prstGeom>
              </p:spPr>
            </p:pic>
            <p:pic>
              <p:nvPicPr>
                <p:cNvPr id="15" name="Εικόνα 14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74514" b="41855"/>
                <a:stretch/>
              </p:blipFill>
              <p:spPr>
                <a:xfrm>
                  <a:off x="-1702160" y="2737231"/>
                  <a:ext cx="2449135" cy="1216583"/>
                </a:xfrm>
                <a:prstGeom prst="rect">
                  <a:avLst/>
                </a:prstGeom>
              </p:spPr>
            </p:pic>
          </p:grpSp>
          <p:sp>
            <p:nvSpPr>
              <p:cNvPr id="11" name="TextBox 10"/>
              <p:cNvSpPr txBox="1"/>
              <p:nvPr/>
            </p:nvSpPr>
            <p:spPr>
              <a:xfrm>
                <a:off x="0" y="3874394"/>
                <a:ext cx="400802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9600" dirty="0" smtClean="0"/>
                  <a:t>0</a:t>
                </a:r>
                <a:endParaRPr lang="el-GR" sz="96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532801" y="3874394"/>
                <a:ext cx="400802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9600" dirty="0" smtClean="0"/>
                  <a:t>1</a:t>
                </a:r>
                <a:endParaRPr lang="el-GR" sz="96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16261" y="3874394"/>
                <a:ext cx="400802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9600" dirty="0" smtClean="0"/>
                  <a:t>2</a:t>
                </a:r>
                <a:endParaRPr lang="el-GR" sz="9600" dirty="0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4849249" y="3874394"/>
              <a:ext cx="40080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9600" dirty="0" smtClean="0"/>
                <a:t>3</a:t>
              </a:r>
              <a:endParaRPr lang="el-GR" sz="9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6706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2388006" y="777927"/>
            <a:ext cx="51299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l-GR" sz="5400" b="1" cap="none" spc="0" dirty="0" smtClean="0">
                <a:ln/>
                <a:solidFill>
                  <a:srgbClr val="FF0000"/>
                </a:solidFill>
                <a:effectLst/>
              </a:rPr>
              <a:t>Η </a:t>
            </a:r>
            <a:r>
              <a:rPr lang="el-GR" sz="5400" b="1" cap="none" spc="0" dirty="0" err="1" smtClean="0">
                <a:ln/>
                <a:solidFill>
                  <a:srgbClr val="FF0000"/>
                </a:solidFill>
                <a:effectLst/>
              </a:rPr>
              <a:t>αριθμογραμμή</a:t>
            </a:r>
            <a:endParaRPr lang="el-GR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  <p:grpSp>
        <p:nvGrpSpPr>
          <p:cNvPr id="3" name="Ομάδα 2"/>
          <p:cNvGrpSpPr/>
          <p:nvPr/>
        </p:nvGrpSpPr>
        <p:grpSpPr>
          <a:xfrm>
            <a:off x="0" y="3097839"/>
            <a:ext cx="9706377" cy="2346215"/>
            <a:chOff x="0" y="3097839"/>
            <a:chExt cx="9706377" cy="2346215"/>
          </a:xfrm>
        </p:grpSpPr>
        <p:grpSp>
          <p:nvGrpSpPr>
            <p:cNvPr id="10" name="Ομάδα 9"/>
            <p:cNvGrpSpPr/>
            <p:nvPr/>
          </p:nvGrpSpPr>
          <p:grpSpPr>
            <a:xfrm>
              <a:off x="0" y="3097839"/>
              <a:ext cx="9706377" cy="2346215"/>
              <a:chOff x="0" y="3097839"/>
              <a:chExt cx="9706377" cy="2346215"/>
            </a:xfrm>
          </p:grpSpPr>
          <p:grpSp>
            <p:nvGrpSpPr>
              <p:cNvPr id="11" name="Ομάδα 10"/>
              <p:cNvGrpSpPr/>
              <p:nvPr/>
            </p:nvGrpSpPr>
            <p:grpSpPr>
              <a:xfrm>
                <a:off x="0" y="3097839"/>
                <a:ext cx="9706377" cy="2346215"/>
                <a:chOff x="0" y="3097839"/>
                <a:chExt cx="9706377" cy="2346215"/>
              </a:xfrm>
            </p:grpSpPr>
            <p:grpSp>
              <p:nvGrpSpPr>
                <p:cNvPr id="13" name="Ομάδα 12"/>
                <p:cNvGrpSpPr/>
                <p:nvPr/>
              </p:nvGrpSpPr>
              <p:grpSpPr>
                <a:xfrm>
                  <a:off x="199622" y="3097839"/>
                  <a:ext cx="9506755" cy="1216583"/>
                  <a:chOff x="-1702160" y="2737231"/>
                  <a:chExt cx="11608160" cy="1216583"/>
                </a:xfrm>
              </p:grpSpPr>
              <p:pic>
                <p:nvPicPr>
                  <p:cNvPr id="17" name="Εικόνα 16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b="41855"/>
                  <a:stretch/>
                </p:blipFill>
                <p:spPr>
                  <a:xfrm>
                    <a:off x="296214" y="2737231"/>
                    <a:ext cx="9609786" cy="1216583"/>
                  </a:xfrm>
                  <a:prstGeom prst="rect">
                    <a:avLst/>
                  </a:prstGeom>
                </p:spPr>
              </p:pic>
              <p:pic>
                <p:nvPicPr>
                  <p:cNvPr id="18" name="Εικόνα 17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74514" b="41855"/>
                  <a:stretch/>
                </p:blipFill>
                <p:spPr>
                  <a:xfrm>
                    <a:off x="-1702160" y="2737231"/>
                    <a:ext cx="2449135" cy="1216583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14" name="TextBox 13"/>
                <p:cNvSpPr txBox="1"/>
                <p:nvPr/>
              </p:nvSpPr>
              <p:spPr>
                <a:xfrm>
                  <a:off x="0" y="3874394"/>
                  <a:ext cx="400802" cy="15696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sz="9600" dirty="0" smtClean="0"/>
                    <a:t>0</a:t>
                  </a:r>
                  <a:endParaRPr lang="el-GR" sz="9600" dirty="0"/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1532801" y="3874394"/>
                  <a:ext cx="400802" cy="15696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sz="9600" dirty="0" smtClean="0"/>
                    <a:t>1</a:t>
                  </a:r>
                  <a:endParaRPr lang="el-GR" sz="9600" dirty="0"/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3216261" y="3874394"/>
                  <a:ext cx="400802" cy="15696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sz="9600" dirty="0" smtClean="0"/>
                    <a:t>2</a:t>
                  </a:r>
                  <a:endParaRPr lang="el-GR" sz="9600" dirty="0"/>
                </a:p>
              </p:txBody>
            </p:sp>
          </p:grpSp>
          <p:sp>
            <p:nvSpPr>
              <p:cNvPr id="12" name="TextBox 11"/>
              <p:cNvSpPr txBox="1"/>
              <p:nvPr/>
            </p:nvSpPr>
            <p:spPr>
              <a:xfrm>
                <a:off x="4849249" y="3874394"/>
                <a:ext cx="400802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9600" dirty="0" smtClean="0"/>
                  <a:t>3</a:t>
                </a:r>
                <a:endParaRPr lang="el-GR" sz="9600" dirty="0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6485861" y="3874394"/>
              <a:ext cx="40080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9600" dirty="0" smtClean="0"/>
                <a:t>4</a:t>
              </a:r>
              <a:endParaRPr lang="el-GR" sz="9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21266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2388006" y="777927"/>
            <a:ext cx="51299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l-GR" sz="5400" b="1" cap="none" spc="0" dirty="0" smtClean="0">
                <a:ln/>
                <a:solidFill>
                  <a:srgbClr val="FF0000"/>
                </a:solidFill>
                <a:effectLst/>
              </a:rPr>
              <a:t>Η </a:t>
            </a:r>
            <a:r>
              <a:rPr lang="el-GR" sz="5400" b="1" cap="none" spc="0" dirty="0" err="1" smtClean="0">
                <a:ln/>
                <a:solidFill>
                  <a:srgbClr val="FF0000"/>
                </a:solidFill>
                <a:effectLst/>
              </a:rPr>
              <a:t>αριθμογραμμή</a:t>
            </a:r>
            <a:endParaRPr lang="el-GR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  <p:grpSp>
        <p:nvGrpSpPr>
          <p:cNvPr id="3" name="Ομάδα 2"/>
          <p:cNvGrpSpPr/>
          <p:nvPr/>
        </p:nvGrpSpPr>
        <p:grpSpPr>
          <a:xfrm>
            <a:off x="0" y="3097839"/>
            <a:ext cx="9706377" cy="2346215"/>
            <a:chOff x="0" y="3097839"/>
            <a:chExt cx="9706377" cy="2346215"/>
          </a:xfrm>
        </p:grpSpPr>
        <p:grpSp>
          <p:nvGrpSpPr>
            <p:cNvPr id="10" name="Ομάδα 9"/>
            <p:cNvGrpSpPr/>
            <p:nvPr/>
          </p:nvGrpSpPr>
          <p:grpSpPr>
            <a:xfrm>
              <a:off x="0" y="3097839"/>
              <a:ext cx="9706377" cy="2346215"/>
              <a:chOff x="0" y="3097839"/>
              <a:chExt cx="9706377" cy="2346215"/>
            </a:xfrm>
          </p:grpSpPr>
          <p:grpSp>
            <p:nvGrpSpPr>
              <p:cNvPr id="11" name="Ομάδα 10"/>
              <p:cNvGrpSpPr/>
              <p:nvPr/>
            </p:nvGrpSpPr>
            <p:grpSpPr>
              <a:xfrm>
                <a:off x="0" y="3097839"/>
                <a:ext cx="9706377" cy="2346215"/>
                <a:chOff x="0" y="3097839"/>
                <a:chExt cx="9706377" cy="2346215"/>
              </a:xfrm>
            </p:grpSpPr>
            <p:grpSp>
              <p:nvGrpSpPr>
                <p:cNvPr id="13" name="Ομάδα 12"/>
                <p:cNvGrpSpPr/>
                <p:nvPr/>
              </p:nvGrpSpPr>
              <p:grpSpPr>
                <a:xfrm>
                  <a:off x="199622" y="3097839"/>
                  <a:ext cx="9506755" cy="1216583"/>
                  <a:chOff x="-1702160" y="2737231"/>
                  <a:chExt cx="11608160" cy="1216583"/>
                </a:xfrm>
              </p:grpSpPr>
              <p:pic>
                <p:nvPicPr>
                  <p:cNvPr id="17" name="Εικόνα 16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b="41855"/>
                  <a:stretch/>
                </p:blipFill>
                <p:spPr>
                  <a:xfrm>
                    <a:off x="296214" y="2737231"/>
                    <a:ext cx="9609786" cy="1216583"/>
                  </a:xfrm>
                  <a:prstGeom prst="rect">
                    <a:avLst/>
                  </a:prstGeom>
                </p:spPr>
              </p:pic>
              <p:pic>
                <p:nvPicPr>
                  <p:cNvPr id="18" name="Εικόνα 17"/>
                  <p:cNvPicPr>
                    <a:picLocks noChangeAspect="1"/>
                  </p:cNvPicPr>
                  <p:nvPr/>
                </p:nvPicPr>
                <p:blipFill rotWithShape="1">
                  <a:blip r:embed="rId2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74514" b="41855"/>
                  <a:stretch/>
                </p:blipFill>
                <p:spPr>
                  <a:xfrm>
                    <a:off x="-1702160" y="2737231"/>
                    <a:ext cx="2449135" cy="1216583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14" name="TextBox 13"/>
                <p:cNvSpPr txBox="1"/>
                <p:nvPr/>
              </p:nvSpPr>
              <p:spPr>
                <a:xfrm>
                  <a:off x="0" y="3874394"/>
                  <a:ext cx="400802" cy="15696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sz="9600" dirty="0" smtClean="0"/>
                    <a:t>0</a:t>
                  </a:r>
                  <a:endParaRPr lang="el-GR" sz="9600" dirty="0"/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1532801" y="3874394"/>
                  <a:ext cx="400802" cy="15696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sz="9600" dirty="0" smtClean="0"/>
                    <a:t>1</a:t>
                  </a:r>
                  <a:endParaRPr lang="el-GR" sz="9600" dirty="0"/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3216261" y="3874394"/>
                  <a:ext cx="400802" cy="15696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sz="9600" dirty="0" smtClean="0"/>
                    <a:t>2</a:t>
                  </a:r>
                  <a:endParaRPr lang="el-GR" sz="9600" dirty="0"/>
                </a:p>
              </p:txBody>
            </p:sp>
          </p:grpSp>
          <p:sp>
            <p:nvSpPr>
              <p:cNvPr id="12" name="TextBox 11"/>
              <p:cNvSpPr txBox="1"/>
              <p:nvPr/>
            </p:nvSpPr>
            <p:spPr>
              <a:xfrm>
                <a:off x="4849249" y="3874394"/>
                <a:ext cx="400802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9600" dirty="0" smtClean="0"/>
                  <a:t>3</a:t>
                </a:r>
                <a:endParaRPr lang="el-GR" sz="9600" dirty="0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6485861" y="3874394"/>
              <a:ext cx="40080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9600" dirty="0" smtClean="0"/>
                <a:t>4</a:t>
              </a:r>
              <a:endParaRPr lang="el-GR" sz="9600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8096119" y="3874394"/>
            <a:ext cx="4008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600" dirty="0" smtClean="0"/>
              <a:t>5</a:t>
            </a:r>
            <a:endParaRPr lang="el-GR" sz="9600" dirty="0"/>
          </a:p>
        </p:txBody>
      </p:sp>
    </p:spTree>
    <p:extLst>
      <p:ext uri="{BB962C8B-B14F-4D97-AF65-F5344CB8AC3E}">
        <p14:creationId xmlns:p14="http://schemas.microsoft.com/office/powerpoint/2010/main" val="245343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245570"/>
              </p:ext>
            </p:extLst>
          </p:nvPr>
        </p:nvGraphicFramePr>
        <p:xfrm>
          <a:off x="502275" y="115911"/>
          <a:ext cx="8017098" cy="661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6183"/>
                <a:gridCol w="1336183"/>
                <a:gridCol w="1336183"/>
                <a:gridCol w="1336183"/>
                <a:gridCol w="1336183"/>
                <a:gridCol w="1336183"/>
              </a:tblGrid>
              <a:tr h="110329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110329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110329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10329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10329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10329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8490" y="708337"/>
            <a:ext cx="7615226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l-GR" sz="3200" dirty="0" smtClean="0"/>
              <a:t>Κάνω μια ευθεία γραμμή στο τετράδιό μου. </a:t>
            </a:r>
            <a:endParaRPr lang="el-GR" sz="3200" dirty="0"/>
          </a:p>
        </p:txBody>
      </p:sp>
      <p:grpSp>
        <p:nvGrpSpPr>
          <p:cNvPr id="4" name="Ομάδα 3"/>
          <p:cNvGrpSpPr/>
          <p:nvPr/>
        </p:nvGrpSpPr>
        <p:grpSpPr>
          <a:xfrm>
            <a:off x="345582" y="3011508"/>
            <a:ext cx="7729472" cy="671838"/>
            <a:chOff x="345582" y="3011508"/>
            <a:chExt cx="7729472" cy="671838"/>
          </a:xfrm>
        </p:grpSpPr>
        <p:pic>
          <p:nvPicPr>
            <p:cNvPr id="3" name="Εικόνα 2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2150"/>
            <a:stretch/>
          </p:blipFill>
          <p:spPr>
            <a:xfrm flipV="1">
              <a:off x="347729" y="3309869"/>
              <a:ext cx="7727325" cy="373477"/>
            </a:xfrm>
            <a:prstGeom prst="rect">
              <a:avLst/>
            </a:prstGeom>
          </p:spPr>
        </p:pic>
        <p:pic>
          <p:nvPicPr>
            <p:cNvPr id="6" name="Εικόνα 5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2150"/>
            <a:stretch/>
          </p:blipFill>
          <p:spPr>
            <a:xfrm>
              <a:off x="345582" y="3011508"/>
              <a:ext cx="7727325" cy="37347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93421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939128"/>
              </p:ext>
            </p:extLst>
          </p:nvPr>
        </p:nvGraphicFramePr>
        <p:xfrm>
          <a:off x="502275" y="115911"/>
          <a:ext cx="8017098" cy="661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6183"/>
                <a:gridCol w="1336183"/>
                <a:gridCol w="1336183"/>
                <a:gridCol w="1336183"/>
                <a:gridCol w="1336183"/>
                <a:gridCol w="1336183"/>
              </a:tblGrid>
              <a:tr h="110329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110329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110329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10329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10329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10329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98490" y="708337"/>
            <a:ext cx="7549695" cy="107721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l-GR" sz="3200" dirty="0" smtClean="0"/>
              <a:t>Χωρίζω την  ευθεία γραμμή σε ίσα μέρη.</a:t>
            </a:r>
            <a:br>
              <a:rPr lang="el-GR" sz="3200" dirty="0" smtClean="0"/>
            </a:br>
            <a:r>
              <a:rPr lang="el-GR" sz="3200" dirty="0" smtClean="0"/>
              <a:t>Τα κουτάκια στο τετράδιό μου με βοηθούν. </a:t>
            </a:r>
            <a:endParaRPr lang="el-GR" sz="3200" dirty="0"/>
          </a:p>
        </p:txBody>
      </p:sp>
      <p:grpSp>
        <p:nvGrpSpPr>
          <p:cNvPr id="15" name="Ομάδα 14"/>
          <p:cNvGrpSpPr/>
          <p:nvPr/>
        </p:nvGrpSpPr>
        <p:grpSpPr>
          <a:xfrm>
            <a:off x="377666" y="2760257"/>
            <a:ext cx="7729472" cy="955173"/>
            <a:chOff x="377666" y="2760257"/>
            <a:chExt cx="7729472" cy="955173"/>
          </a:xfrm>
        </p:grpSpPr>
        <p:grpSp>
          <p:nvGrpSpPr>
            <p:cNvPr id="5" name="Ομάδα 4"/>
            <p:cNvGrpSpPr/>
            <p:nvPr/>
          </p:nvGrpSpPr>
          <p:grpSpPr>
            <a:xfrm>
              <a:off x="377666" y="3043592"/>
              <a:ext cx="7729472" cy="671838"/>
              <a:chOff x="345582" y="3011508"/>
              <a:chExt cx="7729472" cy="671838"/>
            </a:xfrm>
          </p:grpSpPr>
          <p:pic>
            <p:nvPicPr>
              <p:cNvPr id="7" name="Εικόνα 6"/>
              <p:cNvPicPr>
                <a:picLocks noChangeAspect="1"/>
              </p:cNvPicPr>
              <p:nvPr/>
            </p:nvPicPr>
            <p:blipFill rotWithShape="1"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82150"/>
              <a:stretch/>
            </p:blipFill>
            <p:spPr>
              <a:xfrm flipV="1">
                <a:off x="347729" y="3309869"/>
                <a:ext cx="7727325" cy="373477"/>
              </a:xfrm>
              <a:prstGeom prst="rect">
                <a:avLst/>
              </a:prstGeom>
            </p:spPr>
          </p:pic>
          <p:pic>
            <p:nvPicPr>
              <p:cNvPr id="8" name="Εικόνα 7"/>
              <p:cNvPicPr>
                <a:picLocks noChangeAspect="1"/>
              </p:cNvPicPr>
              <p:nvPr/>
            </p:nvPicPr>
            <p:blipFill rotWithShape="1"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82150"/>
              <a:stretch/>
            </p:blipFill>
            <p:spPr>
              <a:xfrm>
                <a:off x="345582" y="3011508"/>
                <a:ext cx="7727325" cy="373477"/>
              </a:xfrm>
              <a:prstGeom prst="rect">
                <a:avLst/>
              </a:prstGeom>
            </p:spPr>
          </p:pic>
        </p:grpSp>
        <p:cxnSp>
          <p:nvCxnSpPr>
            <p:cNvPr id="9" name="Ευθεία γραμμή σύνδεσης 8"/>
            <p:cNvCxnSpPr/>
            <p:nvPr/>
          </p:nvCxnSpPr>
          <p:spPr>
            <a:xfrm>
              <a:off x="518317" y="2775284"/>
              <a:ext cx="0" cy="5666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Ευθεία γραμμή σύνδεσης 9"/>
            <p:cNvCxnSpPr/>
            <p:nvPr/>
          </p:nvCxnSpPr>
          <p:spPr>
            <a:xfrm>
              <a:off x="7167770" y="2796522"/>
              <a:ext cx="0" cy="5666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Ευθεία γραμμή σύνδεσης 10"/>
            <p:cNvCxnSpPr/>
            <p:nvPr/>
          </p:nvCxnSpPr>
          <p:spPr>
            <a:xfrm>
              <a:off x="5844296" y="2796522"/>
              <a:ext cx="0" cy="5666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Ευθεία γραμμή σύνδεσης 11"/>
            <p:cNvCxnSpPr/>
            <p:nvPr/>
          </p:nvCxnSpPr>
          <p:spPr>
            <a:xfrm>
              <a:off x="4520823" y="2760257"/>
              <a:ext cx="0" cy="5666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Ευθεία γραμμή σύνδεσης 12"/>
            <p:cNvCxnSpPr/>
            <p:nvPr/>
          </p:nvCxnSpPr>
          <p:spPr>
            <a:xfrm>
              <a:off x="3229433" y="2786232"/>
              <a:ext cx="0" cy="5666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Ευθεία γραμμή σύνδεσης 13"/>
            <p:cNvCxnSpPr/>
            <p:nvPr/>
          </p:nvCxnSpPr>
          <p:spPr>
            <a:xfrm>
              <a:off x="1873875" y="2760257"/>
              <a:ext cx="0" cy="5666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49917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/>
          <p:cNvGraphicFramePr>
            <a:graphicFrameLocks noGrp="1"/>
          </p:cNvGraphicFramePr>
          <p:nvPr/>
        </p:nvGraphicFramePr>
        <p:xfrm>
          <a:off x="502275" y="115911"/>
          <a:ext cx="8017098" cy="661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6183"/>
                <a:gridCol w="1336183"/>
                <a:gridCol w="1336183"/>
                <a:gridCol w="1336183"/>
                <a:gridCol w="1336183"/>
                <a:gridCol w="1336183"/>
              </a:tblGrid>
              <a:tr h="110329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110329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110329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10329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10329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10329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98490" y="708337"/>
            <a:ext cx="7549695" cy="107721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l-GR" sz="3200" dirty="0" smtClean="0"/>
              <a:t>Χωρίζω την  ευθεία γραμμή σε ίσα μέρη.</a:t>
            </a:r>
            <a:br>
              <a:rPr lang="el-GR" sz="3200" dirty="0" smtClean="0"/>
            </a:br>
            <a:r>
              <a:rPr lang="el-GR" sz="3200" dirty="0" smtClean="0"/>
              <a:t>Τα κουτάκια στο τετράδιό μου με βοηθούν. </a:t>
            </a:r>
            <a:endParaRPr lang="el-GR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93183" y="1687133"/>
            <a:ext cx="553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b="1" dirty="0" smtClean="0">
                <a:solidFill>
                  <a:srgbClr val="FF0000"/>
                </a:solidFill>
              </a:rPr>
              <a:t>0</a:t>
            </a:r>
            <a:endParaRPr lang="el-GR" sz="6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9076" y="1687133"/>
            <a:ext cx="553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b="1" dirty="0" smtClean="0">
                <a:solidFill>
                  <a:srgbClr val="FF0000"/>
                </a:solidFill>
              </a:rPr>
              <a:t>1</a:t>
            </a:r>
            <a:endParaRPr lang="el-GR" sz="6600" b="1" dirty="0">
              <a:solidFill>
                <a:srgbClr val="FF0000"/>
              </a:solidFill>
            </a:endParaRPr>
          </a:p>
        </p:txBody>
      </p:sp>
      <p:grpSp>
        <p:nvGrpSpPr>
          <p:cNvPr id="8" name="Ομάδα 7"/>
          <p:cNvGrpSpPr/>
          <p:nvPr/>
        </p:nvGrpSpPr>
        <p:grpSpPr>
          <a:xfrm>
            <a:off x="377666" y="2760257"/>
            <a:ext cx="7729472" cy="955173"/>
            <a:chOff x="377666" y="2760257"/>
            <a:chExt cx="7729472" cy="955173"/>
          </a:xfrm>
        </p:grpSpPr>
        <p:grpSp>
          <p:nvGrpSpPr>
            <p:cNvPr id="9" name="Ομάδα 8"/>
            <p:cNvGrpSpPr/>
            <p:nvPr/>
          </p:nvGrpSpPr>
          <p:grpSpPr>
            <a:xfrm>
              <a:off x="377666" y="3043592"/>
              <a:ext cx="7729472" cy="671838"/>
              <a:chOff x="345582" y="3011508"/>
              <a:chExt cx="7729472" cy="671838"/>
            </a:xfrm>
          </p:grpSpPr>
          <p:pic>
            <p:nvPicPr>
              <p:cNvPr id="16" name="Εικόνα 15"/>
              <p:cNvPicPr>
                <a:picLocks noChangeAspect="1"/>
              </p:cNvPicPr>
              <p:nvPr/>
            </p:nvPicPr>
            <p:blipFill rotWithShape="1"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82150"/>
              <a:stretch/>
            </p:blipFill>
            <p:spPr>
              <a:xfrm flipV="1">
                <a:off x="347729" y="3309869"/>
                <a:ext cx="7727325" cy="373477"/>
              </a:xfrm>
              <a:prstGeom prst="rect">
                <a:avLst/>
              </a:prstGeom>
            </p:spPr>
          </p:pic>
          <p:pic>
            <p:nvPicPr>
              <p:cNvPr id="17" name="Εικόνα 16"/>
              <p:cNvPicPr>
                <a:picLocks noChangeAspect="1"/>
              </p:cNvPicPr>
              <p:nvPr/>
            </p:nvPicPr>
            <p:blipFill rotWithShape="1"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82150"/>
              <a:stretch/>
            </p:blipFill>
            <p:spPr>
              <a:xfrm>
                <a:off x="345582" y="3011508"/>
                <a:ext cx="7727325" cy="373477"/>
              </a:xfrm>
              <a:prstGeom prst="rect">
                <a:avLst/>
              </a:prstGeom>
            </p:spPr>
          </p:pic>
        </p:grpSp>
        <p:cxnSp>
          <p:nvCxnSpPr>
            <p:cNvPr id="10" name="Ευθεία γραμμή σύνδεσης 9"/>
            <p:cNvCxnSpPr/>
            <p:nvPr/>
          </p:nvCxnSpPr>
          <p:spPr>
            <a:xfrm>
              <a:off x="518317" y="2775284"/>
              <a:ext cx="0" cy="5666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Ευθεία γραμμή σύνδεσης 10"/>
            <p:cNvCxnSpPr/>
            <p:nvPr/>
          </p:nvCxnSpPr>
          <p:spPr>
            <a:xfrm>
              <a:off x="7167770" y="2796522"/>
              <a:ext cx="0" cy="5666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Ευθεία γραμμή σύνδεσης 11"/>
            <p:cNvCxnSpPr/>
            <p:nvPr/>
          </p:nvCxnSpPr>
          <p:spPr>
            <a:xfrm>
              <a:off x="5844296" y="2796522"/>
              <a:ext cx="0" cy="5666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Ευθεία γραμμή σύνδεσης 12"/>
            <p:cNvCxnSpPr/>
            <p:nvPr/>
          </p:nvCxnSpPr>
          <p:spPr>
            <a:xfrm>
              <a:off x="4520823" y="2760257"/>
              <a:ext cx="0" cy="5666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Ευθεία γραμμή σύνδεσης 13"/>
            <p:cNvCxnSpPr/>
            <p:nvPr/>
          </p:nvCxnSpPr>
          <p:spPr>
            <a:xfrm>
              <a:off x="3229433" y="2786232"/>
              <a:ext cx="0" cy="5666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Ευθεία γραμμή σύνδεσης 14"/>
            <p:cNvCxnSpPr/>
            <p:nvPr/>
          </p:nvCxnSpPr>
          <p:spPr>
            <a:xfrm>
              <a:off x="1873875" y="2760257"/>
              <a:ext cx="0" cy="5666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7349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/>
          <p:cNvGraphicFramePr>
            <a:graphicFrameLocks noGrp="1"/>
          </p:cNvGraphicFramePr>
          <p:nvPr/>
        </p:nvGraphicFramePr>
        <p:xfrm>
          <a:off x="502275" y="115911"/>
          <a:ext cx="8017098" cy="661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6183"/>
                <a:gridCol w="1336183"/>
                <a:gridCol w="1336183"/>
                <a:gridCol w="1336183"/>
                <a:gridCol w="1336183"/>
                <a:gridCol w="1336183"/>
              </a:tblGrid>
              <a:tr h="110329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110329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110329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10329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10329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10329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3183" y="1687133"/>
            <a:ext cx="553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b="1" dirty="0" smtClean="0">
                <a:solidFill>
                  <a:srgbClr val="FF0000"/>
                </a:solidFill>
              </a:rPr>
              <a:t>0</a:t>
            </a:r>
            <a:endParaRPr lang="el-GR" sz="6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9076" y="1687133"/>
            <a:ext cx="553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b="1" dirty="0" smtClean="0">
                <a:solidFill>
                  <a:srgbClr val="FF0000"/>
                </a:solidFill>
              </a:rPr>
              <a:t>1</a:t>
            </a:r>
            <a:endParaRPr lang="el-GR" sz="6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3454" y="1687133"/>
            <a:ext cx="553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b="1" dirty="0" smtClean="0">
                <a:solidFill>
                  <a:srgbClr val="FF0000"/>
                </a:solidFill>
              </a:rPr>
              <a:t>2</a:t>
            </a:r>
            <a:endParaRPr lang="el-GR" sz="6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33928" y="1649714"/>
            <a:ext cx="553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b="1" dirty="0" smtClean="0">
                <a:solidFill>
                  <a:srgbClr val="FF0000"/>
                </a:solidFill>
              </a:rPr>
              <a:t>3</a:t>
            </a:r>
            <a:endParaRPr lang="el-GR" sz="6600" b="1" dirty="0">
              <a:solidFill>
                <a:srgbClr val="FF0000"/>
              </a:solidFill>
            </a:endParaRPr>
          </a:p>
        </p:txBody>
      </p:sp>
      <p:grpSp>
        <p:nvGrpSpPr>
          <p:cNvPr id="10" name="Ομάδα 9"/>
          <p:cNvGrpSpPr/>
          <p:nvPr/>
        </p:nvGrpSpPr>
        <p:grpSpPr>
          <a:xfrm>
            <a:off x="377666" y="2760257"/>
            <a:ext cx="7729472" cy="955173"/>
            <a:chOff x="377666" y="2760257"/>
            <a:chExt cx="7729472" cy="955173"/>
          </a:xfrm>
        </p:grpSpPr>
        <p:grpSp>
          <p:nvGrpSpPr>
            <p:cNvPr id="11" name="Ομάδα 10"/>
            <p:cNvGrpSpPr/>
            <p:nvPr/>
          </p:nvGrpSpPr>
          <p:grpSpPr>
            <a:xfrm>
              <a:off x="377666" y="3043592"/>
              <a:ext cx="7729472" cy="671838"/>
              <a:chOff x="345582" y="3011508"/>
              <a:chExt cx="7729472" cy="671838"/>
            </a:xfrm>
          </p:grpSpPr>
          <p:pic>
            <p:nvPicPr>
              <p:cNvPr id="18" name="Εικόνα 17"/>
              <p:cNvPicPr>
                <a:picLocks noChangeAspect="1"/>
              </p:cNvPicPr>
              <p:nvPr/>
            </p:nvPicPr>
            <p:blipFill rotWithShape="1"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82150"/>
              <a:stretch/>
            </p:blipFill>
            <p:spPr>
              <a:xfrm flipV="1">
                <a:off x="347729" y="3309869"/>
                <a:ext cx="7727325" cy="373477"/>
              </a:xfrm>
              <a:prstGeom prst="rect">
                <a:avLst/>
              </a:prstGeom>
            </p:spPr>
          </p:pic>
          <p:pic>
            <p:nvPicPr>
              <p:cNvPr id="19" name="Εικόνα 18"/>
              <p:cNvPicPr>
                <a:picLocks noChangeAspect="1"/>
              </p:cNvPicPr>
              <p:nvPr/>
            </p:nvPicPr>
            <p:blipFill rotWithShape="1"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82150"/>
              <a:stretch/>
            </p:blipFill>
            <p:spPr>
              <a:xfrm>
                <a:off x="345582" y="3011508"/>
                <a:ext cx="7727325" cy="373477"/>
              </a:xfrm>
              <a:prstGeom prst="rect">
                <a:avLst/>
              </a:prstGeom>
            </p:spPr>
          </p:pic>
        </p:grpSp>
        <p:cxnSp>
          <p:nvCxnSpPr>
            <p:cNvPr id="12" name="Ευθεία γραμμή σύνδεσης 11"/>
            <p:cNvCxnSpPr/>
            <p:nvPr/>
          </p:nvCxnSpPr>
          <p:spPr>
            <a:xfrm>
              <a:off x="518317" y="2775284"/>
              <a:ext cx="0" cy="5666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Ευθεία γραμμή σύνδεσης 12"/>
            <p:cNvCxnSpPr/>
            <p:nvPr/>
          </p:nvCxnSpPr>
          <p:spPr>
            <a:xfrm>
              <a:off x="7167770" y="2796522"/>
              <a:ext cx="0" cy="5666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Ευθεία γραμμή σύνδεσης 13"/>
            <p:cNvCxnSpPr/>
            <p:nvPr/>
          </p:nvCxnSpPr>
          <p:spPr>
            <a:xfrm>
              <a:off x="5844296" y="2796522"/>
              <a:ext cx="0" cy="5666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Ευθεία γραμμή σύνδεσης 14"/>
            <p:cNvCxnSpPr/>
            <p:nvPr/>
          </p:nvCxnSpPr>
          <p:spPr>
            <a:xfrm>
              <a:off x="4520823" y="2760257"/>
              <a:ext cx="0" cy="5666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Ευθεία γραμμή σύνδεσης 15"/>
            <p:cNvCxnSpPr/>
            <p:nvPr/>
          </p:nvCxnSpPr>
          <p:spPr>
            <a:xfrm>
              <a:off x="3229433" y="2786232"/>
              <a:ext cx="0" cy="5666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Ευθεία γραμμή σύνδεσης 16"/>
            <p:cNvCxnSpPr/>
            <p:nvPr/>
          </p:nvCxnSpPr>
          <p:spPr>
            <a:xfrm>
              <a:off x="1873875" y="2760257"/>
              <a:ext cx="0" cy="5666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5535317" y="1678236"/>
            <a:ext cx="553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b="1" dirty="0" smtClean="0">
                <a:solidFill>
                  <a:srgbClr val="FF0000"/>
                </a:solidFill>
              </a:rPr>
              <a:t>4</a:t>
            </a:r>
            <a:endParaRPr lang="el-GR" sz="66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75791" y="1728136"/>
            <a:ext cx="553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b="1" dirty="0" smtClean="0">
                <a:solidFill>
                  <a:srgbClr val="FF0000"/>
                </a:solidFill>
              </a:rPr>
              <a:t>5</a:t>
            </a:r>
            <a:endParaRPr lang="el-GR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326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2388006" y="777927"/>
            <a:ext cx="51299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l-GR" sz="5400" b="1" cap="none" spc="0" dirty="0" smtClean="0">
                <a:ln/>
                <a:solidFill>
                  <a:srgbClr val="FF0000"/>
                </a:solidFill>
                <a:effectLst/>
              </a:rPr>
              <a:t>Η </a:t>
            </a:r>
            <a:r>
              <a:rPr lang="el-GR" sz="5400" b="1" cap="none" spc="0" dirty="0" err="1" smtClean="0">
                <a:ln/>
                <a:solidFill>
                  <a:srgbClr val="FF0000"/>
                </a:solidFill>
                <a:effectLst/>
              </a:rPr>
              <a:t>αριθμογραμμή</a:t>
            </a:r>
            <a:endParaRPr lang="el-GR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266" y="1674254"/>
            <a:ext cx="4597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Πώς κάνω μια </a:t>
            </a:r>
            <a:r>
              <a:rPr lang="el-GR" sz="2800" dirty="0" err="1" smtClean="0"/>
              <a:t>αριθμογραμμή</a:t>
            </a:r>
            <a:r>
              <a:rPr lang="el-GR" sz="2800" dirty="0" smtClean="0"/>
              <a:t>;</a:t>
            </a:r>
            <a:endParaRPr lang="el-GR" sz="2800" dirty="0"/>
          </a:p>
        </p:txBody>
      </p:sp>
      <p:grpSp>
        <p:nvGrpSpPr>
          <p:cNvPr id="18" name="Ομάδα 17"/>
          <p:cNvGrpSpPr/>
          <p:nvPr/>
        </p:nvGrpSpPr>
        <p:grpSpPr>
          <a:xfrm>
            <a:off x="199622" y="3097839"/>
            <a:ext cx="9506755" cy="1216583"/>
            <a:chOff x="-1702160" y="2737231"/>
            <a:chExt cx="11608160" cy="1216583"/>
          </a:xfrm>
        </p:grpSpPr>
        <p:pic>
          <p:nvPicPr>
            <p:cNvPr id="20" name="Εικόνα 19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855"/>
            <a:stretch/>
          </p:blipFill>
          <p:spPr>
            <a:xfrm>
              <a:off x="296214" y="2737231"/>
              <a:ext cx="9609786" cy="1216583"/>
            </a:xfrm>
            <a:prstGeom prst="rect">
              <a:avLst/>
            </a:prstGeom>
          </p:spPr>
        </p:pic>
        <p:pic>
          <p:nvPicPr>
            <p:cNvPr id="26" name="Εικόνα 25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4514" b="41855"/>
            <a:stretch/>
          </p:blipFill>
          <p:spPr>
            <a:xfrm>
              <a:off x="-1702160" y="2737231"/>
              <a:ext cx="2449135" cy="12165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28100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pull/>
      </p:transition>
    </mc:Choice>
    <mc:Fallback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480"/>
          <a:stretch/>
        </p:blipFill>
        <p:spPr>
          <a:xfrm>
            <a:off x="296214" y="2737231"/>
            <a:ext cx="9609786" cy="366577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2388006" y="777927"/>
            <a:ext cx="51299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l-GR" sz="5400" b="1" cap="none" spc="0" dirty="0" smtClean="0">
                <a:ln/>
                <a:solidFill>
                  <a:srgbClr val="FF0000"/>
                </a:solidFill>
                <a:effectLst/>
              </a:rPr>
              <a:t>Η </a:t>
            </a:r>
            <a:r>
              <a:rPr lang="el-GR" sz="5400" b="1" cap="none" spc="0" dirty="0" err="1" smtClean="0">
                <a:ln/>
                <a:solidFill>
                  <a:srgbClr val="FF0000"/>
                </a:solidFill>
                <a:effectLst/>
              </a:rPr>
              <a:t>αριθμογραμμή</a:t>
            </a:r>
            <a:endParaRPr lang="el-GR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266" y="1674254"/>
            <a:ext cx="4597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Πώς κάνω μια </a:t>
            </a:r>
            <a:r>
              <a:rPr lang="el-GR" sz="2800" dirty="0" err="1" smtClean="0"/>
              <a:t>αριθμογραμμή</a:t>
            </a:r>
            <a:r>
              <a:rPr lang="el-GR" sz="2800" dirty="0" smtClean="0"/>
              <a:t>;</a:t>
            </a:r>
            <a:endParaRPr lang="el-GR" sz="2800" dirty="0"/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480"/>
          <a:stretch/>
        </p:blipFill>
        <p:spPr>
          <a:xfrm flipV="1">
            <a:off x="281187" y="3005542"/>
            <a:ext cx="9609786" cy="36657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034862" y="5666704"/>
            <a:ext cx="6327373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l-GR" sz="2400" spc="300" dirty="0" smtClean="0">
                <a:latin typeface="Aka-AcidGR-DiaryGirl" panose="02000603000000000000" pitchFamily="50" charset="-95"/>
                <a:ea typeface="Aka-AcidGR-DiaryGirl" panose="02000603000000000000" pitchFamily="50" charset="-95"/>
              </a:rPr>
              <a:t>Σχηματίζω με το χάρακά μου μια ευθεία γραμμή.</a:t>
            </a:r>
            <a:endParaRPr lang="el-GR" sz="2400" spc="300" dirty="0">
              <a:latin typeface="Aka-AcidGR-DiaryGirl" panose="02000603000000000000" pitchFamily="50" charset="-95"/>
              <a:ea typeface="Aka-AcidGR-DiaryGirl" panose="02000603000000000000" pitchFamily="50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104333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2388006" y="777927"/>
            <a:ext cx="51299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l-GR" sz="5400" b="1" cap="none" spc="0" dirty="0" smtClean="0">
                <a:ln/>
                <a:solidFill>
                  <a:srgbClr val="FF0000"/>
                </a:solidFill>
                <a:effectLst/>
              </a:rPr>
              <a:t>Η </a:t>
            </a:r>
            <a:r>
              <a:rPr lang="el-GR" sz="5400" b="1" cap="none" spc="0" dirty="0" err="1" smtClean="0">
                <a:ln/>
                <a:solidFill>
                  <a:srgbClr val="FF0000"/>
                </a:solidFill>
                <a:effectLst/>
              </a:rPr>
              <a:t>αριθμογραμμή</a:t>
            </a:r>
            <a:endParaRPr lang="el-GR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34862" y="5666704"/>
            <a:ext cx="6327373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l-GR" sz="2400" spc="300" dirty="0" smtClean="0">
                <a:latin typeface="Aka-AcidGR-DiaryGirl" panose="02000603000000000000" pitchFamily="50" charset="-95"/>
                <a:ea typeface="Aka-AcidGR-DiaryGirl" panose="02000603000000000000" pitchFamily="50" charset="-95"/>
              </a:rPr>
              <a:t>Χωρίζω τη γραμμή μου σε ίσα μέρη</a:t>
            </a:r>
            <a:endParaRPr lang="el-GR" sz="2400" spc="300" dirty="0">
              <a:latin typeface="Aka-AcidGR-DiaryGirl" panose="02000603000000000000" pitchFamily="50" charset="-95"/>
              <a:ea typeface="Aka-AcidGR-DiaryGirl" panose="02000603000000000000" pitchFamily="50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337044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2388006" y="777927"/>
            <a:ext cx="51299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l-GR" sz="5400" b="1" cap="none" spc="0" dirty="0" smtClean="0">
                <a:ln/>
                <a:solidFill>
                  <a:srgbClr val="FF0000"/>
                </a:solidFill>
                <a:effectLst/>
              </a:rPr>
              <a:t>Η </a:t>
            </a:r>
            <a:r>
              <a:rPr lang="el-GR" sz="5400" b="1" cap="none" spc="0" dirty="0" err="1" smtClean="0">
                <a:ln/>
                <a:solidFill>
                  <a:srgbClr val="FF0000"/>
                </a:solidFill>
                <a:effectLst/>
              </a:rPr>
              <a:t>αριθμογραμμή</a:t>
            </a:r>
            <a:endParaRPr lang="el-GR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266" y="1674254"/>
            <a:ext cx="4597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Πώς κάνω μια </a:t>
            </a:r>
            <a:r>
              <a:rPr lang="el-GR" sz="2800" dirty="0" err="1" smtClean="0"/>
              <a:t>αριθμογραμμή</a:t>
            </a:r>
            <a:r>
              <a:rPr lang="el-GR" sz="2800" dirty="0" smtClean="0"/>
              <a:t>;</a:t>
            </a:r>
            <a:endParaRPr lang="el-GR" sz="2800" dirty="0"/>
          </a:p>
        </p:txBody>
      </p:sp>
      <p:grpSp>
        <p:nvGrpSpPr>
          <p:cNvPr id="18" name="Ομάδα 17"/>
          <p:cNvGrpSpPr/>
          <p:nvPr/>
        </p:nvGrpSpPr>
        <p:grpSpPr>
          <a:xfrm>
            <a:off x="199622" y="3097839"/>
            <a:ext cx="9506755" cy="1216583"/>
            <a:chOff x="-1702160" y="2737231"/>
            <a:chExt cx="11608160" cy="1216583"/>
          </a:xfrm>
        </p:grpSpPr>
        <p:pic>
          <p:nvPicPr>
            <p:cNvPr id="20" name="Εικόνα 19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855"/>
            <a:stretch/>
          </p:blipFill>
          <p:spPr>
            <a:xfrm>
              <a:off x="296214" y="2737231"/>
              <a:ext cx="9609786" cy="1216583"/>
            </a:xfrm>
            <a:prstGeom prst="rect">
              <a:avLst/>
            </a:prstGeom>
          </p:spPr>
        </p:pic>
        <p:pic>
          <p:nvPicPr>
            <p:cNvPr id="26" name="Εικόνα 25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4514" b="41855"/>
            <a:stretch/>
          </p:blipFill>
          <p:spPr>
            <a:xfrm>
              <a:off x="-1702160" y="2737231"/>
              <a:ext cx="2449135" cy="12165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0173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2388006" y="777927"/>
            <a:ext cx="51299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l-GR" sz="5400" b="1" cap="none" spc="0" dirty="0" smtClean="0">
                <a:ln/>
                <a:solidFill>
                  <a:srgbClr val="FF0000"/>
                </a:solidFill>
                <a:effectLst/>
              </a:rPr>
              <a:t>Η </a:t>
            </a:r>
            <a:r>
              <a:rPr lang="el-GR" sz="5400" b="1" cap="none" spc="0" dirty="0" err="1" smtClean="0">
                <a:ln/>
                <a:solidFill>
                  <a:srgbClr val="FF0000"/>
                </a:solidFill>
                <a:effectLst/>
              </a:rPr>
              <a:t>αριθμογραμμή</a:t>
            </a:r>
            <a:endParaRPr lang="el-GR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34862" y="5666704"/>
            <a:ext cx="6327373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l-GR" sz="2400" spc="300" dirty="0" smtClean="0">
                <a:latin typeface="Aka-AcidGR-DiaryGirl" panose="02000603000000000000" pitchFamily="50" charset="-95"/>
                <a:ea typeface="Aka-AcidGR-DiaryGirl" panose="02000603000000000000" pitchFamily="50" charset="-95"/>
              </a:rPr>
              <a:t>Συμπληρώνω τους αριθμούς σε κάθε τμήμα της γραμμής.</a:t>
            </a:r>
            <a:endParaRPr lang="el-GR" sz="2400" spc="300" dirty="0">
              <a:latin typeface="Aka-AcidGR-DiaryGirl" panose="02000603000000000000" pitchFamily="50" charset="-95"/>
              <a:ea typeface="Aka-AcidGR-DiaryGirl" panose="02000603000000000000" pitchFamily="50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3210447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2388006" y="777927"/>
            <a:ext cx="51299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l-GR" sz="5400" b="1" cap="none" spc="0" dirty="0" smtClean="0">
                <a:ln/>
                <a:solidFill>
                  <a:srgbClr val="FF0000"/>
                </a:solidFill>
                <a:effectLst/>
              </a:rPr>
              <a:t>Η </a:t>
            </a:r>
            <a:r>
              <a:rPr lang="el-GR" sz="5400" b="1" cap="none" spc="0" dirty="0" err="1" smtClean="0">
                <a:ln/>
                <a:solidFill>
                  <a:srgbClr val="FF0000"/>
                </a:solidFill>
                <a:effectLst/>
              </a:rPr>
              <a:t>αριθμογραμμή</a:t>
            </a:r>
            <a:endParaRPr lang="el-GR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266" y="1674254"/>
            <a:ext cx="4597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Πώς κάνω μια </a:t>
            </a:r>
            <a:r>
              <a:rPr lang="el-GR" sz="2800" dirty="0" err="1" smtClean="0"/>
              <a:t>αριθμογραμμή</a:t>
            </a:r>
            <a:r>
              <a:rPr lang="el-GR" sz="2800" dirty="0" smtClean="0"/>
              <a:t>;</a:t>
            </a:r>
            <a:endParaRPr lang="el-GR" sz="2800" dirty="0"/>
          </a:p>
        </p:txBody>
      </p:sp>
      <p:grpSp>
        <p:nvGrpSpPr>
          <p:cNvPr id="18" name="Ομάδα 17"/>
          <p:cNvGrpSpPr/>
          <p:nvPr/>
        </p:nvGrpSpPr>
        <p:grpSpPr>
          <a:xfrm>
            <a:off x="199622" y="3097839"/>
            <a:ext cx="9506755" cy="1216583"/>
            <a:chOff x="-1702160" y="2737231"/>
            <a:chExt cx="11608160" cy="1216583"/>
          </a:xfrm>
        </p:grpSpPr>
        <p:pic>
          <p:nvPicPr>
            <p:cNvPr id="20" name="Εικόνα 19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855"/>
            <a:stretch/>
          </p:blipFill>
          <p:spPr>
            <a:xfrm>
              <a:off x="296214" y="2737231"/>
              <a:ext cx="9609786" cy="1216583"/>
            </a:xfrm>
            <a:prstGeom prst="rect">
              <a:avLst/>
            </a:prstGeom>
          </p:spPr>
        </p:pic>
        <p:pic>
          <p:nvPicPr>
            <p:cNvPr id="26" name="Εικόνα 25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4514" b="41855"/>
            <a:stretch/>
          </p:blipFill>
          <p:spPr>
            <a:xfrm>
              <a:off x="-1702160" y="2737231"/>
              <a:ext cx="2449135" cy="1216583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0" y="3874394"/>
            <a:ext cx="4008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600" dirty="0" smtClean="0"/>
              <a:t>0</a:t>
            </a:r>
            <a:endParaRPr lang="el-GR" sz="9600" dirty="0"/>
          </a:p>
        </p:txBody>
      </p:sp>
    </p:spTree>
    <p:extLst>
      <p:ext uri="{BB962C8B-B14F-4D97-AF65-F5344CB8AC3E}">
        <p14:creationId xmlns:p14="http://schemas.microsoft.com/office/powerpoint/2010/main" val="2317621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2388006" y="777927"/>
            <a:ext cx="51299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l-GR" sz="5400" b="1" cap="none" spc="0" dirty="0" smtClean="0">
                <a:ln/>
                <a:solidFill>
                  <a:srgbClr val="FF0000"/>
                </a:solidFill>
                <a:effectLst/>
              </a:rPr>
              <a:t>Η </a:t>
            </a:r>
            <a:r>
              <a:rPr lang="el-GR" sz="5400" b="1" cap="none" spc="0" dirty="0" err="1" smtClean="0">
                <a:ln/>
                <a:solidFill>
                  <a:srgbClr val="FF0000"/>
                </a:solidFill>
                <a:effectLst/>
              </a:rPr>
              <a:t>αριθμογραμμή</a:t>
            </a:r>
            <a:endParaRPr lang="el-GR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  <p:grpSp>
        <p:nvGrpSpPr>
          <p:cNvPr id="7" name="Ομάδα 6"/>
          <p:cNvGrpSpPr/>
          <p:nvPr/>
        </p:nvGrpSpPr>
        <p:grpSpPr>
          <a:xfrm>
            <a:off x="199622" y="3097839"/>
            <a:ext cx="9506755" cy="1216583"/>
            <a:chOff x="-1702160" y="2737231"/>
            <a:chExt cx="11608160" cy="1216583"/>
          </a:xfrm>
        </p:grpSpPr>
        <p:pic>
          <p:nvPicPr>
            <p:cNvPr id="8" name="Εικόνα 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855"/>
            <a:stretch/>
          </p:blipFill>
          <p:spPr>
            <a:xfrm>
              <a:off x="296214" y="2737231"/>
              <a:ext cx="9609786" cy="1216583"/>
            </a:xfrm>
            <a:prstGeom prst="rect">
              <a:avLst/>
            </a:prstGeom>
          </p:spPr>
        </p:pic>
        <p:pic>
          <p:nvPicPr>
            <p:cNvPr id="9" name="Εικόνα 8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4514" b="41855"/>
            <a:stretch/>
          </p:blipFill>
          <p:spPr>
            <a:xfrm>
              <a:off x="-1702160" y="2737231"/>
              <a:ext cx="2449135" cy="1216583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0" y="3874394"/>
            <a:ext cx="4008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600" dirty="0" smtClean="0"/>
              <a:t>0</a:t>
            </a:r>
            <a:endParaRPr lang="el-GR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1532801" y="3874394"/>
            <a:ext cx="4008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600" dirty="0" smtClean="0"/>
              <a:t>1</a:t>
            </a:r>
            <a:endParaRPr lang="el-GR" sz="9600" dirty="0"/>
          </a:p>
        </p:txBody>
      </p:sp>
    </p:spTree>
    <p:extLst>
      <p:ext uri="{BB962C8B-B14F-4D97-AF65-F5344CB8AC3E}">
        <p14:creationId xmlns:p14="http://schemas.microsoft.com/office/powerpoint/2010/main" val="1494475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2388006" y="777927"/>
            <a:ext cx="51299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l-GR" sz="5400" b="1" cap="none" spc="0" dirty="0" smtClean="0">
                <a:ln/>
                <a:solidFill>
                  <a:srgbClr val="FF0000"/>
                </a:solidFill>
                <a:effectLst/>
              </a:rPr>
              <a:t>Η </a:t>
            </a:r>
            <a:r>
              <a:rPr lang="el-GR" sz="5400" b="1" cap="none" spc="0" dirty="0" err="1" smtClean="0">
                <a:ln/>
                <a:solidFill>
                  <a:srgbClr val="FF0000"/>
                </a:solidFill>
                <a:effectLst/>
              </a:rPr>
              <a:t>αριθμογραμμή</a:t>
            </a:r>
            <a:endParaRPr lang="el-GR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  <p:grpSp>
        <p:nvGrpSpPr>
          <p:cNvPr id="3" name="Ομάδα 2"/>
          <p:cNvGrpSpPr/>
          <p:nvPr/>
        </p:nvGrpSpPr>
        <p:grpSpPr>
          <a:xfrm>
            <a:off x="0" y="3097839"/>
            <a:ext cx="9706377" cy="2346215"/>
            <a:chOff x="0" y="3097839"/>
            <a:chExt cx="9706377" cy="2346215"/>
          </a:xfrm>
        </p:grpSpPr>
        <p:grpSp>
          <p:nvGrpSpPr>
            <p:cNvPr id="13" name="Ομάδα 12"/>
            <p:cNvGrpSpPr/>
            <p:nvPr/>
          </p:nvGrpSpPr>
          <p:grpSpPr>
            <a:xfrm>
              <a:off x="199622" y="3097839"/>
              <a:ext cx="9506755" cy="1216583"/>
              <a:chOff x="-1702160" y="2737231"/>
              <a:chExt cx="11608160" cy="1216583"/>
            </a:xfrm>
          </p:grpSpPr>
          <p:pic>
            <p:nvPicPr>
              <p:cNvPr id="14" name="Εικόνα 1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41855"/>
              <a:stretch/>
            </p:blipFill>
            <p:spPr>
              <a:xfrm>
                <a:off x="296214" y="2737231"/>
                <a:ext cx="9609786" cy="1216583"/>
              </a:xfrm>
              <a:prstGeom prst="rect">
                <a:avLst/>
              </a:prstGeom>
            </p:spPr>
          </p:pic>
          <p:pic>
            <p:nvPicPr>
              <p:cNvPr id="15" name="Εικόνα 14"/>
              <p:cNvPicPr>
                <a:picLocks noChangeAspect="1"/>
              </p:cNvPicPr>
              <p:nvPr/>
            </p:nvPicPr>
            <p:blipFill rotWithShape="1"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74514" b="41855"/>
              <a:stretch/>
            </p:blipFill>
            <p:spPr>
              <a:xfrm>
                <a:off x="-1702160" y="2737231"/>
                <a:ext cx="2449135" cy="1216583"/>
              </a:xfrm>
              <a:prstGeom prst="rect">
                <a:avLst/>
              </a:prstGeom>
            </p:spPr>
          </p:pic>
        </p:grpSp>
        <p:sp>
          <p:nvSpPr>
            <p:cNvPr id="16" name="TextBox 15"/>
            <p:cNvSpPr txBox="1"/>
            <p:nvPr/>
          </p:nvSpPr>
          <p:spPr>
            <a:xfrm>
              <a:off x="0" y="3874394"/>
              <a:ext cx="40080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9600" dirty="0" smtClean="0"/>
                <a:t>0</a:t>
              </a:r>
              <a:endParaRPr lang="el-GR" sz="96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532801" y="3874394"/>
              <a:ext cx="40080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9600" dirty="0" smtClean="0"/>
                <a:t>1</a:t>
              </a:r>
              <a:endParaRPr lang="el-GR" sz="96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16261" y="3874394"/>
              <a:ext cx="40080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9600" dirty="0" smtClean="0"/>
                <a:t>2</a:t>
              </a:r>
              <a:endParaRPr lang="el-GR" sz="9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24667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128</Words>
  <Application>Microsoft Office PowerPoint</Application>
  <PresentationFormat>Α4 (210x297 χιλ.)</PresentationFormat>
  <Paragraphs>57</Paragraphs>
  <Slides>16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21" baseType="lpstr">
      <vt:lpstr>Aka-AcidGR-DiaryGirl</vt:lpstr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xrinik</dc:creator>
  <cp:lastModifiedBy>HP</cp:lastModifiedBy>
  <cp:revision>7</cp:revision>
  <dcterms:created xsi:type="dcterms:W3CDTF">2016-10-11T21:39:03Z</dcterms:created>
  <dcterms:modified xsi:type="dcterms:W3CDTF">2017-10-05T21:18:35Z</dcterms:modified>
</cp:coreProperties>
</file>