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embeddedFontLst>
    <p:embeddedFont>
      <p:font typeface="Nuni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4a1cc74abe_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4a1cc74abe_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4650eead4d_0_3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4650eead4d_0_3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4650eead4d_0_5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4650eead4d_0_5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4650eead4d_0_5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4650eead4d_0_5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4650eead4d_0_5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4650eead4d_0_5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4a1cc74abe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4a1cc74abe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4a1cc74abe_2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4a1cc74abe_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4a1cc74abe_2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4a1cc74abe_2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ebooks.edu.gr/new/course-main.php?course=DSB102" TargetMode="External"/><Relationship Id="rId4" Type="http://schemas.openxmlformats.org/officeDocument/2006/relationships/hyperlink" Target="http://ebooks.edu.gr/modules/ebook/show.php/DSB102/536/3539,14538/" TargetMode="External"/><Relationship Id="rId5"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photodentro.edu.gr/v/item/ds/8521/123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photodentro.edu.gr/v/item/ds/8521/72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photodentro.edu.gr/v/item/ds/8521/622"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509775" y="818675"/>
            <a:ext cx="5892300" cy="1919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Verdana"/>
                <a:ea typeface="Verdana"/>
                <a:cs typeface="Verdana"/>
                <a:sym typeface="Verdana"/>
              </a:rPr>
              <a:t>ΕΡΓΑΣΙΑ ΜΕΣΟΔΙΑΣΤΗΜΑΤΟΣ</a:t>
            </a:r>
            <a:endParaRPr b="1">
              <a:latin typeface="Verdana"/>
              <a:ea typeface="Verdana"/>
              <a:cs typeface="Verdana"/>
              <a:sym typeface="Verdana"/>
            </a:endParaRPr>
          </a:p>
          <a:p>
            <a:pPr indent="0" lvl="0" marL="0" rtl="0" algn="ctr">
              <a:spcBef>
                <a:spcPts val="0"/>
              </a:spcBef>
              <a:spcAft>
                <a:spcPts val="0"/>
              </a:spcAft>
              <a:buNone/>
            </a:pPr>
            <a:r>
              <a:rPr b="1" lang="en">
                <a:latin typeface="Verdana"/>
                <a:ea typeface="Verdana"/>
                <a:cs typeface="Verdana"/>
                <a:sym typeface="Verdana"/>
              </a:rPr>
              <a:t>ΣΥΝΕΔΡΙΑ 4 &amp; 5</a:t>
            </a:r>
            <a:endParaRPr b="1">
              <a:latin typeface="Verdana"/>
              <a:ea typeface="Verdana"/>
              <a:cs typeface="Verdana"/>
              <a:sym typeface="Verdana"/>
            </a:endParaRPr>
          </a:p>
        </p:txBody>
      </p:sp>
      <p:sp>
        <p:nvSpPr>
          <p:cNvPr id="129" name="Google Shape;129;p13"/>
          <p:cNvSpPr txBox="1"/>
          <p:nvPr>
            <p:ph idx="1" type="subTitle"/>
          </p:nvPr>
        </p:nvSpPr>
        <p:spPr>
          <a:xfrm>
            <a:off x="2776475" y="3030125"/>
            <a:ext cx="6039300" cy="1579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1800"/>
              <a:t>ΔΡΑΣΤΗΡΙΟΤΗΤΑ 3</a:t>
            </a:r>
            <a:endParaRPr b="1" sz="1800"/>
          </a:p>
          <a:p>
            <a:pPr indent="0" lvl="0" marL="0" rtl="0" algn="ctr">
              <a:spcBef>
                <a:spcPts val="0"/>
              </a:spcBef>
              <a:spcAft>
                <a:spcPts val="0"/>
              </a:spcAft>
              <a:buNone/>
            </a:pPr>
            <a:r>
              <a:rPr lang="en" sz="1800"/>
              <a:t>ΕΙΔΙΚΟΤΗΤΑ: ΠΛΗΡΟΦΟΡΙΚΗ</a:t>
            </a:r>
            <a:endParaRPr sz="1800"/>
          </a:p>
          <a:p>
            <a:pPr indent="0" lvl="0" marL="0" rtl="0" algn="ctr">
              <a:spcBef>
                <a:spcPts val="0"/>
              </a:spcBef>
              <a:spcAft>
                <a:spcPts val="0"/>
              </a:spcAft>
              <a:buNone/>
            </a:pPr>
            <a:r>
              <a:rPr lang="en" sz="1800"/>
              <a:t>ΓΕΩΡΓΙΟΥ ΜΑΡΙΑ, ΚΑΡΑΝΑΣΙΟΥ ΧΡΥΣΑ, ΝΙΚΕΛΛΗΣ ΑΝΕΣΤΗΣ, ΠΑΝΑΓΟΠΟΥΛΟΥ ΦΛΩΡΑ, ΤΡΙΑΝΤΑΦΥΛΛΟΥ ΝΙΚΟΣ</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768825"/>
            <a:ext cx="7505700" cy="111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Δραστηριότητα 3: Αξιολόγηση μιας θεματικής ενότητας/έννοιας με τη βοήθεια του διαδραστικού πίνακα</a:t>
            </a:r>
            <a:endParaRPr sz="2400"/>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Να αξιολογήσετε την εμπλουτισμένη παρουσίαση ενός θέματος μιας θεματικής ενότητας/έννοιας που σας ενδιαφέρει. Σκεφτείτε για παράδειγμα με ποιόν τρόπο οι επιπρόσθετες διδακτικές επιλογές θα μπορούσαν να ενταχθούν στην διδακτική παρέμβαση που θα ετοιμάζατε.</a:t>
            </a:r>
            <a:endParaRPr sz="1800"/>
          </a:p>
          <a:p>
            <a:pPr indent="0" lvl="0" marL="0" rtl="0" algn="l">
              <a:spcBef>
                <a:spcPts val="1600"/>
              </a:spcBef>
              <a:spcAft>
                <a:spcPts val="1600"/>
              </a:spcAft>
              <a:buNone/>
            </a:pPr>
            <a:r>
              <a:rPr lang="en" sz="1800"/>
              <a:t> Παρουσιάστε τεκμηριωμένα την άποψή σας σε μια πεντάλεπτη παρουσίαση (έως 8 διαφάνειες). </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928375" y="500025"/>
            <a:ext cx="7038900" cy="124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800"/>
              <a:t>ΤΑΞΗ</a:t>
            </a:r>
            <a:r>
              <a:rPr lang="en" sz="2800"/>
              <a:t> : </a:t>
            </a:r>
            <a:r>
              <a:rPr lang="en" sz="2400"/>
              <a:t>Γ ΓΥΜΝΑΣΙΟΥ</a:t>
            </a:r>
            <a:endParaRPr sz="2400"/>
          </a:p>
          <a:p>
            <a:pPr indent="0" lvl="0" marL="0" rtl="0" algn="l">
              <a:spcBef>
                <a:spcPts val="0"/>
              </a:spcBef>
              <a:spcAft>
                <a:spcPts val="0"/>
              </a:spcAft>
              <a:buNone/>
            </a:pPr>
            <a:r>
              <a:rPr b="1" lang="en" sz="2800"/>
              <a:t>ΕΝΟΤΗΤΑ</a:t>
            </a:r>
            <a:r>
              <a:rPr lang="en" sz="2800"/>
              <a:t>: </a:t>
            </a:r>
            <a:r>
              <a:rPr lang="en" sz="2000">
                <a:solidFill>
                  <a:srgbClr val="2E1D86"/>
                </a:solidFill>
                <a:highlight>
                  <a:srgbClr val="FFFFFF"/>
                </a:highlight>
                <a:latin typeface="Arial"/>
                <a:ea typeface="Arial"/>
                <a:cs typeface="Arial"/>
                <a:sym typeface="Arial"/>
              </a:rPr>
              <a:t>Εισαγωγή στην Έννοια του Αλγορίθμου και  </a:t>
            </a:r>
            <a:endParaRPr sz="2000">
              <a:solidFill>
                <a:srgbClr val="2E1D86"/>
              </a:solidFill>
              <a:highlight>
                <a:srgbClr val="FFFFFF"/>
              </a:highlight>
              <a:latin typeface="Arial"/>
              <a:ea typeface="Arial"/>
              <a:cs typeface="Arial"/>
              <a:sym typeface="Arial"/>
            </a:endParaRPr>
          </a:p>
          <a:p>
            <a:pPr indent="0" lvl="0" marL="0" rtl="0" algn="l">
              <a:spcBef>
                <a:spcPts val="0"/>
              </a:spcBef>
              <a:spcAft>
                <a:spcPts val="0"/>
              </a:spcAft>
              <a:buNone/>
            </a:pPr>
            <a:r>
              <a:rPr lang="en" sz="2000">
                <a:solidFill>
                  <a:srgbClr val="2E1D86"/>
                </a:solidFill>
                <a:highlight>
                  <a:srgbClr val="FFFFFF"/>
                </a:highlight>
                <a:latin typeface="Arial"/>
                <a:ea typeface="Arial"/>
                <a:cs typeface="Arial"/>
                <a:sym typeface="Arial"/>
              </a:rPr>
              <a:t>                          στον Προγραμματισμό</a:t>
            </a:r>
            <a:endParaRPr sz="2000">
              <a:solidFill>
                <a:srgbClr val="2E1D86"/>
              </a:solidFill>
              <a:highlight>
                <a:srgbClr val="FFFFFF"/>
              </a:highlight>
              <a:latin typeface="Arial"/>
              <a:ea typeface="Arial"/>
              <a:cs typeface="Arial"/>
              <a:sym typeface="Arial"/>
            </a:endParaRPr>
          </a:p>
          <a:p>
            <a:pPr indent="0" lvl="0" marL="0" rtl="0" algn="l">
              <a:spcBef>
                <a:spcPts val="0"/>
              </a:spcBef>
              <a:spcAft>
                <a:spcPts val="0"/>
              </a:spcAft>
              <a:buNone/>
            </a:pPr>
            <a:r>
              <a:t/>
            </a:r>
            <a:endParaRPr sz="2800">
              <a:solidFill>
                <a:srgbClr val="2E1D86"/>
              </a:solidFill>
              <a:highlight>
                <a:srgbClr val="FFFFFF"/>
              </a:highlight>
              <a:latin typeface="Arial"/>
              <a:ea typeface="Arial"/>
              <a:cs typeface="Arial"/>
              <a:sym typeface="Arial"/>
            </a:endParaRPr>
          </a:p>
        </p:txBody>
      </p:sp>
      <p:sp>
        <p:nvSpPr>
          <p:cNvPr id="141" name="Google Shape;141;p15"/>
          <p:cNvSpPr txBox="1"/>
          <p:nvPr>
            <p:ph idx="1" type="body"/>
          </p:nvPr>
        </p:nvSpPr>
        <p:spPr>
          <a:xfrm>
            <a:off x="1209850" y="1983200"/>
            <a:ext cx="7038900" cy="267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u="sng"/>
              <a:t>Στόχος Διδακτικής Ενότητας:</a:t>
            </a:r>
            <a:endParaRPr b="1" sz="1800" u="sng"/>
          </a:p>
          <a:p>
            <a:pPr indent="0" lvl="0" marL="0" rtl="0" algn="l">
              <a:spcBef>
                <a:spcPts val="1600"/>
              </a:spcBef>
              <a:spcAft>
                <a:spcPts val="0"/>
              </a:spcAft>
              <a:buNone/>
            </a:pPr>
            <a:r>
              <a:rPr lang="en" sz="1800"/>
              <a:t>Ο μαθητής θα είναι σε θέση να αναγνωρίζει την έννοια του προβλήματος και να μπορεί να περιγράψει με σαφήνεια τη λύση ενός προβλήματος. </a:t>
            </a:r>
            <a:endParaRPr sz="1800"/>
          </a:p>
          <a:p>
            <a:pPr indent="0" lvl="0" marL="0" rtl="0" algn="l">
              <a:spcBef>
                <a:spcPts val="1600"/>
              </a:spcBef>
              <a:spcAft>
                <a:spcPts val="0"/>
              </a:spcAft>
              <a:buNone/>
            </a:pPr>
            <a:r>
              <a:rPr lang="en" sz="1600">
                <a:solidFill>
                  <a:srgbClr val="262626"/>
                </a:solidFill>
                <a:highlight>
                  <a:srgbClr val="FFFFFF"/>
                </a:highlight>
                <a:latin typeface="Arial"/>
                <a:ea typeface="Arial"/>
                <a:cs typeface="Arial"/>
                <a:sym typeface="Arial"/>
              </a:rPr>
              <a:t>Χρησιμοποιώντας το διαδραστικό βιβλίο:</a:t>
            </a:r>
            <a:r>
              <a:rPr lang="en" sz="1600">
                <a:solidFill>
                  <a:srgbClr val="262626"/>
                </a:solidFill>
                <a:highlight>
                  <a:srgbClr val="FFFFFF"/>
                </a:highlight>
                <a:uFill>
                  <a:noFill/>
                </a:uFill>
                <a:latin typeface="Arial"/>
                <a:ea typeface="Arial"/>
                <a:cs typeface="Arial"/>
                <a:sym typeface="Arial"/>
                <a:hlinkClick r:id="rId3"/>
              </a:rPr>
              <a:t> </a:t>
            </a:r>
            <a:endParaRPr/>
          </a:p>
          <a:p>
            <a:pPr indent="0" lvl="0" marL="0" rtl="0" algn="l">
              <a:spcBef>
                <a:spcPts val="1600"/>
              </a:spcBef>
              <a:spcAft>
                <a:spcPts val="0"/>
              </a:spcAft>
              <a:buNone/>
            </a:pPr>
            <a:r>
              <a:rPr lang="en" u="sng">
                <a:solidFill>
                  <a:schemeClr val="hlink"/>
                </a:solidFill>
                <a:hlinkClick r:id="rId4"/>
              </a:rPr>
              <a:t>Πληροφορική Γ Γυμνασίου- Βιβλίο Μαθητή</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sz="1600"/>
          </a:p>
          <a:p>
            <a:pPr indent="0" lvl="0" marL="0" rtl="0" algn="l">
              <a:spcBef>
                <a:spcPts val="1600"/>
              </a:spcBef>
              <a:spcAft>
                <a:spcPts val="1600"/>
              </a:spcAft>
              <a:buNone/>
            </a:pPr>
            <a:r>
              <a:t/>
            </a:r>
            <a:endParaRPr sz="1600"/>
          </a:p>
        </p:txBody>
      </p:sp>
      <p:pic>
        <p:nvPicPr>
          <p:cNvPr id="142" name="Google Shape;142;p15"/>
          <p:cNvPicPr preferRelativeResize="0"/>
          <p:nvPr/>
        </p:nvPicPr>
        <p:blipFill>
          <a:blip r:embed="rId5">
            <a:alphaModFix/>
          </a:blip>
          <a:stretch>
            <a:fillRect/>
          </a:stretch>
        </p:blipFill>
        <p:spPr>
          <a:xfrm>
            <a:off x="6944224" y="243724"/>
            <a:ext cx="1213575" cy="8693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16"/>
          <p:cNvSpPr txBox="1"/>
          <p:nvPr>
            <p:ph type="title"/>
          </p:nvPr>
        </p:nvSpPr>
        <p:spPr>
          <a:xfrm>
            <a:off x="819150" y="6281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Διδακτικοί Στόχοι</a:t>
            </a:r>
            <a:endParaRPr b="1">
              <a:latin typeface="Calibri"/>
              <a:ea typeface="Calibri"/>
              <a:cs typeface="Calibri"/>
              <a:sym typeface="Calibri"/>
            </a:endParaRPr>
          </a:p>
        </p:txBody>
      </p:sp>
      <p:sp>
        <p:nvSpPr>
          <p:cNvPr id="148" name="Google Shape;148;p16"/>
          <p:cNvSpPr txBox="1"/>
          <p:nvPr>
            <p:ph idx="1" type="body"/>
          </p:nvPr>
        </p:nvSpPr>
        <p:spPr>
          <a:xfrm>
            <a:off x="1052550" y="1509100"/>
            <a:ext cx="7038900" cy="2911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a:solidFill>
                  <a:srgbClr val="000000"/>
                </a:solidFill>
              </a:rPr>
              <a:t>Να μπορούν οι μαθητές να εξηγούν τι είναι αλγόριθμος.</a:t>
            </a:r>
            <a:endParaRPr sz="1800">
              <a:solidFill>
                <a:srgbClr val="000000"/>
              </a:solidFill>
            </a:endParaRPr>
          </a:p>
          <a:p>
            <a:pPr indent="-342900" lvl="0" marL="457200" rtl="0" algn="l">
              <a:spcBef>
                <a:spcPts val="0"/>
              </a:spcBef>
              <a:spcAft>
                <a:spcPts val="0"/>
              </a:spcAft>
              <a:buSzPts val="1800"/>
              <a:buChar char="●"/>
            </a:pPr>
            <a:r>
              <a:rPr lang="en" sz="1800">
                <a:solidFill>
                  <a:srgbClr val="000000"/>
                </a:solidFill>
              </a:rPr>
              <a:t>Να περιγράφουν τη λύση ενός απλού προβλήματος από την καθημερινή ζωή με αλγοριθμικό τρόπο</a:t>
            </a:r>
            <a:endParaRPr sz="1800">
              <a:solidFill>
                <a:srgbClr val="000000"/>
              </a:solidFill>
            </a:endParaRPr>
          </a:p>
          <a:p>
            <a:pPr indent="-342900" lvl="0" marL="457200" rtl="0" algn="l">
              <a:spcBef>
                <a:spcPts val="0"/>
              </a:spcBef>
              <a:spcAft>
                <a:spcPts val="0"/>
              </a:spcAft>
              <a:buClr>
                <a:srgbClr val="000000"/>
              </a:buClr>
              <a:buSzPts val="1800"/>
              <a:buChar char="●"/>
            </a:pPr>
            <a:r>
              <a:rPr lang="en" sz="1800">
                <a:solidFill>
                  <a:srgbClr val="000000"/>
                </a:solidFill>
              </a:rPr>
              <a:t>Να αναλύουν τις ιδιότητες ενός αλγόριθμου και να συνθέτουν έναν αλγόριθμο λεκτικά και διαγραμματικά</a:t>
            </a:r>
            <a:endParaRPr sz="1800">
              <a:solidFill>
                <a:srgbClr val="000000"/>
              </a:solidFill>
            </a:endParaRPr>
          </a:p>
          <a:p>
            <a:pPr indent="-342900" lvl="0" marL="457200" rtl="0" algn="l">
              <a:spcBef>
                <a:spcPts val="0"/>
              </a:spcBef>
              <a:spcAft>
                <a:spcPts val="0"/>
              </a:spcAft>
              <a:buClr>
                <a:srgbClr val="000000"/>
              </a:buClr>
              <a:buSzPts val="1800"/>
              <a:buChar char="●"/>
            </a:pPr>
            <a:r>
              <a:rPr lang="en" sz="1800">
                <a:solidFill>
                  <a:srgbClr val="000000"/>
                </a:solidFill>
              </a:rPr>
              <a:t>Να κατανοούν την αναγκαιότητα αναπαράστασης ενός αλγόριθμου σε πρόγραμμα και να το υλοποιούν.</a:t>
            </a:r>
            <a:endParaRPr sz="1800">
              <a:solidFill>
                <a:srgbClr val="000000"/>
              </a:solidFill>
            </a:endParaRPr>
          </a:p>
          <a:p>
            <a:pPr indent="-342900" lvl="0" marL="457200" rtl="0" algn="l">
              <a:spcBef>
                <a:spcPts val="0"/>
              </a:spcBef>
              <a:spcAft>
                <a:spcPts val="0"/>
              </a:spcAft>
              <a:buClr>
                <a:srgbClr val="000000"/>
              </a:buClr>
              <a:buSzPts val="1800"/>
              <a:buChar char="●"/>
            </a:pPr>
            <a:r>
              <a:rPr lang="en" sz="1800">
                <a:solidFill>
                  <a:srgbClr val="000000"/>
                </a:solidFill>
              </a:rPr>
              <a:t>Να αυτενεργούν και να πειραματίζονται, ώστε να ανακαλύπτουν μόνοι τους τη νέα γνώση</a:t>
            </a:r>
            <a:endParaRPr sz="18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17"/>
          <p:cNvSpPr txBox="1"/>
          <p:nvPr>
            <p:ph type="title"/>
          </p:nvPr>
        </p:nvSpPr>
        <p:spPr>
          <a:xfrm>
            <a:off x="639575" y="43515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 </a:t>
            </a:r>
            <a:r>
              <a:rPr lang="en">
                <a:latin typeface="Calibri"/>
                <a:ea typeface="Calibri"/>
                <a:cs typeface="Calibri"/>
                <a:sym typeface="Calibri"/>
              </a:rPr>
              <a:t>ΑΞΙΟΛΟΓΗΣΗ ΕΝΟΤΗΤΑΣ</a:t>
            </a:r>
            <a:endParaRPr>
              <a:latin typeface="Calibri"/>
              <a:ea typeface="Calibri"/>
              <a:cs typeface="Calibri"/>
              <a:sym typeface="Calibri"/>
            </a:endParaRPr>
          </a:p>
        </p:txBody>
      </p:sp>
      <p:sp>
        <p:nvSpPr>
          <p:cNvPr id="154" name="Google Shape;154;p17"/>
          <p:cNvSpPr txBox="1"/>
          <p:nvPr>
            <p:ph idx="1" type="body"/>
          </p:nvPr>
        </p:nvSpPr>
        <p:spPr>
          <a:xfrm>
            <a:off x="639575" y="1105800"/>
            <a:ext cx="4465500" cy="370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u="sng">
                <a:solidFill>
                  <a:srgbClr val="000000"/>
                </a:solidFill>
              </a:rPr>
              <a:t>Θ</a:t>
            </a:r>
            <a:r>
              <a:rPr lang="en" sz="1800" u="sng">
                <a:solidFill>
                  <a:srgbClr val="000000"/>
                </a:solidFill>
              </a:rPr>
              <a:t>ΕΤΙΚΑ:</a:t>
            </a:r>
            <a:endParaRPr sz="1800" u="sng">
              <a:solidFill>
                <a:srgbClr val="000000"/>
              </a:solidFill>
            </a:endParaRPr>
          </a:p>
          <a:p>
            <a:pPr indent="-342900" lvl="0" marL="457200" rtl="0" algn="l">
              <a:spcBef>
                <a:spcPts val="1600"/>
              </a:spcBef>
              <a:spcAft>
                <a:spcPts val="0"/>
              </a:spcAft>
              <a:buSzPts val="1800"/>
              <a:buChar char="●"/>
            </a:pPr>
            <a:r>
              <a:rPr lang="en" sz="1800"/>
              <a:t>Ανάλυση εννοιών με σύνδεση σε σελίδες της wikipedia.</a:t>
            </a:r>
            <a:endParaRPr sz="1800"/>
          </a:p>
          <a:p>
            <a:pPr indent="-342900" lvl="0" marL="457200" rtl="0" algn="l">
              <a:spcBef>
                <a:spcPts val="0"/>
              </a:spcBef>
              <a:spcAft>
                <a:spcPts val="0"/>
              </a:spcAft>
              <a:buSzPts val="1800"/>
              <a:buChar char="●"/>
            </a:pPr>
            <a:r>
              <a:rPr lang="en" sz="1800"/>
              <a:t>Εμπλουτισμός περιεχομένου με το Φωτόδεντρο, με δραστηριότητες μέσα από τις οποίες οι ίδιοι οι μαθητές, μπορούν πρακτικά να ανακαλύψουν τη έννοια του αλγορίθμου.</a:t>
            </a:r>
            <a:endParaRPr sz="1800"/>
          </a:p>
          <a:p>
            <a:pPr indent="-342900" lvl="0" marL="457200" rtl="0" algn="l">
              <a:spcBef>
                <a:spcPts val="0"/>
              </a:spcBef>
              <a:spcAft>
                <a:spcPts val="0"/>
              </a:spcAft>
              <a:buSzPts val="1800"/>
              <a:buChar char="●"/>
            </a:pPr>
            <a:r>
              <a:rPr lang="en" sz="1800"/>
              <a:t>Παραδείγματα επίλυσης προβλημάτων.</a:t>
            </a:r>
            <a:endParaRPr sz="1800"/>
          </a:p>
          <a:p>
            <a:pPr indent="-342900" lvl="0" marL="457200" rtl="0" algn="l">
              <a:spcBef>
                <a:spcPts val="0"/>
              </a:spcBef>
              <a:spcAft>
                <a:spcPts val="0"/>
              </a:spcAft>
              <a:buSzPts val="1800"/>
              <a:buChar char="●"/>
            </a:pPr>
            <a:r>
              <a:rPr lang="en" sz="1800"/>
              <a:t>Πρόσθετο ψηφιακό υλικό.</a:t>
            </a:r>
            <a:endParaRPr sz="1800"/>
          </a:p>
          <a:p>
            <a:pPr indent="-342900" lvl="0" marL="457200" rtl="0" algn="l">
              <a:spcBef>
                <a:spcPts val="0"/>
              </a:spcBef>
              <a:spcAft>
                <a:spcPts val="0"/>
              </a:spcAft>
              <a:buSzPts val="1800"/>
              <a:buChar char="●"/>
            </a:pPr>
            <a:r>
              <a:rPr lang="en" sz="1800"/>
              <a:t>Κάλυψη διδακτικών στόχων.</a:t>
            </a:r>
            <a:endParaRPr sz="1800"/>
          </a:p>
          <a:p>
            <a:pPr indent="0" lvl="0" marL="457200" rtl="0" algn="l">
              <a:spcBef>
                <a:spcPts val="1600"/>
              </a:spcBef>
              <a:spcAft>
                <a:spcPts val="1600"/>
              </a:spcAft>
              <a:buNone/>
            </a:pPr>
            <a:r>
              <a:t/>
            </a:r>
            <a:endParaRPr sz="1800"/>
          </a:p>
        </p:txBody>
      </p:sp>
      <p:sp>
        <p:nvSpPr>
          <p:cNvPr id="155" name="Google Shape;155;p17"/>
          <p:cNvSpPr txBox="1"/>
          <p:nvPr>
            <p:ph idx="2" type="body"/>
          </p:nvPr>
        </p:nvSpPr>
        <p:spPr>
          <a:xfrm>
            <a:off x="5105075" y="1169175"/>
            <a:ext cx="3686100" cy="349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u="sng"/>
              <a:t>ΑΡΝΗΤΙΚΑ:  </a:t>
            </a:r>
            <a:endParaRPr sz="1800" u="sng"/>
          </a:p>
          <a:p>
            <a:pPr indent="-342900" lvl="0" marL="457200" rtl="0" algn="l">
              <a:spcBef>
                <a:spcPts val="1600"/>
              </a:spcBef>
              <a:spcAft>
                <a:spcPts val="0"/>
              </a:spcAft>
              <a:buSzPts val="1800"/>
              <a:buChar char="-"/>
            </a:pPr>
            <a:r>
              <a:rPr lang="en" sz="1800"/>
              <a:t>Το μάθημα α</a:t>
            </a:r>
            <a:r>
              <a:rPr lang="en" sz="1800"/>
              <a:t>παιτεί τη χρήση εργαστηρίου Η/Υ με πρόσβαση στο διαδίκτυο.</a:t>
            </a:r>
            <a:endParaRPr sz="1800"/>
          </a:p>
          <a:p>
            <a:pPr indent="-342900" lvl="0" marL="457200" rtl="0" algn="l">
              <a:spcBef>
                <a:spcPts val="0"/>
              </a:spcBef>
              <a:spcAft>
                <a:spcPts val="0"/>
              </a:spcAft>
              <a:buSzPts val="1800"/>
              <a:buChar char="-"/>
            </a:pPr>
            <a:r>
              <a:rPr lang="en" sz="1800"/>
              <a:t>Οι μαθητές πρέπει να έχουν σχετική εξοικείωση με σχετικές εκπαιδευτικές πύλες.</a:t>
            </a:r>
            <a:endParaRPr sz="1800"/>
          </a:p>
          <a:p>
            <a:pPr indent="-342900" lvl="0" marL="457200" rtl="0" algn="l">
              <a:spcBef>
                <a:spcPts val="0"/>
              </a:spcBef>
              <a:spcAft>
                <a:spcPts val="0"/>
              </a:spcAft>
              <a:buSzPts val="1800"/>
              <a:buChar char="-"/>
            </a:pPr>
            <a:r>
              <a:rPr lang="en" sz="1800"/>
              <a:t>Η διάρκεια μαθήματος θα είναι  καλύτερο να είναι 2 ώρες για άνετη περιήγηση στον ιστό.</a:t>
            </a:r>
            <a:endParaRPr sz="1800"/>
          </a:p>
          <a:p>
            <a:pPr indent="0" lvl="0" marL="0" rtl="0" algn="l">
              <a:spcBef>
                <a:spcPts val="1600"/>
              </a:spcBef>
              <a:spcAft>
                <a:spcPts val="1600"/>
              </a:spcAft>
              <a:buNone/>
            </a:pPr>
            <a:r>
              <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18"/>
          <p:cNvSpPr txBox="1"/>
          <p:nvPr>
            <p:ph type="title"/>
          </p:nvPr>
        </p:nvSpPr>
        <p:spPr>
          <a:xfrm>
            <a:off x="819150" y="500325"/>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Διδακτικές παρεμβάσεις</a:t>
            </a:r>
            <a:endParaRPr b="1">
              <a:latin typeface="Calibri"/>
              <a:ea typeface="Calibri"/>
              <a:cs typeface="Calibri"/>
              <a:sym typeface="Calibri"/>
            </a:endParaRPr>
          </a:p>
        </p:txBody>
      </p:sp>
      <p:sp>
        <p:nvSpPr>
          <p:cNvPr id="161" name="Google Shape;161;p18"/>
          <p:cNvSpPr txBox="1"/>
          <p:nvPr>
            <p:ph idx="1" type="body"/>
          </p:nvPr>
        </p:nvSpPr>
        <p:spPr>
          <a:xfrm>
            <a:off x="728400" y="1919225"/>
            <a:ext cx="7505700" cy="2428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a:t>Εργασία σε ομάδες στις δραστηριότητες του Φωτόδεντρου.</a:t>
            </a:r>
            <a:endParaRPr sz="1800"/>
          </a:p>
          <a:p>
            <a:pPr indent="-342900" lvl="0" marL="457200" rtl="0" algn="l">
              <a:spcBef>
                <a:spcPts val="0"/>
              </a:spcBef>
              <a:spcAft>
                <a:spcPts val="0"/>
              </a:spcAft>
              <a:buSzPts val="1800"/>
              <a:buChar char="●"/>
            </a:pPr>
            <a:r>
              <a:rPr lang="en" sz="1800"/>
              <a:t>Επειδή για την επίλυση ενός προβλήματος είναι απαραίτητη η διάκριση των δεδομένων από τα ζητούμενα, θα ήταν σκόπιμο να υπήρχε μία ανάλογη δραστηριότητα στο φωτόδεντρο.</a:t>
            </a:r>
            <a:endParaRPr sz="1800"/>
          </a:p>
          <a:p>
            <a:pPr indent="-342900" lvl="0" marL="457200" rtl="0" algn="l">
              <a:spcBef>
                <a:spcPts val="0"/>
              </a:spcBef>
              <a:spcAft>
                <a:spcPts val="0"/>
              </a:spcAft>
              <a:buSzPts val="1800"/>
              <a:buChar char="●"/>
            </a:pPr>
            <a:r>
              <a:rPr lang="en" sz="1800"/>
              <a:t>Δημιουργία ανά ομάδες ενός προβλήματος και καταγραφή ενός αλγορίθμου για την επίλυση του προβλήματος αυτού</a:t>
            </a:r>
            <a:endParaRPr sz="1800"/>
          </a:p>
          <a:p>
            <a:pPr indent="0" lvl="0" marL="457200" rtl="0" algn="l">
              <a:spcBef>
                <a:spcPts val="1600"/>
              </a:spcBef>
              <a:spcAft>
                <a:spcPts val="1600"/>
              </a:spcAft>
              <a:buNone/>
            </a:pPr>
            <a:r>
              <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1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Παραδείγματα διδακτικών παρεμβάσεων</a:t>
            </a:r>
            <a:r>
              <a:rPr lang="en" sz="2400"/>
              <a:t> με χρήση δραστηριοτήτων του Φωτόδενδρου(1/3)</a:t>
            </a:r>
            <a:endParaRPr sz="2400"/>
          </a:p>
        </p:txBody>
      </p:sp>
      <p:sp>
        <p:nvSpPr>
          <p:cNvPr id="167" name="Google Shape;167;p1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Ομάδα 1</a:t>
            </a:r>
            <a:endParaRPr b="1"/>
          </a:p>
          <a:p>
            <a:pPr indent="0" lvl="0" marL="0" rtl="0" algn="l">
              <a:spcBef>
                <a:spcPts val="1600"/>
              </a:spcBef>
              <a:spcAft>
                <a:spcPts val="0"/>
              </a:spcAft>
              <a:buNone/>
            </a:pPr>
            <a:r>
              <a:rPr lang="en"/>
              <a:t>Επισκεφθείτε τον σύνδεσμο </a:t>
            </a:r>
            <a:r>
              <a:rPr lang="en" u="sng">
                <a:solidFill>
                  <a:schemeClr val="hlink"/>
                </a:solidFill>
                <a:hlinkClick r:id="rId3"/>
              </a:rPr>
              <a:t>http://photodentro.edu.gr/v/item/ds/8521/1239</a:t>
            </a:r>
            <a:r>
              <a:rPr lang="en"/>
              <a:t>.</a:t>
            </a:r>
            <a:endParaRPr/>
          </a:p>
          <a:p>
            <a:pPr indent="0" lvl="0" marL="0" rtl="0" algn="l">
              <a:spcBef>
                <a:spcPts val="1600"/>
              </a:spcBef>
              <a:spcAft>
                <a:spcPts val="0"/>
              </a:spcAft>
              <a:buNone/>
            </a:pPr>
            <a:r>
              <a:rPr lang="en"/>
              <a:t> Αφού δείτε τον τρόπο υπολογισμού του αριθμού των χαρτονομισμάτων, προχωρήστε στην επεξήγηση του αλγόριθμου. Προσπαθήστε να τον εφαρμόσετε με δικά σας ποσά. Τι παρατηρείτε; Υπάρχει περίπτωση να </a:t>
            </a:r>
            <a:r>
              <a:rPr lang="en"/>
              <a:t>φτάσουμε</a:t>
            </a:r>
            <a:r>
              <a:rPr lang="en"/>
              <a:t> σε λανθασμένο </a:t>
            </a:r>
            <a:r>
              <a:rPr lang="en"/>
              <a:t>αποτέλεσμα</a:t>
            </a:r>
            <a:r>
              <a:rPr lang="en"/>
              <a:t>;</a:t>
            </a:r>
            <a:endParaRPr/>
          </a:p>
          <a:p>
            <a:pPr indent="0" lvl="0" marL="0" rtl="0" algn="l">
              <a:spcBef>
                <a:spcPts val="1600"/>
              </a:spcBef>
              <a:spcAft>
                <a:spcPts val="1600"/>
              </a:spcAft>
              <a:buNone/>
            </a:pPr>
            <a:r>
              <a:rPr lang="en"/>
              <a:t>(Αναμενόμενο αποτέλεσμα: Όταν ο αλγόριθμος είναι σωστός, πάντα μας οδηγεί στη σωστή λύση.)</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Παραδείγματα διδακτικών παρεμβάσεων</a:t>
            </a:r>
            <a:r>
              <a:rPr lang="en" sz="2400"/>
              <a:t> με χρήση δραστηριοτήτων του Φωτόδενδρου(2/3)</a:t>
            </a:r>
            <a:endParaRPr sz="2400"/>
          </a:p>
        </p:txBody>
      </p:sp>
      <p:sp>
        <p:nvSpPr>
          <p:cNvPr id="173" name="Google Shape;173;p2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Ομάδα 2</a:t>
            </a:r>
            <a:endParaRPr b="1"/>
          </a:p>
          <a:p>
            <a:pPr indent="0" lvl="0" marL="0" rtl="0" algn="l">
              <a:spcBef>
                <a:spcPts val="1600"/>
              </a:spcBef>
              <a:spcAft>
                <a:spcPts val="0"/>
              </a:spcAft>
              <a:buNone/>
            </a:pPr>
            <a:r>
              <a:rPr lang="en"/>
              <a:t>Επισκεφθείτε τον σύνδεσμο </a:t>
            </a:r>
            <a:r>
              <a:rPr lang="en" u="sng">
                <a:solidFill>
                  <a:schemeClr val="hlink"/>
                </a:solidFill>
                <a:hlinkClick r:id="rId3"/>
              </a:rPr>
              <a:t>http://photodentro.edu.gr/v/item/ds/8521/723</a:t>
            </a:r>
            <a:r>
              <a:rPr lang="en"/>
              <a:t>.</a:t>
            </a:r>
            <a:endParaRPr/>
          </a:p>
          <a:p>
            <a:pPr indent="0" lvl="0" marL="0" rtl="0" algn="l">
              <a:spcBef>
                <a:spcPts val="1600"/>
              </a:spcBef>
              <a:spcAft>
                <a:spcPts val="1600"/>
              </a:spcAft>
              <a:buNone/>
            </a:pPr>
            <a:r>
              <a:rPr lang="en"/>
              <a:t>Εκτελέστε τον αλγόριθμο που δίνεται μία φορά με την εντολή “</a:t>
            </a:r>
            <a:r>
              <a:rPr i="1" lang="en"/>
              <a:t>επανάλαβε 10</a:t>
            </a:r>
            <a:r>
              <a:rPr lang="en"/>
              <a:t>” και μία φορά με την εντολή “</a:t>
            </a:r>
            <a:r>
              <a:rPr i="1" lang="en"/>
              <a:t>επανάλαβε συνεχώς</a:t>
            </a:r>
            <a:r>
              <a:rPr lang="en"/>
              <a:t>”. Ποια προσέγγιση είναι η σωστή; Ποιο χαρακτηριστικό του αλγορίθμου λείπει στην λανθασμένη προσέγγιση; Τι θα συμβεί αν δώσουμε την εντολή “</a:t>
            </a:r>
            <a:r>
              <a:rPr i="1" lang="en"/>
              <a:t>επανάλαβε 5</a:t>
            </a:r>
            <a:r>
              <a:rPr lang="en"/>
              <a:t>” και τι </a:t>
            </a:r>
            <a:r>
              <a:rPr lang="en"/>
              <a:t>αν δώσουμε την εντολή “</a:t>
            </a:r>
            <a:r>
              <a:rPr i="1" lang="en"/>
              <a:t>επανάλαβε 20</a:t>
            </a:r>
            <a:r>
              <a:rPr lang="en"/>
              <a: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Παραδείγματα διδακτικών παρεμβάσεων με χρήση δραστηριοτήτων του Φωτόδενδρου(3/3)</a:t>
            </a:r>
            <a:endParaRPr sz="2400"/>
          </a:p>
        </p:txBody>
      </p:sp>
      <p:sp>
        <p:nvSpPr>
          <p:cNvPr id="179" name="Google Shape;179;p2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Ομάδα 2</a:t>
            </a:r>
            <a:endParaRPr b="1"/>
          </a:p>
          <a:p>
            <a:pPr indent="0" lvl="0" marL="0" rtl="0" algn="l">
              <a:spcBef>
                <a:spcPts val="1600"/>
              </a:spcBef>
              <a:spcAft>
                <a:spcPts val="0"/>
              </a:spcAft>
              <a:buNone/>
            </a:pPr>
            <a:r>
              <a:rPr lang="en"/>
              <a:t>Επισκεφθείτε τον σύνδεσμο </a:t>
            </a:r>
            <a:r>
              <a:rPr lang="en" u="sng">
                <a:solidFill>
                  <a:schemeClr val="hlink"/>
                </a:solidFill>
                <a:hlinkClick r:id="rId3"/>
              </a:rPr>
              <a:t>http://photodentro.edu.gr/v/item/ds/8521/622</a:t>
            </a:r>
            <a:r>
              <a:rPr lang="en"/>
              <a:t>.</a:t>
            </a:r>
            <a:endParaRPr/>
          </a:p>
          <a:p>
            <a:pPr indent="0" lvl="0" marL="0" rtl="0" algn="l">
              <a:spcBef>
                <a:spcPts val="1600"/>
              </a:spcBef>
              <a:spcAft>
                <a:spcPts val="1600"/>
              </a:spcAft>
              <a:buNone/>
            </a:pPr>
            <a:r>
              <a:rPr lang="en"/>
              <a:t>Βάλτε στη σωστή θέση τα βήματα που ακολουθούμε για να σχεδιάσουμε και να εκτελέσουμε ένα πρόγραμμα και επαληθεύστε την απάντησή σας. Σε περίπτωση λάθους, ξαναπροσπαθήστε. Σε ποιο σημείο ελέγχουμε για συντακτικά λάθη και σε ποιο σημείο ελέγχουμε για λογικά λάθη;</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