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7" r:id="rId4"/>
    <p:sldId id="276" r:id="rId5"/>
    <p:sldId id="277" r:id="rId6"/>
    <p:sldId id="278" r:id="rId7"/>
    <p:sldId id="279" r:id="rId8"/>
    <p:sldId id="280" r:id="rId9"/>
    <p:sldId id="281"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241EB2D-37BD-4C6C-AE92-20FECFA9106F}" type="datetimeFigureOut">
              <a:rPr lang="el-GR" smtClean="0"/>
              <a:pPr/>
              <a:t>7/4/2019</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A08F540-805A-4E2B-A595-92A23A5331D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5241EB2D-37BD-4C6C-AE92-20FECFA9106F}" type="datetimeFigureOut">
              <a:rPr lang="el-GR" smtClean="0"/>
              <a:pPr/>
              <a:t>7/4/2019</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A08F540-805A-4E2B-A595-92A23A5331D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241EB2D-37BD-4C6C-AE92-20FECFA9106F}" type="datetimeFigureOut">
              <a:rPr lang="el-GR" smtClean="0"/>
              <a:pPr/>
              <a:t>7/4/2019</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BA08F540-805A-4E2B-A595-92A23A5331D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5241EB2D-37BD-4C6C-AE92-20FECFA9106F}" type="datetimeFigureOut">
              <a:rPr lang="el-GR" smtClean="0"/>
              <a:pPr/>
              <a:t>7/4/2019</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5241EB2D-37BD-4C6C-AE92-20FECFA9106F}" type="datetimeFigureOut">
              <a:rPr lang="el-GR" smtClean="0"/>
              <a:pPr/>
              <a:t>7/4/2019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A08F540-805A-4E2B-A595-92A23A5331D2}"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241EB2D-37BD-4C6C-AE92-20FECFA9106F}" type="datetimeFigureOut">
              <a:rPr lang="el-GR" smtClean="0"/>
              <a:pPr/>
              <a:t>7/4/2019</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08F540-805A-4E2B-A595-92A23A5331D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book1.jpg"/>
          <p:cNvPicPr>
            <a:picLocks noChangeAspect="1"/>
          </p:cNvPicPr>
          <p:nvPr/>
        </p:nvPicPr>
        <p:blipFill>
          <a:blip r:embed="rId2" cstate="print"/>
          <a:stretch>
            <a:fillRect/>
          </a:stretch>
        </p:blipFill>
        <p:spPr>
          <a:xfrm>
            <a:off x="2699792" y="1963794"/>
            <a:ext cx="6444207" cy="3642378"/>
          </a:xfrm>
          <a:prstGeom prst="rect">
            <a:avLst/>
          </a:prstGeom>
        </p:spPr>
      </p:pic>
      <p:sp>
        <p:nvSpPr>
          <p:cNvPr id="2" name="1 - Τίτλος"/>
          <p:cNvSpPr>
            <a:spLocks noGrp="1"/>
          </p:cNvSpPr>
          <p:nvPr>
            <p:ph type="ctrTitle"/>
          </p:nvPr>
        </p:nvSpPr>
        <p:spPr>
          <a:xfrm>
            <a:off x="2627784" y="260648"/>
            <a:ext cx="6228184" cy="1556744"/>
          </a:xfrm>
        </p:spPr>
        <p:txBody>
          <a:bodyPr/>
          <a:lstStyle/>
          <a:p>
            <a:r>
              <a:rPr lang="el-GR" dirty="0" smtClean="0">
                <a:latin typeface="Comic Sans MS" pitchFamily="66" charset="0"/>
                <a:ea typeface="Batang" pitchFamily="18" charset="-127"/>
              </a:rPr>
              <a:t>ΠΑΓΚΟΣΜΙΑ ΗΜΕΡΑ ΠΑΙΔΙΚΟΥ ΒΙΒΛΙΟΥ</a:t>
            </a:r>
            <a:endParaRPr lang="el-GR" dirty="0">
              <a:latin typeface="Comic Sans MS" pitchFamily="66" charset="0"/>
              <a:ea typeface="Batang" pitchFamily="18" charset="-127"/>
            </a:endParaRPr>
          </a:p>
        </p:txBody>
      </p:sp>
      <p:sp>
        <p:nvSpPr>
          <p:cNvPr id="3" name="2 - Υπότιτλος"/>
          <p:cNvSpPr>
            <a:spLocks noGrp="1"/>
          </p:cNvSpPr>
          <p:nvPr>
            <p:ph type="subTitle" idx="1"/>
          </p:nvPr>
        </p:nvSpPr>
        <p:spPr>
          <a:xfrm>
            <a:off x="4427984" y="5756752"/>
            <a:ext cx="2919042" cy="696584"/>
          </a:xfrm>
        </p:spPr>
        <p:txBody>
          <a:bodyPr>
            <a:normAutofit/>
          </a:bodyPr>
          <a:lstStyle/>
          <a:p>
            <a:pPr algn="ctr"/>
            <a:r>
              <a:rPr lang="el-GR" sz="2800" dirty="0" smtClean="0">
                <a:latin typeface="Comic Sans MS" pitchFamily="66" charset="0"/>
                <a:ea typeface="Batang" pitchFamily="18" charset="-127"/>
              </a:rPr>
              <a:t>2 Απριλίου</a:t>
            </a:r>
            <a:endParaRPr lang="el-GR" sz="2800" dirty="0">
              <a:latin typeface="Comic Sans MS" pitchFamily="66" charset="0"/>
              <a:ea typeface="Batang" pitchFamily="18" charset="-127"/>
            </a:endParaRPr>
          </a:p>
        </p:txBody>
      </p:sp>
      <p:sp>
        <p:nvSpPr>
          <p:cNvPr id="5" name="4 - TextBox"/>
          <p:cNvSpPr txBox="1"/>
          <p:nvPr/>
        </p:nvSpPr>
        <p:spPr>
          <a:xfrm>
            <a:off x="0" y="6309320"/>
            <a:ext cx="2699792" cy="369332"/>
          </a:xfrm>
          <a:prstGeom prst="rect">
            <a:avLst/>
          </a:prstGeom>
          <a:noFill/>
        </p:spPr>
        <p:txBody>
          <a:bodyPr wrap="square" rtlCol="0">
            <a:spAutoFit/>
          </a:bodyPr>
          <a:lstStyle/>
          <a:p>
            <a:pPr algn="ctr"/>
            <a:r>
              <a:rPr lang="el-GR" b="1" dirty="0" smtClean="0">
                <a:solidFill>
                  <a:schemeClr val="accent5">
                    <a:lumMod val="50000"/>
                  </a:schemeClr>
                </a:solidFill>
              </a:rPr>
              <a:t>Καλούδη Χρυσούλα</a:t>
            </a:r>
            <a:endParaRPr lang="el-G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Ορθογώνιο"/>
          <p:cNvSpPr/>
          <p:nvPr/>
        </p:nvSpPr>
        <p:spPr>
          <a:xfrm>
            <a:off x="1619672" y="260648"/>
            <a:ext cx="4968551" cy="523220"/>
          </a:xfrm>
          <a:prstGeom prst="rect">
            <a:avLst/>
          </a:prstGeom>
        </p:spPr>
        <p:txBody>
          <a:bodyPr wrap="square">
            <a:spAutoFit/>
          </a:bodyPr>
          <a:lstStyle/>
          <a:p>
            <a:pPr algn="ctr"/>
            <a:r>
              <a:rPr lang="el-GR" sz="2800" dirty="0" smtClean="0">
                <a:solidFill>
                  <a:schemeClr val="accent2">
                    <a:lumMod val="75000"/>
                  </a:schemeClr>
                </a:solidFill>
                <a:latin typeface="Palatino Linotype" panose="02040502050505030304" pitchFamily="18" charset="0"/>
              </a:rPr>
              <a:t>Το δικό μας </a:t>
            </a:r>
            <a:r>
              <a:rPr lang="el-GR" sz="2800" dirty="0" err="1" smtClean="0">
                <a:solidFill>
                  <a:schemeClr val="accent2">
                    <a:lumMod val="75000"/>
                  </a:schemeClr>
                </a:solidFill>
                <a:latin typeface="Palatino Linotype" panose="02040502050505030304" pitchFamily="18" charset="0"/>
              </a:rPr>
              <a:t>βιβλιόδεντρο</a:t>
            </a:r>
            <a:endParaRPr lang="el-GR" sz="2800" dirty="0">
              <a:solidFill>
                <a:schemeClr val="accent2">
                  <a:lumMod val="75000"/>
                </a:schemeClr>
              </a:solidFill>
              <a:latin typeface="Palatino Linotype" panose="02040502050505030304" pitchFamily="18" charset="0"/>
            </a:endParaRPr>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783868"/>
            <a:ext cx="4536502" cy="60486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131840" y="5805264"/>
            <a:ext cx="5724128" cy="696584"/>
          </a:xfrm>
        </p:spPr>
        <p:txBody>
          <a:bodyPr>
            <a:normAutofit fontScale="92500"/>
          </a:bodyPr>
          <a:lstStyle/>
          <a:p>
            <a:pPr algn="ctr"/>
            <a:r>
              <a:rPr lang="el-GR" sz="2800" dirty="0" smtClean="0">
                <a:latin typeface="Palatino Linotype" panose="02040502050505030304" pitchFamily="18" charset="0"/>
                <a:ea typeface="Batang" pitchFamily="18" charset="-127"/>
              </a:rPr>
              <a:t>2 Απριλίου 1805 – 4 Αυγούστου 1875</a:t>
            </a:r>
            <a:endParaRPr lang="el-GR" sz="2800" dirty="0">
              <a:latin typeface="Palatino Linotype" panose="02040502050505030304" pitchFamily="18" charset="0"/>
              <a:ea typeface="Batang" pitchFamily="18" charset="-127"/>
            </a:endParaRPr>
          </a:p>
        </p:txBody>
      </p:sp>
      <p:sp>
        <p:nvSpPr>
          <p:cNvPr id="5" name="4 - Ορθογώνιο"/>
          <p:cNvSpPr/>
          <p:nvPr/>
        </p:nvSpPr>
        <p:spPr>
          <a:xfrm>
            <a:off x="2699792" y="332656"/>
            <a:ext cx="6444208" cy="1107996"/>
          </a:xfrm>
          <a:prstGeom prst="rect">
            <a:avLst/>
          </a:prstGeom>
        </p:spPr>
        <p:txBody>
          <a:bodyPr wrap="square">
            <a:spAutoFit/>
          </a:bodyPr>
          <a:lstStyle/>
          <a:p>
            <a:pPr algn="just"/>
            <a:r>
              <a:rPr lang="el-GR" sz="2200" dirty="0" smtClean="0">
                <a:solidFill>
                  <a:schemeClr val="bg1"/>
                </a:solidFill>
                <a:latin typeface="Palatino Linotype" panose="02040502050505030304" pitchFamily="18" charset="0"/>
              </a:rPr>
              <a:t>Στις 2 Απριλίου, ημέρα γέννησης του μεγάλου παραμυθά Χανς Κρίστιαν Άντερσεν, εορτάζεται η Παγκόσμια Ημέρα Παιδικού Βιβλίου. </a:t>
            </a:r>
            <a:endParaRPr lang="el-GR" sz="2200" dirty="0">
              <a:solidFill>
                <a:schemeClr val="bg1"/>
              </a:solidFill>
              <a:latin typeface="Palatino Linotype" panose="02040502050505030304" pitchFamily="18" charset="0"/>
            </a:endParaRPr>
          </a:p>
        </p:txBody>
      </p:sp>
      <p:sp>
        <p:nvSpPr>
          <p:cNvPr id="1026" name="AutoShape 2" descr="data:image/jpeg;base64,/9j/4AAQSkZJRgABAQAAAQABAAD/2wCEAAkGBhQSERQUExIVFBQVGBgYFxgYGBgbFRgYGhcYGBYYGhcYGyYfGhojGhoXHy8gJCcpLCwsFx4xNTAqNSYrLCkBCQoKDgwOGg8PFCkcHBwsKSkpKSkpKSkpKSwsKSkpKSkpKSksKSkpKSkpLCwpKSwpLCkpKSksKSkpKSksKSkpKf/AABEIAO0A1QMBIgACEQEDEQH/xAAcAAABBQEBAQAAAAAAAAAAAAACAAEDBAUGBwj/xAA6EAABAwICBwcDAwMEAwEAAAABAAIRAyExQQQSUWFxgfAFBpGhscHREyLhBzLxI0JSFGJysjNTghX/xAAZAQADAQEBAAAAAAAAAAAAAAAAAQIDBQT/xAAiEQEBAAIDAQEAAgMBAAAAAAAAAQIRAyExEkEiUQQycRP/2gAMAwEAAhEDEQA/APOQcE+SFoRdfPW5Y1qdoThCDPX5SO1ID9PVM11rdHbxSnd1mkL9eCoG66KF3XUpyeCQCAYu665JboSCF6kFO5OgNVCKosjQSAjgjB6/lRsfnHXipA89eKAkaOuuSDWjy2+6Zrk5da21Iwgp5SDiU0IIThugJA7kJaMkYxhSYgY3op6shDrYBIVN3XJASk/OXJJpQ6944bfdIPTMTHcd3qEj1P5QhyfWuUJIcQOKdMXbT7ynT0FNrkWtZRop3KqDgouKEYIikD5pIXJEqgUIHv1RKnpUpOMDPrwHMKvVpEugN1rxuG5IIX6VsnLEX/Kj+pIuevBWdE7N1ny4gNEzlhsnrjghquYDABIFpwFsIPvCe5vUGr+qbgSMfC9upS1D/ifDd8QtjQOzWPBcXRszjG1hw2YK5V0Cnq/Y9tpuQ4ONxtEbuSzvNjLpc4rXNCoRtHNSN0ojM+eC1aPZznCA2XAb5HMeij0rsQiJa5twDM2sJOGGKqcmNL/zyinS00TBMb9itOv1uVCvRh0c8eeCLR6kWyVWb7iF/UKWpfZ+ELTijaeuuXiszCEZ5pAcUnR/PXBALJIBI/wmBQEox4JAddBCxFj5+idByep6zTEJ2vx4fi3NIlIGOWCSY3SQFSUcxjzUbQiAtCsCAyTiEIMpggqlcUJKTgjoXdB8PGPNM0dBs1B9waIuTlJN9qf6+oRF/tOWBMxzz3SE+nABxPEW843Zct6eloRDdY2n9tpM42HvvzCVs/VyfkU3VSQTJEnLDhHitXsTsl1Q6zaesMgRmMzJjgm7Koh9SmxklxJ3gYXIEyJK9W7vd3xRpta46zgBedgGyN/gFhzcvxOmvFx/V7c7oXdF7wfqmZ/tH7RhA3+S2NG7qU2xblAjJdNToAbAihc652+17pjIzdH7Ma0CGgRhYWQ1dCBERIWmWqF7EvpWtuD7wd1KbwXasERBGWHl8rg+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4lxLvaTvWdlrbGx2vcbs4E62q0SJBAsAHWEmbm5OdgvRaC4nuVppe0lrRqyRc3AbOrhkV21F65nLbcu3v48Z89LLmKJSEKF0jxWdi5CeotVTTtChrVAL4JaOK9enK4/t2mGyTjlfID5XR6V23Ta4NLxJOCxe82jfVpkgXF4GO04Xwy3q+P0Z+PN9ObNybgbsQLciYHAlV2Gbg/d1ktPSNDmmIJJcf23sMy4kch+Vns1pcb/bM7hPyV1cb05WU7Gw2B2gZ9XRtCjoutClaFNQcOHRTx1f3QkGUQcgjtNxOCYcd6cJDr5QZ2Y+O2UpNuoTbuvFP1h8oByIjfv3DekhJ6w9UkGpBLVTwnarRA6pS68IhGR111ZCBfl8ICGuLfM8FC54IxPDerQYNYSJGycct0HNHpWiMbJAgZDEiIx5Hy3K9qQlhbE4TjvBE+ql7RpsFUx/tkNsMIdGy4d4oq/aodSa0gSywjAnAkjhGCr0nGZDiML4QTmp79quvI9C7gaES81CC1kCJuTF9QYCBYmRlFrr0Gm4BcX3SoPe76jgBqhrRYmREm5MbMBiF1OkVNVp64byZXI5bvKupx4/xkSaZ22KbZInZeJ3yct6paP3iFUnVGGc433rP07RWOa51cveWtksaSABH9zpG3MgbiqvdztGk4AU6TqTCYbrARhO21gcbWCPm3HbX+Mut9usbpf2yclzPaPazqhc1g1oBsDiRjddG1gBgwuc7L0dzKlZuYJDdjgTLDhhqnyKj8GPrOPYukBuu99Ng2Q48iZifFWNEc8sdrNDos7VmMJn8q53k7Bp6SacRLHSSRJOGLiZjdMKh2V2IWPf8ATe40w2CCZ1j/AH2Nhy2LXrXVK232OJ7a0jUqOaJEYCcQcQVlVKn2w1wM3JjnHAcF1XfDseawcLCBy3rlXaG5piL7eU4hdDisuLmc01lVrR9ELReJ2c81IB11xUrnGBfK+OzcoilbtgHV3JAonGyYDNAFyTQk09bE7QY3ddcgmAkY53TBqkhINTMx3+3unTuERv6tdJLYZ03Rh1vRN+EzevhaMxa0pmjOLDoehTlvsha3wCQpPE2Ispalf9pzaB5SI8CQg1euigc3y54yqOJNO0EC7QTYSeIB2bCOrKKnTkA5mbbFLruiMcMYEgDG9phXuztGDw6Gy4Aum9ovbaRAyvJUZX5nbfjw+709N7p3oMN7tb/1aT6rdGhzfZcEgEjhOBylYndOoBSDDaJA4Cw64ro6FSOtq5WX+zpyWKYotpggNMGZzmcZnHFURo8FoYzVEnAAHYYAGEbfPBb7qIdietqAUA3il+Huf12oVZGONvZY/bDizVqgwW2P+5pxB55rYrC6pafSDqZG2Qsp61ngNFc2o2W3bstPktGhQAHlh+Fznd2uRLDO7fFit59WArnScptyPfQWMXxn3XEOfOqQMRGd8cbrsu89cu1huInmuTrGDawFr33n16he7i8eL/JkgCOrJibJTu68Ep3Rz+Vs54NRO7DknCI7BCYJJuCTWH+Uhbh1uQcE75KV7dbvyk7C3Wz2RRuzn29kGa46/CSYs2AHiknsM0NSaEzuvJO23ULRmKOvZOkMOuskMnHZ16pAQS+ELjvvx/PUIoVQyIxyxwXU9z3tedR5OsDLThY2cQReQYd47FygO9WNFruY4ObYtgg7CFnyY/U024eW8eW3qegaM6m1xJEtcQABH24EXwIIF9nlraLp2sFg92O8ra7SHkCoMWm8tGBE3gXteEegdpNqOe1huxxm+RiIOzLiubyYWV1pnjl3HUNrpfXi6z6dbap2EGDzWUCt2jp4pgufMDYCT4BZ1TvNT+mSQ5sZOa5jjItZ0WW3UIWf2l2ZTrMhzQ4el7QnJP0938ed6P27WLtfVkB5dGBjPcCdl16AdPDqesDv5cFz7u7baLgdaQN9xsBy/lWxXhsg2uIvvWmerek47x9c33g0o3IEnZe99y5EdquLjrHHMLp+8Z/bz/6mPOFgd6KbRW1gf3spVDl9z2Nc72Nv8l0OCS4ub/k5X6WadScDPUW3KQZSsfQtMh0E2WnrYKspp55djEenNGB0FGXSJRA364KDFqxt65oPfnuRiJ62IA3fy6CYE1+dser+CT+afL2HghdtCBsQOwJJBszfDz80kGywfT+ETBPBIevXXFOwrSsyB55BCCJRlDrIgPCTdqZpCfqckwRzTghMAicd3XWSAvdmUQ+rTaROs4NxvJtO3E5bF0HZb36PpDSRZxOyCx15HiLZbljd1mTpdDfUYPE6vuvRNI7vmuIaIewAsk3m8DiSAOIG1efl/p6eG/rRaARIuCpabYWH2FpzmgU6m8A3AnENv6fK33iQufZqujMtxT011UNmmGHGziR6A7ll1jpD/wC5rSBtcI4AEXW8GWVPStAJuInIpeNsMpPY5XtPs5rRNSoS4yIEhsec8ZRU639FrRYNkRAjPjvUmnd3Kj3Ey4nabjxkINJ0UUGtDv7ZJnqM1rrcRyZT8mmO7s86RXbSaf3kMEYjWcJdhkIPJc53qrUjptQU/wDxMd9Jk/40x9MeMTO8L0LQNA/0mh19PeJeGEUm4w+o76YdJ3mN4B228iLpI6810uDHUcfmy3UupBwjdj0VoaDWJGqf7R5Ye6qlluPXJDozy07x8grSzcZ+NpvWKNrVDorgRIPqrAbmd2fBYGWp5JAXzReHXA70E7fRAPqeiEBSavpz3oXM622QEbn7pSUmt1/KZGwziMEcRa2PNMG9enqktKk7ggInBSt3oNXgiAOtHmnBzlCUQTBsCjYJ64IC1O1sGxw3oCai4ggzBEEHZFxwXrncvvdTruDajtXSYh2A17Xc3/fmRwO1eO1HQJ3KGhXcxweCQ4GcT0Vnlh9NMMvl7xV7JbruBAxN4wOsSDGy4PJUK9Spo8h4LmCbtBOrq3IdAmNXB151bwVzXdH9SS/+lpP3PaIFUmJEjEgZSMRz2eh14Oq7VAMXuDrNmxEWMXNibSvHnxavb38fLLIx6HajH/tcDgctgM+BCnNcLF7V7rCdegSx8HMmZH2ifLgVkUezO0XPFOmG1DLdaTcAgXkWth4wFGOH1fWuWXy6LS+1wJH87sFhN0V2lVabIEPcWgmcRcneGjZwst/Rv020hw/rVwIxDcCYbMkQcZzy4BbHZXdZuia1Wo9p1W6rIENpsnWe87SbzsAtsG2PFZ2w5OaWajhf1f7SbSoUNCpm0Co/D9rW6lMHidZx4BeVDHDw2rW73dtHS9KrV5Oq9x1AcmC1MR/xA8SszR2ieXXNdHGax052V3ksM8M56KgFImY5bbm3W9W2YckDWWI2CY/nNRKuwGj1XMw94PUrWo1pFlm6lvHD+EeiVSw7Rs9x4qcpsaarkxCOiJ4eW1H9P0HtN1kASZCfl1eLJy2Out6W+fnM70EjMz1vSUpqRkT5eySDZQNx1s65JNQE8UmustEJdZDihiyQKAUeCdpTPEJEq9g5KEP39TKHWUdV0DjZAJ9UTczGWXkgfUJtA45qPVOaiqZAZ2T0LRUqpBBB1TiDsxXY9kfqfUo0xTfTbVA/bdzSJmwgRG6JGRyXE1Y1iBlZJpjHCY38k7jL6UyuPjuav6tV76jGNE/aXAuc0ZC5jfh4rN0bv9pjHa7dMqgnH7jqi+TZjPABc05gwBtt8rqIHr8pTjxnkO8mV9r2Duz+uTmltPTG6zcDVaBrDaXNaPuFsoPFS/qT+qdN1H6Gh1Q81WkPe2dVrDYtuB97vuB2A7XW8aaEdVkC4In0N0/ibL6ujOqqXR2yCVWV2i2G9ZqsvBj6tNjV3RHumby64KNyeOvNZNRT16JnfykULsJmMPHJATUNLczAyPkbrwtPR9Oa69wYwz471hNfc2902B9NqLhKnbpnRt8PLxQC4J66xWZonaU2dG48vytAOxWVxsPYnO48j8lJO0E9H4SSNkEqQCcI4CfhC12Scndzv89XWjMjsS1k2ta6fW2dYJARiSgTl3XmkX2HBXAjJUBOs6csNyKpVkW2p6Vm36KrwRG79waL+WxRtu+crnwxT0XYk4nrHyTMEteSMvXkmVpdndmur1WU2CXvdAF888MIk8l2f6id226FR0aiBaXukgaznR9xNp/xMTsGUrpv0Y7nwx2mVGiX/ZRnJuD3idv7eAdtWj+tPY5forKuP06onc2oA3LY6L7Xqbf5Lk/i8M1f5Say8bVaqUcLRf8AlWdJ7Pk61MEwJcIs3ZwnCPBabZ6VtH0X7vuEtHGDjEbphBp7iTjMdYZK3RpwPNUa9ylPTvUDQaS7arwbngYHWCi0GnIcfDlf4U4NlOV3V4zpE8SiAIGHUJOUjMsFKib16oK1TLFFUcq5bj1KcKmAnrilUxTtmEQZ8qtkk0bRi+0xjtiw3A52wzTM0pzcDhhw5oSYgg9ckDje3DqUa2Va+jdqNLfuscNyZYpCdT8Qtr5CUXPh4JfhJreSQSNE5fKdpjFRtZcZKR49Pz7KQEnrw/Kh0gE2HXmppy68kMxfj6K4FUjLPdBTaS+3HanAgniq1d0nEEBXBfBkjUAGJ6I8PQKwWf0znf0Hyq0SQLfytfR9G130mR+6q0Rhi4D3RSfR/d3s0UtFoUpgU6LAbZ6oB858UPerssaVotWjN6jS0HIO/c3kHNaeS1WUpmLAGBwGHqjqM5T14rLTV4n2P+kdQD62nPFNjZP0w4FxAu4uddrG2xuYnBc93n7xt0h4p0W/T0WkTqNaID8QKjhtgwJkwTJJJK7L9Ye+kzoVF0mxrkTAH9tPfOJ3ADaF5dSpwLlVO+6j/hfCz6vJXnsi05Y7o2KkynLwJ34qyva3Tpw0CQPk4oKbspxuLKZ7MOuGfBVXtwURaYzG3mdmxD9SIt5ota05qNlLBASEmCQcYz3Ee6hqWjj7qyWxBEfngqtX9wThVYc2LcVELk24KVsYuQl3IeqIaPV5YdcEDmck9R+zPqyh1dt1cTThySY3STJpOPP+PkIWu6/KT3XPXHzlMsQlG752IS5DsSegHD0qx+3ghGO1DWdlvVQBAgW2Km8+CsOfJMZBVXuVwqn0O7wMiV0fYDQ7S9GB/wDbSIx/91P2C5zs8S8Z8ty6zurSnT9D31mYf7SHEeinM8X0hSGC5/v73qboGiurGC8/bSbk55BiR/iP3HcN62NLrubTlkF0NixIu4CYBvjK+df1N73O03SiA4/Ro/ZTGUj977WlxnlqqJ3dLvU25w6YX1DUe7We8kuLs3Ou4nmrTWCVlsqQROSv09JnktLGcpVn2Ph6/A8VFogxPghrvgET1KkpWAU056T3eGfEqNxnMJyE2GX8JKNTcB1+FLScD/I+FE4gg9dYqN1ME3MC2W5MLj3hQ0YLicolC/QrEh0/ycPJFQpkTyn2R1odicMCcsBfzTClJ+4jDhxxTuEHCT5SmfRkjWuTgAiU0NV0m154INXcrVSoA2IufLcqjqhywVRF6SNByySUJO9JVottIt2cVGCev5TuCRCxMU2QnBItt11tTNQBckL2/KIIKo5evirgiGi2x8PNVa2KvUHWNs1QrOuqicvErKpDTBiTjngc/BdB3CeR2johkgGq3ztvxWBoUGWG84bQclvdxah//S0UEQRVb5SRHNLLwY+vbv1P71f6TQamqdWpWH0qUYjWB13f/LJvtLV83a+71XX/AKm96P8AV6W7VdNKl/TZsMfvf/8ATv8AqFxoulhOtnle0mvGHoPhS0q+rgLmPZV2CbdYjrkp6QEg52V1JTJ+6SZ5K5rm3VlWoi/AKeFnk0xJj9nsk4GfW10DrT17I6bpBjEC/iLpGbWnqyiqQndV3X3fCr1nXTkK1Z0WvBN7bBlvjynJTNbY/wDK+235tzVKk2xO7DgR1yU9M/bhj18p2DGpzu88utiZxg7Nu1J9OGmDf1Meqg+4m48fykrZ6rJ4+qZ2jQL/AAnqMIbJO5Vg5VE0n2xHikhcUlSNtPW3bUimDY3pm48491lVCAQnrrwRatpSqDryRAcDkhcDxn8eKNuARUGhwccIw5z8JnFeInI7OsJWfWxV+q2MFTfTuefoT7K8U5+HbTgBwmRjPt4FXqenfTe2syNcB3JxBbPETI3hU+zzJI4+59k2mMh5jBH6nekD3HrghKUJFqoJKDtUzuPK0e88kwdGeP8AHymAseXuhAtKA0aJsDAkgHy+VID1kkyl9o3Aen4SZt3T6LG+tZ4ZzbX6t+FCyx4289x3KWpYTuKjAmfztThUFd0YHrYq4uYCesblFQbF1fkR6ncIacd3ripqFIwPLHZ14ofp62qNpUzhstCi1pIF9WRYWQ126v5g+AUhaiLZ8/CSYxwuUpVaUXGbnFR6qOs2I4T5lA6y0kZ/pwkgk7Ul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jpeg;base64,/9j/4AAQSkZJRgABAQAAAQABAAD/2wCEAAkGBhQSERQUExIVFBQVGBgYFxgYGBgbFRgYGhcYGBYYGhcYGyYfGhojGhoXHy8gJCcpLCwsFx4xNTAqNSYrLCkBCQoKDgwOGg8PFCkcHBwsKSkpKSkpKSkpKSwsKSkpKSkpKSksKSkpKSkpLCwpKSwpLCkpKSksKSkpKSksKSkpKf/AABEIAO0A1QMBIgACEQEDEQH/xAAcAAABBQEBAQAAAAAAAAAAAAACAAEDBAUGBwj/xAA6EAABAwICBwcDAwMEAwEAAAABAAIRAyExQQQSUWFxgfAFBpGhscHREyLhBzLxI0JSFGJysjNTghX/xAAZAQADAQEBAAAAAAAAAAAAAAAAAQIDBQT/xAAiEQEBAAIDAQEAAgMBAAAAAAAAAQIRAyExEkEiUQQycRP/2gAMAwEAAhEDEQA/APOQcE+SFoRdfPW5Y1qdoThCDPX5SO1ID9PVM11rdHbxSnd1mkL9eCoG66KF3XUpyeCQCAYu665JboSCF6kFO5OgNVCKosjQSAjgjB6/lRsfnHXipA89eKAkaOuuSDWjy2+6Zrk5da21Iwgp5SDiU0IIThugJA7kJaMkYxhSYgY3op6shDrYBIVN3XJASk/OXJJpQ6944bfdIPTMTHcd3qEj1P5QhyfWuUJIcQOKdMXbT7ynT0FNrkWtZRop3KqDgouKEYIikD5pIXJEqgUIHv1RKnpUpOMDPrwHMKvVpEugN1rxuG5IIX6VsnLEX/Kj+pIuevBWdE7N1ny4gNEzlhsnrjghquYDABIFpwFsIPvCe5vUGr+qbgSMfC9upS1D/ifDd8QtjQOzWPBcXRszjG1hw2YK5V0Cnq/Y9tpuQ4ONxtEbuSzvNjLpc4rXNCoRtHNSN0ojM+eC1aPZznCA2XAb5HMeij0rsQiJa5twDM2sJOGGKqcmNL/zyinS00TBMb9itOv1uVCvRh0c8eeCLR6kWyVWb7iF/UKWpfZ+ELTijaeuuXiszCEZ5pAcUnR/PXBALJIBI/wmBQEox4JAddBCxFj5+idByep6zTEJ2vx4fi3NIlIGOWCSY3SQFSUcxjzUbQiAtCsCAyTiEIMpggqlcUJKTgjoXdB8PGPNM0dBs1B9waIuTlJN9qf6+oRF/tOWBMxzz3SE+nABxPEW843Zct6eloRDdY2n9tpM42HvvzCVs/VyfkU3VSQTJEnLDhHitXsTsl1Q6zaesMgRmMzJjgm7Koh9SmxklxJ3gYXIEyJK9W7vd3xRpta46zgBedgGyN/gFhzcvxOmvFx/V7c7oXdF7wfqmZ/tH7RhA3+S2NG7qU2xblAjJdNToAbAihc652+17pjIzdH7Ma0CGgRhYWQ1dCBERIWmWqF7EvpWtuD7wd1KbwXasERBGWHl8rg+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4lxLvaTvWdlrbGx2vcbs4E62q0SJBAsAHWEmbm5OdgvRaC4nuVppe0lrRqyRc3AbOrhkV21F65nLbcu3v48Z89LLmKJSEKF0jxWdi5CeotVTTtChrVAL4JaOK9enK4/t2mGyTjlfID5XR6V23Ta4NLxJOCxe82jfVpkgXF4GO04Xwy3q+P0Z+PN9ObNybgbsQLciYHAlV2Gbg/d1ktPSNDmmIJJcf23sMy4kch+Vns1pcb/bM7hPyV1cb05WU7Gw2B2gZ9XRtCjoutClaFNQcOHRTx1f3QkGUQcgjtNxOCYcd6cJDr5QZ2Y+O2UpNuoTbuvFP1h8oByIjfv3DekhJ6w9UkGpBLVTwnarRA6pS68IhGR111ZCBfl8ICGuLfM8FC54IxPDerQYNYSJGycct0HNHpWiMbJAgZDEiIx5Hy3K9qQlhbE4TjvBE+ql7RpsFUx/tkNsMIdGy4d4oq/aodSa0gSywjAnAkjhGCr0nGZDiML4QTmp79quvI9C7gaES81CC1kCJuTF9QYCBYmRlFrr0Gm4BcX3SoPe76jgBqhrRYmREm5MbMBiF1OkVNVp64byZXI5bvKupx4/xkSaZ22KbZInZeJ3yct6paP3iFUnVGGc433rP07RWOa51cveWtksaSABH9zpG3MgbiqvdztGk4AU6TqTCYbrARhO21gcbWCPm3HbX+Mut9usbpf2yclzPaPazqhc1g1oBsDiRjddG1gBgwuc7L0dzKlZuYJDdjgTLDhhqnyKj8GPrOPYukBuu99Ng2Q48iZifFWNEc8sdrNDos7VmMJn8q53k7Bp6SacRLHSSRJOGLiZjdMKh2V2IWPf8ATe40w2CCZ1j/AH2Nhy2LXrXVK232OJ7a0jUqOaJEYCcQcQVlVKn2w1wM3JjnHAcF1XfDseawcLCBy3rlXaG5piL7eU4hdDisuLmc01lVrR9ELReJ2c81IB11xUrnGBfK+OzcoilbtgHV3JAonGyYDNAFyTQk09bE7QY3ddcgmAkY53TBqkhINTMx3+3unTuERv6tdJLYZ03Rh1vRN+EzevhaMxa0pmjOLDoehTlvsha3wCQpPE2Ispalf9pzaB5SI8CQg1euigc3y54yqOJNO0EC7QTYSeIB2bCOrKKnTkA5mbbFLruiMcMYEgDG9phXuztGDw6Gy4Aum9ovbaRAyvJUZX5nbfjw+709N7p3oMN7tb/1aT6rdGhzfZcEgEjhOBylYndOoBSDDaJA4Cw64ro6FSOtq5WX+zpyWKYotpggNMGZzmcZnHFURo8FoYzVEnAAHYYAGEbfPBb7qIdietqAUA3il+Huf12oVZGONvZY/bDizVqgwW2P+5pxB55rYrC6pafSDqZG2Qsp61ngNFc2o2W3bstPktGhQAHlh+Fznd2uRLDO7fFit59WArnScptyPfQWMXxn3XEOfOqQMRGd8cbrsu89cu1huInmuTrGDawFr33n16he7i8eL/JkgCOrJibJTu68Ep3Rz+Vs54NRO7DknCI7BCYJJuCTWH+Uhbh1uQcE75KV7dbvyk7C3Wz2RRuzn29kGa46/CSYs2AHiknsM0NSaEzuvJO23ULRmKOvZOkMOuskMnHZ16pAQS+ELjvvx/PUIoVQyIxyxwXU9z3tedR5OsDLThY2cQReQYd47FygO9WNFruY4ObYtgg7CFnyY/U024eW8eW3qegaM6m1xJEtcQABH24EXwIIF9nlraLp2sFg92O8ra7SHkCoMWm8tGBE3gXteEegdpNqOe1huxxm+RiIOzLiubyYWV1pnjl3HUNrpfXi6z6dbap2EGDzWUCt2jp4pgufMDYCT4BZ1TvNT+mSQ5sZOa5jjItZ0WW3UIWf2l2ZTrMhzQ4el7QnJP0938ed6P27WLtfVkB5dGBjPcCdl16AdPDqesDv5cFz7u7baLgdaQN9xsBy/lWxXhsg2uIvvWmerek47x9c33g0o3IEnZe99y5EdquLjrHHMLp+8Z/bz/6mPOFgd6KbRW1gf3spVDl9z2Nc72Nv8l0OCS4ub/k5X6WadScDPUW3KQZSsfQtMh0E2WnrYKspp55djEenNGB0FGXSJRA364KDFqxt65oPfnuRiJ62IA3fy6CYE1+dser+CT+afL2HghdtCBsQOwJJBszfDz80kGywfT+ETBPBIevXXFOwrSsyB55BCCJRlDrIgPCTdqZpCfqckwRzTghMAicd3XWSAvdmUQ+rTaROs4NxvJtO3E5bF0HZb36PpDSRZxOyCx15HiLZbljd1mTpdDfUYPE6vuvRNI7vmuIaIewAsk3m8DiSAOIG1efl/p6eG/rRaARIuCpabYWH2FpzmgU6m8A3AnENv6fK33iQufZqujMtxT011UNmmGHGziR6A7ll1jpD/wC5rSBtcI4AEXW8GWVPStAJuInIpeNsMpPY5XtPs5rRNSoS4yIEhsec8ZRU639FrRYNkRAjPjvUmnd3Kj3Ey4nabjxkINJ0UUGtDv7ZJnqM1rrcRyZT8mmO7s86RXbSaf3kMEYjWcJdhkIPJc53qrUjptQU/wDxMd9Jk/40x9MeMTO8L0LQNA/0mh19PeJeGEUm4w+o76YdJ3mN4B228iLpI6810uDHUcfmy3UupBwjdj0VoaDWJGqf7R5Ye6qlluPXJDozy07x8grSzcZ+NpvWKNrVDorgRIPqrAbmd2fBYGWp5JAXzReHXA70E7fRAPqeiEBSavpz3oXM622QEbn7pSUmt1/KZGwziMEcRa2PNMG9enqktKk7ggInBSt3oNXgiAOtHmnBzlCUQTBsCjYJ64IC1O1sGxw3oCai4ggzBEEHZFxwXrncvvdTruDajtXSYh2A17Xc3/fmRwO1eO1HQJ3KGhXcxweCQ4GcT0Vnlh9NMMvl7xV7JbruBAxN4wOsSDGy4PJUK9Spo8h4LmCbtBOrq3IdAmNXB151bwVzXdH9SS/+lpP3PaIFUmJEjEgZSMRz2eh14Oq7VAMXuDrNmxEWMXNibSvHnxavb38fLLIx6HajH/tcDgctgM+BCnNcLF7V7rCdegSx8HMmZH2ifLgVkUezO0XPFOmG1DLdaTcAgXkWth4wFGOH1fWuWXy6LS+1wJH87sFhN0V2lVabIEPcWgmcRcneGjZwst/Rv020hw/rVwIxDcCYbMkQcZzy4BbHZXdZuia1Wo9p1W6rIENpsnWe87SbzsAtsG2PFZ2w5OaWajhf1f7SbSoUNCpm0Co/D9rW6lMHidZx4BeVDHDw2rW73dtHS9KrV5Oq9x1AcmC1MR/xA8SszR2ieXXNdHGax052V3ksM8M56KgFImY5bbm3W9W2YckDWWI2CY/nNRKuwGj1XMw94PUrWo1pFlm6lvHD+EeiVSw7Rs9x4qcpsaarkxCOiJ4eW1H9P0HtN1kASZCfl1eLJy2Out6W+fnM70EjMz1vSUpqRkT5eySDZQNx1s65JNQE8UmustEJdZDihiyQKAUeCdpTPEJEq9g5KEP39TKHWUdV0DjZAJ9UTczGWXkgfUJtA45qPVOaiqZAZ2T0LRUqpBBB1TiDsxXY9kfqfUo0xTfTbVA/bdzSJmwgRG6JGRyXE1Y1iBlZJpjHCY38k7jL6UyuPjuav6tV76jGNE/aXAuc0ZC5jfh4rN0bv9pjHa7dMqgnH7jqi+TZjPABc05gwBtt8rqIHr8pTjxnkO8mV9r2Duz+uTmltPTG6zcDVaBrDaXNaPuFsoPFS/qT+qdN1H6Gh1Q81WkPe2dVrDYtuB97vuB2A7XW8aaEdVkC4In0N0/ibL6ujOqqXR2yCVWV2i2G9ZqsvBj6tNjV3RHumby64KNyeOvNZNRT16JnfykULsJmMPHJATUNLczAyPkbrwtPR9Oa69wYwz471hNfc2902B9NqLhKnbpnRt8PLxQC4J66xWZonaU2dG48vytAOxWVxsPYnO48j8lJO0E9H4SSNkEqQCcI4CfhC12Scndzv89XWjMjsS1k2ta6fW2dYJARiSgTl3XmkX2HBXAjJUBOs6csNyKpVkW2p6Vm36KrwRG79waL+WxRtu+crnwxT0XYk4nrHyTMEteSMvXkmVpdndmur1WU2CXvdAF888MIk8l2f6id226FR0aiBaXukgaznR9xNp/xMTsGUrpv0Y7nwx2mVGiX/ZRnJuD3idv7eAdtWj+tPY5forKuP06onc2oA3LY6L7Xqbf5Lk/i8M1f5Say8bVaqUcLRf8AlWdJ7Pk61MEwJcIs3ZwnCPBabZ6VtH0X7vuEtHGDjEbphBp7iTjMdYZK3RpwPNUa9ylPTvUDQaS7arwbngYHWCi0GnIcfDlf4U4NlOV3V4zpE8SiAIGHUJOUjMsFKib16oK1TLFFUcq5bj1KcKmAnrilUxTtmEQZ8qtkk0bRi+0xjtiw3A52wzTM0pzcDhhw5oSYgg9ckDje3DqUa2Va+jdqNLfuscNyZYpCdT8Qtr5CUXPh4JfhJreSQSNE5fKdpjFRtZcZKR49Pz7KQEnrw/Kh0gE2HXmppy68kMxfj6K4FUjLPdBTaS+3HanAgniq1d0nEEBXBfBkjUAGJ6I8PQKwWf0znf0Hyq0SQLfytfR9G130mR+6q0Rhi4D3RSfR/d3s0UtFoUpgU6LAbZ6oB858UPerssaVotWjN6jS0HIO/c3kHNaeS1WUpmLAGBwGHqjqM5T14rLTV4n2P+kdQD62nPFNjZP0w4FxAu4uddrG2xuYnBc93n7xt0h4p0W/T0WkTqNaID8QKjhtgwJkwTJJJK7L9Ye+kzoVF0mxrkTAH9tPfOJ3ADaF5dSpwLlVO+6j/hfCz6vJXnsi05Y7o2KkynLwJ34qyva3Tpw0CQPk4oKbspxuLKZ7MOuGfBVXtwURaYzG3mdmxD9SIt5ota05qNlLBASEmCQcYz3Ee6hqWjj7qyWxBEfngqtX9wThVYc2LcVELk24KVsYuQl3IeqIaPV5YdcEDmck9R+zPqyh1dt1cTThySY3STJpOPP+PkIWu6/KT3XPXHzlMsQlG752IS5DsSegHD0qx+3ghGO1DWdlvVQBAgW2Km8+CsOfJMZBVXuVwqn0O7wMiV0fYDQ7S9GB/wDbSIx/91P2C5zs8S8Z8ty6zurSnT9D31mYf7SHEeinM8X0hSGC5/v73qboGiurGC8/bSbk55BiR/iP3HcN62NLrubTlkF0NixIu4CYBvjK+df1N73O03SiA4/Ro/ZTGUj977WlxnlqqJ3dLvU25w6YX1DUe7We8kuLs3Ou4nmrTWCVlsqQROSv09JnktLGcpVn2Ph6/A8VFogxPghrvgET1KkpWAU056T3eGfEqNxnMJyE2GX8JKNTcB1+FLScD/I+FE4gg9dYqN1ME3MC2W5MLj3hQ0YLicolC/QrEh0/ycPJFQpkTyn2R1odicMCcsBfzTClJ+4jDhxxTuEHCT5SmfRkjWuTgAiU0NV0m154INXcrVSoA2IufLcqjqhywVRF6SNByySUJO9JVottIt2cVGCev5TuCRCxMU2QnBItt11tTNQBckL2/KIIKo5evirgiGi2x8PNVa2KvUHWNs1QrOuqicvErKpDTBiTjngc/BdB3CeR2johkgGq3ztvxWBoUGWG84bQclvdxah//S0UEQRVb5SRHNLLwY+vbv1P71f6TQamqdWpWH0qUYjWB13f/LJvtLV83a+71XX/AKm96P8AV6W7VdNKl/TZsMfvf/8ATv8AqFxoulhOtnle0mvGHoPhS0q+rgLmPZV2CbdYjrkp6QEg52V1JTJ+6SZ5K5rm3VlWoi/AKeFnk0xJj9nsk4GfW10DrT17I6bpBjEC/iLpGbWnqyiqQndV3X3fCr1nXTkK1Z0WvBN7bBlvjynJTNbY/wDK+235tzVKk2xO7DgR1yU9M/bhj18p2DGpzu88utiZxg7Nu1J9OGmDf1Meqg+4m48fykrZ6rJ4+qZ2jQL/AAnqMIbJO5Vg5VE0n2xHikhcUlSNtPW3bUimDY3pm48491lVCAQnrrwRatpSqDryRAcDkhcDxn8eKNuARUGhwccIw5z8JnFeInI7OsJWfWxV+q2MFTfTuefoT7K8U5+HbTgBwmRjPt4FXqenfTe2syNcB3JxBbPETI3hU+zzJI4+59k2mMh5jBH6nekD3HrghKUJFqoJKDtUzuPK0e88kwdGeP8AHymAseXuhAtKA0aJsDAkgHy+VID1kkyl9o3Aen4SZt3T6LG+tZ4ZzbX6t+FCyx4289x3KWpYTuKjAmfztThUFd0YHrYq4uYCesblFQbF1fkR6ncIacd3ripqFIwPLHZ14ofp62qNpUzhstCi1pIF9WRYWQ126v5g+AUhaiLZ8/CSYxwuUpVaUXGbnFR6qOs2I4T5lA6y0kZ/pwkgk7Ul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http://3.bp.blogspot.com/_cXULGoRAsYo/SwrtDBq-wyI/AAAAAAAAA-k/LyFzPwTwu5Q/s400/hans_christian_andersen_digital_collection.jpg"/>
          <p:cNvPicPr>
            <a:picLocks noChangeAspect="1" noChangeArrowheads="1"/>
          </p:cNvPicPr>
          <p:nvPr/>
        </p:nvPicPr>
        <p:blipFill>
          <a:blip r:embed="rId3" cstate="print"/>
          <a:srcRect/>
          <a:stretch>
            <a:fillRect/>
          </a:stretch>
        </p:blipFill>
        <p:spPr bwMode="auto">
          <a:xfrm>
            <a:off x="4296209" y="1484784"/>
            <a:ext cx="3414849" cy="4242048"/>
          </a:xfrm>
          <a:prstGeom prst="rect">
            <a:avLst/>
          </a:prstGeom>
          <a:noFill/>
        </p:spPr>
      </p:pic>
      <p:sp>
        <p:nvSpPr>
          <p:cNvPr id="10" name="9 - Ορθογώνιο"/>
          <p:cNvSpPr/>
          <p:nvPr/>
        </p:nvSpPr>
        <p:spPr>
          <a:xfrm>
            <a:off x="0" y="476672"/>
            <a:ext cx="2699792" cy="5847755"/>
          </a:xfrm>
          <a:prstGeom prst="rect">
            <a:avLst/>
          </a:prstGeom>
        </p:spPr>
        <p:txBody>
          <a:bodyPr wrap="square">
            <a:spAutoFit/>
          </a:bodyPr>
          <a:lstStyle/>
          <a:p>
            <a:pPr>
              <a:buFont typeface="Wingdings" pitchFamily="2" charset="2"/>
              <a:buChar char="Ø"/>
            </a:pPr>
            <a:r>
              <a:rPr lang="el-GR" sz="2200" dirty="0" smtClean="0">
                <a:solidFill>
                  <a:schemeClr val="accent5">
                    <a:lumMod val="50000"/>
                  </a:schemeClr>
                </a:solidFill>
              </a:rPr>
              <a:t> Η μικρή γοργόνα</a:t>
            </a:r>
          </a:p>
          <a:p>
            <a:pPr>
              <a:buFont typeface="Wingdings" pitchFamily="2" charset="2"/>
              <a:buChar char="Ø"/>
            </a:pPr>
            <a:r>
              <a:rPr lang="el-GR" sz="2200" dirty="0" smtClean="0">
                <a:solidFill>
                  <a:schemeClr val="accent5">
                    <a:lumMod val="50000"/>
                  </a:schemeClr>
                </a:solidFill>
              </a:rPr>
              <a:t> Τα καινούρια ρούχα του αυτοκράτορα</a:t>
            </a:r>
          </a:p>
          <a:p>
            <a:pPr>
              <a:buFont typeface="Wingdings" pitchFamily="2" charset="2"/>
              <a:buChar char="Ø"/>
            </a:pPr>
            <a:r>
              <a:rPr lang="el-GR" sz="2200" dirty="0" smtClean="0">
                <a:solidFill>
                  <a:schemeClr val="accent5">
                    <a:lumMod val="50000"/>
                  </a:schemeClr>
                </a:solidFill>
              </a:rPr>
              <a:t> Οι </a:t>
            </a:r>
            <a:r>
              <a:rPr lang="el-GR" sz="2200" dirty="0" err="1" smtClean="0">
                <a:solidFill>
                  <a:schemeClr val="accent5">
                    <a:lumMod val="50000"/>
                  </a:schemeClr>
                </a:solidFill>
              </a:rPr>
              <a:t>αγριόκυκνοι</a:t>
            </a:r>
            <a:endParaRPr lang="el-GR" sz="2200" dirty="0" smtClean="0">
              <a:solidFill>
                <a:schemeClr val="accent5">
                  <a:lumMod val="50000"/>
                </a:schemeClr>
              </a:solidFill>
            </a:endParaRPr>
          </a:p>
          <a:p>
            <a:pPr>
              <a:buFont typeface="Wingdings" pitchFamily="2" charset="2"/>
              <a:buChar char="Ø"/>
            </a:pPr>
            <a:r>
              <a:rPr lang="el-GR" sz="2200" dirty="0" smtClean="0">
                <a:solidFill>
                  <a:schemeClr val="accent5">
                    <a:lumMod val="50000"/>
                  </a:schemeClr>
                </a:solidFill>
              </a:rPr>
              <a:t> Η Βασίλισσα του χιονιού</a:t>
            </a:r>
          </a:p>
          <a:p>
            <a:pPr>
              <a:buFont typeface="Wingdings" pitchFamily="2" charset="2"/>
              <a:buChar char="Ø"/>
            </a:pPr>
            <a:r>
              <a:rPr lang="el-GR" sz="2200" dirty="0" smtClean="0">
                <a:solidFill>
                  <a:schemeClr val="accent5">
                    <a:lumMod val="50000"/>
                  </a:schemeClr>
                </a:solidFill>
              </a:rPr>
              <a:t> Η Βασιλοπούλα και το ρεβίθι</a:t>
            </a:r>
          </a:p>
          <a:p>
            <a:pPr>
              <a:buFont typeface="Wingdings" pitchFamily="2" charset="2"/>
              <a:buChar char="Ø"/>
            </a:pPr>
            <a:r>
              <a:rPr lang="el-GR" sz="2200" dirty="0" smtClean="0">
                <a:solidFill>
                  <a:schemeClr val="accent5">
                    <a:lumMod val="50000"/>
                  </a:schemeClr>
                </a:solidFill>
              </a:rPr>
              <a:t> Η Τοσοδούλα</a:t>
            </a:r>
          </a:p>
          <a:p>
            <a:pPr>
              <a:buFont typeface="Wingdings" pitchFamily="2" charset="2"/>
              <a:buChar char="Ø"/>
            </a:pPr>
            <a:r>
              <a:rPr lang="el-GR" sz="2200" dirty="0" smtClean="0">
                <a:solidFill>
                  <a:schemeClr val="accent5">
                    <a:lumMod val="50000"/>
                  </a:schemeClr>
                </a:solidFill>
              </a:rPr>
              <a:t> Το ασχημόπαπο</a:t>
            </a:r>
          </a:p>
          <a:p>
            <a:pPr>
              <a:buFont typeface="Wingdings" pitchFamily="2" charset="2"/>
              <a:buChar char="Ø"/>
            </a:pPr>
            <a:r>
              <a:rPr lang="el-GR" sz="2200" dirty="0" smtClean="0">
                <a:solidFill>
                  <a:schemeClr val="accent5">
                    <a:lumMod val="50000"/>
                  </a:schemeClr>
                </a:solidFill>
              </a:rPr>
              <a:t> Τα κόκκινα παπούτσια</a:t>
            </a:r>
          </a:p>
          <a:p>
            <a:pPr>
              <a:buFont typeface="Wingdings" pitchFamily="2" charset="2"/>
              <a:buChar char="Ø"/>
            </a:pPr>
            <a:r>
              <a:rPr lang="el-GR" sz="2200" dirty="0" smtClean="0">
                <a:solidFill>
                  <a:schemeClr val="accent5">
                    <a:lumMod val="50000"/>
                  </a:schemeClr>
                </a:solidFill>
              </a:rPr>
              <a:t> Το κοριτσάκι με τα σπίρτα</a:t>
            </a:r>
          </a:p>
          <a:p>
            <a:pPr>
              <a:buFont typeface="Wingdings" pitchFamily="2" charset="2"/>
              <a:buChar char="Ø"/>
            </a:pPr>
            <a:r>
              <a:rPr lang="el-GR" sz="2200" dirty="0" smtClean="0">
                <a:solidFill>
                  <a:schemeClr val="accent5">
                    <a:lumMod val="50000"/>
                  </a:schemeClr>
                </a:solidFill>
              </a:rPr>
              <a:t> Το μολυβένιο στρατιωτάκι</a:t>
            </a:r>
          </a:p>
        </p:txBody>
      </p:sp>
    </p:spTree>
  </p:cSld>
  <p:clrMapOvr>
    <a:masterClrMapping/>
  </p:clrMapOvr>
  <p:transition spd="slow">
    <p:wheel spokes="3"/>
    <p:sndAc>
      <p:stSnd>
        <p:snd r:embed="rId2" name="drumroll.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4524315"/>
          </a:xfrm>
          <a:prstGeom prst="rect">
            <a:avLst/>
          </a:prstGeom>
        </p:spPr>
        <p:txBody>
          <a:bodyPr wrap="square">
            <a:spAutoFit/>
          </a:bodyPr>
          <a:lstStyle/>
          <a:p>
            <a:pPr algn="ctr"/>
            <a:r>
              <a:rPr lang="el-GR" sz="2400" dirty="0">
                <a:solidFill>
                  <a:schemeClr val="bg1"/>
                </a:solidFill>
                <a:latin typeface="Palatino Linotype" panose="02040502050505030304" pitchFamily="18" charset="0"/>
              </a:rPr>
              <a:t>Το 2019 υπεύθυνο για το υλικό του εορτασμού είναι το Τμήμα της Λιθουανίας. Το μήνυμα και η αφίσα είναι έργα του Λιθουανού </a:t>
            </a:r>
            <a:r>
              <a:rPr lang="el-GR" sz="2400" b="1" dirty="0" err="1">
                <a:solidFill>
                  <a:schemeClr val="bg1"/>
                </a:solidFill>
                <a:latin typeface="Palatino Linotype" panose="02040502050505030304" pitchFamily="18" charset="0"/>
              </a:rPr>
              <a:t>Kęstutis</a:t>
            </a:r>
            <a:r>
              <a:rPr lang="el-GR" sz="2400" b="1" dirty="0">
                <a:solidFill>
                  <a:schemeClr val="bg1"/>
                </a:solidFill>
                <a:latin typeface="Palatino Linotype" panose="02040502050505030304" pitchFamily="18" charset="0"/>
              </a:rPr>
              <a:t> </a:t>
            </a:r>
            <a:r>
              <a:rPr lang="el-GR" sz="2400" b="1" dirty="0" err="1">
                <a:solidFill>
                  <a:schemeClr val="bg1"/>
                </a:solidFill>
                <a:latin typeface="Palatino Linotype" panose="02040502050505030304" pitchFamily="18" charset="0"/>
              </a:rPr>
              <a:t>Kasparavičius</a:t>
            </a:r>
            <a:r>
              <a:rPr lang="el-GR" sz="2400" b="1" dirty="0">
                <a:solidFill>
                  <a:schemeClr val="bg1"/>
                </a:solidFill>
                <a:latin typeface="Palatino Linotype" panose="02040502050505030304" pitchFamily="18" charset="0"/>
              </a:rPr>
              <a:t> (1954), </a:t>
            </a:r>
            <a:r>
              <a:rPr lang="el-GR" sz="2400" dirty="0">
                <a:solidFill>
                  <a:schemeClr val="bg1"/>
                </a:solidFill>
                <a:latin typeface="Palatino Linotype" panose="02040502050505030304" pitchFamily="18" charset="0"/>
              </a:rPr>
              <a:t>διεθνούς φήμης εικονογράφου και συγγραφέα, ο οποίος έως σήμερα έχει εικονογραφήσει περισσότερα από 60 βιβλία, σε αρκετά από τα οποία έχει γράψει και το κείμενο. </a:t>
            </a:r>
            <a:endParaRPr lang="el-GR" sz="2400" b="1" dirty="0">
              <a:solidFill>
                <a:schemeClr val="bg1"/>
              </a:solidFill>
              <a:latin typeface="Palatino Linotype" panose="02040502050505030304" pitchFamily="18" charset="0"/>
            </a:endParaRP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5076055" cy="6186309"/>
          </a:xfrm>
          <a:prstGeom prst="rect">
            <a:avLst/>
          </a:prstGeom>
        </p:spPr>
        <p:txBody>
          <a:bodyPr wrap="square">
            <a:spAutoFit/>
          </a:bodyPr>
          <a:lstStyle/>
          <a:p>
            <a:pPr algn="ctr"/>
            <a:r>
              <a:rPr lang="el-GR" sz="2200" dirty="0">
                <a:solidFill>
                  <a:schemeClr val="bg1"/>
                </a:solidFill>
                <a:latin typeface="Palatino Linotype" panose="02040502050505030304" pitchFamily="18" charset="0"/>
              </a:rPr>
              <a:t>Βιάζομαι!... Δεν έχω χρόνο!... Αντίο!... Ακούμε τέτοιες κουβέντες κάθε μέρα, όχι μόνο στη Λιθουανία, που βρίσκεται στο κέντρο της Ευρώπης, αλλά και σε πολλά μέρη του κόσμου. Συχνά επίσης ακούμε να λέγεται ότι ζούμε στην εποχή της υπέρμετρης πληροφόρησης, της ταχύτητας και της βιασύνης.</a:t>
            </a:r>
          </a:p>
          <a:p>
            <a:pPr algn="ctr"/>
            <a:r>
              <a:rPr lang="el-GR" sz="2200" dirty="0">
                <a:solidFill>
                  <a:schemeClr val="bg1"/>
                </a:solidFill>
                <a:latin typeface="Palatino Linotype" panose="02040502050505030304" pitchFamily="18" charset="0"/>
              </a:rPr>
              <a:t>Αν όμως πάρεις στα χέρια σου ένα βιβλίο, νιώθεις αμέσως διαφορετικά. Φαίνεται πως τα βιβλία έχουν αυτή τη θαυμαστή ιδιότητα – μας βοηθούν να χαλαρώνουμε. Μόλις ανοίξεις ένα βιβλίο και βυθιστείς στα ήρεμα βάθη του, δεν έχεις πια το φόβο πως όλα περνούν με ξέφρενη ταχύτητα κι εσύ δεν προλαβαίνεις να δεις τι γίνεται. </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138095106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4893647"/>
          </a:xfrm>
          <a:prstGeom prst="rect">
            <a:avLst/>
          </a:prstGeom>
        </p:spPr>
        <p:txBody>
          <a:bodyPr wrap="square">
            <a:spAutoFit/>
          </a:bodyPr>
          <a:lstStyle/>
          <a:p>
            <a:pPr algn="ctr"/>
            <a:r>
              <a:rPr lang="el-GR" sz="2400" dirty="0">
                <a:solidFill>
                  <a:schemeClr val="bg1"/>
                </a:solidFill>
                <a:latin typeface="Palatino Linotype" panose="02040502050505030304" pitchFamily="18" charset="0"/>
              </a:rPr>
              <a:t>Ξαφνικά, αρχίζεις να πιστεύεις ότι δεν χρειάζεται να τρέχεις με τόση βιασύνη για μια δουλειά μάλλον ασήμαντη. Στα βιβλία όλα συμβαίνουν ήσυχα, με μια τάξη καθορισμένη με ακρίβεια. Ίσως επειδή οι σελίδες τους είναι αριθμημένες, ίσως γιατί οι σελίδες κυλούν απαλά και γαλήνια καθώς τις γυρίζεις; Στα βιβλία, όσα έχουν γίνει στο παρελθόν συναντούν με ηρεμία τα όσα πρόκειται να συμβούν.</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3804306350"/>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5632311"/>
          </a:xfrm>
          <a:prstGeom prst="rect">
            <a:avLst/>
          </a:prstGeom>
        </p:spPr>
        <p:txBody>
          <a:bodyPr wrap="square">
            <a:spAutoFit/>
          </a:bodyPr>
          <a:lstStyle/>
          <a:p>
            <a:pPr algn="ctr"/>
            <a:r>
              <a:rPr lang="el-GR" sz="2000" dirty="0">
                <a:solidFill>
                  <a:schemeClr val="bg1"/>
                </a:solidFill>
                <a:latin typeface="Palatino Linotype" panose="02040502050505030304" pitchFamily="18" charset="0"/>
              </a:rPr>
              <a:t>Το σύμπαν ενός βιβλίου είναι ορθάνοιχτο∙ συνδυάζει μ’ επιτυχία την πραγματικότητα με τη φαντασία. Και καμιά φορά αναρωτιέσαι αν ήταν σ’ ένα βιβλίο ή στη ζωή που πρόσεξες πόσο όμορφα πέφτουν από τη στέγη ενός σπιτιού οι σταγόνες του λιωμένου χιονιού, ή πόσο ευχάριστος είναι στα μάτια ο τοίχος του γείτονα καλυμμένος με βρύα. Το ξέρεις από ένα βιβλίο ή από την πραγματικότητα ότι τα κόκκινα μούρα δεν είναι όμορφα μόνο αλλά και πικρά; Ήταν σ’ ένα βιβλίο ή στην πραγματικότητα που ήσουν ξαπλωμένος ένα καλοκαίρι στο γρασίδι, ή που καθόσουν σταυροπόδι και κοιτούσες τα σύννεφα να ταξίδευαν στον ουρανό;</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1738469402"/>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6247864"/>
          </a:xfrm>
          <a:prstGeom prst="rect">
            <a:avLst/>
          </a:prstGeom>
        </p:spPr>
        <p:txBody>
          <a:bodyPr wrap="square">
            <a:spAutoFit/>
          </a:bodyPr>
          <a:lstStyle/>
          <a:p>
            <a:pPr algn="ctr"/>
            <a:r>
              <a:rPr lang="el-GR" sz="2000" dirty="0">
                <a:solidFill>
                  <a:schemeClr val="bg1"/>
                </a:solidFill>
                <a:latin typeface="Palatino Linotype" panose="02040502050505030304" pitchFamily="18" charset="0"/>
              </a:rPr>
              <a:t>Τα βιβλία μας βοηθούν να μη βιαζόμαστε, τα βιβλία μας μαθαίνουν να παρατηρούμε το κάθε τι, τα βιβλία μάς προσκαλούν, ακόμα και μας υποχρεώνουν καμιά φορά να καθίσουμε για λίγο. Συνήθως διαβάζουμε καθιστοί, με το βιβλίο στο τραπέζι ή στα γόνατά μας, έτσι δεν είναι</a:t>
            </a:r>
            <a:r>
              <a:rPr lang="el-GR" sz="2000" dirty="0" smtClean="0">
                <a:solidFill>
                  <a:schemeClr val="bg1"/>
                </a:solidFill>
                <a:latin typeface="Palatino Linotype" panose="02040502050505030304" pitchFamily="18" charset="0"/>
              </a:rPr>
              <a:t>;</a:t>
            </a:r>
          </a:p>
          <a:p>
            <a:pPr algn="ctr"/>
            <a:r>
              <a:rPr lang="el-GR" sz="2000" dirty="0">
                <a:solidFill>
                  <a:schemeClr val="bg1"/>
                </a:solidFill>
                <a:latin typeface="Palatino Linotype" panose="02040502050505030304" pitchFamily="18" charset="0"/>
              </a:rPr>
              <a:t>Και δεν έχετε ζήσει άλλο ένα θαύμα – εκείνο που όταν διαβάζετε ένα βιβλίο, το βιβλίο διαβάζει εσάς; Ναι, βέβαια, τα βιβλία έχουν την ικανότητα να διαβάζουν. Διαβάζουν το μέτωπό σας, τα φρύδια σας, τις άκρες των χειλιών σας, που γυρίζουν προς τα πάνω από χαρά, προς τα κάτω από λύπη. </a:t>
            </a:r>
            <a:r>
              <a:rPr lang="el-GR" sz="2000" dirty="0" err="1">
                <a:solidFill>
                  <a:schemeClr val="bg1"/>
                </a:solidFill>
                <a:latin typeface="Palatino Linotype" panose="02040502050505030304" pitchFamily="18" charset="0"/>
              </a:rPr>
              <a:t>Πρώτ</a:t>
            </a:r>
            <a:r>
              <a:rPr lang="el-GR" sz="2000" dirty="0">
                <a:solidFill>
                  <a:schemeClr val="bg1"/>
                </a:solidFill>
                <a:latin typeface="Palatino Linotype" panose="02040502050505030304" pitchFamily="18" charset="0"/>
              </a:rPr>
              <a:t>’ απ’ όλα, όμως, τα βιβλία διαβάζουν τα μάτια σας. Και κοιτάζοντας μέσα στα μάτια σας, βλέπουν… Ε, ξέρετε τι βλέπουν!</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2179754039"/>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4893647"/>
          </a:xfrm>
          <a:prstGeom prst="rect">
            <a:avLst/>
          </a:prstGeom>
        </p:spPr>
        <p:txBody>
          <a:bodyPr wrap="square">
            <a:spAutoFit/>
          </a:bodyPr>
          <a:lstStyle/>
          <a:p>
            <a:pPr algn="ctr"/>
            <a:r>
              <a:rPr lang="el-GR" sz="2400" dirty="0">
                <a:solidFill>
                  <a:schemeClr val="bg1"/>
                </a:solidFill>
                <a:latin typeface="Palatino Linotype" panose="02040502050505030304" pitchFamily="18" charset="0"/>
              </a:rPr>
              <a:t>Είμαι βέβαιος ότι τα βιβλία ποτέ δεν βαριούνται όταν βρίσκονται στα γόνατά μας. Κάποιος που απολαμβάνει το διάβασμα – παιδί ή μεγάλος – μας κινεί το ενδιαφέρον πολύ περισσότερο από κάποιον που δεν νοιάζεται για τα βιβλία, κάποιον που κυνηγάει διαρκώς το ρολόι, που δεν έχει ποτέ καιρό να καθίσει, που δεν καταφέρνει να παρατηρήσει πολλά απ’ όσα υπάρχουν γύρω μας.</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119576069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4067945" y="404664"/>
            <a:ext cx="4968551" cy="3539430"/>
          </a:xfrm>
          <a:prstGeom prst="rect">
            <a:avLst/>
          </a:prstGeom>
        </p:spPr>
        <p:txBody>
          <a:bodyPr wrap="square">
            <a:spAutoFit/>
          </a:bodyPr>
          <a:lstStyle/>
          <a:p>
            <a:pPr algn="ctr"/>
            <a:r>
              <a:rPr lang="el-GR" sz="2800" dirty="0">
                <a:solidFill>
                  <a:schemeClr val="bg1"/>
                </a:solidFill>
                <a:latin typeface="Palatino Linotype" panose="02040502050505030304" pitchFamily="18" charset="0"/>
              </a:rPr>
              <a:t>Για την Παγκόσμια Ημέρα Παιδικού Βιβλίου, η ευχή μου σε όλους μας είναι</a:t>
            </a:r>
            <a:r>
              <a:rPr lang="el-GR" sz="2800" dirty="0" smtClean="0">
                <a:solidFill>
                  <a:schemeClr val="bg1"/>
                </a:solidFill>
                <a:latin typeface="Palatino Linotype" panose="02040502050505030304" pitchFamily="18" charset="0"/>
              </a:rPr>
              <a:t>:</a:t>
            </a:r>
          </a:p>
          <a:p>
            <a:pPr algn="ctr"/>
            <a:endParaRPr lang="el-GR" sz="2800" dirty="0">
              <a:solidFill>
                <a:schemeClr val="bg1"/>
              </a:solidFill>
              <a:latin typeface="Palatino Linotype" panose="02040502050505030304" pitchFamily="18" charset="0"/>
            </a:endParaRPr>
          </a:p>
          <a:p>
            <a:pPr algn="ctr"/>
            <a:r>
              <a:rPr lang="el-GR" sz="2800" dirty="0" smtClean="0">
                <a:solidFill>
                  <a:schemeClr val="bg1"/>
                </a:solidFill>
                <a:latin typeface="Palatino Linotype" panose="02040502050505030304" pitchFamily="18" charset="0"/>
              </a:rPr>
              <a:t>Να </a:t>
            </a:r>
            <a:r>
              <a:rPr lang="el-GR" sz="2800" dirty="0">
                <a:solidFill>
                  <a:schemeClr val="bg1"/>
                </a:solidFill>
                <a:latin typeface="Palatino Linotype" panose="02040502050505030304" pitchFamily="18" charset="0"/>
              </a:rPr>
              <a:t>υπάρχουν ενδιαφέροντα βιβλία για τους αναγνώστες και ενδιαφέροντες αναγνώστες για τα βιβλία!</a:t>
            </a:r>
          </a:p>
        </p:txBody>
      </p:sp>
      <p:pic>
        <p:nvPicPr>
          <p:cNvPr id="2" name="Εικόνα 1"/>
          <p:cNvPicPr>
            <a:picLocks noChangeAspect="1"/>
          </p:cNvPicPr>
          <p:nvPr/>
        </p:nvPicPr>
        <p:blipFill>
          <a:blip r:embed="rId2"/>
          <a:stretch>
            <a:fillRect/>
          </a:stretch>
        </p:blipFill>
        <p:spPr>
          <a:xfrm>
            <a:off x="1" y="0"/>
            <a:ext cx="4067944" cy="6858000"/>
          </a:xfrm>
          <a:prstGeom prst="rect">
            <a:avLst/>
          </a:prstGeom>
        </p:spPr>
      </p:pic>
    </p:spTree>
    <p:extLst>
      <p:ext uri="{BB962C8B-B14F-4D97-AF65-F5344CB8AC3E}">
        <p14:creationId xmlns:p14="http://schemas.microsoft.com/office/powerpoint/2010/main" val="1673459962"/>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448</TotalTime>
  <Words>407</Words>
  <Application>Microsoft Office PowerPoint</Application>
  <PresentationFormat>Προβολή στην οθόνη (4:3)</PresentationFormat>
  <Paragraphs>27</Paragraphs>
  <Slides>10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Batang</vt:lpstr>
      <vt:lpstr>Comic Sans MS</vt:lpstr>
      <vt:lpstr>Palatino Linotype</vt:lpstr>
      <vt:lpstr>Trebuchet MS</vt:lpstr>
      <vt:lpstr>Wingdings</vt:lpstr>
      <vt:lpstr>Wingdings 2</vt:lpstr>
      <vt:lpstr>Αφθονία</vt:lpstr>
      <vt:lpstr>ΠΑΓΚΟΣΜΙΑ ΗΜΕΡΑ ΠΑΙΔΙΚΟΥ ΒΙΒΛΙΟΥ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παγκοσμιΑ ΗΜΕΡΑ ΠΑΙΔΙΚΟΥ ΒΙΒΛΙΟΥ</dc:title>
  <dc:creator>Χρύσα</dc:creator>
  <cp:lastModifiedBy>Χρύσα Καλούδη</cp:lastModifiedBy>
  <cp:revision>59</cp:revision>
  <dcterms:created xsi:type="dcterms:W3CDTF">2013-03-26T16:13:52Z</dcterms:created>
  <dcterms:modified xsi:type="dcterms:W3CDTF">2019-04-07T16:40:08Z</dcterms:modified>
</cp:coreProperties>
</file>