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7" r:id="rId3"/>
    <p:sldId id="298" r:id="rId4"/>
    <p:sldId id="269" r:id="rId5"/>
    <p:sldId id="299" r:id="rId6"/>
    <p:sldId id="277" r:id="rId7"/>
    <p:sldId id="278" r:id="rId8"/>
    <p:sldId id="279" r:id="rId9"/>
    <p:sldId id="280" r:id="rId10"/>
    <p:sldId id="283" r:id="rId11"/>
    <p:sldId id="284" r:id="rId12"/>
    <p:sldId id="271" r:id="rId13"/>
    <p:sldId id="285" r:id="rId14"/>
    <p:sldId id="295" r:id="rId15"/>
    <p:sldId id="292" r:id="rId16"/>
    <p:sldId id="29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06FB-FDB5-44D4-8AAD-2CA7AE51EE0E}" type="datetimeFigureOut">
              <a:rPr lang="el-GR" smtClean="0"/>
              <a:pPr/>
              <a:t>28/5/2016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E741-2716-4C5E-AB24-C3C86C912E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4071942"/>
            <a:ext cx="6715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28572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Ο Κινηματογράφος στην Εκπαίδευση </a:t>
            </a:r>
            <a:endParaRPr lang="el-GR" sz="2500" b="1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57150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ΕΙΣΗΓΗΤΡΙΑ: ΔΗΜΗΤΡΙΑΔΟΥ ΧΡΙΣΤΙΝΑ, ΕΚΠΑΙΔΕΥΤΙΚΟΣ ΓΕΡΜΑΝΙΚΗΣ ΦΙΛΟΛΟΓΙΑΣ ΠΡΩΤΟΒΑΘΜΙΑΣ ΕΚΠΑΙΔΕΥΣΗΣ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9</a:t>
            </a:r>
            <a:r>
              <a:rPr lang="el-GR" sz="2000" b="1" baseline="30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ο</a:t>
            </a:r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ΔΣ ΝΑΟΥΣΑΣ</a:t>
            </a:r>
            <a:endParaRPr lang="el-GR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6386" name="Picture 2" descr="http://www.clipartbest.com/cliparts/aTe/B5R/aTeB5Rx6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929618" cy="4957771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 rot="21191616">
            <a:off x="3120207" y="2007042"/>
            <a:ext cx="2655562" cy="2180344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Film in education</a:t>
            </a:r>
            <a:endParaRPr lang="el-GR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5786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Κινηματογραφική Εκπαίδευση στην Ελλάδα - ο ρόλος του οπτικοακουστικού τομέα (1/2)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1397000"/>
          <a:ext cx="9144000" cy="547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Φεστιβάλ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</a:rPr>
                        <a:t>Κιν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/ου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Δράμας (υπό την Αιγίδα του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Υπ.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Παιδείας)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Διεθνές Φεστιβάλ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2200" b="1" baseline="0" dirty="0" err="1" smtClean="0">
                          <a:solidFill>
                            <a:schemeClr val="tx1"/>
                          </a:solidFill>
                        </a:rPr>
                        <a:t>Κιν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/ου 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Θεσσαλονίκης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Cine-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μαθήματα (Πολιτιστική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 Εταιρία Κρήτης)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Διεθνές Φεστιβάλ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</a:rPr>
                        <a:t>Κιν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/ου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Νάουσας Ημαθίας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-Εθνικό &amp; Διεθνές φεστιβάλ ταινιών μικρού μήκους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-Πανελλήνιο Μαθητικό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 φεστιβάλ ψηφιακού βίντεο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-Διαγωνισμός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 ταινιών της Νοτιανατολικής Ευρώπης</a:t>
                      </a:r>
                    </a:p>
                    <a:p>
                      <a:pPr algn="ctr"/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-Νεανική Οθόνη</a:t>
                      </a:r>
                    </a:p>
                    <a:p>
                      <a:pPr algn="ctr"/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-Εκπαιδευτικά Προγράμματα  (τα σχολεία πάνε σινεμά, </a:t>
                      </a:r>
                    </a:p>
                    <a:p>
                      <a:pPr algn="ctr"/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σεμινάρια για εκπαιδευτικούς)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-Κινηματογραφικά πανοράματα ταινιών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-Εργαστήρια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-ημερίδες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-Παράλληλες εκδηλώσεις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(κοινό, σχολεία)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-Διαγωνισμός ταινιών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-Τμήμα σχολικών ταινιών</a:t>
                      </a:r>
                    </a:p>
                    <a:p>
                      <a:pPr algn="ctr"/>
                      <a:endParaRPr lang="el-G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- Εικόνα" descr="2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714884"/>
            <a:ext cx="1938366" cy="1938366"/>
          </a:xfrm>
          <a:prstGeom prst="rect">
            <a:avLst/>
          </a:prstGeom>
        </p:spPr>
      </p:pic>
      <p:pic>
        <p:nvPicPr>
          <p:cNvPr id="11" name="10 - Εικόνα" descr="clipartfilm.png"/>
          <p:cNvPicPr>
            <a:picLocks noChangeAspect="1"/>
          </p:cNvPicPr>
          <p:nvPr/>
        </p:nvPicPr>
        <p:blipFill>
          <a:blip r:embed="rId3"/>
          <a:srcRect t="5358" b="21418"/>
          <a:stretch>
            <a:fillRect/>
          </a:stretch>
        </p:blipFill>
        <p:spPr>
          <a:xfrm>
            <a:off x="5929322" y="0"/>
            <a:ext cx="2143140" cy="1235807"/>
          </a:xfrm>
          <a:prstGeom prst="rect">
            <a:avLst/>
          </a:prstGeom>
        </p:spPr>
      </p:pic>
      <p:pic>
        <p:nvPicPr>
          <p:cNvPr id="12" name="11 - Εικόνα" descr="teledy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69304">
            <a:off x="305497" y="5260052"/>
            <a:ext cx="1637505" cy="163750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Photographic-film-by-R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928694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Κινηματογραφική Εκπαίδευση στην Ελλάδα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139700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74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Διεθνές Φεστιβάλ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</a:rPr>
                        <a:t>Κιν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/ου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Ολυμπίας για παιδιά και νέους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Ελληνικό Κέντρο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</a:rPr>
                        <a:t>Κιν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/ου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στην Αθήνα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Ινστιτούτο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</a:rPr>
                        <a:t>Οπτικο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-ακουστικών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Μέσων (ΙΟΜ)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Ταινιοθήκη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 της Ελλάδος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-Διαγωνιστικό πρόγραμμα με ταινίες για νεανικό κοινό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-Πρόγραμμα παράλληλων εκδηλώσεων (προβολές ταινιών, εργαστήρια)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-Προώθηση της κινηματογραφικής τέχνης σε Ελλάδα και εξωτερικό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-Συνεργασία με διεθνή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 δίκτυα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Εθνικός εκπρόσωπος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 της ομάδας εμπειρογνώμων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Media Literacy Expert Group 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της Ευρωπαϊκής Επιτροπής </a:t>
                      </a:r>
                    </a:p>
                    <a:p>
                      <a:pPr algn="ctr"/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</a:rPr>
                        <a:t>-Σχεδιασμός πρωτοβουλιών οπτικοακουστικής αγωγής</a:t>
                      </a:r>
                    </a:p>
                    <a:p>
                      <a:pPr algn="ctr"/>
                      <a:endParaRPr lang="el-GR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-Έρευνα, διάσωση &amp; προβολή της ελληνικής και παγκόσμιας κινηματογραφικής κληρονομιάς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-Συνεργασία με ομοειδείς οργανισμούς εξωτερικού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-Πηγή έρευνας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- Εικόνα" descr="videocam.png"/>
          <p:cNvPicPr>
            <a:picLocks noChangeAspect="1"/>
          </p:cNvPicPr>
          <p:nvPr/>
        </p:nvPicPr>
        <p:blipFill>
          <a:blip r:embed="rId3"/>
          <a:srcRect t="6875" b="6875"/>
          <a:stretch>
            <a:fillRect/>
          </a:stretch>
        </p:blipFill>
        <p:spPr>
          <a:xfrm>
            <a:off x="2357422" y="4714884"/>
            <a:ext cx="2119314" cy="1827921"/>
          </a:xfrm>
          <a:prstGeom prst="rect">
            <a:avLst/>
          </a:prstGeom>
        </p:spPr>
      </p:pic>
      <p:pic>
        <p:nvPicPr>
          <p:cNvPr id="10" name="9 - Εικόνα" descr="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704" y="5500702"/>
            <a:ext cx="1357298" cy="1357298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357158" y="57148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Ο ρόλος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214678" y="57148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του  οπτικοακουστικού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500826" y="57148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τομέα (2/3)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42852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Film Education Framework for Europe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Πλαίσιο για την Κινηματογραφική Εκπαίδευση στην Ευρώπη (BFI, 2015):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300037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Σημεία-κλειδιά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Πλαισίου: τα τρία “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”: 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Critical</a:t>
            </a:r>
            <a:r>
              <a:rPr lang="en-US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κριτική προσέγγιση: προβληματισμός)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(δημιουργική προσέγγιση: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αυτοέκφραση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Cultural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(πολιτιστική προσέγγιση: κατανόηση του πολιτισμού)</a:t>
            </a:r>
          </a:p>
          <a:p>
            <a:pPr>
              <a:buFont typeface="Wingdings" pitchFamily="2" charset="2"/>
              <a:buChar char="ü"/>
            </a:pPr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5180618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Ευρώπη στοχεύει στην κινηματογραφική μόρφωση ολόκληρων γενεών. Πρόκειται περί ενός κοινωνικού και πολιτιστικού αγαθού, το οποίο όλοι, στο πλαίσιο των ανθρωπίνων δικαιωμάτων, δικαιούνται να αποκτήσουν. </a:t>
            </a:r>
            <a:r>
              <a:rPr lang="el-GR" sz="1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15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Lardoux</a:t>
            </a:r>
            <a:r>
              <a:rPr lang="el-GR" sz="1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2014)</a:t>
            </a:r>
          </a:p>
        </p:txBody>
      </p:sp>
      <p:pic>
        <p:nvPicPr>
          <p:cNvPr id="7" name="6 - Εικόνα" descr="media-logo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6000792" cy="200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framewor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928670"/>
            <a:ext cx="2033353" cy="277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1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Πρόταση Εφαρμογής του ΕΠΚΕ: Γερμανικά και </a:t>
            </a:r>
            <a:r>
              <a:rPr lang="el-GR" sz="21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Video</a:t>
            </a:r>
            <a:r>
              <a:rPr lang="el-GR" sz="21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-Project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571480"/>
          <a:ext cx="9144000" cy="1432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Τάξη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ΣΤ’ 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Μάθημα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Γερμανικά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Πολιτιστικό Πρόγραμμα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Θέμα: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Bullying</a:t>
                      </a:r>
                      <a:endParaRPr lang="el-GR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Ένταξη</a:t>
                      </a:r>
                      <a:r>
                        <a:rPr lang="el-GR" sz="2200" baseline="0" dirty="0" smtClean="0">
                          <a:solidFill>
                            <a:schemeClr val="tx1"/>
                          </a:solidFill>
                        </a:rPr>
                        <a:t> 7</a:t>
                      </a:r>
                      <a:r>
                        <a:rPr lang="el-GR" sz="2200" baseline="30000" dirty="0" smtClean="0">
                          <a:solidFill>
                            <a:schemeClr val="tx1"/>
                          </a:solidFill>
                        </a:rPr>
                        <a:t>ης</a:t>
                      </a:r>
                      <a:r>
                        <a:rPr lang="el-GR" sz="2200" baseline="0" dirty="0" smtClean="0">
                          <a:solidFill>
                            <a:schemeClr val="tx1"/>
                          </a:solidFill>
                        </a:rPr>
                        <a:t> τέχνης: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Video-project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2000241"/>
          <a:ext cx="9144000" cy="53605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714612"/>
                <a:gridCol w="1857388"/>
                <a:gridCol w="2286000"/>
                <a:gridCol w="2286000"/>
              </a:tblGrid>
              <a:tr h="177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ανάγνωση σύντομης ελληνικής ιστορίας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με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θέμα τη βία ανάμεσα σε παιδιά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συζήτηση 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βιωματικά εργαστήρια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l-G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δημιουργική γραφή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7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εικαστικές &amp; καλλιτεχνικές δημιουργίες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anti-cyber bullying spot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συγγραφή </a:t>
                      </a: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σεναρίου</a:t>
                      </a:r>
                      <a:endParaRPr lang="el-GR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γυρίσματα</a:t>
                      </a:r>
                      <a:endParaRPr lang="el-GR" sz="2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/παραγωγή</a:t>
                      </a:r>
                    </a:p>
                    <a:p>
                      <a:pPr algn="ctr"/>
                      <a:endParaRPr lang="el-GR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endParaRPr lang="el-GR" sz="20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40957">
                <a:tc gridSpan="4"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μεταφράσεις</a:t>
                      </a:r>
                      <a:r>
                        <a:rPr lang="el-GR" sz="2200" b="1" baseline="0" dirty="0" smtClean="0">
                          <a:solidFill>
                            <a:schemeClr val="tx1"/>
                          </a:solidFill>
                        </a:rPr>
                        <a:t> στα γερμανικά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8 - Εικόνα" descr="gif%20cin%E9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714620"/>
            <a:ext cx="2128842" cy="2128842"/>
          </a:xfrm>
          <a:prstGeom prst="rect">
            <a:avLst/>
          </a:prstGeom>
        </p:spPr>
      </p:pic>
      <p:pic>
        <p:nvPicPr>
          <p:cNvPr id="10" name="9 - Εικόνα" descr="cameraman-clipart-cameraman_2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4" y="5286388"/>
            <a:ext cx="2143116" cy="2143116"/>
          </a:xfrm>
          <a:prstGeom prst="rect">
            <a:avLst/>
          </a:prstGeom>
        </p:spPr>
      </p:pic>
      <p:pic>
        <p:nvPicPr>
          <p:cNvPr id="7" name="6 - Εικόνα" descr="bullying-clipart-bully-e14146365494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714620"/>
            <a:ext cx="2857520" cy="2665530"/>
          </a:xfrm>
          <a:prstGeom prst="rect">
            <a:avLst/>
          </a:prstGeom>
        </p:spPr>
      </p:pic>
      <p:pic>
        <p:nvPicPr>
          <p:cNvPr id="11" name="10 - Εικόνα" descr="stop-bullying-hand-pos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538680"/>
            <a:ext cx="1214446" cy="13193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gears_w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452"/>
            <a:ext cx="9144000" cy="6372548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Μαθησιακά Αποτελέσματα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643438" y="4071942"/>
            <a:ext cx="450056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endParaRPr lang="el-GR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1214422"/>
            <a:ext cx="3375156" cy="5477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 smtClean="0"/>
              <a:t>Επικοινωνιακές δεξιότητες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929322" y="500042"/>
            <a:ext cx="2777620" cy="547714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 smtClean="0"/>
              <a:t>Γλωσσικές Δεξιότητες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3286124"/>
            <a:ext cx="2150589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l-GR" sz="2200" b="1" dirty="0" smtClean="0"/>
              <a:t>Ψηφιακός </a:t>
            </a:r>
          </a:p>
          <a:p>
            <a:pPr algn="ctr"/>
            <a:r>
              <a:rPr lang="el-GR" sz="2200" b="1" dirty="0" err="1" smtClean="0"/>
              <a:t>Εγγραμματισμός</a:t>
            </a:r>
            <a:endParaRPr lang="el-GR" sz="2200" b="1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6715140" y="5929330"/>
            <a:ext cx="2403094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l-GR" sz="2200" b="1" dirty="0" smtClean="0"/>
              <a:t>Κινηματογραφικός</a:t>
            </a:r>
          </a:p>
          <a:p>
            <a:pPr algn="ctr"/>
            <a:r>
              <a:rPr lang="el-GR" sz="2200" b="1" dirty="0" err="1" smtClean="0"/>
              <a:t>Εγγραμματισμός</a:t>
            </a:r>
            <a:endParaRPr lang="el-GR" sz="2200" b="1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0" y="5143512"/>
            <a:ext cx="2418419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l-GR" sz="2200" b="1" dirty="0" smtClean="0"/>
              <a:t>Οπτικοακουστικός </a:t>
            </a:r>
          </a:p>
          <a:p>
            <a:pPr algn="ctr"/>
            <a:r>
              <a:rPr lang="el-GR" sz="2200" b="1" dirty="0" err="1" smtClean="0"/>
              <a:t>Εγγραμματισμός</a:t>
            </a:r>
            <a:endParaRPr lang="el-GR" sz="2200" b="1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3643306" y="5929330"/>
            <a:ext cx="15460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l-GR" sz="2200" b="1" dirty="0" smtClean="0"/>
              <a:t>Κοινωνικές </a:t>
            </a:r>
          </a:p>
          <a:p>
            <a:pPr algn="ctr"/>
            <a:r>
              <a:rPr lang="el-GR" sz="2200" b="1" dirty="0" smtClean="0"/>
              <a:t>Δεξιότητες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Η</a:t>
            </a:r>
            <a:r>
              <a:rPr kumimoji="0" lang="el-G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αξιοποίηση της </a:t>
            </a:r>
            <a:r>
              <a:rPr kumimoji="0" lang="el-G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7</a:t>
            </a:r>
            <a:r>
              <a:rPr kumimoji="0" lang="el-GR" sz="22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ης</a:t>
            </a:r>
            <a:r>
              <a:rPr kumimoji="0" lang="el-G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τέχνης στην </a:t>
            </a:r>
            <a:r>
              <a:rPr kumimoji="0" lang="el-G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τάξη συνέβαλε:</a:t>
            </a:r>
            <a:endParaRPr lang="el-GR" sz="2200" b="1" baseline="0" dirty="0" smtClean="0">
              <a:solidFill>
                <a:schemeClr val="bg1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l-GR" sz="2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Στην αναβάθμιση της διδασκαλίας της ξένης γλώσσας</a:t>
            </a:r>
          </a:p>
          <a:p>
            <a:pPr marL="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Στην προσέγγιση ενός καθημερινού προβλήματος</a:t>
            </a:r>
          </a:p>
          <a:p>
            <a:pPr marL="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Στη μετάδοση σημαντικών μηνυμάτων </a:t>
            </a:r>
            <a:endParaRPr lang="el-GR" sz="2200" b="1" i="1" dirty="0" smtClean="0">
              <a:solidFill>
                <a:schemeClr val="bg1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36000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στη </a:t>
            </a: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σχολική </a:t>
            </a: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κοινότητα</a:t>
            </a:r>
          </a:p>
          <a:p>
            <a:pPr marL="36000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στην </a:t>
            </a: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τοπική </a:t>
            </a: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κοινωνία </a:t>
            </a:r>
          </a:p>
          <a:p>
            <a:pPr marL="360000" marR="0" lvl="0" indent="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1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(προβολή </a:t>
            </a:r>
            <a:r>
              <a:rPr lang="el-GR" sz="21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στο 12</a:t>
            </a:r>
            <a:r>
              <a:rPr lang="el-GR" sz="2100" b="1" i="1" baseline="30000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ο</a:t>
            </a:r>
            <a:r>
              <a:rPr lang="el-GR" sz="21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Διεθνές Φεστιβάλ </a:t>
            </a:r>
            <a:r>
              <a:rPr lang="el-GR" sz="2100" b="1" i="1" dirty="0" err="1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Κιν</a:t>
            </a:r>
            <a:r>
              <a:rPr lang="el-GR" sz="21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lang="el-GR" sz="2100" b="1" i="1" dirty="0" err="1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φου</a:t>
            </a:r>
            <a:r>
              <a:rPr lang="el-GR" sz="2100" b="1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Νάουσας)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Συμπεράσματα</a:t>
            </a:r>
          </a:p>
        </p:txBody>
      </p:sp>
      <p:pic>
        <p:nvPicPr>
          <p:cNvPr id="9" name="8 - Εικόνα" descr="DSCN3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4857784" cy="364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7146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 smtClean="0">
                <a:solidFill>
                  <a:schemeClr val="bg1"/>
                </a:solidFill>
              </a:rPr>
              <a:t>Ευχαριστώ</a:t>
            </a:r>
            <a:endParaRPr lang="el-G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ilm-first-step_600x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071942"/>
            <a:ext cx="3616116" cy="2528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71414"/>
          <a:ext cx="9144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12975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Η διείσδυση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dirty="0" smtClean="0"/>
                        <a:t>του κινηματογράφου στη σχολική αίθουσα</a:t>
                      </a:r>
                      <a:endParaRPr lang="el-GR" sz="2200" dirty="0"/>
                    </a:p>
                  </a:txBody>
                  <a:tcPr/>
                </a:tc>
              </a:tr>
              <a:tr h="323036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Περιβάλλον ανάπτυξης ταλέντου</a:t>
                      </a:r>
                      <a:r>
                        <a:rPr lang="el-GR" sz="22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&amp; ε</a:t>
                      </a: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υκαιρίες κινηματογραφικής δημιουργίας 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Lardoux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2014)</a:t>
                      </a:r>
                      <a:endParaRPr lang="el-GR" sz="18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Δημιουργική οδός - μέθοδος κινητοποίησης 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(Σπύρου, 2001)</a:t>
                      </a:r>
                      <a:endParaRPr lang="el-GR" sz="18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Άσκηση επιρροής, μέσο ερμηνείας, πηγή εμπειριών 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(Καραθανάση, 2001·Σπύρου, 2001)</a:t>
                      </a:r>
                      <a:endParaRPr lang="el-GR" sz="18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Διαμόρφωση σκεπτόμενων ακροατών</a:t>
                      </a:r>
                      <a:r>
                        <a:rPr lang="el-GR" sz="22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&amp; ε</a:t>
                      </a: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νίσχυση γνωστικών αντικειμένων 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(Καραθανάση, 2001·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Αθανασάτου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Καλαμπάκας &amp;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Παραδείση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2011)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Καθημερινή έκθεση νέων στο </a:t>
                      </a:r>
                      <a:r>
                        <a:rPr lang="el-GR" sz="22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πολυτροπικό</a:t>
                      </a:r>
                      <a:r>
                        <a:rPr lang="el-GR" sz="22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μέσο</a:t>
                      </a:r>
                    </a:p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(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Αθανασάτου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, κ. συν., 2011)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0" y="3857628"/>
            <a:ext cx="621507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Προκλήσεις:</a:t>
            </a:r>
          </a:p>
          <a:p>
            <a:pP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Αναμόρφωση του σχολικού </a:t>
            </a:r>
            <a:endParaRPr lang="en-US" sz="2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συστήματος 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(Ανδριοπούλου, 2010)</a:t>
            </a:r>
            <a:endParaRPr lang="el-GR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Οι δραστηριότητες να μην συγκροτούν ένα ανεξάρτητο </a:t>
            </a:r>
            <a:endParaRPr lang="en-US" sz="2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γνωστικό αντικείμενο,</a:t>
            </a:r>
            <a:r>
              <a:rPr lang="en-US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αλλά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να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διαχέονται</a:t>
            </a:r>
            <a:r>
              <a:rPr lang="en-US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σε 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όλα τα μαθήματα.</a:t>
            </a:r>
          </a:p>
          <a:p>
            <a:r>
              <a:rPr lang="el-GR" sz="1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Θεοδωρίδης &amp; Λεωνίδα: Πρόγραμμα σπουδών για την οπτικοακουστική έκφραση, 2013)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1000108"/>
          <a:ext cx="91440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Σκοπός ύπαρξης κάθε εκπαιδευτικού συστήματος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kumimoji="0" lang="el-GR" sz="22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kumimoji="0" lang="el-GR" sz="22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πλήρης συμμετοχή στον πολιτισμό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Π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λήρης συμμετοχή στον πολιτισμό του 21</a:t>
                      </a:r>
                      <a:r>
                        <a:rPr kumimoji="0" lang="el-GR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ου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αιώνα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στον οπτικοακουστικό τομέα 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audiovisual literacy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)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στον οπτικοακουστικό τομέα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στον κινηματογράφο </a:t>
                      </a:r>
                    </a:p>
                    <a:p>
                      <a:pPr algn="ctr"/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(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Αθανασάτου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, κ. συν., 2011).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Εγγραμματισμός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στον κινηματογράφο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Film Literacy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/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Cine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-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literacy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(Ανδριοπούλου, 2010·</a:t>
                      </a:r>
                      <a:r>
                        <a:rPr kumimoji="0" lang="el-GR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Screening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Literacy_Executive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Summary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Calibri" pitchFamily="34" charset="0"/>
                          <a:cs typeface="Courier New" pitchFamily="49" charset="0"/>
                        </a:rPr>
                        <a:t>, 2012)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κινηματογραφική παιδεία – ένας νέος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γραμματισμός</a:t>
            </a:r>
            <a:endParaRPr lang="el-GR" sz="2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3 - Εικόνα" descr="index.jpg"/>
          <p:cNvPicPr>
            <a:picLocks noChangeAspect="1"/>
          </p:cNvPicPr>
          <p:nvPr/>
        </p:nvPicPr>
        <p:blipFill>
          <a:blip r:embed="rId2"/>
          <a:srcRect t="37500" b="6249"/>
          <a:stretch>
            <a:fillRect/>
          </a:stretch>
        </p:blipFill>
        <p:spPr>
          <a:xfrm>
            <a:off x="3143240" y="5786430"/>
            <a:ext cx="2857500" cy="10715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4 - Ραβδωτό δεξιό βέλος"/>
          <p:cNvSpPr/>
          <p:nvPr/>
        </p:nvSpPr>
        <p:spPr>
          <a:xfrm>
            <a:off x="4286248" y="2500306"/>
            <a:ext cx="642942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14678" y="214290"/>
            <a:ext cx="5929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Κινηματογραφική Παιδεία στη Σύγχρονη Ευρώπη 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1857364"/>
          <a:ext cx="9144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1762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The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level of understanding of a film, the ability to be conscious and curious in the choice of films; the competence to critically watch a film and to analyze its content, cinematography and technical aspects; and the ability to manipulate  its language and technical resources in creative moving image production. </a:t>
                      </a:r>
                      <a:endParaRPr lang="el-GR" sz="2200" baseline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0" y="1428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Ορισμός «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Film Literacy</a:t>
            </a:r>
            <a:r>
              <a:rPr lang="el-GR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» </a:t>
            </a:r>
            <a:r>
              <a:rPr lang="el-GR" sz="1400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(έρευνα </a:t>
            </a:r>
            <a:r>
              <a:rPr lang="en-US" sz="1400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Screening Literacy, </a:t>
            </a:r>
            <a:r>
              <a:rPr lang="el-GR" sz="1400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2012): </a:t>
            </a:r>
            <a:endParaRPr lang="en-US" sz="1400" dirty="0" smtClean="0">
              <a:solidFill>
                <a:prstClr val="white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0" y="4857760"/>
          <a:ext cx="9144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1762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Draft a model of film education for Europe, including appreciation of film as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art form, critical understanding, access to national heritage, world cinema and popular film and creative film-making skills. </a:t>
                      </a:r>
                      <a:endParaRPr lang="el-GR" sz="22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0" y="435769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Screening </a:t>
            </a:r>
            <a:r>
              <a:rPr lang="de-DE" sz="2200" b="1" dirty="0" err="1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Literacy</a:t>
            </a:r>
            <a:r>
              <a:rPr lang="de-DE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el-GR" sz="2200" b="1" dirty="0" smtClean="0">
                <a:solidFill>
                  <a:prstClr val="white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Πρόταση 1</a:t>
            </a:r>
          </a:p>
        </p:txBody>
      </p:sp>
      <p:pic>
        <p:nvPicPr>
          <p:cNvPr id="9" name="8 - Εικόνα" descr="large_980bf418-889e-4c9d-be24-17ae93cd3b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3240" cy="178624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Μεμονωμένες προσπάθειες για κινηματογραφικό </a:t>
            </a:r>
            <a:r>
              <a:rPr lang="el-GR" sz="2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εγγραμματισμό</a:t>
            </a: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στην Ευρώπη-παραδείγματα</a:t>
            </a:r>
            <a:endParaRPr lang="el-GR" sz="2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92867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Κινηματογράφος: Πάνω από 120 χρόνια ύπαρξης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Περιθωριακός ρόλος στα περισσότερα ευρωπαϊκά εκπαιδευτικά συστήματα </a:t>
            </a:r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Lardoux</a:t>
            </a:r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, 2014·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BFI:</a:t>
            </a:r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Screening Literacy</a:t>
            </a:r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ea typeface="Calibri"/>
                <a:cs typeface="Courier New" pitchFamily="49" charset="0"/>
              </a:rPr>
              <a:t>, 2012)</a:t>
            </a:r>
          </a:p>
          <a:p>
            <a:pPr algn="ctr">
              <a:buFont typeface="Arial" pitchFamily="34" charset="0"/>
              <a:buChar char="•"/>
            </a:pPr>
            <a:endParaRPr lang="el-GR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0" y="2071678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2500330"/>
                <a:gridCol w="2286000"/>
                <a:gridCol w="2286000"/>
              </a:tblGrid>
              <a:tr h="76374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BFI (2007) 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Γαλλία:</a:t>
                      </a: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Υπ.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Παιδείας &amp;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Κρατική 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Τηλεόραση: πρόγραμμα 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Ciné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ycée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(2010)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Γερμανία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Ελλάδα </a:t>
                      </a:r>
                    </a:p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(1995-2004)</a:t>
                      </a:r>
                      <a:endParaRPr lang="el-GR" sz="2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76374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εμπλουτισμός της διδακτέας ύλης με ταινίες μικρού μήκους 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διαδικτυακή βάση ταινιών &amp; ένταξή τους στο μάθημα της λογοτεχνίας και της ιστορίας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πρόγραμμα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SchulKinoWoch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οι </a:t>
                      </a:r>
                      <a:r>
                        <a:rPr lang="el-GR" sz="20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κιν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 αίθουσες ως σχολικές τάξεις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Υπ.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Παιδείας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&amp; Πολιτισμού: πρόγραμμα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«Μελίνα- Εκπαίδευση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&amp; Πολιτισμός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»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- Εικόνα" descr="schulkino-logo-rgb-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071810"/>
            <a:ext cx="1643074" cy="969414"/>
          </a:xfrm>
          <a:prstGeom prst="rect">
            <a:avLst/>
          </a:prstGeom>
        </p:spPr>
      </p:pic>
      <p:pic>
        <p:nvPicPr>
          <p:cNvPr id="8" name="7 - Εικόνα" descr="prmelina1-150x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3143248"/>
            <a:ext cx="1857388" cy="928694"/>
          </a:xfrm>
          <a:prstGeom prst="rect">
            <a:avLst/>
          </a:prstGeom>
        </p:spPr>
      </p:pic>
      <p:pic>
        <p:nvPicPr>
          <p:cNvPr id="9" name="8 - Εικόνα" descr="BF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1309685" cy="127226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614364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Δυναμικά Μοντέλα Κινηματογραφικής Εκπαίδευσης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14285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Εθνικά προφίλ</a:t>
            </a:r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έρευνα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Screening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2012) </a:t>
            </a:r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(1/3)</a:t>
            </a:r>
          </a:p>
          <a:p>
            <a:pPr algn="ctr"/>
            <a:endParaRPr lang="el-GR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286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0" y="5715016"/>
            <a:ext cx="507206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Πηγή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Screening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Literacy_Country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Profiles, 2012</a:t>
            </a:r>
          </a:p>
        </p:txBody>
      </p:sp>
      <p:pic>
        <p:nvPicPr>
          <p:cNvPr id="8" name="7 - Εικόνα" descr="page_1_thumb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14290"/>
            <a:ext cx="2643206" cy="186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21508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Στρατηγικές σε Στάδιο Ανάπτυξης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Εθνικά προφίλ </a:t>
            </a:r>
            <a:endParaRPr lang="el-GR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έρευνα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Screening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2012) </a:t>
            </a:r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(2/3)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5143512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Πηγή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Screening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Literacy_Country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Profiles, 2012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01156" cy="43577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page_1_thumb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786322"/>
            <a:ext cx="2643206" cy="186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14364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Στρατηγικές Προσεγγίσεις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Εθνικά προφίλ </a:t>
            </a:r>
            <a:endParaRPr lang="el-GR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έρευνα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Screening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</a:t>
            </a:r>
            <a:r>
              <a:rPr lang="el-GR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2012) </a:t>
            </a:r>
            <a:r>
              <a:rPr lang="el-G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(3/3)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5786454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Πηγή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Screening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Literacy_Country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Profiles, 2012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2148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page_1_thumb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14290"/>
            <a:ext cx="2643206" cy="186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00562" y="1214422"/>
            <a:ext cx="4643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Αναγνώριση του ρόλου της κινηματογραφικής παιδείας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Η Κινηματογραφική Εκπαίδευση στην Ελλάδα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Screening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Literacy_Country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Profiles, 2012)</a:t>
            </a:r>
            <a:r>
              <a:rPr lang="el-GR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000528" cy="32004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- Ορθογώνιο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Προκλήσεις:</a:t>
            </a:r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Έλλειψη εθνικής στρατηγικής</a:t>
            </a:r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Προώθηση μέσω του Υπουργείου Παιδείας και Πολιτισμού κυρίως στο πλαίσιο της εξωσχολικής πραγματικότητας </a:t>
            </a:r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Αποσπασματικά προγράμματα τοπικού ή περιφερειακού χαρακτήρα</a:t>
            </a:r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Μεγάλη συμβολή του οπτικοακουστικού τομέα </a:t>
            </a:r>
          </a:p>
        </p:txBody>
      </p:sp>
      <p:pic>
        <p:nvPicPr>
          <p:cNvPr id="8" name="7 - Εικόνα" descr="12985810301278174831dave_fil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5" y="2071678"/>
            <a:ext cx="3146403" cy="2652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949</Words>
  <Application>Microsoft Office PowerPoint</Application>
  <PresentationFormat>Προβολή στην οθόνη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ΧΡΙΣΤΙΝΑ ΔΗΜΗΤΡΙΑΔΟΥ ΤΟΥ ΣΤΥΛΙΑΝΟΥ</dc:creator>
  <cp:lastModifiedBy>ΧΡΙΣΤΙΝΑ ΔΗΜΗΤΡΙΑΔΟΥ ΤΟΥ ΣΤΥΛΙΑΝΟΥ</cp:lastModifiedBy>
  <cp:revision>160</cp:revision>
  <dcterms:created xsi:type="dcterms:W3CDTF">2016-02-28T06:39:31Z</dcterms:created>
  <dcterms:modified xsi:type="dcterms:W3CDTF">2016-05-28T05:33:22Z</dcterms:modified>
</cp:coreProperties>
</file>