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7" r:id="rId5"/>
    <p:sldId id="258" r:id="rId6"/>
    <p:sldId id="259" r:id="rId7"/>
    <p:sldId id="262" r:id="rId8"/>
    <p:sldId id="263" r:id="rId9"/>
    <p:sldId id="264" r:id="rId10"/>
    <p:sldId id="265" r:id="rId11"/>
    <p:sldId id="266" r:id="rId12"/>
    <p:sldId id="268" r:id="rId13"/>
    <p:sldId id="267" r:id="rId14"/>
    <p:sldId id="269" r:id="rId15"/>
    <p:sldId id="274" r:id="rId16"/>
    <p:sldId id="270" r:id="rId17"/>
    <p:sldId id="271" r:id="rId18"/>
    <p:sldId id="275" r:id="rId19"/>
    <p:sldId id="272" r:id="rId20"/>
    <p:sldId id="273" r:id="rId21"/>
    <p:sldId id="276" r:id="rId22"/>
    <p:sldId id="277" r:id="rId23"/>
    <p:sldId id="278" r:id="rId24"/>
    <p:sldId id="286" r:id="rId25"/>
    <p:sldId id="279" r:id="rId26"/>
    <p:sldId id="280" r:id="rId27"/>
    <p:sldId id="285" r:id="rId28"/>
    <p:sldId id="287" r:id="rId29"/>
    <p:sldId id="284" r:id="rId30"/>
    <p:sldId id="283" r:id="rId31"/>
    <p:sldId id="282" r:id="rId32"/>
    <p:sldId id="281"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1243"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C1BEF85-B7F0-49C2-ADA1-BBD3FF51A3A1}" type="datetimeFigureOut">
              <a:rPr lang="el-GR" smtClean="0"/>
              <a:pPr/>
              <a:t>16/9/2015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E4131E1-A58B-487E-805C-D800D4D70631}" type="slidenum">
              <a:rPr lang="el-GR" smtClean="0"/>
              <a:pPr/>
              <a:t>‹#›</a:t>
            </a:fld>
            <a:endParaRPr lang="el-GR"/>
          </a:p>
        </p:txBody>
      </p:sp>
    </p:spTree>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BEF85-B7F0-49C2-ADA1-BBD3FF51A3A1}" type="datetimeFigureOut">
              <a:rPr lang="el-GR" smtClean="0"/>
              <a:pPr/>
              <a:t>16/9/2015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131E1-A58B-487E-805C-D800D4D7063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over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4 - Ορθογώνιο"/>
          <p:cNvSpPr/>
          <p:nvPr/>
        </p:nvSpPr>
        <p:spPr>
          <a:xfrm>
            <a:off x="0" y="714356"/>
            <a:ext cx="9144000" cy="3323987"/>
          </a:xfrm>
          <a:prstGeom prst="rect">
            <a:avLst/>
          </a:prstGeom>
          <a:noFill/>
        </p:spPr>
        <p:txBody>
          <a:bodyPr wrap="square" lIns="91440" tIns="45720" rIns="91440" bIns="45720">
            <a:spAutoFit/>
          </a:bodyPr>
          <a:lstStyle/>
          <a:p>
            <a:pPr algn="ct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Σύντομη ιστορία των </a:t>
            </a:r>
          </a:p>
          <a:p>
            <a:pPr algn="ct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ανθρωπίνων δικαιωμάτων</a:t>
            </a:r>
            <a:endParaRPr lang="el-GR" sz="7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481" name="Rectangle 1"/>
          <p:cNvSpPr>
            <a:spLocks noChangeArrowheads="1"/>
          </p:cNvSpPr>
          <p:nvPr/>
        </p:nvSpPr>
        <p:spPr bwMode="auto">
          <a:xfrm>
            <a:off x="0" y="0"/>
            <a:ext cx="457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l-GR" sz="3000" b="1"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Μεταξύ αυτών ήταν το δικαίωμα:</a:t>
            </a:r>
          </a:p>
          <a:p>
            <a:pPr marL="0" marR="0" lvl="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l-GR" sz="3000" b="1"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Η εκκλησία να μην υφίσταται κυβερνητικές επεμβάσεις</a:t>
            </a:r>
          </a:p>
          <a:p>
            <a:pPr marL="0" marR="0" lvl="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l-GR" sz="3000" b="1"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Όλοι οι ελεύθεροι πολίτες</a:t>
            </a:r>
            <a:r>
              <a:rPr kumimoji="0" lang="el-GR" sz="3000" b="1" i="0" u="none" strike="noStrike" cap="none" normalizeH="0" dirty="0" smtClean="0">
                <a:ln>
                  <a:noFill/>
                </a:ln>
                <a:solidFill>
                  <a:srgbClr val="333333"/>
                </a:solidFill>
                <a:effectLst/>
                <a:latin typeface="Calibri" pitchFamily="34" charset="0"/>
                <a:ea typeface="Times New Roman" pitchFamily="18" charset="0"/>
                <a:cs typeface="Calibri" pitchFamily="34" charset="0"/>
              </a:rPr>
              <a:t> </a:t>
            </a:r>
            <a:r>
              <a:rPr kumimoji="0" lang="el-GR" sz="3000" b="1"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να κατέχουν και να κληροδοτούν περιουσία και να προστατεύονται από υπέρμετρη φορολογία </a:t>
            </a:r>
          </a:p>
          <a:p>
            <a:pPr marL="0" marR="0" lvl="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l-GR" sz="3000" b="1"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Οι χήρες που είχαν περιουσία να επιλέγουν </a:t>
            </a:r>
            <a:r>
              <a:rPr kumimoji="0" lang="el-GR" sz="3000" b="1" i="0" u="none" strike="noStrike" cap="none" normalizeH="0" baseline="0" smtClean="0">
                <a:ln>
                  <a:noFill/>
                </a:ln>
                <a:solidFill>
                  <a:srgbClr val="333333"/>
                </a:solidFill>
                <a:effectLst/>
                <a:latin typeface="Calibri" pitchFamily="34" charset="0"/>
                <a:ea typeface="Times New Roman" pitchFamily="18" charset="0"/>
                <a:cs typeface="Calibri" pitchFamily="34" charset="0"/>
              </a:rPr>
              <a:t>να </a:t>
            </a:r>
            <a:r>
              <a:rPr kumimoji="0" lang="el-GR" sz="3000" b="1" i="0" u="none" strike="noStrike" cap="none" normalizeH="0" baseline="0" smtClean="0">
                <a:ln>
                  <a:noFill/>
                </a:ln>
                <a:solidFill>
                  <a:srgbClr val="333333"/>
                </a:solidFill>
                <a:effectLst/>
                <a:latin typeface="Calibri" pitchFamily="34" charset="0"/>
                <a:ea typeface="Times New Roman" pitchFamily="18" charset="0"/>
                <a:cs typeface="Calibri" pitchFamily="34" charset="0"/>
              </a:rPr>
              <a:t>μην </a:t>
            </a:r>
            <a:r>
              <a:rPr kumimoji="0" lang="el-GR" sz="3000" b="1"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ξαναπαντρεύονται</a:t>
            </a:r>
          </a:p>
          <a:p>
            <a:pPr marL="0" marR="0" lvl="0" algn="l" defTabSz="914400" rtl="0" eaLnBrk="1" fontAlgn="base" latinLnBrk="0" hangingPunct="1">
              <a:lnSpc>
                <a:spcPct val="100000"/>
              </a:lnSpc>
              <a:spcBef>
                <a:spcPct val="0"/>
              </a:spcBef>
              <a:spcAft>
                <a:spcPct val="0"/>
              </a:spcAft>
              <a:buClrTx/>
              <a:buSzTx/>
              <a:buFont typeface="Wingdings" pitchFamily="2" charset="2"/>
              <a:buChar char="Ø"/>
              <a:tabLst/>
            </a:pPr>
            <a:endParaRPr lang="el-GR" sz="3000" b="1" dirty="0">
              <a:solidFill>
                <a:srgbClr val="333333"/>
              </a:solidFill>
              <a:latin typeface="Calibri" pitchFamily="34" charset="0"/>
              <a:ea typeface="Times New Roman" pitchFamily="18" charset="0"/>
              <a:cs typeface="Calibri" pitchFamily="34" charset="0"/>
            </a:endParaRPr>
          </a:p>
        </p:txBody>
      </p:sp>
      <p:pic>
        <p:nvPicPr>
          <p:cNvPr id="5" name="4 - Εικόνα" descr="220px-King_John_from_NPG.jpg"/>
          <p:cNvPicPr>
            <a:picLocks noChangeAspect="1"/>
          </p:cNvPicPr>
          <p:nvPr/>
        </p:nvPicPr>
        <p:blipFill>
          <a:blip r:embed="rId3"/>
          <a:stretch>
            <a:fillRect/>
          </a:stretch>
        </p:blipFill>
        <p:spPr>
          <a:xfrm>
            <a:off x="4643438" y="285728"/>
            <a:ext cx="4214842" cy="5572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4 - Εικόνα" descr="3CD0A5A4541918DE4438C92577FFB132.jpg"/>
          <p:cNvPicPr>
            <a:picLocks noChangeAspect="1"/>
          </p:cNvPicPr>
          <p:nvPr/>
        </p:nvPicPr>
        <p:blipFill>
          <a:blip r:embed="rId3"/>
          <a:stretch>
            <a:fillRect/>
          </a:stretch>
        </p:blipFill>
        <p:spPr>
          <a:xfrm>
            <a:off x="571472" y="2500306"/>
            <a:ext cx="8072494" cy="4357694"/>
          </a:xfrm>
          <a:prstGeom prst="rect">
            <a:avLst/>
          </a:prstGeom>
        </p:spPr>
      </p:pic>
      <p:sp>
        <p:nvSpPr>
          <p:cNvPr id="3" name="2 - Ορθογώνιο"/>
          <p:cNvSpPr/>
          <p:nvPr/>
        </p:nvSpPr>
        <p:spPr>
          <a:xfrm>
            <a:off x="0" y="0"/>
            <a:ext cx="9144000" cy="1477328"/>
          </a:xfrm>
          <a:prstGeom prst="rect">
            <a:avLst/>
          </a:prstGeom>
        </p:spPr>
        <p:txBody>
          <a:bodyPr wrap="square">
            <a:spAutoFit/>
          </a:bodyPr>
          <a:lstStyle/>
          <a:p>
            <a:r>
              <a:rPr lang="el-GR" sz="3000" b="1" dirty="0" smtClean="0"/>
              <a:t>Ακόμη εγκαθίδρυσε αρχές νόμιμων διαδικασιών και ισότητα ενώπιον του νόμου. </a:t>
            </a:r>
          </a:p>
          <a:p>
            <a:endParaRPr lang="el-GR" sz="3000" b="1" dirty="0"/>
          </a:p>
        </p:txBody>
      </p:sp>
      <p:sp>
        <p:nvSpPr>
          <p:cNvPr id="4" name="3 - Ορθογώνιο"/>
          <p:cNvSpPr/>
          <p:nvPr/>
        </p:nvSpPr>
        <p:spPr>
          <a:xfrm>
            <a:off x="0" y="1000108"/>
            <a:ext cx="9144000" cy="1477328"/>
          </a:xfrm>
          <a:prstGeom prst="rect">
            <a:avLst/>
          </a:prstGeom>
        </p:spPr>
        <p:txBody>
          <a:bodyPr wrap="square">
            <a:spAutoFit/>
          </a:bodyPr>
          <a:lstStyle/>
          <a:p>
            <a:r>
              <a:rPr lang="el-GR" sz="3000" b="1" dirty="0" smtClean="0"/>
              <a:t>Περιείχε επίσης προβλέψεις για την απαγόρευση της δωροδοκίας και τις παραβάσεις καθήκοντος των αξιωματούχων.</a:t>
            </a:r>
            <a:endParaRPr lang="el-GR" sz="3000" b="1" dirty="0"/>
          </a:p>
        </p:txBody>
      </p:sp>
    </p:spTree>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4 - Ορθογώνιο"/>
          <p:cNvSpPr/>
          <p:nvPr/>
        </p:nvSpPr>
        <p:spPr>
          <a:xfrm>
            <a:off x="0" y="714356"/>
            <a:ext cx="9144000" cy="1169551"/>
          </a:xfrm>
          <a:prstGeom prst="rect">
            <a:avLst/>
          </a:prstGeom>
          <a:noFill/>
        </p:spPr>
        <p:txBody>
          <a:bodyPr wrap="square" lIns="91440" tIns="45720" rIns="91440" bIns="45720">
            <a:spAutoFit/>
          </a:bodyPr>
          <a:lstStyle/>
          <a:p>
            <a:pPr algn="ct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 Αναφορά Δικαίου </a:t>
            </a:r>
            <a:endParaRPr lang="el-GR" sz="7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214338"/>
            <a:ext cx="9144000" cy="7072338"/>
          </a:xfrm>
          <a:prstGeom prst="rect">
            <a:avLst/>
          </a:prstGeom>
          <a:noFill/>
        </p:spPr>
      </p:pic>
      <p:sp>
        <p:nvSpPr>
          <p:cNvPr id="3" name="2 - Ορθογώνιο"/>
          <p:cNvSpPr/>
          <p:nvPr/>
        </p:nvSpPr>
        <p:spPr>
          <a:xfrm>
            <a:off x="0" y="5380672"/>
            <a:ext cx="9144000" cy="1477328"/>
          </a:xfrm>
          <a:prstGeom prst="rect">
            <a:avLst/>
          </a:prstGeom>
        </p:spPr>
        <p:txBody>
          <a:bodyPr wrap="square">
            <a:spAutoFit/>
          </a:bodyPr>
          <a:lstStyle/>
          <a:p>
            <a:pPr algn="just"/>
            <a:r>
              <a:rPr lang="el-GR" sz="3000" b="1" dirty="0" smtClean="0"/>
              <a:t>Το 1628 το Αγγλικό Κοινοβούλιο συνέταξε την Αναφορά Δικαίου και την απέστειλε στον Κάρολο Α΄ ως δήλωση πολιτικής ελευθερίας</a:t>
            </a:r>
            <a:endParaRPr lang="el-GR" sz="3000" b="1" dirty="0"/>
          </a:p>
        </p:txBody>
      </p:sp>
      <p:pic>
        <p:nvPicPr>
          <p:cNvPr id="4" name="3 - Εικόνα" descr="download.jpg"/>
          <p:cNvPicPr>
            <a:picLocks noChangeAspect="1"/>
          </p:cNvPicPr>
          <p:nvPr/>
        </p:nvPicPr>
        <p:blipFill>
          <a:blip r:embed="rId3"/>
          <a:stretch>
            <a:fillRect/>
          </a:stretch>
        </p:blipFill>
        <p:spPr>
          <a:xfrm>
            <a:off x="857224" y="0"/>
            <a:ext cx="7358082" cy="52863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5072066" y="857232"/>
            <a:ext cx="4071934" cy="3323987"/>
          </a:xfrm>
          <a:prstGeom prst="rect">
            <a:avLst/>
          </a:prstGeom>
        </p:spPr>
        <p:txBody>
          <a:bodyPr wrap="square">
            <a:spAutoFit/>
          </a:bodyPr>
          <a:lstStyle/>
          <a:p>
            <a:r>
              <a:rPr lang="el-GR" sz="3000" b="1" dirty="0" smtClean="0"/>
              <a:t>Το Κοινοβούλιο είχε αρνηθεί να εγκρίνει τη χρηματοδότηση της εξωτερικής πολιτικής του βασιλιά, Κάρολου Α’.</a:t>
            </a:r>
          </a:p>
          <a:p>
            <a:endParaRPr lang="el-GR" sz="3000" b="1" dirty="0"/>
          </a:p>
        </p:txBody>
      </p:sp>
      <p:pic>
        <p:nvPicPr>
          <p:cNvPr id="29698" name="Picture 2" descr="https://encrypted-tbn2.gstatic.com/images?q=tbn:ANd9GcScukO8nn4mjUiauMb7XcTGQ0JriJgDs-nHmxYMehKyogPLpQkY"/>
          <p:cNvPicPr>
            <a:picLocks noChangeAspect="1" noChangeArrowheads="1"/>
          </p:cNvPicPr>
          <p:nvPr/>
        </p:nvPicPr>
        <p:blipFill>
          <a:blip r:embed="rId3"/>
          <a:srcRect/>
          <a:stretch>
            <a:fillRect/>
          </a:stretch>
        </p:blipFill>
        <p:spPr bwMode="auto">
          <a:xfrm>
            <a:off x="0" y="0"/>
            <a:ext cx="4857752" cy="6858000"/>
          </a:xfrm>
          <a:prstGeom prst="rect">
            <a:avLst/>
          </a:prstGeom>
          <a:noFill/>
        </p:spPr>
      </p:pic>
    </p:spTree>
  </p:cSld>
  <p:clrMapOvr>
    <a:masterClrMapping/>
  </p:clrMapOvr>
  <p:transition spd="med">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4000496" y="1928802"/>
            <a:ext cx="5143504" cy="1477328"/>
          </a:xfrm>
          <a:prstGeom prst="rect">
            <a:avLst/>
          </a:prstGeom>
        </p:spPr>
        <p:txBody>
          <a:bodyPr wrap="square">
            <a:spAutoFit/>
          </a:bodyPr>
          <a:lstStyle/>
          <a:p>
            <a:r>
              <a:rPr lang="el-GR" sz="3000" b="1" dirty="0" smtClean="0"/>
              <a:t>Κατά συνέπεια, ο Κάρολος Α΄ έλαβε παράλογα οικονομικά μέτρα. </a:t>
            </a:r>
            <a:endParaRPr lang="el-GR" sz="3000" b="1" dirty="0"/>
          </a:p>
        </p:txBody>
      </p:sp>
      <p:pic>
        <p:nvPicPr>
          <p:cNvPr id="4" name="3 - Εικόνα" descr="King_Charles_I_after_original_by_van_Dyck.jpg"/>
          <p:cNvPicPr>
            <a:picLocks noChangeAspect="1"/>
          </p:cNvPicPr>
          <p:nvPr/>
        </p:nvPicPr>
        <p:blipFill>
          <a:blip r:embed="rId3"/>
          <a:stretch>
            <a:fillRect/>
          </a:stretch>
        </p:blipFill>
        <p:spPr>
          <a:xfrm>
            <a:off x="0" y="0"/>
            <a:ext cx="3857620"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357166"/>
            <a:ext cx="5214910" cy="5170646"/>
          </a:xfrm>
          <a:prstGeom prst="rect">
            <a:avLst/>
          </a:prstGeom>
        </p:spPr>
        <p:txBody>
          <a:bodyPr wrap="square">
            <a:spAutoFit/>
          </a:bodyPr>
          <a:lstStyle/>
          <a:p>
            <a:pPr>
              <a:buFont typeface="Wingdings" pitchFamily="2" charset="2"/>
              <a:buChar char="Ø"/>
            </a:pPr>
            <a:r>
              <a:rPr lang="el-GR" sz="3000" b="1" dirty="0" smtClean="0"/>
              <a:t>απέσπασε εξαναγκαστικά δάνεια από τους υπηκόους του και στα σπίτια τους στρατώνισε τα στρατεύματά του. </a:t>
            </a:r>
          </a:p>
          <a:p>
            <a:pPr>
              <a:buFont typeface="Wingdings" pitchFamily="2" charset="2"/>
              <a:buChar char="Ø"/>
            </a:pPr>
            <a:r>
              <a:rPr lang="el-GR" sz="3000" b="1" dirty="0" smtClean="0"/>
              <a:t>Η αυθαίρετη σύλληψη </a:t>
            </a:r>
          </a:p>
          <a:p>
            <a:r>
              <a:rPr lang="el-GR" sz="3000" b="1" dirty="0" smtClean="0"/>
              <a:t>και η φυλάκιση όσων ήταν αντίθετοι με την πολιτική του, προξένησαν στα μέλη του Κοινοβουλίου μένος για τον βασιλιά</a:t>
            </a:r>
            <a:endParaRPr lang="el-GR" sz="3000" b="1" dirty="0"/>
          </a:p>
        </p:txBody>
      </p:sp>
      <p:pic>
        <p:nvPicPr>
          <p:cNvPr id="4" name="3 - Εικόνα" descr="King_Charles_I_by_Gerrit_van_Honthorst_sm.jpg"/>
          <p:cNvPicPr>
            <a:picLocks noChangeAspect="1"/>
          </p:cNvPicPr>
          <p:nvPr/>
        </p:nvPicPr>
        <p:blipFill>
          <a:blip r:embed="rId3"/>
          <a:stretch>
            <a:fillRect/>
          </a:stretch>
        </p:blipFill>
        <p:spPr>
          <a:xfrm>
            <a:off x="4929190" y="714356"/>
            <a:ext cx="4214810" cy="4857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0"/>
            <a:ext cx="9144000" cy="4708981"/>
          </a:xfrm>
          <a:prstGeom prst="rect">
            <a:avLst/>
          </a:prstGeom>
        </p:spPr>
        <p:txBody>
          <a:bodyPr wrap="square">
            <a:spAutoFit/>
          </a:bodyPr>
          <a:lstStyle/>
          <a:p>
            <a:r>
              <a:rPr lang="el-GR" sz="3000" b="1" dirty="0" smtClean="0"/>
              <a:t>Συντάχθηκε τότε η Αναφορά Δικαίου, η οποία είχε τέσσερις βασικές αρχές: </a:t>
            </a:r>
          </a:p>
          <a:p>
            <a:r>
              <a:rPr lang="el-GR" sz="3000" b="1" dirty="0" smtClean="0"/>
              <a:t>(α) Να μην επιβάλλονται φόροι δίχως τη συναίνεση του Κοινοβουλίου·</a:t>
            </a:r>
          </a:p>
          <a:p>
            <a:r>
              <a:rPr lang="el-GR" sz="3000" b="1" dirty="0" smtClean="0"/>
              <a:t> (β) Κανένας υπήκοος να μην φυλακίζεται χωρίς αποδείξεις·</a:t>
            </a:r>
          </a:p>
          <a:p>
            <a:r>
              <a:rPr lang="el-GR" sz="3000" b="1" dirty="0" smtClean="0"/>
              <a:t> (γ) Κανένας στρατιώτης να μην στρατωνίζεται από πολίτη και</a:t>
            </a:r>
          </a:p>
          <a:p>
            <a:r>
              <a:rPr lang="el-GR" sz="3000" b="1" dirty="0" smtClean="0"/>
              <a:t> (δ) Ο Στρατιωτικός Νόμος να μην χρησιμοποιείται εν καιρώ ειρήνης.</a:t>
            </a:r>
            <a:endParaRPr lang="el-GR" sz="3000" b="1" dirty="0"/>
          </a:p>
        </p:txBody>
      </p:sp>
    </p:spTree>
  </p:cSld>
  <p:clrMapOvr>
    <a:masterClrMapping/>
  </p:clrMapOvr>
  <p:transition spd="med">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4 - Ορθογώνιο"/>
          <p:cNvSpPr/>
          <p:nvPr/>
        </p:nvSpPr>
        <p:spPr>
          <a:xfrm>
            <a:off x="0" y="714356"/>
            <a:ext cx="9144000" cy="4401205"/>
          </a:xfrm>
          <a:prstGeom prst="rect">
            <a:avLst/>
          </a:prstGeom>
          <a:noFill/>
        </p:spPr>
        <p:txBody>
          <a:bodyPr wrap="square" lIns="91440" tIns="45720" rIns="91440" bIns="45720">
            <a:spAutoFit/>
          </a:bodyPr>
          <a:lstStyle/>
          <a:p>
            <a:pPr lvl="0" algn="ctr"/>
            <a:r>
              <a:rPr lang="el-GR" sz="7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Η Διακήρυξη Ανεξαρτησίας των </a:t>
            </a:r>
            <a:r>
              <a:rPr lang="el-GR" sz="70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Ηνωµένων</a:t>
            </a: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Πολιτειών</a:t>
            </a:r>
          </a:p>
          <a:p>
            <a:pPr lvl="0" algn="ctr"/>
            <a:endParaRPr lang="el-GR" sz="7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4857752" y="0"/>
            <a:ext cx="4286248" cy="3600986"/>
          </a:xfrm>
          <a:prstGeom prst="rect">
            <a:avLst/>
          </a:prstGeom>
        </p:spPr>
        <p:txBody>
          <a:bodyPr wrap="square">
            <a:spAutoFit/>
          </a:bodyPr>
          <a:lstStyle/>
          <a:p>
            <a:pPr algn="ctr"/>
            <a:r>
              <a:rPr lang="el-GR" sz="3000" b="1" dirty="0" smtClean="0"/>
              <a:t>Στις 4 Ιουλίου 1776, το Κογκρέσο των Ηνωμένων Πολιτειών, ενέκρινε τη Διακήρυξη της Ανεξαρτησίας. Βασικός της συντάκτης ήταν ο Τόμας Τζέφερσον.</a:t>
            </a:r>
          </a:p>
          <a:p>
            <a:endParaRPr lang="el-GR" dirty="0"/>
          </a:p>
        </p:txBody>
      </p:sp>
      <p:pic>
        <p:nvPicPr>
          <p:cNvPr id="5" name="4 - Εικόνα" descr="Thomas-Jefferson-painting_el.jpg"/>
          <p:cNvPicPr>
            <a:picLocks noChangeAspect="1"/>
          </p:cNvPicPr>
          <p:nvPr/>
        </p:nvPicPr>
        <p:blipFill>
          <a:blip r:embed="rId3"/>
          <a:stretch>
            <a:fillRect/>
          </a:stretch>
        </p:blipFill>
        <p:spPr>
          <a:xfrm>
            <a:off x="5500694" y="3357562"/>
            <a:ext cx="3357586" cy="3500438"/>
          </a:xfrm>
          <a:prstGeom prst="rect">
            <a:avLst/>
          </a:prstGeom>
          <a:noFill/>
          <a:ln>
            <a:noFill/>
          </a:ln>
        </p:spPr>
      </p:pic>
      <p:pic>
        <p:nvPicPr>
          <p:cNvPr id="6" name="5 - Εικόνα" descr="Writing_the_Declaration_of_Independence_1776_cph.3g09904.jpg"/>
          <p:cNvPicPr>
            <a:picLocks noChangeAspect="1"/>
          </p:cNvPicPr>
          <p:nvPr/>
        </p:nvPicPr>
        <p:blipFill>
          <a:blip r:embed="rId4"/>
          <a:stretch>
            <a:fillRect/>
          </a:stretch>
        </p:blipFill>
        <p:spPr>
          <a:xfrm>
            <a:off x="0" y="0"/>
            <a:ext cx="5000628" cy="6858000"/>
          </a:xfrm>
          <a:prstGeom prst="rect">
            <a:avLst/>
          </a:prstGeom>
        </p:spPr>
      </p:pic>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4 - Ορθογώνιο"/>
          <p:cNvSpPr/>
          <p:nvPr/>
        </p:nvSpPr>
        <p:spPr>
          <a:xfrm>
            <a:off x="0" y="714356"/>
            <a:ext cx="9144000" cy="2246769"/>
          </a:xfrm>
          <a:prstGeom prst="rect">
            <a:avLst/>
          </a:prstGeom>
          <a:noFill/>
        </p:spPr>
        <p:txBody>
          <a:bodyPr wrap="square" lIns="91440" tIns="45720" rIns="91440" bIns="45720">
            <a:spAutoFit/>
          </a:bodyPr>
          <a:lstStyle/>
          <a:p>
            <a:pPr algn="ct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 Ο Κύλινδρος του </a:t>
            </a:r>
            <a:r>
              <a:rPr lang="el-GR" sz="70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Κύρου</a:t>
            </a:r>
            <a:endParaRPr lang="el-GR" sz="7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0"/>
            <a:ext cx="9144000" cy="3323987"/>
          </a:xfrm>
          <a:prstGeom prst="rect">
            <a:avLst/>
          </a:prstGeom>
        </p:spPr>
        <p:txBody>
          <a:bodyPr wrap="square">
            <a:spAutoFit/>
          </a:bodyPr>
          <a:lstStyle/>
          <a:p>
            <a:pPr algn="ctr"/>
            <a:r>
              <a:rPr lang="el-GR" dirty="0" smtClean="0"/>
              <a:t> </a:t>
            </a:r>
            <a:r>
              <a:rPr lang="el-GR" sz="3000" b="1" dirty="0"/>
              <a:t>Ο</a:t>
            </a:r>
            <a:r>
              <a:rPr lang="el-GR" sz="3000" b="1" dirty="0" smtClean="0"/>
              <a:t> Τζέφερσον έγραψε τη Διακήρυξη ως επίσημη εξήγηση του λόγου για τον οποίο το Κογκρέσο λίγο νωρίτερα ψήφισε την κήρυξη ανεξαρτησίας από τη Μεγάλη Βρετανία, </a:t>
            </a:r>
            <a:r>
              <a:rPr lang="el-GR" sz="3000" b="1" dirty="0" err="1" smtClean="0"/>
              <a:t>περίπουένα</a:t>
            </a:r>
            <a:r>
              <a:rPr lang="el-GR" sz="3000" b="1" dirty="0" smtClean="0"/>
              <a:t> χρόνο μετά την έναρξη του Πολέμου της Αμερικανικής Επανάστασης και ως επίσημη δήλωση ότι οι 13 Αμερικανικές Αποικίες δεν αποτελούν πλέον μέρος της Βρετανικής Αυτοκρατορίας.</a:t>
            </a:r>
            <a:endParaRPr lang="el-GR" sz="3000" b="1" dirty="0"/>
          </a:p>
        </p:txBody>
      </p:sp>
      <p:pic>
        <p:nvPicPr>
          <p:cNvPr id="5" name="4 - Εικόνα" descr="κατάλογος.jpg"/>
          <p:cNvPicPr>
            <a:picLocks noChangeAspect="1"/>
          </p:cNvPicPr>
          <p:nvPr/>
        </p:nvPicPr>
        <p:blipFill>
          <a:blip r:embed="rId3"/>
          <a:stretch>
            <a:fillRect/>
          </a:stretch>
        </p:blipFill>
        <p:spPr>
          <a:xfrm>
            <a:off x="857224" y="3357562"/>
            <a:ext cx="7429520" cy="3500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4457343"/>
            <a:ext cx="9144000" cy="2400657"/>
          </a:xfrm>
          <a:prstGeom prst="rect">
            <a:avLst/>
          </a:prstGeom>
        </p:spPr>
        <p:txBody>
          <a:bodyPr wrap="square">
            <a:spAutoFit/>
          </a:bodyPr>
          <a:lstStyle/>
          <a:p>
            <a:pPr algn="ctr"/>
            <a:r>
              <a:rPr lang="el-GR" sz="3000" b="1" dirty="0" smtClean="0"/>
              <a:t>Η Διακήρυξη των Ανθρωπίνων Δικαιωμάτων προασπίζει την ελευθερία του λόγου, την ελευθερία στη θρησκεία, το δικαίωμα κατοχής και οπλοφορίας, το δικαίωμα του </a:t>
            </a:r>
            <a:r>
              <a:rPr lang="el-GR" sz="3000" b="1" dirty="0" err="1" smtClean="0"/>
              <a:t>συνέρχεσθαι</a:t>
            </a:r>
            <a:r>
              <a:rPr lang="el-GR" sz="3000" b="1" dirty="0" smtClean="0"/>
              <a:t> και συνεταιρίζεσθαι, και το δικαίωμα της αναφοράς στις Αρχές.</a:t>
            </a:r>
            <a:endParaRPr lang="el-GR" sz="3000" b="1" dirty="0"/>
          </a:p>
        </p:txBody>
      </p:sp>
      <p:pic>
        <p:nvPicPr>
          <p:cNvPr id="4" name="3 - Εικόνα" descr="400px-Declaration_independence.jpg"/>
          <p:cNvPicPr>
            <a:picLocks noChangeAspect="1"/>
          </p:cNvPicPr>
          <p:nvPr/>
        </p:nvPicPr>
        <p:blipFill>
          <a:blip r:embed="rId3"/>
          <a:stretch>
            <a:fillRect/>
          </a:stretch>
        </p:blipFill>
        <p:spPr>
          <a:xfrm>
            <a:off x="1285852" y="0"/>
            <a:ext cx="6643702" cy="400050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5286380" y="928670"/>
            <a:ext cx="3857620" cy="3785652"/>
          </a:xfrm>
          <a:prstGeom prst="rect">
            <a:avLst/>
          </a:prstGeom>
        </p:spPr>
        <p:txBody>
          <a:bodyPr wrap="square">
            <a:spAutoFit/>
          </a:bodyPr>
          <a:lstStyle/>
          <a:p>
            <a:pPr algn="ctr"/>
            <a:r>
              <a:rPr lang="el-GR" sz="3000" b="1" dirty="0" smtClean="0"/>
              <a:t>Επίσης, απαγορεύει την αδικαιολόγητη έρευνα και σύλληψη, τις σκληρές και ασυνήθιστες τιμωρίες και την </a:t>
            </a:r>
            <a:r>
              <a:rPr lang="el-GR" sz="3000" b="1" dirty="0" err="1" smtClean="0"/>
              <a:t>αυτο</a:t>
            </a:r>
            <a:r>
              <a:rPr lang="el-GR" sz="3000" b="1" dirty="0" smtClean="0"/>
              <a:t>-ενοχοποίηση κατόπιν πίεσης.</a:t>
            </a:r>
            <a:endParaRPr lang="el-GR" sz="3000" b="1" dirty="0"/>
          </a:p>
        </p:txBody>
      </p:sp>
      <p:pic>
        <p:nvPicPr>
          <p:cNvPr id="4" name="3 - Εικόνα" descr="bill of rights.jpg"/>
          <p:cNvPicPr>
            <a:picLocks noChangeAspect="1"/>
          </p:cNvPicPr>
          <p:nvPr/>
        </p:nvPicPr>
        <p:blipFill>
          <a:blip r:embed="rId3"/>
          <a:stretch>
            <a:fillRect/>
          </a:stretch>
        </p:blipFill>
        <p:spPr>
          <a:xfrm>
            <a:off x="0" y="0"/>
            <a:ext cx="5214942"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285728"/>
            <a:ext cx="9144000" cy="4324261"/>
          </a:xfrm>
          <a:prstGeom prst="rect">
            <a:avLst/>
          </a:prstGeom>
        </p:spPr>
        <p:txBody>
          <a:bodyPr wrap="square">
            <a:spAutoFit/>
          </a:bodyPr>
          <a:lstStyle/>
          <a:p>
            <a:r>
              <a:rPr lang="el-GR" sz="2500" b="1" dirty="0" smtClean="0"/>
              <a:t>Μεταξύ άλλων, η Διακήρυξη Δικαιωμάτων παρέχει νομική προστασία από την αυθαίρετη νομολογία του Κογκρέσου σχετικά με την εγκαθίδρυση μιας θρησκείας και απαγορεύει στην ομοσπονδιακή κυβέρνηση να στερήσει από κάποιο άτομο τη ζωή, την ελευθερία ή την περιουσία του, χωρίς να ακολουθηθεί η κανονική νομική διαδικασία. Στις περιπτώσεις ομοσπονδιακών εγκλημάτων απαιτείται παραπομπή από ανώτερο δικαστήριο για κάθε μείζον αδίκημα ή ειδεχθές έγκλημα και εξασφαλίζει άμεση δημόσια δίκη από ένα αμερόληπτο δικαστήριο στην περιοχή όπου διαπράχθηκε η εγκληματική πράξη και απαγορεύει τη δίωξη για αδίκημα για το οποίο ο κατηγορούμενος έχει ήδη δικαστεί.</a:t>
            </a:r>
            <a:endParaRPr lang="el-GR" sz="2500" b="1" dirty="0"/>
          </a:p>
        </p:txBody>
      </p:sp>
      <p:pic>
        <p:nvPicPr>
          <p:cNvPr id="4" name="3 - Εικόνα" descr="4-July-USA-Independence-Day-Image.jpg"/>
          <p:cNvPicPr>
            <a:picLocks noChangeAspect="1"/>
          </p:cNvPicPr>
          <p:nvPr/>
        </p:nvPicPr>
        <p:blipFill>
          <a:blip r:embed="rId3" cstate="print"/>
          <a:srcRect b="58750"/>
          <a:stretch>
            <a:fillRect/>
          </a:stretch>
        </p:blipFill>
        <p:spPr>
          <a:xfrm>
            <a:off x="0" y="4500570"/>
            <a:ext cx="9144000" cy="2357430"/>
          </a:xfrm>
          <a:prstGeom prst="rect">
            <a:avLst/>
          </a:prstGeom>
        </p:spPr>
      </p:pic>
    </p:spTree>
  </p:cSld>
  <p:clrMapOvr>
    <a:masterClrMapping/>
  </p:clrMapOvr>
  <p:transition spd="med">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4 - Ορθογώνιο"/>
          <p:cNvSpPr/>
          <p:nvPr/>
        </p:nvSpPr>
        <p:spPr>
          <a:xfrm>
            <a:off x="0" y="714356"/>
            <a:ext cx="9144000" cy="5478423"/>
          </a:xfrm>
          <a:prstGeom prst="rect">
            <a:avLst/>
          </a:prstGeom>
          <a:noFill/>
        </p:spPr>
        <p:txBody>
          <a:bodyPr wrap="square" lIns="91440" tIns="45720" rIns="91440" bIns="45720">
            <a:spAutoFit/>
          </a:bodyPr>
          <a:lstStyle/>
          <a:p>
            <a:pPr algn="ct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5. Η Διακήρυξη των Δικαιωμάτων του Ανθρώπου και του Πολίτη</a:t>
            </a:r>
          </a:p>
          <a:p>
            <a:pPr lvl="0" algn="ctr"/>
            <a:endParaRPr lang="el-GR" sz="7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3 - Ορθογώνιο"/>
          <p:cNvSpPr/>
          <p:nvPr/>
        </p:nvSpPr>
        <p:spPr>
          <a:xfrm>
            <a:off x="0" y="0"/>
            <a:ext cx="9144000" cy="1938992"/>
          </a:xfrm>
          <a:prstGeom prst="rect">
            <a:avLst/>
          </a:prstGeom>
        </p:spPr>
        <p:txBody>
          <a:bodyPr wrap="square">
            <a:spAutoFit/>
          </a:bodyPr>
          <a:lstStyle/>
          <a:p>
            <a:r>
              <a:rPr lang="el-GR" sz="3000" b="1" dirty="0" smtClean="0"/>
              <a:t>Το 1789 ο λαός της Γαλλίας επέφερε την κατάργηση της απόλυτης μοναρχίας και δημιούργησε τις προϋποθέσεις για την καθιέρωση της πρώτης Γαλλικής Δημοκρατίας.</a:t>
            </a:r>
            <a:endParaRPr lang="el-GR" sz="3000" b="1" dirty="0"/>
          </a:p>
        </p:txBody>
      </p:sp>
      <p:pic>
        <p:nvPicPr>
          <p:cNvPr id="5" name="4 - Εικόνα" descr="pegasus_LARGE_t_641_337997__type11885.jpg"/>
          <p:cNvPicPr>
            <a:picLocks noChangeAspect="1"/>
          </p:cNvPicPr>
          <p:nvPr/>
        </p:nvPicPr>
        <p:blipFill>
          <a:blip r:embed="rId3"/>
          <a:stretch>
            <a:fillRect/>
          </a:stretch>
        </p:blipFill>
        <p:spPr>
          <a:xfrm>
            <a:off x="0" y="2000240"/>
            <a:ext cx="9144000" cy="4857760"/>
          </a:xfrm>
          <a:prstGeom prst="rect">
            <a:avLst/>
          </a:prstGeom>
        </p:spPr>
      </p:pic>
    </p:spTree>
  </p:cSld>
  <p:clrMapOvr>
    <a:masterClrMapping/>
  </p:clrMapOvr>
  <p:transition spd="med">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0"/>
            <a:ext cx="4286248" cy="7017306"/>
          </a:xfrm>
          <a:prstGeom prst="rect">
            <a:avLst/>
          </a:prstGeom>
        </p:spPr>
        <p:txBody>
          <a:bodyPr wrap="square">
            <a:spAutoFit/>
          </a:bodyPr>
          <a:lstStyle/>
          <a:p>
            <a:r>
              <a:rPr lang="el-GR" sz="3000" b="1" dirty="0" smtClean="0"/>
              <a:t>Έξι μόλις εβδομάδες μετά την κατάληψη της Βαστίλης και τρεις εβδομάδες μετά την κατάργηση της φεουδαρχίας, η Διακήρυξη των Δικαιωμάτων του Ανθρώπου και του Πολίτη υιοθετήθηκε από την Εθνική Συνταγματική Συνέλευση ως το πρώτο βήμα για τη σύνταξη του συντάγματος της Γαλλικής Δημοκρατίας.</a:t>
            </a:r>
            <a:endParaRPr lang="el-GR" sz="3000" dirty="0"/>
          </a:p>
        </p:txBody>
      </p:sp>
      <p:pic>
        <p:nvPicPr>
          <p:cNvPr id="4" name="3 - Εικόνα" descr="declaration_of_rights_0_el.jpg"/>
          <p:cNvPicPr>
            <a:picLocks noChangeAspect="1"/>
          </p:cNvPicPr>
          <p:nvPr/>
        </p:nvPicPr>
        <p:blipFill>
          <a:blip r:embed="rId3"/>
          <a:stretch>
            <a:fillRect/>
          </a:stretch>
        </p:blipFill>
        <p:spPr>
          <a:xfrm>
            <a:off x="4714876" y="0"/>
            <a:ext cx="4429124" cy="6858000"/>
          </a:xfrm>
          <a:prstGeom prst="rect">
            <a:avLst/>
          </a:prstGeom>
        </p:spPr>
      </p:pic>
    </p:spTree>
  </p:cSld>
  <p:clrMapOvr>
    <a:masterClrMapping/>
  </p:clrMapOvr>
  <p:transition spd="med">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0"/>
            <a:ext cx="9144000" cy="1938992"/>
          </a:xfrm>
          <a:prstGeom prst="rect">
            <a:avLst/>
          </a:prstGeom>
        </p:spPr>
        <p:txBody>
          <a:bodyPr wrap="square">
            <a:spAutoFit/>
          </a:bodyPr>
          <a:lstStyle/>
          <a:p>
            <a:r>
              <a:rPr lang="el-GR" sz="3000" b="1" dirty="0" smtClean="0"/>
              <a:t>Η Διακήρυξη δηλώνει ότι εγγυάται για όλους τους πολίτες τα δικαιώματα «της ελευθερίας, της περιουσίας, της ασφάλειας και της αντίστασης κατά της καταπίεσης». </a:t>
            </a:r>
          </a:p>
        </p:txBody>
      </p:sp>
      <p:pic>
        <p:nvPicPr>
          <p:cNvPr id="4" name="3 - Εικόνα" descr="french-revolution.jpg"/>
          <p:cNvPicPr>
            <a:picLocks noChangeAspect="1"/>
          </p:cNvPicPr>
          <p:nvPr/>
        </p:nvPicPr>
        <p:blipFill>
          <a:blip r:embed="rId3"/>
          <a:stretch>
            <a:fillRect/>
          </a:stretch>
        </p:blipFill>
        <p:spPr>
          <a:xfrm>
            <a:off x="3428992" y="2285992"/>
            <a:ext cx="5715008" cy="4572008"/>
          </a:xfrm>
          <a:prstGeom prst="rect">
            <a:avLst/>
          </a:prstGeom>
        </p:spPr>
      </p:pic>
      <p:sp>
        <p:nvSpPr>
          <p:cNvPr id="5" name="4 - Ορθογώνιο"/>
          <p:cNvSpPr/>
          <p:nvPr/>
        </p:nvSpPr>
        <p:spPr>
          <a:xfrm>
            <a:off x="0" y="2149019"/>
            <a:ext cx="4429124" cy="4708981"/>
          </a:xfrm>
          <a:prstGeom prst="rect">
            <a:avLst/>
          </a:prstGeom>
        </p:spPr>
        <p:txBody>
          <a:bodyPr wrap="square">
            <a:spAutoFit/>
          </a:bodyPr>
          <a:lstStyle/>
          <a:p>
            <a:pPr lvl="0"/>
            <a:r>
              <a:rPr lang="el-GR" sz="3000" b="1" dirty="0">
                <a:solidFill>
                  <a:prstClr val="black"/>
                </a:solidFill>
              </a:rPr>
              <a:t>Θεωρεί το νόμο ως «έκφραση της γενικής θέλησης» που σκοπό </a:t>
            </a:r>
            <a:endParaRPr lang="el-GR" sz="3000" b="1" dirty="0" smtClean="0">
              <a:solidFill>
                <a:prstClr val="black"/>
              </a:solidFill>
            </a:endParaRPr>
          </a:p>
          <a:p>
            <a:pPr lvl="0"/>
            <a:r>
              <a:rPr lang="el-GR" sz="3000" b="1" dirty="0" smtClean="0">
                <a:solidFill>
                  <a:prstClr val="black"/>
                </a:solidFill>
              </a:rPr>
              <a:t>έχει </a:t>
            </a:r>
            <a:r>
              <a:rPr lang="el-GR" sz="3000" b="1" dirty="0">
                <a:solidFill>
                  <a:prstClr val="black"/>
                </a:solidFill>
              </a:rPr>
              <a:t>την προώθηση της ισότητας έναντι των δικαιωμάτων και την απαγόρευση «μόνο των πράξεων εκείνων οι οποίες είναι επιβλαβείς για την κοινωνία».</a:t>
            </a:r>
          </a:p>
        </p:txBody>
      </p:sp>
    </p:spTree>
  </p:cSld>
  <p:clrMapOvr>
    <a:masterClrMapping/>
  </p:clrMapOvr>
  <p:transition spd="med">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4 - Ορθογώνιο"/>
          <p:cNvSpPr/>
          <p:nvPr/>
        </p:nvSpPr>
        <p:spPr>
          <a:xfrm>
            <a:off x="0" y="714356"/>
            <a:ext cx="9144000" cy="4401205"/>
          </a:xfrm>
          <a:prstGeom prst="rect">
            <a:avLst/>
          </a:prstGeom>
          <a:noFill/>
        </p:spPr>
        <p:txBody>
          <a:bodyPr wrap="square" lIns="91440" tIns="45720" rIns="91440" bIns="45720">
            <a:spAutoFit/>
          </a:bodyPr>
          <a:lstStyle/>
          <a:p>
            <a:pPr algn="ctr"/>
            <a:r>
              <a:rPr lang="el-GR" sz="7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6</a:t>
            </a: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Η Οικουμενική Διακήρυξη για τα Δικαιώματα του Ανθρώπου</a:t>
            </a:r>
            <a:endParaRPr lang="el-GR" sz="7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0"/>
            <a:ext cx="9144000" cy="2400657"/>
          </a:xfrm>
          <a:prstGeom prst="rect">
            <a:avLst/>
          </a:prstGeom>
        </p:spPr>
        <p:txBody>
          <a:bodyPr wrap="square">
            <a:spAutoFit/>
          </a:bodyPr>
          <a:lstStyle/>
          <a:p>
            <a:r>
              <a:rPr lang="el-GR" sz="3000" b="1" dirty="0" smtClean="0"/>
              <a:t>Μέσα από τις προσπάθειες του ΟΗΕ, οι κυβερνήσεις έχουν συνάψει πολλές πολυμερείς συμβάσεις που καθιστούν τον κόσμο ένα ασφαλέστερο και υγιέστερο μέρος, με περισσότερες ευκαιρίες και δικαιοσύνη για όλους μας.</a:t>
            </a:r>
            <a:endParaRPr lang="el-GR" sz="3000" b="1" dirty="0"/>
          </a:p>
        </p:txBody>
      </p:sp>
      <p:pic>
        <p:nvPicPr>
          <p:cNvPr id="4" name="3 - Εικόνα" descr="κατάλογος.jpg"/>
          <p:cNvPicPr>
            <a:picLocks noChangeAspect="1"/>
          </p:cNvPicPr>
          <p:nvPr/>
        </p:nvPicPr>
        <p:blipFill>
          <a:blip r:embed="rId3"/>
          <a:stretch>
            <a:fillRect/>
          </a:stretch>
        </p:blipFill>
        <p:spPr>
          <a:xfrm>
            <a:off x="714348" y="2357430"/>
            <a:ext cx="7786742" cy="45005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3" name="2 - Ορθογώνιο"/>
          <p:cNvSpPr/>
          <p:nvPr/>
        </p:nvSpPr>
        <p:spPr>
          <a:xfrm>
            <a:off x="0" y="1071546"/>
            <a:ext cx="4714876" cy="4708981"/>
          </a:xfrm>
          <a:prstGeom prst="rect">
            <a:avLst/>
          </a:prstGeom>
        </p:spPr>
        <p:txBody>
          <a:bodyPr wrap="square">
            <a:spAutoFit/>
          </a:bodyPr>
          <a:lstStyle/>
          <a:p>
            <a:r>
              <a:rPr lang="el-GR" sz="3000" b="1" dirty="0"/>
              <a:t>Το 539 </a:t>
            </a:r>
            <a:r>
              <a:rPr lang="el-GR" sz="3000" b="1" dirty="0" err="1"/>
              <a:t>π.Χ.</a:t>
            </a:r>
            <a:r>
              <a:rPr lang="el-GR" sz="3000" b="1" dirty="0"/>
              <a:t>, τα στρατεύματα του </a:t>
            </a:r>
            <a:r>
              <a:rPr lang="el-GR" sz="3000" b="1" dirty="0" err="1"/>
              <a:t>Κύρου</a:t>
            </a:r>
            <a:r>
              <a:rPr lang="el-GR" sz="3000" b="1" dirty="0"/>
              <a:t> του Μεγάλου, του πρώτου βασιλιά της </a:t>
            </a:r>
            <a:r>
              <a:rPr lang="el-GR" sz="3000" b="1" dirty="0" smtClean="0"/>
              <a:t>αρχαίας Περσίας, κατέκτησαν την πόλη της Βαβυλώνας. Αλλά οι επόμενες ενέργειές του ήταν αυτές που σήμαναν μια μεγάλη πρόοδο για τον άνθρωπο. </a:t>
            </a:r>
            <a:endParaRPr lang="el-GR" sz="3000" b="1" dirty="0"/>
          </a:p>
        </p:txBody>
      </p:sp>
      <p:sp>
        <p:nvSpPr>
          <p:cNvPr id="4" name="3 - Ορθογώνιο"/>
          <p:cNvSpPr/>
          <p:nvPr/>
        </p:nvSpPr>
        <p:spPr>
          <a:xfrm>
            <a:off x="0" y="0"/>
            <a:ext cx="9144000" cy="923330"/>
          </a:xfrm>
          <a:prstGeom prst="rect">
            <a:avLst/>
          </a:prstGeom>
          <a:noFill/>
        </p:spPr>
        <p:txBody>
          <a:bodyPr wrap="square" lIns="91440" tIns="45720" rIns="91440" bIns="45720">
            <a:spAutoFit/>
          </a:bodyPr>
          <a:lstStyle/>
          <a:p>
            <a:pPr algn="ctr"/>
            <a:r>
              <a:rPr lang="el-G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Ο Κύλινδρος του </a:t>
            </a:r>
            <a:r>
              <a:rPr lang="el-GR" sz="5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Κύρου</a:t>
            </a:r>
            <a:endParaRPr lang="el-G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338" name="AutoShape 2" descr="Cyrus portrait.jpg"/>
          <p:cNvSpPr>
            <a:spLocks noChangeAspect="1" noChangeArrowheads="1"/>
          </p:cNvSpPr>
          <p:nvPr/>
        </p:nvSpPr>
        <p:spPr bwMode="auto">
          <a:xfrm>
            <a:off x="155575" y="-1096963"/>
            <a:ext cx="1905000" cy="2286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5 - Εικόνα" descr="Cyrus_portrait.jpg"/>
          <p:cNvPicPr>
            <a:picLocks noChangeAspect="1"/>
          </p:cNvPicPr>
          <p:nvPr/>
        </p:nvPicPr>
        <p:blipFill>
          <a:blip r:embed="rId3"/>
          <a:stretch>
            <a:fillRect/>
          </a:stretch>
        </p:blipFill>
        <p:spPr>
          <a:xfrm>
            <a:off x="5143504" y="1714488"/>
            <a:ext cx="3429024" cy="401482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0"/>
            <a:ext cx="9144000" cy="2400657"/>
          </a:xfrm>
          <a:prstGeom prst="rect">
            <a:avLst/>
          </a:prstGeom>
        </p:spPr>
        <p:txBody>
          <a:bodyPr wrap="square">
            <a:spAutoFit/>
          </a:bodyPr>
          <a:lstStyle/>
          <a:p>
            <a:r>
              <a:rPr lang="el-GR" sz="3000" b="1" dirty="0" smtClean="0"/>
              <a:t>Η Οικουμενική Διακήρυξη για τα Δικαιώματα του Ανθρώπου, που υιοθετήθηκε από τη Γενική Συνέλευση το 1948, καθορίζει τα θεμελιώδη δικαιώματα και τις ελευθερίες, για όλες τις γυναίκες και όλους τους άντρες. </a:t>
            </a:r>
            <a:endParaRPr lang="el-GR" sz="3000" b="1" dirty="0"/>
          </a:p>
        </p:txBody>
      </p:sp>
      <p:pic>
        <p:nvPicPr>
          <p:cNvPr id="4" name="3 - Εικόνα" descr="un-meeting-10-dec--48-_el.jpg"/>
          <p:cNvPicPr>
            <a:picLocks noChangeAspect="1"/>
          </p:cNvPicPr>
          <p:nvPr/>
        </p:nvPicPr>
        <p:blipFill>
          <a:blip r:embed="rId3"/>
          <a:stretch>
            <a:fillRect/>
          </a:stretch>
        </p:blipFill>
        <p:spPr>
          <a:xfrm>
            <a:off x="0" y="2357430"/>
            <a:ext cx="9144000" cy="4500570"/>
          </a:xfrm>
          <a:prstGeom prst="rect">
            <a:avLst/>
          </a:prstGeom>
        </p:spPr>
      </p:pic>
    </p:spTree>
  </p:cSld>
  <p:clrMapOvr>
    <a:masterClrMapping/>
  </p:clrMapOvr>
  <p:transition spd="med">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3 - Εικόνα" descr="EleanorRooseveltHumanRights.png"/>
          <p:cNvPicPr>
            <a:picLocks noChangeAspect="1"/>
          </p:cNvPicPr>
          <p:nvPr/>
        </p:nvPicPr>
        <p:blipFill>
          <a:blip r:embed="rId3"/>
          <a:stretch>
            <a:fillRect/>
          </a:stretch>
        </p:blipFill>
        <p:spPr>
          <a:xfrm>
            <a:off x="4857752" y="1857364"/>
            <a:ext cx="4000496" cy="4214818"/>
          </a:xfrm>
          <a:prstGeom prst="rect">
            <a:avLst/>
          </a:prstGeom>
        </p:spPr>
      </p:pic>
      <p:sp>
        <p:nvSpPr>
          <p:cNvPr id="3" name="2 - Ορθογώνιο"/>
          <p:cNvSpPr/>
          <p:nvPr/>
        </p:nvSpPr>
        <p:spPr>
          <a:xfrm>
            <a:off x="0" y="0"/>
            <a:ext cx="9144000" cy="7017306"/>
          </a:xfrm>
          <a:prstGeom prst="rect">
            <a:avLst/>
          </a:prstGeom>
        </p:spPr>
        <p:txBody>
          <a:bodyPr wrap="square">
            <a:spAutoFit/>
          </a:bodyPr>
          <a:lstStyle/>
          <a:p>
            <a:r>
              <a:rPr lang="el-GR" sz="3000" b="1" dirty="0" smtClean="0"/>
              <a:t>Μεταξύ αυτών, είναι το δικαίωμα </a:t>
            </a:r>
          </a:p>
          <a:p>
            <a:pPr>
              <a:buFont typeface="Wingdings" pitchFamily="2" charset="2"/>
              <a:buChar char="Ø"/>
            </a:pPr>
            <a:r>
              <a:rPr lang="el-GR" sz="3000" b="1" dirty="0" smtClean="0"/>
              <a:t>στη ζωή</a:t>
            </a:r>
          </a:p>
          <a:p>
            <a:pPr>
              <a:buFont typeface="Wingdings" pitchFamily="2" charset="2"/>
              <a:buChar char="Ø"/>
            </a:pPr>
            <a:r>
              <a:rPr lang="el-GR" sz="3000" b="1" dirty="0" smtClean="0"/>
              <a:t>την ελευθερία και την ιθαγένεια</a:t>
            </a:r>
          </a:p>
          <a:p>
            <a:pPr>
              <a:buFont typeface="Wingdings" pitchFamily="2" charset="2"/>
              <a:buChar char="Ø"/>
            </a:pPr>
            <a:r>
              <a:rPr lang="el-GR" sz="3000" b="1" dirty="0" smtClean="0"/>
              <a:t>στην ελευθερία της σκέψης, της συνείδησης και της θρησκείας</a:t>
            </a:r>
          </a:p>
          <a:p>
            <a:pPr>
              <a:buFont typeface="Wingdings" pitchFamily="2" charset="2"/>
              <a:buChar char="Ø"/>
            </a:pPr>
            <a:r>
              <a:rPr lang="el-GR" sz="3000" b="1" dirty="0" smtClean="0"/>
              <a:t>στην εργασία</a:t>
            </a:r>
          </a:p>
          <a:p>
            <a:pPr>
              <a:buFont typeface="Wingdings" pitchFamily="2" charset="2"/>
              <a:buChar char="Ø"/>
            </a:pPr>
            <a:r>
              <a:rPr lang="el-GR" sz="3000" b="1" dirty="0" smtClean="0"/>
              <a:t>στην εκπαίδευση</a:t>
            </a:r>
          </a:p>
          <a:p>
            <a:pPr>
              <a:buFont typeface="Wingdings" pitchFamily="2" charset="2"/>
              <a:buChar char="Ø"/>
            </a:pPr>
            <a:r>
              <a:rPr lang="el-GR" sz="3000" b="1" dirty="0" smtClean="0"/>
              <a:t>στην τροφή και την κατοικία</a:t>
            </a:r>
          </a:p>
          <a:p>
            <a:pPr>
              <a:buFont typeface="Wingdings" pitchFamily="2" charset="2"/>
              <a:buChar char="Ø"/>
            </a:pPr>
            <a:r>
              <a:rPr lang="el-GR" sz="3000" b="1" dirty="0"/>
              <a:t>τ</a:t>
            </a:r>
            <a:r>
              <a:rPr lang="el-GR" sz="3000" b="1" dirty="0" smtClean="0"/>
              <a:t>ης συμμετοχής στη </a:t>
            </a:r>
          </a:p>
          <a:p>
            <a:r>
              <a:rPr lang="el-GR" sz="3000" b="1" dirty="0" smtClean="0"/>
              <a:t>Διακυβέρνηση.</a:t>
            </a:r>
          </a:p>
          <a:p>
            <a:endParaRPr lang="el-GR" sz="3000" b="1" dirty="0"/>
          </a:p>
          <a:p>
            <a:r>
              <a:rPr lang="el-GR" sz="3000" b="1" dirty="0" smtClean="0"/>
              <a:t>Η Διακήρυξη έθεσε τις βάσεις </a:t>
            </a:r>
          </a:p>
          <a:p>
            <a:r>
              <a:rPr lang="el-GR" sz="3000" b="1" dirty="0" smtClean="0"/>
              <a:t>Για περισσότερες από 80 </a:t>
            </a:r>
          </a:p>
          <a:p>
            <a:r>
              <a:rPr lang="el-GR" sz="3000" b="1" dirty="0" smtClean="0"/>
              <a:t>συνθήκες και διακηρύξεις για τα </a:t>
            </a:r>
          </a:p>
          <a:p>
            <a:r>
              <a:rPr lang="el-GR" sz="3000" b="1" dirty="0" smtClean="0"/>
              <a:t>ανθρώπινα δικαιώματα.</a:t>
            </a:r>
            <a:endParaRPr lang="el-GR" sz="3000" b="1" dirty="0"/>
          </a:p>
        </p:txBody>
      </p:sp>
    </p:spTree>
  </p:cSld>
  <p:clrMapOvr>
    <a:masterClrMapping/>
  </p:clrMapOvr>
  <p:transition spd="med">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2571744"/>
            <a:ext cx="9144000" cy="116955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7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ΤΕΛΟΣ</a:t>
            </a:r>
            <a:endParaRPr lang="el-GR" sz="7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3" name="2 - Ορθογώνιο"/>
          <p:cNvSpPr/>
          <p:nvPr/>
        </p:nvSpPr>
        <p:spPr>
          <a:xfrm>
            <a:off x="5143504" y="1142984"/>
            <a:ext cx="4000496" cy="3785652"/>
          </a:xfrm>
          <a:prstGeom prst="rect">
            <a:avLst/>
          </a:prstGeom>
        </p:spPr>
        <p:txBody>
          <a:bodyPr wrap="square">
            <a:spAutoFit/>
          </a:bodyPr>
          <a:lstStyle/>
          <a:p>
            <a:pPr>
              <a:buFont typeface="Wingdings" pitchFamily="2" charset="2"/>
              <a:buChar char="Ø"/>
            </a:pPr>
            <a:r>
              <a:rPr lang="el-GR" sz="3000" b="1" dirty="0" smtClean="0"/>
              <a:t>Ελευθέρωσε τους σκλάβους</a:t>
            </a:r>
          </a:p>
          <a:p>
            <a:pPr>
              <a:buFont typeface="Wingdings" pitchFamily="2" charset="2"/>
              <a:buChar char="Ø"/>
            </a:pPr>
            <a:r>
              <a:rPr lang="el-GR" sz="3000" b="1" dirty="0" smtClean="0"/>
              <a:t>διακήρυξε ότι όλοι οι άνθρωποι έχουν το δικαίωμα να επιλέγουν τη θρησκεία τους</a:t>
            </a:r>
          </a:p>
          <a:p>
            <a:pPr>
              <a:buFont typeface="Wingdings" pitchFamily="2" charset="2"/>
              <a:buChar char="Ø"/>
            </a:pPr>
            <a:r>
              <a:rPr lang="el-GR" sz="3000" b="1" dirty="0" smtClean="0"/>
              <a:t>εδραίωσε φυλετική ισότητα</a:t>
            </a:r>
          </a:p>
        </p:txBody>
      </p:sp>
      <p:pic>
        <p:nvPicPr>
          <p:cNvPr id="17410" name="Picture 2" descr="http://www.humanrights.com/fr/sites/default/files/cyrus-the-great_fr.jpg"/>
          <p:cNvPicPr>
            <a:picLocks noChangeAspect="1" noChangeArrowheads="1"/>
          </p:cNvPicPr>
          <p:nvPr/>
        </p:nvPicPr>
        <p:blipFill>
          <a:blip r:embed="rId3"/>
          <a:srcRect/>
          <a:stretch>
            <a:fillRect/>
          </a:stretch>
        </p:blipFill>
        <p:spPr bwMode="auto">
          <a:xfrm>
            <a:off x="0" y="1"/>
            <a:ext cx="5214942"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0"/>
            <a:ext cx="4357686" cy="3323987"/>
          </a:xfrm>
          <a:prstGeom prst="rect">
            <a:avLst/>
          </a:prstGeom>
        </p:spPr>
        <p:txBody>
          <a:bodyPr wrap="square">
            <a:spAutoFit/>
          </a:bodyPr>
          <a:lstStyle/>
          <a:p>
            <a:r>
              <a:rPr lang="el-GR" sz="3000" b="1" dirty="0" smtClean="0"/>
              <a:t>Αυτές και άλλες αποφάσεις καταγράφηκαν σε έναν κύλινδρο από ψημένο πηλό στην </a:t>
            </a:r>
            <a:r>
              <a:rPr lang="el-GR" sz="3000" b="1" dirty="0" err="1" smtClean="0"/>
              <a:t>Ακκαδική</a:t>
            </a:r>
            <a:r>
              <a:rPr lang="el-GR" sz="3000" b="1" dirty="0" smtClean="0"/>
              <a:t> γλώσσα με σφηνοειδή γραφή.</a:t>
            </a:r>
            <a:endParaRPr lang="el-GR" sz="3000" b="1" dirty="0"/>
          </a:p>
        </p:txBody>
      </p:sp>
      <p:sp>
        <p:nvSpPr>
          <p:cNvPr id="16386" name="AutoShape 2" descr="https://s-media-cache-ak0.pinimg.com/736x/a9/61/f6/a961f621007098d918c902992fa890bb.jpg"/>
          <p:cNvSpPr>
            <a:spLocks noChangeAspect="1" noChangeArrowheads="1"/>
          </p:cNvSpPr>
          <p:nvPr/>
        </p:nvSpPr>
        <p:spPr bwMode="auto">
          <a:xfrm>
            <a:off x="155575" y="-2590800"/>
            <a:ext cx="3810000" cy="540067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388" name="AutoShape 4" descr="https://s-media-cache-ak0.pinimg.com/736x/a9/61/f6/a961f621007098d918c902992fa890bb.jpg"/>
          <p:cNvSpPr>
            <a:spLocks noChangeAspect="1" noChangeArrowheads="1"/>
          </p:cNvSpPr>
          <p:nvPr/>
        </p:nvSpPr>
        <p:spPr bwMode="auto">
          <a:xfrm>
            <a:off x="155575" y="-2590800"/>
            <a:ext cx="3810000" cy="540067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 name="6 - Εικόνα" descr="a961f621007098d918c902992fa890bb.jpg"/>
          <p:cNvPicPr>
            <a:picLocks noChangeAspect="1"/>
          </p:cNvPicPr>
          <p:nvPr/>
        </p:nvPicPr>
        <p:blipFill>
          <a:blip r:embed="rId3"/>
          <a:stretch>
            <a:fillRect/>
          </a:stretch>
        </p:blipFill>
        <p:spPr>
          <a:xfrm>
            <a:off x="4000496" y="214290"/>
            <a:ext cx="4857752" cy="59293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3" name="2 - Ορθογώνιο"/>
          <p:cNvSpPr/>
          <p:nvPr/>
        </p:nvSpPr>
        <p:spPr>
          <a:xfrm>
            <a:off x="0" y="5380672"/>
            <a:ext cx="9144000" cy="1477328"/>
          </a:xfrm>
          <a:prstGeom prst="rect">
            <a:avLst/>
          </a:prstGeom>
        </p:spPr>
        <p:txBody>
          <a:bodyPr wrap="square">
            <a:spAutoFit/>
          </a:bodyPr>
          <a:lstStyle/>
          <a:p>
            <a:pPr algn="just"/>
            <a:r>
              <a:rPr lang="el-GR" sz="3000" b="1" dirty="0"/>
              <a:t>Το αρχαίο αυτό αρχείο, γνωστό σήμερα ως Κύλινδρος του </a:t>
            </a:r>
            <a:r>
              <a:rPr lang="el-GR" sz="3000" b="1" dirty="0" err="1"/>
              <a:t>Κύρου</a:t>
            </a:r>
            <a:r>
              <a:rPr lang="el-GR" sz="3000" b="1" dirty="0"/>
              <a:t>, θεωρείται ως ο πρώτος χάρτης ανθρωπίνων δικαιωμάτων στον κόσμο</a:t>
            </a:r>
          </a:p>
        </p:txBody>
      </p:sp>
      <p:pic>
        <p:nvPicPr>
          <p:cNvPr id="4" name="3 - Εικόνα" descr="kyroy.jpg"/>
          <p:cNvPicPr>
            <a:picLocks noChangeAspect="1"/>
          </p:cNvPicPr>
          <p:nvPr/>
        </p:nvPicPr>
        <p:blipFill>
          <a:blip r:embed="rId3"/>
          <a:stretch>
            <a:fillRect/>
          </a:stretch>
        </p:blipFill>
        <p:spPr>
          <a:xfrm>
            <a:off x="0" y="0"/>
            <a:ext cx="9144000" cy="4786322"/>
          </a:xfrm>
          <a:prstGeom prst="rect">
            <a:avLst/>
          </a:prstGeom>
        </p:spPr>
      </p:pic>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4 - Ορθογώνιο"/>
          <p:cNvSpPr/>
          <p:nvPr/>
        </p:nvSpPr>
        <p:spPr>
          <a:xfrm>
            <a:off x="0" y="714356"/>
            <a:ext cx="9144000" cy="2308324"/>
          </a:xfrm>
          <a:prstGeom prst="rect">
            <a:avLst/>
          </a:prstGeom>
          <a:noFill/>
        </p:spPr>
        <p:txBody>
          <a:bodyPr wrap="square" lIns="91440" tIns="45720" rIns="91440" bIns="45720">
            <a:spAutoFit/>
          </a:bodyPr>
          <a:lstStyle/>
          <a:p>
            <a:pPr algn="ctr"/>
            <a:r>
              <a:rPr lang="el-GR" sz="7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l-GR" sz="70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Magna</a:t>
            </a: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l-GR" sz="70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Carta</a:t>
            </a:r>
            <a:r>
              <a:rPr lang="el-GR" sz="7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ή Μεγάλη Χάρτα </a:t>
            </a:r>
            <a:endParaRPr lang="el-GR" sz="7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3 - Ορθογώνιο"/>
          <p:cNvSpPr/>
          <p:nvPr/>
        </p:nvSpPr>
        <p:spPr>
          <a:xfrm>
            <a:off x="0" y="214290"/>
            <a:ext cx="9144000" cy="1969770"/>
          </a:xfrm>
          <a:prstGeom prst="rect">
            <a:avLst/>
          </a:prstGeom>
        </p:spPr>
        <p:txBody>
          <a:bodyPr wrap="square">
            <a:spAutoFit/>
          </a:bodyPr>
          <a:lstStyle/>
          <a:p>
            <a:pPr algn="just"/>
            <a:r>
              <a:rPr lang="el-GR" sz="3000" b="1" dirty="0"/>
              <a:t>Το </a:t>
            </a:r>
            <a:r>
              <a:rPr lang="el-GR" sz="3000" b="1" dirty="0" smtClean="0"/>
              <a:t>1215 ο </a:t>
            </a:r>
            <a:r>
              <a:rPr lang="el-GR" sz="3200" b="1" dirty="0" smtClean="0"/>
              <a:t>βασιλιάς</a:t>
            </a:r>
            <a:r>
              <a:rPr lang="el-GR" sz="3200" dirty="0" smtClean="0"/>
              <a:t> </a:t>
            </a:r>
            <a:r>
              <a:rPr lang="el-GR" sz="3200" b="1" dirty="0" smtClean="0"/>
              <a:t>Ιωάννης </a:t>
            </a:r>
            <a:r>
              <a:rPr lang="el-GR" sz="3000" b="1" dirty="0" smtClean="0"/>
              <a:t>της </a:t>
            </a:r>
            <a:r>
              <a:rPr lang="el-GR" sz="3000" b="1" dirty="0"/>
              <a:t>Αγγλίας </a:t>
            </a:r>
            <a:r>
              <a:rPr lang="el-GR" sz="3000" b="1" dirty="0" smtClean="0"/>
              <a:t>παραβίασε </a:t>
            </a:r>
            <a:r>
              <a:rPr lang="el-GR" sz="3000" b="1" dirty="0"/>
              <a:t>πολλούς από τους αρχαίους νόμους και τα έθιμα βάσει των οποίων κυβερνούνταν η </a:t>
            </a:r>
            <a:r>
              <a:rPr lang="el-GR" sz="3000" b="1" dirty="0" smtClean="0"/>
              <a:t>Αγγλία.</a:t>
            </a:r>
          </a:p>
          <a:p>
            <a:r>
              <a:rPr lang="el-GR" sz="3000" b="1" dirty="0" smtClean="0"/>
              <a:t> </a:t>
            </a:r>
            <a:endParaRPr lang="el-GR" sz="3000" b="1" dirty="0"/>
          </a:p>
        </p:txBody>
      </p:sp>
      <p:pic>
        <p:nvPicPr>
          <p:cNvPr id="6" name="5 - Εικόνα" descr="badancgus5.jpg"/>
          <p:cNvPicPr>
            <a:picLocks noChangeAspect="1"/>
          </p:cNvPicPr>
          <p:nvPr/>
        </p:nvPicPr>
        <p:blipFill>
          <a:blip r:embed="rId3"/>
          <a:stretch>
            <a:fillRect/>
          </a:stretch>
        </p:blipFill>
        <p:spPr>
          <a:xfrm>
            <a:off x="2071670" y="1857364"/>
            <a:ext cx="5000660" cy="47149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13.deviantart.net/886e/f/2009/172/d/1/october_powerpoint_template_3_by_artjecti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Ορθογώνιο"/>
          <p:cNvSpPr/>
          <p:nvPr/>
        </p:nvSpPr>
        <p:spPr>
          <a:xfrm>
            <a:off x="0" y="642918"/>
            <a:ext cx="3929058" cy="4247317"/>
          </a:xfrm>
          <a:prstGeom prst="rect">
            <a:avLst/>
          </a:prstGeom>
        </p:spPr>
        <p:txBody>
          <a:bodyPr wrap="square">
            <a:spAutoFit/>
          </a:bodyPr>
          <a:lstStyle/>
          <a:p>
            <a:r>
              <a:rPr lang="el-GR" sz="3000" b="1" dirty="0"/>
              <a:t>Ο</a:t>
            </a:r>
            <a:r>
              <a:rPr lang="el-GR" sz="3000" b="1" dirty="0" smtClean="0"/>
              <a:t>ι υπήκοοί του τον ανάγκασαν να υπογράψει τη Μάγκνα Κάρτα, στην οποία απαριθμούνται αυτά που αργότερα θεωρήθηκαν ως ανθρώπινα δικαιώματα. </a:t>
            </a:r>
            <a:endParaRPr lang="el-GR" sz="3000" b="1" dirty="0"/>
          </a:p>
        </p:txBody>
      </p:sp>
      <p:pic>
        <p:nvPicPr>
          <p:cNvPr id="4" name="3 - Εικόνα" descr="80093375.jpg"/>
          <p:cNvPicPr>
            <a:picLocks noChangeAspect="1"/>
          </p:cNvPicPr>
          <p:nvPr/>
        </p:nvPicPr>
        <p:blipFill>
          <a:blip r:embed="rId3" cstate="print"/>
          <a:stretch>
            <a:fillRect/>
          </a:stretch>
        </p:blipFill>
        <p:spPr>
          <a:xfrm>
            <a:off x="4000496" y="0"/>
            <a:ext cx="4800600" cy="6858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784</Words>
  <Application>Microsoft Office PowerPoint</Application>
  <PresentationFormat>Προβολή στην οθόνη (4:3)</PresentationFormat>
  <Paragraphs>62</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35</cp:revision>
  <dcterms:created xsi:type="dcterms:W3CDTF">2015-09-07T12:53:28Z</dcterms:created>
  <dcterms:modified xsi:type="dcterms:W3CDTF">2015-09-16T12:51:50Z</dcterms:modified>
</cp:coreProperties>
</file>