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9144000"/>
  <p:notesSz cx="6858000" cy="9144000"/>
  <p:embeddedFontLst>
    <p:embeddedFont>
      <p:font typeface="Book Antiqua"/>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BookAntiqua-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BookAntiqua-italic.fntdata"/><Relationship Id="rId12" Type="http://schemas.openxmlformats.org/officeDocument/2006/relationships/slide" Target="slides/slide7.xml"/><Relationship Id="rId34" Type="http://schemas.openxmlformats.org/officeDocument/2006/relationships/font" Target="fonts/BookAntiqua-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BookAntiqua-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3" name="Shape 23"/>
        <p:cNvGrpSpPr/>
        <p:nvPr/>
      </p:nvGrpSpPr>
      <p:grpSpPr>
        <a:xfrm>
          <a:off x="0" y="0"/>
          <a:ext cx="0" cy="0"/>
          <a:chOff x="0" y="0"/>
          <a:chExt cx="0" cy="0"/>
        </a:xfrm>
      </p:grpSpPr>
      <p:sp>
        <p:nvSpPr>
          <p:cNvPr id="24" name="Google Shape;24;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 name="Google Shape;26;p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 name="Google Shape;27;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 name="Google Shape;33;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27.jpg"/><Relationship Id="rId11" Type="http://schemas.openxmlformats.org/officeDocument/2006/relationships/image" Target="../media/image25.jpg"/><Relationship Id="rId10" Type="http://schemas.openxmlformats.org/officeDocument/2006/relationships/image" Target="../media/image36.jpg"/><Relationship Id="rId9" Type="http://schemas.openxmlformats.org/officeDocument/2006/relationships/image" Target="../media/image37.jpg"/><Relationship Id="rId5" Type="http://schemas.openxmlformats.org/officeDocument/2006/relationships/image" Target="../media/image31.jpg"/><Relationship Id="rId6" Type="http://schemas.openxmlformats.org/officeDocument/2006/relationships/image" Target="../media/image28.jpg"/><Relationship Id="rId7" Type="http://schemas.openxmlformats.org/officeDocument/2006/relationships/image" Target="../media/image23.jpg"/><Relationship Id="rId8"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40.jpg"/><Relationship Id="rId6"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jpg"/><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7.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11.jpg"/><Relationship Id="rId9" Type="http://schemas.openxmlformats.org/officeDocument/2006/relationships/image" Target="../media/image26.jpg"/><Relationship Id="rId5" Type="http://schemas.openxmlformats.org/officeDocument/2006/relationships/image" Target="../media/image12.jpg"/><Relationship Id="rId6" Type="http://schemas.openxmlformats.org/officeDocument/2006/relationships/image" Target="../media/image6.jpg"/><Relationship Id="rId7" Type="http://schemas.openxmlformats.org/officeDocument/2006/relationships/image" Target="../media/image8.jpg"/><Relationship Id="rId8"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9.jpg"/><Relationship Id="rId5"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3.jpg"/><Relationship Id="rId5"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24.jpg"/><Relationship Id="rId5" Type="http://schemas.openxmlformats.org/officeDocument/2006/relationships/image" Target="../media/image29.jpg"/><Relationship Id="rId6"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p:bgPr>
    </p:bg>
    <p:spTree>
      <p:nvGrpSpPr>
        <p:cNvPr id="83" name="Shape 83"/>
        <p:cNvGrpSpPr/>
        <p:nvPr/>
      </p:nvGrpSpPr>
      <p:grpSpPr>
        <a:xfrm>
          <a:off x="0" y="0"/>
          <a:ext cx="0" cy="0"/>
          <a:chOff x="0" y="0"/>
          <a:chExt cx="0" cy="0"/>
        </a:xfrm>
      </p:grpSpPr>
      <p:pic>
        <p:nvPicPr>
          <p:cNvPr descr="IMG_20211219_094940.jpg" id="84" name="Google Shape;84;p13"/>
          <p:cNvPicPr preferRelativeResize="0"/>
          <p:nvPr/>
        </p:nvPicPr>
        <p:blipFill rotWithShape="1">
          <a:blip r:embed="rId3">
            <a:alphaModFix/>
          </a:blip>
          <a:srcRect b="9375" l="0" r="2343" t="28125"/>
          <a:stretch/>
        </p:blipFill>
        <p:spPr>
          <a:xfrm>
            <a:off x="0" y="214290"/>
            <a:ext cx="8929718" cy="4286280"/>
          </a:xfrm>
          <a:prstGeom prst="rect">
            <a:avLst/>
          </a:prstGeom>
          <a:noFill/>
          <a:ln>
            <a:noFill/>
          </a:ln>
        </p:spPr>
      </p:pic>
      <p:pic>
        <p:nvPicPr>
          <p:cNvPr descr="IMG_20211219_095802.jpg" id="85" name="Google Shape;85;p13"/>
          <p:cNvPicPr preferRelativeResize="0"/>
          <p:nvPr/>
        </p:nvPicPr>
        <p:blipFill rotWithShape="1">
          <a:blip r:embed="rId4">
            <a:alphaModFix/>
          </a:blip>
          <a:srcRect b="15798" l="3906" r="10179" t="7290"/>
          <a:stretch/>
        </p:blipFill>
        <p:spPr>
          <a:xfrm rot="10800000">
            <a:off x="2571736" y="2071678"/>
            <a:ext cx="3617699" cy="2428868"/>
          </a:xfrm>
          <a:prstGeom prst="rect">
            <a:avLst/>
          </a:prstGeom>
          <a:noFill/>
          <a:ln>
            <a:noFill/>
          </a:ln>
        </p:spPr>
      </p:pic>
      <p:sp>
        <p:nvSpPr>
          <p:cNvPr id="86" name="Google Shape;86;p13"/>
          <p:cNvSpPr txBox="1"/>
          <p:nvPr>
            <p:ph type="ctrTitle"/>
          </p:nvPr>
        </p:nvSpPr>
        <p:spPr>
          <a:xfrm>
            <a:off x="357158" y="285728"/>
            <a:ext cx="7772400" cy="1470025"/>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Ένα παραμύθι της Γ2 τάξης Σαραβαλίου για το μαγικό διαδίκτυο</a:t>
            </a:r>
            <a:endParaRPr>
              <a:latin typeface="Batang"/>
              <a:ea typeface="Batang"/>
              <a:cs typeface="Batang"/>
              <a:sym typeface="Batang"/>
            </a:endParaRPr>
          </a:p>
        </p:txBody>
      </p:sp>
      <p:sp>
        <p:nvSpPr>
          <p:cNvPr id="87" name="Google Shape;87;p13"/>
          <p:cNvSpPr txBox="1"/>
          <p:nvPr>
            <p:ph idx="1" type="subTitle"/>
          </p:nvPr>
        </p:nvSpPr>
        <p:spPr>
          <a:xfrm>
            <a:off x="1428728" y="4714884"/>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527D55"/>
              </a:buClr>
              <a:buSzPts val="3200"/>
              <a:buNone/>
            </a:pPr>
            <a:r>
              <a:rPr b="1" lang="el-GR">
                <a:solidFill>
                  <a:srgbClr val="527D55"/>
                </a:solidFill>
              </a:rPr>
              <a:t>Έναν καιρό και μια φορά, κάπου πολύ μακριά από τον κόσμο της τεχνολογίας</a:t>
            </a:r>
            <a:r>
              <a:rPr b="1" lang="el-GR">
                <a:solidFill>
                  <a:srgbClr val="FF0000"/>
                </a:solidFill>
              </a:rPr>
              <a:t>….</a:t>
            </a:r>
            <a:endParaRPr b="1">
              <a:solidFill>
                <a:srgbClr val="FF0000"/>
              </a:solidFill>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2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822"/>
                                        <p:tgtEl>
                                          <p:spTgt spid="86"/>
                                        </p:tgtEl>
                                      </p:cBhvr>
                                    </p:animEffect>
                                    <p:set>
                                      <p:cBhvr>
                                        <p:cTn dur="1" fill="hold">
                                          <p:stCondLst>
                                            <p:cond delay="1822"/>
                                          </p:stCondLst>
                                        </p:cTn>
                                        <p:tgtEl>
                                          <p:spTgt spid="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IMG_20211219_095242.jpg" id="161" name="Google Shape;161;p22"/>
          <p:cNvPicPr preferRelativeResize="0"/>
          <p:nvPr>
            <p:ph idx="1" type="body"/>
          </p:nvPr>
        </p:nvPicPr>
        <p:blipFill rotWithShape="1">
          <a:blip r:embed="rId3">
            <a:alphaModFix/>
          </a:blip>
          <a:srcRect b="0" l="5804" r="0" t="0"/>
          <a:stretch/>
        </p:blipFill>
        <p:spPr>
          <a:xfrm rot="5400000">
            <a:off x="629424" y="3871147"/>
            <a:ext cx="2170143" cy="3428992"/>
          </a:xfrm>
          <a:prstGeom prst="rect">
            <a:avLst/>
          </a:prstGeom>
          <a:solidFill>
            <a:srgbClr val="ECECEC"/>
          </a:solidFill>
          <a:ln cap="sq" cmpd="sng" w="88900">
            <a:solidFill>
              <a:srgbClr val="527D55"/>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236.jpg" id="162" name="Google Shape;162;p22"/>
          <p:cNvPicPr preferRelativeResize="0"/>
          <p:nvPr/>
        </p:nvPicPr>
        <p:blipFill rotWithShape="1">
          <a:blip r:embed="rId4">
            <a:alphaModFix/>
          </a:blip>
          <a:srcRect b="5207" l="5554" r="9721" t="6250"/>
          <a:stretch/>
        </p:blipFill>
        <p:spPr>
          <a:xfrm rot="5400000">
            <a:off x="6578147" y="4351811"/>
            <a:ext cx="1845622" cy="2714644"/>
          </a:xfrm>
          <a:prstGeom prst="rect">
            <a:avLst/>
          </a:prstGeom>
          <a:solidFill>
            <a:srgbClr val="ECECEC"/>
          </a:solidFill>
          <a:ln cap="sq" cmpd="sng" w="88900">
            <a:solidFill>
              <a:srgbClr val="CE6868"/>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230.jpg" id="163" name="Google Shape;163;p22"/>
          <p:cNvPicPr preferRelativeResize="0"/>
          <p:nvPr/>
        </p:nvPicPr>
        <p:blipFill rotWithShape="1">
          <a:blip r:embed="rId5">
            <a:alphaModFix/>
          </a:blip>
          <a:srcRect b="6250" l="2777" r="0" t="7290"/>
          <a:stretch/>
        </p:blipFill>
        <p:spPr>
          <a:xfrm rot="5400000">
            <a:off x="6408810" y="2159179"/>
            <a:ext cx="2214579" cy="2753958"/>
          </a:xfrm>
          <a:prstGeom prst="rect">
            <a:avLst/>
          </a:prstGeom>
          <a:solidFill>
            <a:srgbClr val="ECECEC"/>
          </a:solidFill>
          <a:ln cap="sq" cmpd="sng" w="88900">
            <a:solidFill>
              <a:srgbClr val="00B050"/>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210.jpg" id="164" name="Google Shape;164;p22"/>
          <p:cNvPicPr preferRelativeResize="0"/>
          <p:nvPr/>
        </p:nvPicPr>
        <p:blipFill rotWithShape="1">
          <a:blip r:embed="rId6">
            <a:alphaModFix/>
          </a:blip>
          <a:srcRect b="13541" l="16666" r="4166" t="6250"/>
          <a:stretch/>
        </p:blipFill>
        <p:spPr>
          <a:xfrm rot="5400000">
            <a:off x="3519229" y="1981441"/>
            <a:ext cx="2143142" cy="2895121"/>
          </a:xfrm>
          <a:prstGeom prst="rect">
            <a:avLst/>
          </a:prstGeom>
          <a:solidFill>
            <a:srgbClr val="ECECEC"/>
          </a:solidFill>
          <a:ln cap="sq" cmpd="sng" w="88900">
            <a:solidFill>
              <a:schemeClr val="accent4"/>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226.jpg" id="165" name="Google Shape;165;p22"/>
          <p:cNvPicPr preferRelativeResize="0"/>
          <p:nvPr/>
        </p:nvPicPr>
        <p:blipFill rotWithShape="1">
          <a:blip r:embed="rId7">
            <a:alphaModFix/>
          </a:blip>
          <a:srcRect b="11458" l="5554" r="6943" t="0"/>
          <a:stretch/>
        </p:blipFill>
        <p:spPr>
          <a:xfrm rot="5400000">
            <a:off x="464343" y="1893087"/>
            <a:ext cx="2071678" cy="3000364"/>
          </a:xfrm>
          <a:prstGeom prst="rect">
            <a:avLst/>
          </a:prstGeom>
          <a:solidFill>
            <a:srgbClr val="ECECEC"/>
          </a:solidFill>
          <a:ln cap="sq" cmpd="sng" w="88900">
            <a:solidFill>
              <a:srgbClr val="CE6868"/>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325.jpg" id="166" name="Google Shape;166;p22"/>
          <p:cNvPicPr preferRelativeResize="0"/>
          <p:nvPr/>
        </p:nvPicPr>
        <p:blipFill rotWithShape="1">
          <a:blip r:embed="rId8">
            <a:alphaModFix/>
          </a:blip>
          <a:srcRect b="19790" l="2777" r="0" t="0"/>
          <a:stretch/>
        </p:blipFill>
        <p:spPr>
          <a:xfrm rot="5400000">
            <a:off x="428624" y="-285772"/>
            <a:ext cx="2143117" cy="3000368"/>
          </a:xfrm>
          <a:prstGeom prst="rect">
            <a:avLst/>
          </a:prstGeom>
          <a:solidFill>
            <a:srgbClr val="ECECEC"/>
          </a:solidFill>
          <a:ln cap="sq" cmpd="sng" w="88900">
            <a:solidFill>
              <a:srgbClr val="DEEADE"/>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318.jpg" id="167" name="Google Shape;167;p22"/>
          <p:cNvPicPr preferRelativeResize="0"/>
          <p:nvPr/>
        </p:nvPicPr>
        <p:blipFill rotWithShape="1">
          <a:blip r:embed="rId9">
            <a:alphaModFix/>
          </a:blip>
          <a:srcRect b="23958" l="0" r="9722" t="3125"/>
          <a:stretch/>
        </p:blipFill>
        <p:spPr>
          <a:xfrm rot="5400000">
            <a:off x="3687955" y="4384483"/>
            <a:ext cx="2125280" cy="2500330"/>
          </a:xfrm>
          <a:prstGeom prst="rect">
            <a:avLst/>
          </a:prstGeom>
          <a:solidFill>
            <a:srgbClr val="ECECEC"/>
          </a:solidFill>
          <a:ln cap="sq" cmpd="sng" w="88900">
            <a:solidFill>
              <a:srgbClr val="CAE0E6"/>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312.jpg" id="168" name="Google Shape;168;p22"/>
          <p:cNvPicPr preferRelativeResize="0"/>
          <p:nvPr/>
        </p:nvPicPr>
        <p:blipFill rotWithShape="1">
          <a:blip r:embed="rId10">
            <a:alphaModFix/>
          </a:blip>
          <a:srcRect b="12499" l="9722" r="6943" t="7290"/>
          <a:stretch/>
        </p:blipFill>
        <p:spPr>
          <a:xfrm rot="5400000">
            <a:off x="6490691" y="-132761"/>
            <a:ext cx="2143140" cy="2694372"/>
          </a:xfrm>
          <a:prstGeom prst="rect">
            <a:avLst/>
          </a:prstGeom>
          <a:solidFill>
            <a:srgbClr val="ECECEC"/>
          </a:solidFill>
          <a:ln cap="sq" cmpd="sng" w="88900">
            <a:solidFill>
              <a:srgbClr val="FF0000"/>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309.jpg" id="169" name="Google Shape;169;p22"/>
          <p:cNvPicPr preferRelativeResize="0"/>
          <p:nvPr/>
        </p:nvPicPr>
        <p:blipFill rotWithShape="1">
          <a:blip r:embed="rId11">
            <a:alphaModFix/>
          </a:blip>
          <a:srcRect b="0" l="2777" r="5554" t="4166"/>
          <a:stretch/>
        </p:blipFill>
        <p:spPr>
          <a:xfrm rot="5400000">
            <a:off x="3567210" y="-281118"/>
            <a:ext cx="2009580" cy="3000396"/>
          </a:xfrm>
          <a:prstGeom prst="rect">
            <a:avLst/>
          </a:prstGeom>
          <a:solidFill>
            <a:srgbClr val="ECECEC"/>
          </a:solidFill>
          <a:ln cap="sq" cmpd="sng" w="88900">
            <a:solidFill>
              <a:srgbClr val="F0D3D3"/>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65"/>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68"/>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2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8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99"/>
        </a:solidFill>
      </p:bgPr>
    </p:bg>
    <p:spTree>
      <p:nvGrpSpPr>
        <p:cNvPr id="173" name="Shape 173"/>
        <p:cNvGrpSpPr/>
        <p:nvPr/>
      </p:nvGrpSpPr>
      <p:grpSpPr>
        <a:xfrm>
          <a:off x="0" y="0"/>
          <a:ext cx="0" cy="0"/>
          <a:chOff x="0" y="0"/>
          <a:chExt cx="0" cy="0"/>
        </a:xfrm>
      </p:grpSpPr>
      <p:pic>
        <p:nvPicPr>
          <p:cNvPr descr="IMG_20211219_095612.jpg" id="174" name="Google Shape;174;p23"/>
          <p:cNvPicPr preferRelativeResize="0"/>
          <p:nvPr/>
        </p:nvPicPr>
        <p:blipFill rotWithShape="1">
          <a:blip r:embed="rId3">
            <a:alphaModFix/>
          </a:blip>
          <a:srcRect b="0" l="8333" r="0" t="4166"/>
          <a:stretch/>
        </p:blipFill>
        <p:spPr>
          <a:xfrm rot="-5400000">
            <a:off x="5026441" y="2403057"/>
            <a:ext cx="3604027" cy="4227153"/>
          </a:xfrm>
          <a:prstGeom prst="rect">
            <a:avLst/>
          </a:prstGeom>
          <a:noFill/>
          <a:ln>
            <a:noFill/>
          </a:ln>
        </p:spPr>
      </p:pic>
      <p:sp>
        <p:nvSpPr>
          <p:cNvPr id="175" name="Google Shape;175;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Αναζητώντας τη μαγεία</a:t>
            </a:r>
            <a:r>
              <a:rPr lang="el-GR"/>
              <a:t>.</a:t>
            </a:r>
            <a:endParaRPr/>
          </a:p>
        </p:txBody>
      </p:sp>
      <p:sp>
        <p:nvSpPr>
          <p:cNvPr id="176" name="Google Shape;176;p23"/>
          <p:cNvSpPr txBox="1"/>
          <p:nvPr>
            <p:ph idx="1" type="body"/>
          </p:nvPr>
        </p:nvSpPr>
        <p:spPr>
          <a:xfrm>
            <a:off x="142844" y="1357298"/>
            <a:ext cx="8229600" cy="4929222"/>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just">
              <a:spcBef>
                <a:spcPts val="0"/>
              </a:spcBef>
              <a:spcAft>
                <a:spcPts val="0"/>
              </a:spcAft>
              <a:buClr>
                <a:schemeClr val="dk1"/>
              </a:buClr>
              <a:buSzPct val="100000"/>
              <a:buNone/>
            </a:pPr>
            <a:r>
              <a:rPr lang="el-GR" sz="2000"/>
              <a:t>Και κάπως έτσι οι δυο τους ταξίδεψαν πίσω στη χώρα της μαγείας. </a:t>
            </a:r>
            <a:endParaRPr/>
          </a:p>
          <a:p>
            <a:pPr indent="-342900" lvl="0" marL="342900" rtl="0" algn="just">
              <a:spcBef>
                <a:spcPts val="370"/>
              </a:spcBef>
              <a:spcAft>
                <a:spcPts val="0"/>
              </a:spcAft>
              <a:buClr>
                <a:schemeClr val="dk1"/>
              </a:buClr>
              <a:buSzPct val="100000"/>
              <a:buNone/>
            </a:pPr>
            <a:r>
              <a:rPr lang="el-GR" sz="2000"/>
              <a:t>Ο Βολίδας άρπαξε με τα γαμψά του νύχια τον Μάξιμο και τον πήγε εκεί που άρχισαν όλα δηλαδή στη μαγική λίμνη.</a:t>
            </a:r>
            <a:endParaRPr/>
          </a:p>
          <a:p>
            <a:pPr indent="-342900" lvl="0" marL="342900" rtl="0" algn="just">
              <a:spcBef>
                <a:spcPts val="370"/>
              </a:spcBef>
              <a:spcAft>
                <a:spcPts val="0"/>
              </a:spcAft>
              <a:buClr>
                <a:schemeClr val="dk1"/>
              </a:buClr>
              <a:buSzPct val="100000"/>
              <a:buNone/>
            </a:pPr>
            <a:r>
              <a:rPr lang="el-GR" sz="2000"/>
              <a:t>Μόλις έφτασαν, Ο Βολίδας είπε στον Μάξιμο</a:t>
            </a:r>
            <a:endParaRPr/>
          </a:p>
          <a:p>
            <a:pPr indent="-342900" lvl="0" marL="342900" rtl="0" algn="just">
              <a:spcBef>
                <a:spcPts val="370"/>
              </a:spcBef>
              <a:spcAft>
                <a:spcPts val="0"/>
              </a:spcAft>
              <a:buClr>
                <a:schemeClr val="dk1"/>
              </a:buClr>
              <a:buSzPct val="100000"/>
              <a:buNone/>
            </a:pPr>
            <a:r>
              <a:rPr lang="el-GR" sz="2000"/>
              <a:t>Να μην αποκαλύψει πουθενά το όνομά του </a:t>
            </a:r>
            <a:endParaRPr/>
          </a:p>
          <a:p>
            <a:pPr indent="-342900" lvl="0" marL="342900" rtl="0" algn="just">
              <a:spcBef>
                <a:spcPts val="370"/>
              </a:spcBef>
              <a:spcAft>
                <a:spcPts val="0"/>
              </a:spcAft>
              <a:buClr>
                <a:schemeClr val="dk1"/>
              </a:buClr>
              <a:buSzPct val="100000"/>
              <a:buNone/>
            </a:pPr>
            <a:r>
              <a:rPr lang="el-GR" sz="2000"/>
              <a:t>Καθώς είχε παρατηρήσει πως όταν το λέει </a:t>
            </a:r>
            <a:endParaRPr/>
          </a:p>
          <a:p>
            <a:pPr indent="-342900" lvl="0" marL="342900" rtl="0" algn="just">
              <a:spcBef>
                <a:spcPts val="370"/>
              </a:spcBef>
              <a:spcAft>
                <a:spcPts val="0"/>
              </a:spcAft>
              <a:buClr>
                <a:schemeClr val="dk1"/>
              </a:buClr>
              <a:buSzPct val="100000"/>
              <a:buNone/>
            </a:pPr>
            <a:r>
              <a:rPr lang="el-GR" sz="2000"/>
              <a:t>δυνατά, κάτι μαγικό συμβαίνει. </a:t>
            </a:r>
            <a:endParaRPr/>
          </a:p>
          <a:p>
            <a:pPr indent="-342900" lvl="0" marL="342900" rtl="0" algn="just">
              <a:spcBef>
                <a:spcPts val="370"/>
              </a:spcBef>
              <a:spcAft>
                <a:spcPts val="0"/>
              </a:spcAft>
              <a:buClr>
                <a:schemeClr val="dk1"/>
              </a:buClr>
              <a:buSzPct val="100000"/>
              <a:buNone/>
            </a:pPr>
            <a:r>
              <a:rPr lang="el-GR" sz="2000"/>
              <a:t>Την ώρα εκείνη φάνηκε μία αλεπού. Έδειχνε να απολαμβάνει</a:t>
            </a:r>
            <a:endParaRPr/>
          </a:p>
          <a:p>
            <a:pPr indent="-342900" lvl="0" marL="342900" rtl="0" algn="just">
              <a:spcBef>
                <a:spcPts val="370"/>
              </a:spcBef>
              <a:spcAft>
                <a:spcPts val="0"/>
              </a:spcAft>
              <a:buClr>
                <a:schemeClr val="dk1"/>
              </a:buClr>
              <a:buSzPct val="100000"/>
              <a:buNone/>
            </a:pPr>
            <a:r>
              <a:rPr lang="el-GR" sz="2000"/>
              <a:t>Τη συζήτηση των δύο φίλων.</a:t>
            </a:r>
            <a:endParaRPr/>
          </a:p>
          <a:p>
            <a:pPr indent="-342900" lvl="0" marL="342900" rtl="0" algn="just">
              <a:spcBef>
                <a:spcPts val="370"/>
              </a:spcBef>
              <a:spcAft>
                <a:spcPts val="0"/>
              </a:spcAft>
              <a:buClr>
                <a:schemeClr val="dk1"/>
              </a:buClr>
              <a:buSzPct val="100000"/>
              <a:buNone/>
            </a:pPr>
            <a:r>
              <a:rPr lang="el-GR" sz="2000"/>
              <a:t>-</a:t>
            </a:r>
            <a:r>
              <a:rPr i="1" lang="el-GR" sz="2000"/>
              <a:t>Γεια σας, είμαι η Τίντα. Κάτι άκουσα να λέτε για μία μαγική λίμνη. Ναι είναι όντως μαγική. Θέλετε να μάθετε γιατί;</a:t>
            </a:r>
            <a:endParaRPr/>
          </a:p>
          <a:p>
            <a:pPr indent="-342900" lvl="0" marL="342900" rtl="0" algn="just">
              <a:spcBef>
                <a:spcPts val="370"/>
              </a:spcBef>
              <a:spcAft>
                <a:spcPts val="0"/>
              </a:spcAft>
              <a:buClr>
                <a:schemeClr val="dk1"/>
              </a:buClr>
              <a:buSzPct val="100000"/>
              <a:buNone/>
            </a:pPr>
            <a:r>
              <a:rPr i="1" lang="el-GR" sz="2000"/>
              <a:t>-Άκου λέει και βέβαια θέλουμε να μάθουμε. Φώναξε ο Βολίδας.</a:t>
            </a:r>
            <a:endParaRPr/>
          </a:p>
          <a:p>
            <a:pPr indent="-342900" lvl="0" marL="342900" rtl="0" algn="just">
              <a:spcBef>
                <a:spcPts val="370"/>
              </a:spcBef>
              <a:spcAft>
                <a:spcPts val="0"/>
              </a:spcAft>
              <a:buClr>
                <a:schemeClr val="dk1"/>
              </a:buClr>
              <a:buSzPct val="100000"/>
              <a:buNone/>
            </a:pPr>
            <a:r>
              <a:rPr i="1" lang="el-GR" sz="2000"/>
              <a:t>-Μα για στάσου, μιλάνε οι αλεπούδες; </a:t>
            </a:r>
            <a:r>
              <a:rPr lang="el-GR" sz="2000"/>
              <a:t>Ρώτησε ο Μάξιμος</a:t>
            </a:r>
            <a:r>
              <a:rPr i="1" lang="el-GR" sz="2000"/>
              <a:t>.</a:t>
            </a:r>
            <a:endParaRPr/>
          </a:p>
          <a:p>
            <a:pPr indent="-342900" lvl="0" marL="342900" rtl="0" algn="just">
              <a:spcBef>
                <a:spcPts val="370"/>
              </a:spcBef>
              <a:spcAft>
                <a:spcPts val="0"/>
              </a:spcAft>
              <a:buClr>
                <a:schemeClr val="dk1"/>
              </a:buClr>
              <a:buSzPct val="100000"/>
              <a:buNone/>
            </a:pPr>
            <a:r>
              <a:rPr i="1" lang="el-GR" sz="2000"/>
              <a:t>-Εδώ μιλάνε τα κουτιά στον κόσμο το δικό σας, οι αλεπούδες σε παραξένεψαν;</a:t>
            </a:r>
            <a:endParaRPr/>
          </a:p>
          <a:p>
            <a:pPr indent="-342900" lvl="0" marL="342900" rtl="0" algn="just">
              <a:spcBef>
                <a:spcPts val="370"/>
              </a:spcBef>
              <a:spcAft>
                <a:spcPts val="0"/>
              </a:spcAft>
              <a:buClr>
                <a:schemeClr val="dk1"/>
              </a:buClr>
              <a:buSzPct val="100000"/>
              <a:buNone/>
            </a:pPr>
            <a:r>
              <a:rPr i="1" lang="el-GR" sz="2000"/>
              <a:t>-Αυτό να μου πεις!</a:t>
            </a:r>
            <a:endParaRPr i="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0" st="0"/>
                                            </p:txEl>
                                          </p:spTgt>
                                        </p:tgtEl>
                                        <p:attrNameLst>
                                          <p:attrName>style.visibility</p:attrName>
                                        </p:attrNameLst>
                                      </p:cBhvr>
                                      <p:to>
                                        <p:strVal val="visible"/>
                                      </p:to>
                                    </p:set>
                                    <p:animEffect filter="fade" transition="in">
                                      <p:cBhvr>
                                        <p:cTn dur="500"/>
                                        <p:tgtEl>
                                          <p:spTgt spid="1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1" st="1"/>
                                            </p:txEl>
                                          </p:spTgt>
                                        </p:tgtEl>
                                        <p:attrNameLst>
                                          <p:attrName>style.visibility</p:attrName>
                                        </p:attrNameLst>
                                      </p:cBhvr>
                                      <p:to>
                                        <p:strVal val="visible"/>
                                      </p:to>
                                    </p:set>
                                    <p:animEffect filter="fade" transition="in">
                                      <p:cBhvr>
                                        <p:cTn dur="500"/>
                                        <p:tgtEl>
                                          <p:spTgt spid="1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2" st="2"/>
                                            </p:txEl>
                                          </p:spTgt>
                                        </p:tgtEl>
                                        <p:attrNameLst>
                                          <p:attrName>style.visibility</p:attrName>
                                        </p:attrNameLst>
                                      </p:cBhvr>
                                      <p:to>
                                        <p:strVal val="visible"/>
                                      </p:to>
                                    </p:set>
                                    <p:animEffect filter="fade" transition="in">
                                      <p:cBhvr>
                                        <p:cTn dur="500"/>
                                        <p:tgtEl>
                                          <p:spTgt spid="1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3" st="3"/>
                                            </p:txEl>
                                          </p:spTgt>
                                        </p:tgtEl>
                                        <p:attrNameLst>
                                          <p:attrName>style.visibility</p:attrName>
                                        </p:attrNameLst>
                                      </p:cBhvr>
                                      <p:to>
                                        <p:strVal val="visible"/>
                                      </p:to>
                                    </p:set>
                                    <p:animEffect filter="fade" transition="in">
                                      <p:cBhvr>
                                        <p:cTn dur="500"/>
                                        <p:tgtEl>
                                          <p:spTgt spid="1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4" st="4"/>
                                            </p:txEl>
                                          </p:spTgt>
                                        </p:tgtEl>
                                        <p:attrNameLst>
                                          <p:attrName>style.visibility</p:attrName>
                                        </p:attrNameLst>
                                      </p:cBhvr>
                                      <p:to>
                                        <p:strVal val="visible"/>
                                      </p:to>
                                    </p:set>
                                    <p:animEffect filter="fade" transition="in">
                                      <p:cBhvr>
                                        <p:cTn dur="500"/>
                                        <p:tgtEl>
                                          <p:spTgt spid="1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5" st="5"/>
                                            </p:txEl>
                                          </p:spTgt>
                                        </p:tgtEl>
                                        <p:attrNameLst>
                                          <p:attrName>style.visibility</p:attrName>
                                        </p:attrNameLst>
                                      </p:cBhvr>
                                      <p:to>
                                        <p:strVal val="visible"/>
                                      </p:to>
                                    </p:set>
                                    <p:animEffect filter="fade" transition="in">
                                      <p:cBhvr>
                                        <p:cTn dur="500"/>
                                        <p:tgtEl>
                                          <p:spTgt spid="17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6" st="6"/>
                                            </p:txEl>
                                          </p:spTgt>
                                        </p:tgtEl>
                                        <p:attrNameLst>
                                          <p:attrName>style.visibility</p:attrName>
                                        </p:attrNameLst>
                                      </p:cBhvr>
                                      <p:to>
                                        <p:strVal val="visible"/>
                                      </p:to>
                                    </p:set>
                                    <p:animEffect filter="fade" transition="in">
                                      <p:cBhvr>
                                        <p:cTn dur="500"/>
                                        <p:tgtEl>
                                          <p:spTgt spid="17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7" st="7"/>
                                            </p:txEl>
                                          </p:spTgt>
                                        </p:tgtEl>
                                        <p:attrNameLst>
                                          <p:attrName>style.visibility</p:attrName>
                                        </p:attrNameLst>
                                      </p:cBhvr>
                                      <p:to>
                                        <p:strVal val="visible"/>
                                      </p:to>
                                    </p:set>
                                    <p:animEffect filter="fade" transition="in">
                                      <p:cBhvr>
                                        <p:cTn dur="500"/>
                                        <p:tgtEl>
                                          <p:spTgt spid="17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8" st="8"/>
                                            </p:txEl>
                                          </p:spTgt>
                                        </p:tgtEl>
                                        <p:attrNameLst>
                                          <p:attrName>style.visibility</p:attrName>
                                        </p:attrNameLst>
                                      </p:cBhvr>
                                      <p:to>
                                        <p:strVal val="visible"/>
                                      </p:to>
                                    </p:set>
                                    <p:animEffect filter="fade" transition="in">
                                      <p:cBhvr>
                                        <p:cTn dur="500"/>
                                        <p:tgtEl>
                                          <p:spTgt spid="17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9" st="9"/>
                                            </p:txEl>
                                          </p:spTgt>
                                        </p:tgtEl>
                                        <p:attrNameLst>
                                          <p:attrName>style.visibility</p:attrName>
                                        </p:attrNameLst>
                                      </p:cBhvr>
                                      <p:to>
                                        <p:strVal val="visible"/>
                                      </p:to>
                                    </p:set>
                                    <p:animEffect filter="fade" transition="in">
                                      <p:cBhvr>
                                        <p:cTn dur="500"/>
                                        <p:tgtEl>
                                          <p:spTgt spid="17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10" st="10"/>
                                            </p:txEl>
                                          </p:spTgt>
                                        </p:tgtEl>
                                        <p:attrNameLst>
                                          <p:attrName>style.visibility</p:attrName>
                                        </p:attrNameLst>
                                      </p:cBhvr>
                                      <p:to>
                                        <p:strVal val="visible"/>
                                      </p:to>
                                    </p:set>
                                    <p:animEffect filter="fade" transition="in">
                                      <p:cBhvr>
                                        <p:cTn dur="500"/>
                                        <p:tgtEl>
                                          <p:spTgt spid="17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11" st="11"/>
                                            </p:txEl>
                                          </p:spTgt>
                                        </p:tgtEl>
                                        <p:attrNameLst>
                                          <p:attrName>style.visibility</p:attrName>
                                        </p:attrNameLst>
                                      </p:cBhvr>
                                      <p:to>
                                        <p:strVal val="visible"/>
                                      </p:to>
                                    </p:set>
                                    <p:animEffect filter="fade" transition="in">
                                      <p:cBhvr>
                                        <p:cTn dur="500"/>
                                        <p:tgtEl>
                                          <p:spTgt spid="176">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12" st="12"/>
                                            </p:txEl>
                                          </p:spTgt>
                                        </p:tgtEl>
                                        <p:attrNameLst>
                                          <p:attrName>style.visibility</p:attrName>
                                        </p:attrNameLst>
                                      </p:cBhvr>
                                      <p:to>
                                        <p:strVal val="visible"/>
                                      </p:to>
                                    </p:set>
                                    <p:animEffect filter="fade" transition="in">
                                      <p:cBhvr>
                                        <p:cTn dur="500"/>
                                        <p:tgtEl>
                                          <p:spTgt spid="176">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AEE">
            <a:alpha val="0"/>
          </a:srgbClr>
        </a:solidFill>
      </p:bgPr>
    </p:bg>
    <p:spTree>
      <p:nvGrpSpPr>
        <p:cNvPr id="180" name="Shape 180"/>
        <p:cNvGrpSpPr/>
        <p:nvPr/>
      </p:nvGrpSpPr>
      <p:grpSpPr>
        <a:xfrm>
          <a:off x="0" y="0"/>
          <a:ext cx="0" cy="0"/>
          <a:chOff x="0" y="0"/>
          <a:chExt cx="0" cy="0"/>
        </a:xfrm>
      </p:grpSpPr>
      <p:pic>
        <p:nvPicPr>
          <p:cNvPr descr="IMG_20211219_095633.jpg" id="181" name="Google Shape;181;p24"/>
          <p:cNvPicPr preferRelativeResize="0"/>
          <p:nvPr/>
        </p:nvPicPr>
        <p:blipFill rotWithShape="1">
          <a:blip r:embed="rId3">
            <a:alphaModFix/>
          </a:blip>
          <a:srcRect b="5207" l="0" r="2776" t="0"/>
          <a:stretch/>
        </p:blipFill>
        <p:spPr>
          <a:xfrm rot="-5400000">
            <a:off x="2321703" y="2536025"/>
            <a:ext cx="3571900" cy="4643470"/>
          </a:xfrm>
          <a:prstGeom prst="rect">
            <a:avLst/>
          </a:prstGeom>
          <a:noFill/>
          <a:ln>
            <a:noFill/>
          </a:ln>
        </p:spPr>
      </p:pic>
      <p:sp>
        <p:nvSpPr>
          <p:cNvPr id="182" name="Google Shape;182;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Η ιστορία της Τίντας</a:t>
            </a:r>
            <a:endParaRPr>
              <a:latin typeface="Batang"/>
              <a:ea typeface="Batang"/>
              <a:cs typeface="Batang"/>
              <a:sym typeface="Batang"/>
            </a:endParaRPr>
          </a:p>
        </p:txBody>
      </p:sp>
      <p:sp>
        <p:nvSpPr>
          <p:cNvPr id="183" name="Google Shape;183;p24"/>
          <p:cNvSpPr txBox="1"/>
          <p:nvPr>
            <p:ph idx="1" type="body"/>
          </p:nvPr>
        </p:nvSpPr>
        <p:spPr>
          <a:xfrm>
            <a:off x="214282" y="1214422"/>
            <a:ext cx="8472518" cy="491174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i="1" lang="el-GR" sz="2000"/>
              <a:t>-Που λέτε πριν πολλά πολλά χρόνια, υπήρχε μία μικρή νεράιδα σε αυτήν τη λίμνη. Ερχόταν και έπαιζε κρυφά στα κρυστάλλινα νερά της μακριά από τους δικούς της. Μια μέρα όμως την ακολούθησαν τρεις άγριοι λύκοι. Την είδαν να περιπλανιέται μόνη της στα μαγικά νερά της λίμνης και την κυνήγησαν. Αυτή για να σωθεί, βούτηξε μέσα και πνίγηκε. Το πνεύμα της όμως παραμένει μέσα στο νερό και αναζητάει τη λύτρωση…</a:t>
            </a:r>
            <a:endParaRPr/>
          </a:p>
          <a:p>
            <a:pPr indent="-342900" lvl="0" marL="342900" rtl="0" algn="l">
              <a:spcBef>
                <a:spcPts val="400"/>
              </a:spcBef>
              <a:spcAft>
                <a:spcPts val="0"/>
              </a:spcAft>
              <a:buClr>
                <a:schemeClr val="dk1"/>
              </a:buClr>
              <a:buSzPts val="2000"/>
              <a:buNone/>
            </a:pPr>
            <a:r>
              <a:rPr i="1" lang="el-GR" sz="2000"/>
              <a:t>Από τότε λέγεται πως η λίμνη πραγματοποιεί ευχές που οδηγούν στη δική της λύτρωση. Εσείς αποτελείτε μέρος του γρίφου. Δεν ήταν τυχαία η μεταμόρφωσή σου Βολίδα .Κάτι σημαίνει. Αλλά χρειαζόμαστε περισσότερες πληροφορίες.</a:t>
            </a:r>
            <a:endParaRPr/>
          </a:p>
          <a:p>
            <a:pPr indent="-342900" lvl="0" marL="342900" rtl="0" algn="l">
              <a:spcBef>
                <a:spcPts val="400"/>
              </a:spcBef>
              <a:spcAft>
                <a:spcPts val="0"/>
              </a:spcAft>
              <a:buClr>
                <a:schemeClr val="dk1"/>
              </a:buClr>
              <a:buSzPts val="2000"/>
              <a:buNone/>
            </a:pPr>
            <a:r>
              <a:rPr i="1" lang="el-GR" sz="2000"/>
              <a:t>-Το βρήκα!.</a:t>
            </a:r>
            <a:r>
              <a:rPr lang="el-GR" sz="2000"/>
              <a:t>Είπε ο Μάξιμος. </a:t>
            </a:r>
            <a:r>
              <a:rPr i="1" lang="el-GR" sz="2000"/>
              <a:t>Θα πάμε στο σπίτι μου να βρούμε πληροφορίες στο διαδίκτυο για αυτήν τη μαγική ιστορία που μας λες</a:t>
            </a:r>
            <a:r>
              <a:rPr lang="el-GR" sz="2000"/>
              <a:t>.</a:t>
            </a:r>
            <a:endParaRPr sz="2000"/>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87" name="Shape 187"/>
        <p:cNvGrpSpPr/>
        <p:nvPr/>
      </p:nvGrpSpPr>
      <p:grpSpPr>
        <a:xfrm>
          <a:off x="0" y="0"/>
          <a:ext cx="0" cy="0"/>
          <a:chOff x="0" y="0"/>
          <a:chExt cx="0" cy="0"/>
        </a:xfrm>
      </p:grpSpPr>
      <p:pic>
        <p:nvPicPr>
          <p:cNvPr descr="IMG_20211219_095608.jpg" id="188" name="Google Shape;188;p25"/>
          <p:cNvPicPr preferRelativeResize="0"/>
          <p:nvPr/>
        </p:nvPicPr>
        <p:blipFill rotWithShape="1">
          <a:blip r:embed="rId3">
            <a:alphaModFix/>
          </a:blip>
          <a:srcRect b="2770" l="0" r="3700" t="0"/>
          <a:stretch/>
        </p:blipFill>
        <p:spPr>
          <a:xfrm rot="-5400000">
            <a:off x="649143" y="2994139"/>
            <a:ext cx="3416558" cy="3857652"/>
          </a:xfrm>
          <a:prstGeom prst="rect">
            <a:avLst/>
          </a:prstGeom>
          <a:solidFill>
            <a:srgbClr val="ECECEC"/>
          </a:solidFill>
          <a:ln cap="sq" cmpd="sng" w="88900">
            <a:solidFill>
              <a:srgbClr val="DEEADE"/>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89" name="Google Shape;189;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Οι πληροφορίες στο ίντερνετ</a:t>
            </a:r>
            <a:endParaRPr>
              <a:latin typeface="Batang"/>
              <a:ea typeface="Batang"/>
              <a:cs typeface="Batang"/>
              <a:sym typeface="Batang"/>
            </a:endParaRPr>
          </a:p>
        </p:txBody>
      </p:sp>
      <p:sp>
        <p:nvSpPr>
          <p:cNvPr id="190" name="Google Shape;190;p2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el-GR" sz="2000"/>
              <a:t>Οι μικροί φίλοι ταξίδεψαν πίσω στον κόσμο των ανθρώπων. </a:t>
            </a:r>
            <a:endParaRPr/>
          </a:p>
          <a:p>
            <a:pPr indent="-342900" lvl="0" marL="342900" rtl="0" algn="l">
              <a:spcBef>
                <a:spcPts val="400"/>
              </a:spcBef>
              <a:spcAft>
                <a:spcPts val="0"/>
              </a:spcAft>
              <a:buClr>
                <a:schemeClr val="dk1"/>
              </a:buClr>
              <a:buSzPts val="2000"/>
              <a:buNone/>
            </a:pPr>
            <a:r>
              <a:rPr lang="el-GR" sz="2000"/>
              <a:t>Εκεί με τη βοήθεια του διαδικτύου αναζήτησαν τις πληροφορίες που χρειάζονταν για τη νεράιδα της λίμνης.</a:t>
            </a:r>
            <a:endParaRPr sz="2000"/>
          </a:p>
        </p:txBody>
      </p:sp>
      <p:sp>
        <p:nvSpPr>
          <p:cNvPr id="191" name="Google Shape;191;p2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Char char="•"/>
            </a:pPr>
            <a:r>
              <a:rPr lang="el-GR" sz="2000"/>
              <a:t>Βρήκαν λοιπόν πως το 1878 είχε πνιγεί μία νεαρή κοπέλα στα βαθιά νερά της λίμνης. Το όνομά της ήταν Τάινη. </a:t>
            </a:r>
            <a:endParaRPr sz="2000"/>
          </a:p>
        </p:txBody>
      </p:sp>
      <p:pic>
        <p:nvPicPr>
          <p:cNvPr descr="IMG_20211219_095557.jpg" id="192" name="Google Shape;192;p25"/>
          <p:cNvPicPr preferRelativeResize="0"/>
          <p:nvPr/>
        </p:nvPicPr>
        <p:blipFill rotWithShape="1">
          <a:blip r:embed="rId4">
            <a:alphaModFix/>
          </a:blip>
          <a:srcRect b="13541" l="0" r="8333" t="6250"/>
          <a:stretch/>
        </p:blipFill>
        <p:spPr>
          <a:xfrm rot="-5400000">
            <a:off x="5156204" y="2916234"/>
            <a:ext cx="3357586" cy="3954490"/>
          </a:xfrm>
          <a:prstGeom prst="rect">
            <a:avLst/>
          </a:prstGeom>
          <a:solidFill>
            <a:srgbClr val="ECECEC"/>
          </a:solidFill>
          <a:ln cap="sq" cmpd="sng" w="88900">
            <a:solidFill>
              <a:srgbClr val="F4F3E9"/>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91">
                                            <p:txEl>
                                              <p:pRg end="0" st="0"/>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DAC7"/>
        </a:solidFill>
      </p:bgPr>
    </p:bg>
    <p:spTree>
      <p:nvGrpSpPr>
        <p:cNvPr id="196" name="Shape 196"/>
        <p:cNvGrpSpPr/>
        <p:nvPr/>
      </p:nvGrpSpPr>
      <p:grpSpPr>
        <a:xfrm>
          <a:off x="0" y="0"/>
          <a:ext cx="0" cy="0"/>
          <a:chOff x="0" y="0"/>
          <a:chExt cx="0" cy="0"/>
        </a:xfrm>
      </p:grpSpPr>
      <p:sp>
        <p:nvSpPr>
          <p:cNvPr id="197" name="Google Shape;197;p26"/>
          <p:cNvSpPr txBox="1"/>
          <p:nvPr>
            <p:ph type="title"/>
          </p:nvPr>
        </p:nvSpPr>
        <p:spPr>
          <a:xfrm>
            <a:off x="457200" y="274638"/>
            <a:ext cx="8229600" cy="511156"/>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Οι άγριοι λύκοι</a:t>
            </a:r>
            <a:endParaRPr>
              <a:latin typeface="Batang"/>
              <a:ea typeface="Batang"/>
              <a:cs typeface="Batang"/>
              <a:sym typeface="Batang"/>
            </a:endParaRPr>
          </a:p>
        </p:txBody>
      </p:sp>
      <p:pic>
        <p:nvPicPr>
          <p:cNvPr descr="IMG_20211219_095408.jpg" id="198" name="Google Shape;198;p26"/>
          <p:cNvPicPr preferRelativeResize="0"/>
          <p:nvPr>
            <p:ph idx="1" type="body"/>
          </p:nvPr>
        </p:nvPicPr>
        <p:blipFill rotWithShape="1">
          <a:blip r:embed="rId3">
            <a:alphaModFix/>
          </a:blip>
          <a:srcRect b="0" l="3700" r="3700" t="2525"/>
          <a:stretch/>
        </p:blipFill>
        <p:spPr>
          <a:xfrm rot="5400000">
            <a:off x="5136827" y="435281"/>
            <a:ext cx="2799436" cy="3929090"/>
          </a:xfrm>
          <a:prstGeom prst="rect">
            <a:avLst/>
          </a:prstGeom>
          <a:noFill/>
          <a:ln>
            <a:noFill/>
          </a:ln>
        </p:spPr>
      </p:pic>
      <p:pic>
        <p:nvPicPr>
          <p:cNvPr descr="IMG_20211219_095439.jpg" id="199" name="Google Shape;199;p26"/>
          <p:cNvPicPr preferRelativeResize="0"/>
          <p:nvPr/>
        </p:nvPicPr>
        <p:blipFill rotWithShape="1">
          <a:blip r:embed="rId4">
            <a:alphaModFix/>
          </a:blip>
          <a:srcRect b="0" l="0" r="0" t="0"/>
          <a:stretch/>
        </p:blipFill>
        <p:spPr>
          <a:xfrm rot="-5400000">
            <a:off x="5354272" y="3361108"/>
            <a:ext cx="2714644" cy="3850560"/>
          </a:xfrm>
          <a:prstGeom prst="rect">
            <a:avLst/>
          </a:prstGeom>
          <a:noFill/>
          <a:ln>
            <a:noFill/>
          </a:ln>
        </p:spPr>
      </p:pic>
      <p:pic>
        <p:nvPicPr>
          <p:cNvPr descr="IMG_20211219_095414.jpg" id="200" name="Google Shape;200;p26"/>
          <p:cNvPicPr preferRelativeResize="0"/>
          <p:nvPr/>
        </p:nvPicPr>
        <p:blipFill rotWithShape="1">
          <a:blip r:embed="rId5">
            <a:alphaModFix/>
          </a:blip>
          <a:srcRect b="4165" l="0" r="0" t="0"/>
          <a:stretch/>
        </p:blipFill>
        <p:spPr>
          <a:xfrm rot="5400000">
            <a:off x="828495" y="3578871"/>
            <a:ext cx="2879230" cy="3679029"/>
          </a:xfrm>
          <a:prstGeom prst="rect">
            <a:avLst/>
          </a:prstGeom>
          <a:noFill/>
          <a:ln>
            <a:noFill/>
          </a:ln>
        </p:spPr>
      </p:pic>
      <p:pic>
        <p:nvPicPr>
          <p:cNvPr descr="IMG_20211219_095432.jpg" id="201" name="Google Shape;201;p26"/>
          <p:cNvPicPr preferRelativeResize="0"/>
          <p:nvPr/>
        </p:nvPicPr>
        <p:blipFill rotWithShape="1">
          <a:blip r:embed="rId6">
            <a:alphaModFix/>
          </a:blip>
          <a:srcRect b="0" l="0" r="5554" t="3125"/>
          <a:stretch/>
        </p:blipFill>
        <p:spPr>
          <a:xfrm rot="-5400000">
            <a:off x="737505" y="405447"/>
            <a:ext cx="2846370" cy="3892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9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05" name="Shape 205"/>
        <p:cNvGrpSpPr/>
        <p:nvPr/>
      </p:nvGrpSpPr>
      <p:grpSpPr>
        <a:xfrm>
          <a:off x="0" y="0"/>
          <a:ext cx="0" cy="0"/>
          <a:chOff x="0" y="0"/>
          <a:chExt cx="0" cy="0"/>
        </a:xfrm>
      </p:grpSpPr>
      <p:pic>
        <p:nvPicPr>
          <p:cNvPr descr="IMG_20211219_095618.jpg" id="206" name="Google Shape;206;p27"/>
          <p:cNvPicPr preferRelativeResize="0"/>
          <p:nvPr/>
        </p:nvPicPr>
        <p:blipFill rotWithShape="1">
          <a:blip r:embed="rId3">
            <a:alphaModFix/>
          </a:blip>
          <a:srcRect b="4165" l="4165" r="2777" t="0"/>
          <a:stretch/>
        </p:blipFill>
        <p:spPr>
          <a:xfrm rot="-5400000">
            <a:off x="4885443" y="2313713"/>
            <a:ext cx="3857652" cy="4659463"/>
          </a:xfrm>
          <a:prstGeom prst="rect">
            <a:avLst/>
          </a:prstGeom>
          <a:noFill/>
          <a:ln>
            <a:noFill/>
          </a:ln>
        </p:spPr>
      </p:pic>
      <p:pic>
        <p:nvPicPr>
          <p:cNvPr descr="IMG_20211219_095647.jpg" id="207" name="Google Shape;207;p27"/>
          <p:cNvPicPr preferRelativeResize="0"/>
          <p:nvPr/>
        </p:nvPicPr>
        <p:blipFill rotWithShape="1">
          <a:blip r:embed="rId4">
            <a:alphaModFix/>
          </a:blip>
          <a:srcRect b="13541" l="8333" r="4165" t="8333"/>
          <a:stretch/>
        </p:blipFill>
        <p:spPr>
          <a:xfrm rot="-5400000">
            <a:off x="371480" y="2343140"/>
            <a:ext cx="3900542" cy="4643502"/>
          </a:xfrm>
          <a:prstGeom prst="rect">
            <a:avLst/>
          </a:prstGeom>
          <a:noFill/>
          <a:ln>
            <a:noFill/>
          </a:ln>
        </p:spPr>
      </p:pic>
      <p:sp>
        <p:nvSpPr>
          <p:cNvPr id="208" name="Google Shape;208;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Τελικά το διαδίκτυο έχει και καλά…</a:t>
            </a:r>
            <a:endParaRPr>
              <a:latin typeface="Batang"/>
              <a:ea typeface="Batang"/>
              <a:cs typeface="Batang"/>
              <a:sym typeface="Batang"/>
            </a:endParaRPr>
          </a:p>
        </p:txBody>
      </p:sp>
      <p:sp>
        <p:nvSpPr>
          <p:cNvPr id="209" name="Google Shape;209;p27"/>
          <p:cNvSpPr txBox="1"/>
          <p:nvPr>
            <p:ph idx="1" type="body"/>
          </p:nvPr>
        </p:nvSpPr>
        <p:spPr>
          <a:xfrm>
            <a:off x="428596" y="1500174"/>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el-GR" sz="2000"/>
              <a:t>Το διαδίκτυο ήταν πάρα πολύ βοηθητικό τελικά. Βρήκαν την αρχή που χρειάζονταν ώστε να ξεκινήσουν την αναζήτηση της επίλυσης του μαγικού γρίφου της Τάινη</a:t>
            </a:r>
            <a:r>
              <a:rPr lang="el-G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2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C7AC"/>
        </a:solidFill>
      </p:bgPr>
    </p:bg>
    <p:spTree>
      <p:nvGrpSpPr>
        <p:cNvPr id="213" name="Shape 213"/>
        <p:cNvGrpSpPr/>
        <p:nvPr/>
      </p:nvGrpSpPr>
      <p:grpSpPr>
        <a:xfrm>
          <a:off x="0" y="0"/>
          <a:ext cx="0" cy="0"/>
          <a:chOff x="0" y="0"/>
          <a:chExt cx="0" cy="0"/>
        </a:xfrm>
      </p:grpSpPr>
      <p:sp>
        <p:nvSpPr>
          <p:cNvPr id="214" name="Google Shape;21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Ξαναγυρίζοντας στη λίμνη</a:t>
            </a:r>
            <a:endParaRPr>
              <a:latin typeface="Batang"/>
              <a:ea typeface="Batang"/>
              <a:cs typeface="Batang"/>
              <a:sym typeface="Batang"/>
            </a:endParaRPr>
          </a:p>
        </p:txBody>
      </p:sp>
      <p:sp>
        <p:nvSpPr>
          <p:cNvPr id="215" name="Google Shape;215;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el-GR" sz="2000"/>
              <a:t>Οι δυο νέοι περιπλανητές έχοντας στα χέρια τους τα στοιχεία που χρειάζονταν, γύρισαν στη λίμνη. Εκεί τους περίμενε η Τίντα η αλεπού. Ξαφνικά ο Βολίδας κάτι παρατήρησε στα μαγικά νερά. Κάτι έλαμπε μέσα στο νερό. Ήταν μια μαγική πέτρα. Είχε  το σχήμα ενός ποντικιού μα ήταν πέτρα.</a:t>
            </a:r>
            <a:endParaRPr/>
          </a:p>
          <a:p>
            <a:pPr indent="-342900" lvl="0" marL="342900" rtl="0" algn="l">
              <a:spcBef>
                <a:spcPts val="400"/>
              </a:spcBef>
              <a:spcAft>
                <a:spcPts val="0"/>
              </a:spcAft>
              <a:buClr>
                <a:schemeClr val="dk1"/>
              </a:buClr>
              <a:buSzPts val="2000"/>
              <a:buNone/>
            </a:pPr>
            <a:r>
              <a:rPr lang="el-GR" sz="2000"/>
              <a:t>Η αλεπού ενθάρρυνε τον Βολίδα να πάει να την πιάσει:</a:t>
            </a:r>
            <a:endParaRPr/>
          </a:p>
          <a:p>
            <a:pPr indent="-342900" lvl="0" marL="342900" rtl="0" algn="l">
              <a:spcBef>
                <a:spcPts val="400"/>
              </a:spcBef>
              <a:spcAft>
                <a:spcPts val="0"/>
              </a:spcAft>
              <a:buClr>
                <a:schemeClr val="dk1"/>
              </a:buClr>
              <a:buSzPts val="2000"/>
              <a:buNone/>
            </a:pPr>
            <a:r>
              <a:rPr lang="el-GR" sz="2000"/>
              <a:t> «</a:t>
            </a:r>
            <a:r>
              <a:rPr i="1" lang="el-GR" sz="2000"/>
              <a:t>Βούτα Βολίδα, μόνο εσύ μπορείς είσαι ο εκλεχτός!»</a:t>
            </a:r>
            <a:endParaRPr i="1" sz="2000"/>
          </a:p>
        </p:txBody>
      </p:sp>
      <p:pic>
        <p:nvPicPr>
          <p:cNvPr descr="IMG_20211219_095640.jpg" id="216" name="Google Shape;216;p28"/>
          <p:cNvPicPr preferRelativeResize="0"/>
          <p:nvPr>
            <p:ph idx="2" type="body"/>
          </p:nvPr>
        </p:nvPicPr>
        <p:blipFill rotWithShape="1">
          <a:blip r:embed="rId3">
            <a:alphaModFix/>
          </a:blip>
          <a:srcRect b="1192" l="0" r="8609" t="7260"/>
          <a:stretch/>
        </p:blipFill>
        <p:spPr>
          <a:xfrm rot="-5400000">
            <a:off x="4643438" y="1714488"/>
            <a:ext cx="4000528" cy="3571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C7AC"/>
        </a:solidFill>
      </p:bgPr>
    </p:bg>
    <p:spTree>
      <p:nvGrpSpPr>
        <p:cNvPr id="220" name="Shape 220"/>
        <p:cNvGrpSpPr/>
        <p:nvPr/>
      </p:nvGrpSpPr>
      <p:grpSpPr>
        <a:xfrm>
          <a:off x="0" y="0"/>
          <a:ext cx="0" cy="0"/>
          <a:chOff x="0" y="0"/>
          <a:chExt cx="0" cy="0"/>
        </a:xfrm>
      </p:grpSpPr>
      <p:sp>
        <p:nvSpPr>
          <p:cNvPr id="221" name="Google Shape;221;p29"/>
          <p:cNvSpPr txBox="1"/>
          <p:nvPr>
            <p:ph type="title"/>
          </p:nvPr>
        </p:nvSpPr>
        <p:spPr>
          <a:xfrm>
            <a:off x="1071538" y="214290"/>
            <a:ext cx="7015154" cy="71437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μαγική πέτρα</a:t>
            </a:r>
            <a:endParaRPr>
              <a:latin typeface="Batang"/>
              <a:ea typeface="Batang"/>
              <a:cs typeface="Batang"/>
              <a:sym typeface="Batang"/>
            </a:endParaRPr>
          </a:p>
        </p:txBody>
      </p:sp>
      <p:sp>
        <p:nvSpPr>
          <p:cNvPr id="222" name="Google Shape;222;p29"/>
          <p:cNvSpPr txBox="1"/>
          <p:nvPr>
            <p:ph idx="1" type="body"/>
          </p:nvPr>
        </p:nvSpPr>
        <p:spPr>
          <a:xfrm>
            <a:off x="285720" y="1214422"/>
            <a:ext cx="4210080" cy="5286412"/>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000"/>
              <a:buNone/>
            </a:pPr>
            <a:r>
              <a:rPr lang="el-GR" sz="2000"/>
              <a:t>Ο Βολίδας, δεν το σκέφτηκε καθόλου. Καταδύθηκε στα κρύα νερά της λίμνης και άρπαξε τη πέτρα.</a:t>
            </a:r>
            <a:endParaRPr/>
          </a:p>
          <a:p>
            <a:pPr indent="-342900" lvl="0" marL="342900" rtl="0" algn="just">
              <a:spcBef>
                <a:spcPts val="400"/>
              </a:spcBef>
              <a:spcAft>
                <a:spcPts val="0"/>
              </a:spcAft>
              <a:buClr>
                <a:schemeClr val="dk1"/>
              </a:buClr>
              <a:buSzPts val="2000"/>
              <a:buNone/>
            </a:pPr>
            <a:r>
              <a:rPr lang="el-GR" sz="2000"/>
              <a:t>Την έδωσε στην αλεπού, και τότε αυτή παφ…</a:t>
            </a:r>
            <a:endParaRPr/>
          </a:p>
          <a:p>
            <a:pPr indent="-342900" lvl="0" marL="342900" rtl="0" algn="just">
              <a:spcBef>
                <a:spcPts val="400"/>
              </a:spcBef>
              <a:spcAft>
                <a:spcPts val="0"/>
              </a:spcAft>
              <a:buClr>
                <a:schemeClr val="dk1"/>
              </a:buClr>
              <a:buSzPts val="2000"/>
              <a:buNone/>
            </a:pPr>
            <a:r>
              <a:rPr lang="el-GR" sz="2000"/>
              <a:t>Μεταμορφώθηκε σε νεράιδα. </a:t>
            </a:r>
            <a:endParaRPr/>
          </a:p>
          <a:p>
            <a:pPr indent="-342900" lvl="0" marL="342900" rtl="0" algn="just">
              <a:spcBef>
                <a:spcPts val="400"/>
              </a:spcBef>
              <a:spcAft>
                <a:spcPts val="0"/>
              </a:spcAft>
              <a:buClr>
                <a:schemeClr val="dk1"/>
              </a:buClr>
              <a:buSzPts val="2000"/>
              <a:buNone/>
            </a:pPr>
            <a:r>
              <a:t/>
            </a:r>
            <a:endParaRPr sz="2000"/>
          </a:p>
          <a:p>
            <a:pPr indent="-342900" lvl="0" marL="342900" rtl="0" algn="just">
              <a:spcBef>
                <a:spcPts val="400"/>
              </a:spcBef>
              <a:spcAft>
                <a:spcPts val="0"/>
              </a:spcAft>
              <a:buClr>
                <a:schemeClr val="dk1"/>
              </a:buClr>
              <a:buSzPts val="2000"/>
              <a:buNone/>
            </a:pPr>
            <a:r>
              <a:t/>
            </a:r>
            <a:endParaRPr sz="2000"/>
          </a:p>
          <a:p>
            <a:pPr indent="-342900" lvl="0" marL="342900" rtl="0" algn="just">
              <a:spcBef>
                <a:spcPts val="400"/>
              </a:spcBef>
              <a:spcAft>
                <a:spcPts val="0"/>
              </a:spcAft>
              <a:buClr>
                <a:schemeClr val="dk1"/>
              </a:buClr>
              <a:buSzPts val="2000"/>
              <a:buNone/>
            </a:pPr>
            <a:r>
              <a:rPr lang="el-GR" sz="2000"/>
              <a:t>-</a:t>
            </a:r>
            <a:r>
              <a:rPr i="1" lang="el-GR" sz="2000"/>
              <a:t>Λυπάμαι που δε σας το είπα νωρίτερα.</a:t>
            </a:r>
            <a:endParaRPr/>
          </a:p>
          <a:p>
            <a:pPr indent="-342900" lvl="0" marL="342900" rtl="0" algn="just">
              <a:spcBef>
                <a:spcPts val="400"/>
              </a:spcBef>
              <a:spcAft>
                <a:spcPts val="0"/>
              </a:spcAft>
              <a:buClr>
                <a:schemeClr val="dk1"/>
              </a:buClr>
              <a:buSzPts val="2000"/>
              <a:buNone/>
            </a:pPr>
            <a:r>
              <a:rPr i="1" lang="el-GR" sz="2000"/>
              <a:t>Είμαι η μικρή κόρη της Τίντα. Είπε. Και έπρεπε να σας κάνω να με βοηθήσετε να πάρω πίσω τη μορφή μου και κυρίως να βοηθήσω τη μητέρα μου….</a:t>
            </a:r>
            <a:endParaRPr i="1" sz="2000"/>
          </a:p>
        </p:txBody>
      </p:sp>
      <p:pic>
        <p:nvPicPr>
          <p:cNvPr descr="IMG_20211219_095624.jpg" id="223" name="Google Shape;223;p29"/>
          <p:cNvPicPr preferRelativeResize="0"/>
          <p:nvPr>
            <p:ph idx="2" type="body"/>
          </p:nvPr>
        </p:nvPicPr>
        <p:blipFill rotWithShape="1">
          <a:blip r:embed="rId3">
            <a:alphaModFix/>
          </a:blip>
          <a:srcRect b="0" l="0" r="8609" t="947"/>
          <a:stretch/>
        </p:blipFill>
        <p:spPr>
          <a:xfrm rot="-5400000">
            <a:off x="5433212" y="138895"/>
            <a:ext cx="2706731" cy="4286280"/>
          </a:xfrm>
          <a:prstGeom prst="rect">
            <a:avLst/>
          </a:prstGeom>
          <a:solidFill>
            <a:srgbClr val="ECECEC"/>
          </a:solidFill>
          <a:ln cap="sq" cmpd="sng" w="88900">
            <a:solidFill>
              <a:srgbClr val="CAE0E6"/>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MG_20211219_095633.jpg" id="224" name="Google Shape;224;p29"/>
          <p:cNvPicPr preferRelativeResize="0"/>
          <p:nvPr/>
        </p:nvPicPr>
        <p:blipFill rotWithShape="1">
          <a:blip r:embed="rId4">
            <a:alphaModFix/>
          </a:blip>
          <a:srcRect b="5207" l="2777" r="2776" t="0"/>
          <a:stretch/>
        </p:blipFill>
        <p:spPr>
          <a:xfrm rot="-5400000">
            <a:off x="5323075" y="3106554"/>
            <a:ext cx="2962715" cy="4179109"/>
          </a:xfrm>
          <a:prstGeom prst="rect">
            <a:avLst/>
          </a:prstGeom>
          <a:solidFill>
            <a:srgbClr val="ECECEC"/>
          </a:solidFill>
          <a:ln cap="sq" cmpd="sng" w="88900">
            <a:solidFill>
              <a:srgbClr val="E1DCB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CBF"/>
        </a:solidFill>
      </p:bgPr>
    </p:bg>
    <p:spTree>
      <p:nvGrpSpPr>
        <p:cNvPr id="228" name="Shape 228"/>
        <p:cNvGrpSpPr/>
        <p:nvPr/>
      </p:nvGrpSpPr>
      <p:grpSpPr>
        <a:xfrm>
          <a:off x="0" y="0"/>
          <a:ext cx="0" cy="0"/>
          <a:chOff x="0" y="0"/>
          <a:chExt cx="0" cy="0"/>
        </a:xfrm>
      </p:grpSpPr>
      <p:pic>
        <p:nvPicPr>
          <p:cNvPr descr="IMG_20211219_095912.jpg" id="229" name="Google Shape;229;p30"/>
          <p:cNvPicPr preferRelativeResize="0"/>
          <p:nvPr/>
        </p:nvPicPr>
        <p:blipFill rotWithShape="1">
          <a:blip r:embed="rId3">
            <a:alphaModFix/>
          </a:blip>
          <a:srcRect b="5208" l="6944" r="0" t="4166"/>
          <a:stretch/>
        </p:blipFill>
        <p:spPr>
          <a:xfrm rot="5400000">
            <a:off x="4654917" y="2131614"/>
            <a:ext cx="3906077" cy="5072089"/>
          </a:xfrm>
          <a:prstGeom prst="rect">
            <a:avLst/>
          </a:prstGeom>
          <a:noFill/>
          <a:ln>
            <a:noFill/>
          </a:ln>
        </p:spPr>
      </p:pic>
      <p:sp>
        <p:nvSpPr>
          <p:cNvPr id="230" name="Google Shape;23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Η μεγάλη αποκάλυψη</a:t>
            </a:r>
            <a:endParaRPr>
              <a:latin typeface="Batang"/>
              <a:ea typeface="Batang"/>
              <a:cs typeface="Batang"/>
              <a:sym typeface="Batang"/>
            </a:endParaRPr>
          </a:p>
        </p:txBody>
      </p:sp>
      <p:sp>
        <p:nvSpPr>
          <p:cNvPr id="231" name="Google Shape;231;p30"/>
          <p:cNvSpPr txBox="1"/>
          <p:nvPr>
            <p:ph idx="1" type="body"/>
          </p:nvPr>
        </p:nvSpPr>
        <p:spPr>
          <a:xfrm>
            <a:off x="357158" y="1357299"/>
            <a:ext cx="8229600" cy="4143404"/>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3200"/>
              <a:buNone/>
            </a:pPr>
            <a:r>
              <a:rPr lang="el-GR"/>
              <a:t>-</a:t>
            </a:r>
            <a:r>
              <a:rPr i="1" lang="el-GR" sz="2200"/>
              <a:t>θα σας έλεγα κάποια στιγμή φίλοι μου όλη την αλήθεια.</a:t>
            </a:r>
            <a:endParaRPr/>
          </a:p>
          <a:p>
            <a:pPr indent="-342900" lvl="0" marL="342900" rtl="0" algn="just">
              <a:spcBef>
                <a:spcPts val="440"/>
              </a:spcBef>
              <a:spcAft>
                <a:spcPts val="0"/>
              </a:spcAft>
              <a:buClr>
                <a:schemeClr val="dk1"/>
              </a:buClr>
              <a:buSzPts val="2200"/>
              <a:buNone/>
            </a:pPr>
            <a:r>
              <a:rPr i="1" lang="el-GR" sz="2200"/>
              <a:t>-Άρχισε, λοιπόν ξεκίνα να μιλάς, τι περιμένεις. Διέταξε ο Μάξιμος.</a:t>
            </a:r>
            <a:endParaRPr/>
          </a:p>
          <a:p>
            <a:pPr indent="-342900" lvl="0" marL="342900" rtl="0" algn="just">
              <a:spcBef>
                <a:spcPts val="440"/>
              </a:spcBef>
              <a:spcAft>
                <a:spcPts val="0"/>
              </a:spcAft>
              <a:buClr>
                <a:schemeClr val="dk1"/>
              </a:buClr>
              <a:buSzPts val="2200"/>
              <a:buNone/>
            </a:pPr>
            <a:r>
              <a:rPr i="1" lang="el-GR" sz="2200"/>
              <a:t>-Το βράδυ αργά τη νύχτα λέγεται πως περιπλανιούνται οι τρεις λύκοι του διαδικτύου.</a:t>
            </a:r>
            <a:endParaRPr/>
          </a:p>
          <a:p>
            <a:pPr indent="-342900" lvl="0" marL="342900" rtl="0" algn="l">
              <a:spcBef>
                <a:spcPts val="440"/>
              </a:spcBef>
              <a:spcAft>
                <a:spcPts val="0"/>
              </a:spcAft>
              <a:buClr>
                <a:schemeClr val="dk1"/>
              </a:buClr>
              <a:buSzPts val="2200"/>
              <a:buNone/>
            </a:pPr>
            <a:r>
              <a:rPr i="1" lang="el-GR" sz="2200"/>
              <a:t>-Τι κάνουν;</a:t>
            </a:r>
            <a:endParaRPr/>
          </a:p>
          <a:p>
            <a:pPr indent="-342900" lvl="0" marL="342900" rtl="0" algn="just">
              <a:spcBef>
                <a:spcPts val="440"/>
              </a:spcBef>
              <a:spcAft>
                <a:spcPts val="0"/>
              </a:spcAft>
              <a:buClr>
                <a:schemeClr val="dk1"/>
              </a:buClr>
              <a:buSzPts val="2200"/>
              <a:buNone/>
            </a:pPr>
            <a:r>
              <a:rPr i="1" lang="el-GR" sz="2200"/>
              <a:t>-Περιπλανιούνται και τρομοκρατούν όσους δεν προσέχουν τους κανόνες πλοήγησης.Αλλά υπάρχει τρόπος να τους σταματήσουμε.</a:t>
            </a:r>
            <a:endParaRPr/>
          </a:p>
          <a:p>
            <a:pPr indent="-342900" lvl="0" marL="342900" rtl="0" algn="just">
              <a:spcBef>
                <a:spcPts val="440"/>
              </a:spcBef>
              <a:spcAft>
                <a:spcPts val="0"/>
              </a:spcAft>
              <a:buClr>
                <a:schemeClr val="dk1"/>
              </a:buClr>
              <a:buSzPts val="2200"/>
              <a:buNone/>
            </a:pPr>
            <a:r>
              <a:rPr i="1" lang="el-GR" sz="2200"/>
              <a:t>-Πρέπει να βρούμε γρήγορα τις άλλες δύο πέτρες. Αυτές θα μας χρειαστούν.</a:t>
            </a:r>
            <a:endParaRPr/>
          </a:p>
          <a:p>
            <a:pPr indent="-342900" lvl="0" marL="342900" rtl="0" algn="just">
              <a:spcBef>
                <a:spcPts val="440"/>
              </a:spcBef>
              <a:spcAft>
                <a:spcPts val="0"/>
              </a:spcAft>
              <a:buClr>
                <a:schemeClr val="dk1"/>
              </a:buClr>
              <a:buSzPts val="2200"/>
              <a:buNone/>
            </a:pPr>
            <a:r>
              <a:rPr i="1" lang="el-GR" sz="2200"/>
              <a:t>-Ε, τι περιμένουμε λοιπόν; Φύγαμε!</a:t>
            </a:r>
            <a:endParaRPr i="1" sz="2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A5A5"/>
        </a:solidFill>
      </p:bgPr>
    </p:bg>
    <p:spTree>
      <p:nvGrpSpPr>
        <p:cNvPr id="235" name="Shape 235"/>
        <p:cNvGrpSpPr/>
        <p:nvPr/>
      </p:nvGrpSpPr>
      <p:grpSpPr>
        <a:xfrm>
          <a:off x="0" y="0"/>
          <a:ext cx="0" cy="0"/>
          <a:chOff x="0" y="0"/>
          <a:chExt cx="0" cy="0"/>
        </a:xfrm>
      </p:grpSpPr>
      <p:pic>
        <p:nvPicPr>
          <p:cNvPr descr="IMG_20211219_095820.jpg" id="236" name="Google Shape;236;p31"/>
          <p:cNvPicPr preferRelativeResize="0"/>
          <p:nvPr/>
        </p:nvPicPr>
        <p:blipFill rotWithShape="1">
          <a:blip r:embed="rId3">
            <a:alphaModFix/>
          </a:blip>
          <a:srcRect b="3124" l="0" r="0" t="5208"/>
          <a:stretch/>
        </p:blipFill>
        <p:spPr>
          <a:xfrm rot="10800000">
            <a:off x="571472" y="1214422"/>
            <a:ext cx="8208784" cy="5357850"/>
          </a:xfrm>
          <a:prstGeom prst="rect">
            <a:avLst/>
          </a:prstGeom>
          <a:noFill/>
          <a:ln>
            <a:noFill/>
          </a:ln>
        </p:spPr>
      </p:pic>
      <p:sp>
        <p:nvSpPr>
          <p:cNvPr id="237" name="Google Shape;237;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απειλή των λύκων του διαδικτύου</a:t>
            </a:r>
            <a:endParaRPr>
              <a:latin typeface="Batang"/>
              <a:ea typeface="Batang"/>
              <a:cs typeface="Batang"/>
              <a:sym typeface="Batang"/>
            </a:endParaRPr>
          </a:p>
        </p:txBody>
      </p:sp>
      <p:sp>
        <p:nvSpPr>
          <p:cNvPr id="238" name="Google Shape;238;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el-GR" sz="2000"/>
              <a:t>Και  έτσι οι 3 φίλοι πήραν το δρόμο της εξερεύνησης. Η νεράιδα τους οδηγούσε στο χωριό των νεραϊδών. Καθώς περπατούσαν όμως εμφανίστηκαν οι 3 λύκοι του διαδικτύου.</a:t>
            </a:r>
            <a:endParaRPr/>
          </a:p>
          <a:p>
            <a:pPr indent="-342900" lvl="0" marL="342900" rtl="0" algn="l">
              <a:spcBef>
                <a:spcPts val="400"/>
              </a:spcBef>
              <a:spcAft>
                <a:spcPts val="0"/>
              </a:spcAft>
              <a:buClr>
                <a:schemeClr val="dk1"/>
              </a:buClr>
              <a:buSzPts val="2000"/>
              <a:buNone/>
            </a:pPr>
            <a:r>
              <a:rPr lang="el-GR" sz="2000"/>
              <a:t>-</a:t>
            </a:r>
            <a:r>
              <a:rPr i="1" lang="el-GR" sz="2000"/>
              <a:t>Δώστε μας γρήγορα την πέτρα και θα σας αφήσουμε ζωντανούς</a:t>
            </a:r>
            <a:r>
              <a:rPr lang="el-GR" sz="2000"/>
              <a:t>. Απείλησαν οι άγριοι λύκοι.</a:t>
            </a:r>
            <a:endParaRPr/>
          </a:p>
          <a:p>
            <a:pPr indent="-342900" lvl="0" marL="342900" rtl="0" algn="l">
              <a:spcBef>
                <a:spcPts val="400"/>
              </a:spcBef>
              <a:spcAft>
                <a:spcPts val="0"/>
              </a:spcAft>
              <a:buClr>
                <a:schemeClr val="dk1"/>
              </a:buClr>
              <a:buSzPts val="2000"/>
              <a:buNone/>
            </a:pPr>
            <a:r>
              <a:rPr lang="el-GR" sz="2000"/>
              <a:t>Οι τρεις φίλοι τρομοκρατήθηκαν αλλά δεν έχασαν τη ψυχραιμία τους.</a:t>
            </a:r>
            <a:endParaRPr/>
          </a:p>
          <a:p>
            <a:pPr indent="-342900" lvl="0" marL="342900" rtl="0" algn="l">
              <a:spcBef>
                <a:spcPts val="400"/>
              </a:spcBef>
              <a:spcAft>
                <a:spcPts val="0"/>
              </a:spcAft>
              <a:buClr>
                <a:schemeClr val="dk1"/>
              </a:buClr>
              <a:buSzPts val="2000"/>
              <a:buNone/>
            </a:pPr>
            <a:r>
              <a:rPr i="1" lang="el-GR" sz="2000"/>
              <a:t>-Οι πέτρα είναι δική μας. Εμείς τη βρήκαμε!</a:t>
            </a:r>
            <a:endParaRPr/>
          </a:p>
          <a:p>
            <a:pPr indent="-342900" lvl="0" marL="342900" rtl="0" algn="l">
              <a:spcBef>
                <a:spcPts val="400"/>
              </a:spcBef>
              <a:spcAft>
                <a:spcPts val="0"/>
              </a:spcAft>
              <a:buClr>
                <a:schemeClr val="dk1"/>
              </a:buClr>
              <a:buSzPts val="2000"/>
              <a:buNone/>
            </a:pPr>
            <a:r>
              <a:rPr i="1" lang="el-GR" sz="2000"/>
              <a:t>-Είπα, δώστε τις!</a:t>
            </a:r>
            <a:endParaRPr/>
          </a:p>
          <a:p>
            <a:pPr indent="-342900" lvl="0" marL="342900" rtl="0" algn="l">
              <a:spcBef>
                <a:spcPts val="400"/>
              </a:spcBef>
              <a:spcAft>
                <a:spcPts val="0"/>
              </a:spcAft>
              <a:buClr>
                <a:schemeClr val="dk1"/>
              </a:buClr>
              <a:buSzPts val="2000"/>
              <a:buNone/>
            </a:pPr>
            <a:r>
              <a:rPr lang="el-GR" sz="2000"/>
              <a:t>Πήγαν να τους αρπάξουν την πέτρα, όμως η πονηρή νεράιδα έγινε ξανά αλεπού και την άρπαξε στα γερά της δόντια και άρχισε να τρέχει. Η ίδια η πέτρα σαν πυξίδα τους έδειχνε το δρόμο…</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66FF"/>
        </a:solidFill>
      </p:bgPr>
    </p:bg>
    <p:spTree>
      <p:nvGrpSpPr>
        <p:cNvPr id="91" name="Shape 91"/>
        <p:cNvGrpSpPr/>
        <p:nvPr/>
      </p:nvGrpSpPr>
      <p:grpSpPr>
        <a:xfrm>
          <a:off x="0" y="0"/>
          <a:ext cx="0" cy="0"/>
          <a:chOff x="0" y="0"/>
          <a:chExt cx="0" cy="0"/>
        </a:xfrm>
      </p:grpSpPr>
      <p:sp>
        <p:nvSpPr>
          <p:cNvPr id="92" name="Google Shape;92;p14"/>
          <p:cNvSpPr txBox="1"/>
          <p:nvPr>
            <p:ph type="title"/>
          </p:nvPr>
        </p:nvSpPr>
        <p:spPr>
          <a:xfrm>
            <a:off x="642910" y="214290"/>
            <a:ext cx="7872410" cy="64293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Αρχή του παραμυθιού</a:t>
            </a:r>
            <a:endParaRPr>
              <a:latin typeface="Batang"/>
              <a:ea typeface="Batang"/>
              <a:cs typeface="Batang"/>
              <a:sym typeface="Batang"/>
            </a:endParaRPr>
          </a:p>
        </p:txBody>
      </p:sp>
      <p:sp>
        <p:nvSpPr>
          <p:cNvPr id="93" name="Google Shape;93;p14"/>
          <p:cNvSpPr txBox="1"/>
          <p:nvPr>
            <p:ph idx="1" type="body"/>
          </p:nvPr>
        </p:nvSpPr>
        <p:spPr>
          <a:xfrm>
            <a:off x="357158" y="785794"/>
            <a:ext cx="822960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000"/>
              <a:buNone/>
            </a:pPr>
            <a:r>
              <a:rPr lang="el-GR" sz="2000"/>
              <a:t>Ένα γεράκι μια φορά, διψασμένο για νερό, κατέβηκε σε μια λίμνη να δροσιστεί και να πιάσει και κανένα ψαράκι. Το όνομά του ήταν Βολίδας. Τον είχε ονομάσει έτσι η μητέρα του γιατί πέταγε γρήγορα στον ουρανό και προσγειωνόταν με την ίδια δύναμη στη γη. </a:t>
            </a:r>
            <a:endParaRPr/>
          </a:p>
          <a:p>
            <a:pPr indent="-342900" lvl="0" marL="342900" rtl="0" algn="just">
              <a:spcBef>
                <a:spcPts val="400"/>
              </a:spcBef>
              <a:spcAft>
                <a:spcPts val="0"/>
              </a:spcAft>
              <a:buClr>
                <a:schemeClr val="dk1"/>
              </a:buClr>
              <a:buSzPts val="2000"/>
              <a:buNone/>
            </a:pPr>
            <a:r>
              <a:rPr lang="el-GR" sz="2000"/>
              <a:t>Ξάφνου, έπιασε μεγάλη καταιγίδα. Τότε ευχήθηκε να μπορούσε να γίνει κάτι και να μη βραχεί.Πού να ήξερε το μικρό γεράκι πως η λίμνη ήταν μαγική…..</a:t>
            </a:r>
            <a:endParaRPr sz="2000"/>
          </a:p>
        </p:txBody>
      </p:sp>
      <p:pic>
        <p:nvPicPr>
          <p:cNvPr descr="IMG_20211219_095137.jpg" id="94" name="Google Shape;94;p14"/>
          <p:cNvPicPr preferRelativeResize="0"/>
          <p:nvPr/>
        </p:nvPicPr>
        <p:blipFill rotWithShape="1">
          <a:blip r:embed="rId3">
            <a:alphaModFix/>
          </a:blip>
          <a:srcRect b="0" l="0" r="0" t="4167"/>
          <a:stretch/>
        </p:blipFill>
        <p:spPr>
          <a:xfrm rot="5340000">
            <a:off x="5385155" y="2959218"/>
            <a:ext cx="3575590" cy="3711304"/>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IMG_20211219_095108.jpg" id="95" name="Google Shape;95;p14"/>
          <p:cNvPicPr preferRelativeResize="0"/>
          <p:nvPr/>
        </p:nvPicPr>
        <p:blipFill rotWithShape="1">
          <a:blip r:embed="rId4">
            <a:alphaModFix/>
          </a:blip>
          <a:srcRect b="6832" l="0" r="0" t="0"/>
          <a:stretch/>
        </p:blipFill>
        <p:spPr>
          <a:xfrm>
            <a:off x="214282" y="3500438"/>
            <a:ext cx="4643470" cy="3000396"/>
          </a:xfrm>
          <a:prstGeom prst="rect">
            <a:avLst/>
          </a:prstGeom>
          <a:noFill/>
          <a:ln>
            <a:noFill/>
          </a:ln>
        </p:spPr>
      </p:pic>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93">
                                            <p:txEl>
                                              <p:pRg end="0" st="0"/>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93">
                                            <p:txEl>
                                              <p:pRg end="1" st="1"/>
                                            </p:txEl>
                                          </p:spTgt>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A7B8"/>
        </a:solidFill>
      </p:bgPr>
    </p:bg>
    <p:spTree>
      <p:nvGrpSpPr>
        <p:cNvPr id="242" name="Shape 242"/>
        <p:cNvGrpSpPr/>
        <p:nvPr/>
      </p:nvGrpSpPr>
      <p:grpSpPr>
        <a:xfrm>
          <a:off x="0" y="0"/>
          <a:ext cx="0" cy="0"/>
          <a:chOff x="0" y="0"/>
          <a:chExt cx="0" cy="0"/>
        </a:xfrm>
      </p:grpSpPr>
      <p:pic>
        <p:nvPicPr>
          <p:cNvPr descr="IMG_20211219_095357.jpg" id="243" name="Google Shape;243;p32"/>
          <p:cNvPicPr preferRelativeResize="0"/>
          <p:nvPr/>
        </p:nvPicPr>
        <p:blipFill rotWithShape="1">
          <a:blip r:embed="rId3">
            <a:alphaModFix/>
          </a:blip>
          <a:srcRect b="4165" l="6944" r="5555" t="8333"/>
          <a:stretch/>
        </p:blipFill>
        <p:spPr>
          <a:xfrm rot="5400000">
            <a:off x="5762628" y="47630"/>
            <a:ext cx="3429002" cy="3333741"/>
          </a:xfrm>
          <a:prstGeom prst="rect">
            <a:avLst/>
          </a:prstGeom>
          <a:noFill/>
          <a:ln>
            <a:noFill/>
          </a:ln>
        </p:spPr>
      </p:pic>
      <p:pic>
        <p:nvPicPr>
          <p:cNvPr descr="IMG_20211219_095825.jpg" id="244" name="Google Shape;244;p32"/>
          <p:cNvPicPr preferRelativeResize="0"/>
          <p:nvPr/>
        </p:nvPicPr>
        <p:blipFill rotWithShape="1">
          <a:blip r:embed="rId4">
            <a:alphaModFix/>
          </a:blip>
          <a:srcRect b="0" l="0" r="0" t="0"/>
          <a:stretch/>
        </p:blipFill>
        <p:spPr>
          <a:xfrm rot="10800000">
            <a:off x="0" y="3429000"/>
            <a:ext cx="4393438" cy="3214710"/>
          </a:xfrm>
          <a:prstGeom prst="rect">
            <a:avLst/>
          </a:prstGeom>
          <a:noFill/>
          <a:ln>
            <a:noFill/>
          </a:ln>
        </p:spPr>
      </p:pic>
      <p:sp>
        <p:nvSpPr>
          <p:cNvPr id="245" name="Google Shape;245;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Η εύρεση ακόμη ενός κουτιού</a:t>
            </a:r>
            <a:endParaRPr>
              <a:latin typeface="Batang"/>
              <a:ea typeface="Batang"/>
              <a:cs typeface="Batang"/>
              <a:sym typeface="Batang"/>
            </a:endParaRPr>
          </a:p>
        </p:txBody>
      </p:sp>
      <p:sp>
        <p:nvSpPr>
          <p:cNvPr id="246" name="Google Shape;246;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el-GR" sz="2000"/>
              <a:t>Οι λύκοι τότε αγρίεψαν και άρχισαν να τους κυνηγάνε με μανία. </a:t>
            </a:r>
            <a:endParaRPr/>
          </a:p>
          <a:p>
            <a:pPr indent="-342900" lvl="0" marL="342900" rtl="0" algn="l">
              <a:spcBef>
                <a:spcPts val="400"/>
              </a:spcBef>
              <a:spcAft>
                <a:spcPts val="0"/>
              </a:spcAft>
              <a:buClr>
                <a:schemeClr val="dk1"/>
              </a:buClr>
              <a:buSzPts val="2000"/>
              <a:buNone/>
            </a:pPr>
            <a:r>
              <a:rPr lang="el-GR" sz="2000"/>
              <a:t>«</a:t>
            </a:r>
            <a:r>
              <a:rPr i="1" lang="el-GR" sz="2000"/>
              <a:t>Σταθείτε, είπε η Τίντα θα τους παγώσω τα πόδια με τις μαγικές μου δυνάμεις»</a:t>
            </a:r>
            <a:endParaRPr/>
          </a:p>
          <a:p>
            <a:pPr indent="-342900" lvl="0" marL="342900" rtl="0" algn="l">
              <a:spcBef>
                <a:spcPts val="400"/>
              </a:spcBef>
              <a:spcAft>
                <a:spcPts val="0"/>
              </a:spcAft>
              <a:buClr>
                <a:schemeClr val="dk1"/>
              </a:buClr>
              <a:buSzPts val="2000"/>
              <a:buNone/>
            </a:pPr>
            <a:r>
              <a:rPr lang="el-GR" sz="2000"/>
              <a:t>Και πραγματικά οι λύκοι πάγωσαν και δεν μπορούσαν να τρέξουν, μέχρι να λιώσει ο πάγος. </a:t>
            </a:r>
            <a:endParaRPr/>
          </a:p>
          <a:p>
            <a:pPr indent="-342900" lvl="0" marL="342900" rtl="0" algn="l">
              <a:spcBef>
                <a:spcPts val="400"/>
              </a:spcBef>
              <a:spcAft>
                <a:spcPts val="0"/>
              </a:spcAft>
              <a:buClr>
                <a:schemeClr val="dk1"/>
              </a:buClr>
              <a:buSzPts val="2000"/>
              <a:buNone/>
            </a:pPr>
            <a:r>
              <a:rPr lang="el-GR" sz="2000"/>
              <a:t>Έτσι η παρέα συνέχισε να τρέχει πανικόβλητη. Μέχρι που κάποια στιγμή ο Μάξιμος έπεσε σε ένα θάμνο.</a:t>
            </a:r>
            <a:endParaRPr/>
          </a:p>
          <a:p>
            <a:pPr indent="-342900" lvl="0" marL="342900" rtl="0" algn="l">
              <a:spcBef>
                <a:spcPts val="400"/>
              </a:spcBef>
              <a:spcAft>
                <a:spcPts val="0"/>
              </a:spcAft>
              <a:buClr>
                <a:schemeClr val="dk1"/>
              </a:buClr>
              <a:buSzPts val="2000"/>
              <a:buNone/>
            </a:pPr>
            <a:r>
              <a:rPr lang="el-GR" sz="2000"/>
              <a:t>Την ώρα που πήγαιναν να τον βοηθήσουν να σηκωθεί, ακούμπησαν ένα ξύλινο κουτί.</a:t>
            </a:r>
            <a:endParaRPr/>
          </a:p>
          <a:p>
            <a:pPr indent="-342900" lvl="0" marL="342900" rtl="0" algn="l">
              <a:spcBef>
                <a:spcPts val="400"/>
              </a:spcBef>
              <a:spcAft>
                <a:spcPts val="0"/>
              </a:spcAft>
              <a:buClr>
                <a:schemeClr val="dk1"/>
              </a:buClr>
              <a:buSzPts val="2000"/>
              <a:buNone/>
            </a:pPr>
            <a:r>
              <a:rPr lang="el-GR" sz="2000"/>
              <a:t>-Μα τι έχει αυτό εδώ μέσα, αναρωτήθηκε ο Βολίδας.</a:t>
            </a:r>
            <a:endParaRPr/>
          </a:p>
          <a:p>
            <a:pPr indent="-342900" lvl="0" marL="342900" rtl="0" algn="l">
              <a:spcBef>
                <a:spcPts val="400"/>
              </a:spcBef>
              <a:spcAft>
                <a:spcPts val="0"/>
              </a:spcAft>
              <a:buClr>
                <a:schemeClr val="dk1"/>
              </a:buClr>
              <a:buSzPts val="2000"/>
              <a:buNone/>
            </a:pPr>
            <a:r>
              <a:rPr lang="el-GR" sz="2000"/>
              <a:t>-Κοίτα ένας χάρτης. Πού να οδηγεί άραγε; Βολίδα πιάσε το κινητό μου από την  τσέπη μου να βρούμε στην πλοήγηση πού βγάζει ο χάρτης.</a:t>
            </a:r>
            <a:endParaRPr/>
          </a:p>
          <a:p>
            <a:pPr indent="-342900" lvl="0" marL="342900" rtl="0" algn="l">
              <a:spcBef>
                <a:spcPts val="400"/>
              </a:spcBef>
              <a:spcAft>
                <a:spcPts val="0"/>
              </a:spcAft>
              <a:buClr>
                <a:schemeClr val="dk1"/>
              </a:buClr>
              <a:buSzPts val="2000"/>
              <a:buNone/>
            </a:pPr>
            <a:r>
              <a:rPr lang="el-GR" sz="2000"/>
              <a:t>-Δες πόσα κάνει αυτό το ίντερνετ, μονολόγησε ο Βολίδας…</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0" st="0"/>
                                            </p:txEl>
                                          </p:spTgt>
                                        </p:tgtEl>
                                        <p:attrNameLst>
                                          <p:attrName>style.visibility</p:attrName>
                                        </p:attrNameLst>
                                      </p:cBhvr>
                                      <p:to>
                                        <p:strVal val="visible"/>
                                      </p:to>
                                    </p:set>
                                    <p:animEffect filter="fade" transition="in">
                                      <p:cBhvr>
                                        <p:cTn dur="500"/>
                                        <p:tgtEl>
                                          <p:spTgt spid="2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1" st="1"/>
                                            </p:txEl>
                                          </p:spTgt>
                                        </p:tgtEl>
                                        <p:attrNameLst>
                                          <p:attrName>style.visibility</p:attrName>
                                        </p:attrNameLst>
                                      </p:cBhvr>
                                      <p:to>
                                        <p:strVal val="visible"/>
                                      </p:to>
                                    </p:set>
                                    <p:animEffect filter="fade" transition="in">
                                      <p:cBhvr>
                                        <p:cTn dur="500"/>
                                        <p:tgtEl>
                                          <p:spTgt spid="2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2" st="2"/>
                                            </p:txEl>
                                          </p:spTgt>
                                        </p:tgtEl>
                                        <p:attrNameLst>
                                          <p:attrName>style.visibility</p:attrName>
                                        </p:attrNameLst>
                                      </p:cBhvr>
                                      <p:to>
                                        <p:strVal val="visible"/>
                                      </p:to>
                                    </p:set>
                                    <p:animEffect filter="fade" transition="in">
                                      <p:cBhvr>
                                        <p:cTn dur="500"/>
                                        <p:tgtEl>
                                          <p:spTgt spid="2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3" st="3"/>
                                            </p:txEl>
                                          </p:spTgt>
                                        </p:tgtEl>
                                        <p:attrNameLst>
                                          <p:attrName>style.visibility</p:attrName>
                                        </p:attrNameLst>
                                      </p:cBhvr>
                                      <p:to>
                                        <p:strVal val="visible"/>
                                      </p:to>
                                    </p:set>
                                    <p:animEffect filter="fade" transition="in">
                                      <p:cBhvr>
                                        <p:cTn dur="500"/>
                                        <p:tgtEl>
                                          <p:spTgt spid="2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4" st="4"/>
                                            </p:txEl>
                                          </p:spTgt>
                                        </p:tgtEl>
                                        <p:attrNameLst>
                                          <p:attrName>style.visibility</p:attrName>
                                        </p:attrNameLst>
                                      </p:cBhvr>
                                      <p:to>
                                        <p:strVal val="visible"/>
                                      </p:to>
                                    </p:set>
                                    <p:animEffect filter="fade" transition="in">
                                      <p:cBhvr>
                                        <p:cTn dur="500"/>
                                        <p:tgtEl>
                                          <p:spTgt spid="2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5" st="5"/>
                                            </p:txEl>
                                          </p:spTgt>
                                        </p:tgtEl>
                                        <p:attrNameLst>
                                          <p:attrName>style.visibility</p:attrName>
                                        </p:attrNameLst>
                                      </p:cBhvr>
                                      <p:to>
                                        <p:strVal val="visible"/>
                                      </p:to>
                                    </p:set>
                                    <p:animEffect filter="fade" transition="in">
                                      <p:cBhvr>
                                        <p:cTn dur="500"/>
                                        <p:tgtEl>
                                          <p:spTgt spid="24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6" st="6"/>
                                            </p:txEl>
                                          </p:spTgt>
                                        </p:tgtEl>
                                        <p:attrNameLst>
                                          <p:attrName>style.visibility</p:attrName>
                                        </p:attrNameLst>
                                      </p:cBhvr>
                                      <p:to>
                                        <p:strVal val="visible"/>
                                      </p:to>
                                    </p:set>
                                    <p:animEffect filter="fade" transition="in">
                                      <p:cBhvr>
                                        <p:cTn dur="500"/>
                                        <p:tgtEl>
                                          <p:spTgt spid="24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xEl>
                                              <p:pRg end="7" st="7"/>
                                            </p:txEl>
                                          </p:spTgt>
                                        </p:tgtEl>
                                        <p:attrNameLst>
                                          <p:attrName>style.visibility</p:attrName>
                                        </p:attrNameLst>
                                      </p:cBhvr>
                                      <p:to>
                                        <p:strVal val="visible"/>
                                      </p:to>
                                    </p:set>
                                    <p:animEffect filter="fade" transition="in">
                                      <p:cBhvr>
                                        <p:cTn dur="500"/>
                                        <p:tgtEl>
                                          <p:spTgt spid="24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E0CE"/>
        </a:solidFill>
      </p:bgPr>
    </p:bg>
    <p:spTree>
      <p:nvGrpSpPr>
        <p:cNvPr id="250" name="Shape 250"/>
        <p:cNvGrpSpPr/>
        <p:nvPr/>
      </p:nvGrpSpPr>
      <p:grpSpPr>
        <a:xfrm>
          <a:off x="0" y="0"/>
          <a:ext cx="0" cy="0"/>
          <a:chOff x="0" y="0"/>
          <a:chExt cx="0" cy="0"/>
        </a:xfrm>
      </p:grpSpPr>
      <p:pic>
        <p:nvPicPr>
          <p:cNvPr descr="IMG_20211219_095755.jpg" id="251" name="Google Shape;251;p33"/>
          <p:cNvPicPr preferRelativeResize="0"/>
          <p:nvPr/>
        </p:nvPicPr>
        <p:blipFill rotWithShape="1">
          <a:blip r:embed="rId3">
            <a:alphaModFix/>
          </a:blip>
          <a:srcRect b="0" l="1562" r="2342" t="0"/>
          <a:stretch/>
        </p:blipFill>
        <p:spPr>
          <a:xfrm rot="10800000">
            <a:off x="2158706" y="1643050"/>
            <a:ext cx="6985294" cy="5000636"/>
          </a:xfrm>
          <a:prstGeom prst="rect">
            <a:avLst/>
          </a:prstGeom>
          <a:noFill/>
          <a:ln>
            <a:noFill/>
          </a:ln>
        </p:spPr>
      </p:pic>
      <p:sp>
        <p:nvSpPr>
          <p:cNvPr id="252" name="Google Shape;252;p33"/>
          <p:cNvSpPr txBox="1"/>
          <p:nvPr>
            <p:ph type="title"/>
          </p:nvPr>
        </p:nvSpPr>
        <p:spPr>
          <a:xfrm>
            <a:off x="457200" y="274638"/>
            <a:ext cx="8229600" cy="72547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άφιξη </a:t>
            </a:r>
            <a:endParaRPr>
              <a:latin typeface="Batang"/>
              <a:ea typeface="Batang"/>
              <a:cs typeface="Batang"/>
              <a:sym typeface="Batang"/>
            </a:endParaRPr>
          </a:p>
        </p:txBody>
      </p:sp>
      <p:sp>
        <p:nvSpPr>
          <p:cNvPr id="253" name="Google Shape;253;p33"/>
          <p:cNvSpPr txBox="1"/>
          <p:nvPr>
            <p:ph idx="1" type="body"/>
          </p:nvPr>
        </p:nvSpPr>
        <p:spPr>
          <a:xfrm>
            <a:off x="0" y="1071546"/>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000"/>
              <a:buNone/>
            </a:pPr>
            <a:r>
              <a:rPr lang="el-GR" sz="2000"/>
              <a:t>Η σάρωση του χάρτη στο κινητό τους οδήγησε 5 χιλιόμετρα πιο πέρα. Περπάταγαν περίπου μιάμιση ώρα, ώσπου έφτασαν χωρίς να το γνωρίζουν στην κατοικία του παιδιού του αρχηγού των λύκων.</a:t>
            </a:r>
            <a:endParaRPr/>
          </a:p>
          <a:p>
            <a:pPr indent="-342900" lvl="0" marL="342900" rtl="0" algn="l">
              <a:spcBef>
                <a:spcPts val="400"/>
              </a:spcBef>
              <a:spcAft>
                <a:spcPts val="0"/>
              </a:spcAft>
              <a:buClr>
                <a:schemeClr val="dk1"/>
              </a:buClr>
              <a:buSzPts val="2000"/>
              <a:buNone/>
            </a:pPr>
            <a:r>
              <a:rPr lang="el-GR" sz="2000"/>
              <a:t>Μόλις έφτασαν, χτύπησαν δισταχτικά την πόρτα.</a:t>
            </a:r>
            <a:endParaRPr/>
          </a:p>
          <a:p>
            <a:pPr indent="-342900" lvl="0" marL="342900" rtl="0" algn="l">
              <a:spcBef>
                <a:spcPts val="400"/>
              </a:spcBef>
              <a:spcAft>
                <a:spcPts val="0"/>
              </a:spcAft>
              <a:buClr>
                <a:schemeClr val="dk1"/>
              </a:buClr>
              <a:buSzPts val="2000"/>
              <a:buNone/>
            </a:pPr>
            <a:r>
              <a:rPr b="1" lang="el-GR" sz="2000"/>
              <a:t>«</a:t>
            </a:r>
            <a:r>
              <a:rPr b="1" i="1" lang="el-GR" sz="2000"/>
              <a:t>Ελάτε μέσα, σας περίμενα πολλά χρόνια!</a:t>
            </a:r>
            <a:r>
              <a:rPr lang="el-GR" sz="2000"/>
              <a:t>» </a:t>
            </a:r>
            <a:endParaRPr/>
          </a:p>
          <a:p>
            <a:pPr indent="-342900" lvl="0" marL="342900" rtl="0" algn="l">
              <a:spcBef>
                <a:spcPts val="400"/>
              </a:spcBef>
              <a:spcAft>
                <a:spcPts val="0"/>
              </a:spcAft>
              <a:buClr>
                <a:schemeClr val="dk1"/>
              </a:buClr>
              <a:buSzPts val="2000"/>
              <a:buNone/>
            </a:pPr>
            <a:r>
              <a:rPr lang="el-GR" sz="2000"/>
              <a:t>Ακούστηκε μία ανατριχιαστική φωνή.</a:t>
            </a:r>
            <a:endParaRPr sz="2000"/>
          </a:p>
        </p:txBody>
      </p:sp>
      <p:pic>
        <p:nvPicPr>
          <p:cNvPr descr="IMG_20211219_095902.jpg" id="254" name="Google Shape;254;p33"/>
          <p:cNvPicPr preferRelativeResize="0"/>
          <p:nvPr/>
        </p:nvPicPr>
        <p:blipFill rotWithShape="1">
          <a:blip r:embed="rId4">
            <a:alphaModFix/>
          </a:blip>
          <a:srcRect b="8333" l="8333" r="6943" t="6250"/>
          <a:stretch/>
        </p:blipFill>
        <p:spPr>
          <a:xfrm rot="5400000">
            <a:off x="444603" y="2770083"/>
            <a:ext cx="3214710" cy="4103916"/>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53">
                                            <p:txEl>
                                              <p:pRg end="0" st="0"/>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53">
                                            <p:txEl>
                                              <p:pRg end="1" st="1"/>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53">
                                            <p:txEl>
                                              <p:pRg end="2" st="2"/>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53">
                                            <p:txEl>
                                              <p:pRg end="3" st="3"/>
                                            </p:txEl>
                                          </p:spTgt>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9797"/>
        </a:solidFill>
      </p:bgPr>
    </p:bg>
    <p:spTree>
      <p:nvGrpSpPr>
        <p:cNvPr id="258" name="Shape 258"/>
        <p:cNvGrpSpPr/>
        <p:nvPr/>
      </p:nvGrpSpPr>
      <p:grpSpPr>
        <a:xfrm>
          <a:off x="0" y="0"/>
          <a:ext cx="0" cy="0"/>
          <a:chOff x="0" y="0"/>
          <a:chExt cx="0" cy="0"/>
        </a:xfrm>
      </p:grpSpPr>
      <p:pic>
        <p:nvPicPr>
          <p:cNvPr descr="IMG_20211219_095802.jpg" id="259" name="Google Shape;259;p34"/>
          <p:cNvPicPr preferRelativeResize="0"/>
          <p:nvPr/>
        </p:nvPicPr>
        <p:blipFill rotWithShape="1">
          <a:blip r:embed="rId3">
            <a:alphaModFix/>
          </a:blip>
          <a:srcRect b="4165" l="2342" r="0" t="8333"/>
          <a:stretch/>
        </p:blipFill>
        <p:spPr>
          <a:xfrm rot="10800000">
            <a:off x="428596" y="1289266"/>
            <a:ext cx="8286776" cy="5211568"/>
          </a:xfrm>
          <a:prstGeom prst="rect">
            <a:avLst/>
          </a:prstGeom>
          <a:noFill/>
          <a:ln>
            <a:noFill/>
          </a:ln>
        </p:spPr>
      </p:pic>
      <p:sp>
        <p:nvSpPr>
          <p:cNvPr id="260" name="Google Shape;260;p34"/>
          <p:cNvSpPr txBox="1"/>
          <p:nvPr>
            <p:ph type="title"/>
          </p:nvPr>
        </p:nvSpPr>
        <p:spPr>
          <a:xfrm>
            <a:off x="428596" y="142852"/>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ανακάλυψη της δεύτερης μαγικής πέτρας</a:t>
            </a:r>
            <a:r>
              <a:rPr lang="el-GR"/>
              <a:t>.</a:t>
            </a:r>
            <a:endParaRPr/>
          </a:p>
        </p:txBody>
      </p:sp>
      <p:sp>
        <p:nvSpPr>
          <p:cNvPr id="261" name="Google Shape;261;p34"/>
          <p:cNvSpPr txBox="1"/>
          <p:nvPr>
            <p:ph idx="1" type="body"/>
          </p:nvPr>
        </p:nvSpPr>
        <p:spPr>
          <a:xfrm>
            <a:off x="357158" y="1714488"/>
            <a:ext cx="822960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000"/>
              <a:buChar char="•"/>
            </a:pPr>
            <a:r>
              <a:rPr lang="el-GR" sz="2000"/>
              <a:t>Οι τρεις φίλοι μπήκαν μέσα στο σπίτι και εμφανίστηκε ένα μικρό αθώο παιδί. Τους καλωσόρισε και τους ευχήθηκε καλή επιτυχία. Την ώρα που πήγαιναν να τον ρωτήσουν για ποιο λόγο τους εύχεται κάτι τέτοιο, ο Μάξιμος είδε σε ένα γυάλινο βάζο την δεύτερη μαγική πέτρα που έψαχναν. Χωρίς να το πολυσκεφτεί, πήγε να την πιάσει. Και τότε το παιδί τους πληροφόρησε πως μόνο ένα αρπακτικό σαν το Βολίδα, θα μπορούσε να την ακουμπήσει δίχως να πάθει κακό.</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Effect filter="fade" transition="in">
                                      <p:cBhvr>
                                        <p:cTn dur="2000"/>
                                        <p:tgtEl>
                                          <p:spTgt spid="2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CBF"/>
        </a:solidFill>
      </p:bgPr>
    </p:bg>
    <p:spTree>
      <p:nvGrpSpPr>
        <p:cNvPr id="265" name="Shape 265"/>
        <p:cNvGrpSpPr/>
        <p:nvPr/>
      </p:nvGrpSpPr>
      <p:grpSpPr>
        <a:xfrm>
          <a:off x="0" y="0"/>
          <a:ext cx="0" cy="0"/>
          <a:chOff x="0" y="0"/>
          <a:chExt cx="0" cy="0"/>
        </a:xfrm>
      </p:grpSpPr>
      <p:pic>
        <p:nvPicPr>
          <p:cNvPr descr="IMG_20211219_095807.jpg" id="266" name="Google Shape;266;p35"/>
          <p:cNvPicPr preferRelativeResize="0"/>
          <p:nvPr/>
        </p:nvPicPr>
        <p:blipFill rotWithShape="1">
          <a:blip r:embed="rId3">
            <a:alphaModFix/>
          </a:blip>
          <a:srcRect b="6250" l="5468" r="0" t="5207"/>
          <a:stretch/>
        </p:blipFill>
        <p:spPr>
          <a:xfrm rot="10800000">
            <a:off x="500034" y="285728"/>
            <a:ext cx="8643966" cy="6072230"/>
          </a:xfrm>
          <a:prstGeom prst="rect">
            <a:avLst/>
          </a:prstGeom>
          <a:noFill/>
          <a:ln>
            <a:noFill/>
          </a:ln>
        </p:spPr>
      </p:pic>
      <p:sp>
        <p:nvSpPr>
          <p:cNvPr id="267" name="Google Shape;267;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Λίγο πριν τη λύση του γρίφου</a:t>
            </a:r>
            <a:r>
              <a:rPr lang="el-GR"/>
              <a:t>.</a:t>
            </a:r>
            <a:endParaRPr/>
          </a:p>
        </p:txBody>
      </p:sp>
      <p:sp>
        <p:nvSpPr>
          <p:cNvPr id="268" name="Google Shape;268;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1800"/>
              <a:buNone/>
            </a:pPr>
            <a:r>
              <a:rPr lang="el-GR" sz="1800"/>
              <a:t>Αμέσως ο γενναίος Βολίδας, άρπαξε την πέτρα και επιχείρησε να την ενώσει με αυτή της λίμνης, μα μάταια.</a:t>
            </a:r>
            <a:endParaRPr/>
          </a:p>
          <a:p>
            <a:pPr indent="-342900" lvl="0" marL="342900" rtl="0" algn="l">
              <a:spcBef>
                <a:spcPts val="360"/>
              </a:spcBef>
              <a:spcAft>
                <a:spcPts val="0"/>
              </a:spcAft>
              <a:buClr>
                <a:schemeClr val="dk1"/>
              </a:buClr>
              <a:buSzPts val="1800"/>
              <a:buNone/>
            </a:pPr>
            <a:r>
              <a:rPr i="1" lang="el-GR" sz="1800"/>
              <a:t>-Δε γίνεται έτσι, Βολίδα! Είπε το παιδί.</a:t>
            </a:r>
            <a:endParaRPr/>
          </a:p>
          <a:p>
            <a:pPr indent="-342900" lvl="0" marL="342900" rtl="0" algn="just">
              <a:spcBef>
                <a:spcPts val="360"/>
              </a:spcBef>
              <a:spcAft>
                <a:spcPts val="0"/>
              </a:spcAft>
              <a:buClr>
                <a:schemeClr val="dk1"/>
              </a:buClr>
              <a:buSzPts val="1800"/>
              <a:buNone/>
            </a:pPr>
            <a:r>
              <a:rPr i="1" lang="el-GR" sz="1800"/>
              <a:t>-Πρέπει να τις τοποθετήσεις στην τρύπα της σπηλιάς του Ιερού Βουνού. Εκεί όπου όλα τα δέντρα είναι χαμένες νεράιδες.  Πάνω στο πιο ψηλό δέντρο, το δέντρο της Τάινη.</a:t>
            </a:r>
            <a:endParaRPr/>
          </a:p>
          <a:p>
            <a:pPr indent="-342900" lvl="0" marL="342900" rtl="0" algn="l">
              <a:spcBef>
                <a:spcPts val="360"/>
              </a:spcBef>
              <a:spcAft>
                <a:spcPts val="0"/>
              </a:spcAft>
              <a:buClr>
                <a:schemeClr val="dk1"/>
              </a:buClr>
              <a:buSzPts val="1800"/>
              <a:buNone/>
            </a:pPr>
            <a:r>
              <a:rPr lang="el-GR" sz="1800"/>
              <a:t>-</a:t>
            </a:r>
            <a:r>
              <a:rPr i="1" lang="el-GR" sz="1800"/>
              <a:t>Ξέρω εγώ, εκεί βρίσκεται η φωλιά μου. Φύγαμε…</a:t>
            </a:r>
            <a:r>
              <a:rPr lang="el-GR" sz="1800"/>
              <a:t> Είπε η Τίντα</a:t>
            </a:r>
            <a:r>
              <a:rPr i="1" lang="el-GR" sz="1800"/>
              <a:t>.</a:t>
            </a:r>
            <a:endParaRPr i="1" sz="1800"/>
          </a:p>
          <a:p>
            <a:pPr indent="-342900" lvl="0" marL="342900" rtl="0" algn="just">
              <a:spcBef>
                <a:spcPts val="360"/>
              </a:spcBef>
              <a:spcAft>
                <a:spcPts val="0"/>
              </a:spcAft>
              <a:buClr>
                <a:schemeClr val="dk1"/>
              </a:buClr>
              <a:buSzPts val="1800"/>
              <a:buNone/>
            </a:pPr>
            <a:r>
              <a:rPr lang="el-GR" sz="1800"/>
              <a:t>Εντωμεταξύ οι πάγοι στα πόδια των λύκων είχαν λιώσει. </a:t>
            </a:r>
            <a:endParaRPr/>
          </a:p>
          <a:p>
            <a:pPr indent="-342900" lvl="0" marL="342900" rtl="0" algn="just">
              <a:spcBef>
                <a:spcPts val="360"/>
              </a:spcBef>
              <a:spcAft>
                <a:spcPts val="0"/>
              </a:spcAft>
              <a:buClr>
                <a:schemeClr val="dk1"/>
              </a:buClr>
              <a:buSzPts val="1800"/>
              <a:buNone/>
            </a:pPr>
            <a:r>
              <a:rPr lang="el-GR" sz="1800"/>
              <a:t>Και οι λύκοι έψαχναν τους μικρούς φίλους…</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72" name="Shape 272"/>
        <p:cNvGrpSpPr/>
        <p:nvPr/>
      </p:nvGrpSpPr>
      <p:grpSpPr>
        <a:xfrm>
          <a:off x="0" y="0"/>
          <a:ext cx="0" cy="0"/>
          <a:chOff x="0" y="0"/>
          <a:chExt cx="0" cy="0"/>
        </a:xfrm>
      </p:grpSpPr>
      <p:pic>
        <p:nvPicPr>
          <p:cNvPr descr="IMG_20211219_095844.jpg" id="273" name="Google Shape;273;p36"/>
          <p:cNvPicPr preferRelativeResize="0"/>
          <p:nvPr/>
        </p:nvPicPr>
        <p:blipFill rotWithShape="1">
          <a:blip r:embed="rId3">
            <a:alphaModFix/>
          </a:blip>
          <a:srcRect b="7290" l="8593" r="2342" t="9375"/>
          <a:stretch/>
        </p:blipFill>
        <p:spPr>
          <a:xfrm>
            <a:off x="428596" y="428604"/>
            <a:ext cx="8143932" cy="5715040"/>
          </a:xfrm>
          <a:prstGeom prst="rect">
            <a:avLst/>
          </a:prstGeom>
          <a:noFill/>
          <a:ln>
            <a:noFill/>
          </a:ln>
        </p:spPr>
      </p:pic>
      <p:sp>
        <p:nvSpPr>
          <p:cNvPr id="274" name="Google Shape;27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Ο κόσμος αλλάζει</a:t>
            </a:r>
            <a:endParaRPr>
              <a:latin typeface="Batang"/>
              <a:ea typeface="Batang"/>
              <a:cs typeface="Batang"/>
              <a:sym typeface="Batang"/>
            </a:endParaRPr>
          </a:p>
        </p:txBody>
      </p:sp>
      <p:sp>
        <p:nvSpPr>
          <p:cNvPr id="275" name="Google Shape;275;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000"/>
              <a:buNone/>
            </a:pPr>
            <a:r>
              <a:rPr lang="el-GR" sz="2000"/>
              <a:t>Με τις πέτρες στα χέρια και με μεγάλη αγωνία, κατέφτασαν στο Ιερό Βουνό. Αναγνώρισαν αμέσως το πιο ψηλό δέντρο και αναρριχήθηκαν στους βράχους του.</a:t>
            </a:r>
            <a:endParaRPr/>
          </a:p>
          <a:p>
            <a:pPr indent="-342900" lvl="0" marL="342900" rtl="0" algn="l">
              <a:spcBef>
                <a:spcPts val="400"/>
              </a:spcBef>
              <a:spcAft>
                <a:spcPts val="0"/>
              </a:spcAft>
              <a:buClr>
                <a:schemeClr val="dk1"/>
              </a:buClr>
              <a:buSzPts val="2000"/>
              <a:buNone/>
            </a:pPr>
            <a:r>
              <a:rPr lang="el-GR" sz="2000"/>
              <a:t>-Έλα λοιπόν Βολίδα εδώ είναι φτάσαμε, βάλε με προσοχή τις πέτρες.</a:t>
            </a:r>
            <a:endParaRPr/>
          </a:p>
          <a:p>
            <a:pPr indent="-342900" lvl="0" marL="342900" rtl="0" algn="l">
              <a:spcBef>
                <a:spcPts val="400"/>
              </a:spcBef>
              <a:spcAft>
                <a:spcPts val="0"/>
              </a:spcAft>
              <a:buClr>
                <a:schemeClr val="dk1"/>
              </a:buClr>
              <a:buSzPts val="2000"/>
              <a:buNone/>
            </a:pPr>
            <a:r>
              <a:rPr lang="el-GR" sz="2000"/>
              <a:t>-Θα το κάνω και να δούμε τι θα γίνει…</a:t>
            </a:r>
            <a:endParaRPr/>
          </a:p>
          <a:p>
            <a:pPr indent="-342900" lvl="0" marL="342900" rtl="0" algn="just">
              <a:spcBef>
                <a:spcPts val="400"/>
              </a:spcBef>
              <a:spcAft>
                <a:spcPts val="0"/>
              </a:spcAft>
              <a:buClr>
                <a:schemeClr val="dk1"/>
              </a:buClr>
              <a:buSzPts val="2000"/>
              <a:buNone/>
            </a:pPr>
            <a:r>
              <a:rPr lang="el-GR" sz="2000"/>
              <a:t>Μόλις το γεράκι έβαλε τις πέτρες άστραψε όλο το βουνό. Ένα ουράνιο τόξο φάνηκε μέσα από τους βράχους. Τα δέντρα άρχισαν να ζωντανεύουν. Τα κλαδιά μεταμορφώνονταν σε φτερά. Όλα τα ζώα μαζεύτηκαν να δουν το θέαμα. </a:t>
            </a:r>
            <a:endParaRPr/>
          </a:p>
          <a:p>
            <a:pPr indent="-342900" lvl="0" marL="342900" rtl="0" algn="just">
              <a:spcBef>
                <a:spcPts val="400"/>
              </a:spcBef>
              <a:spcAft>
                <a:spcPts val="0"/>
              </a:spcAft>
              <a:buClr>
                <a:schemeClr val="dk1"/>
              </a:buClr>
              <a:buSzPts val="2000"/>
              <a:buNone/>
            </a:pPr>
            <a:r>
              <a:rPr lang="el-GR" sz="2000"/>
              <a:t>Και ξάφνου όλος ο κόσμος  άλλαξε. </a:t>
            </a:r>
            <a:endParaRPr/>
          </a:p>
          <a:p>
            <a:pPr indent="-342900" lvl="0" marL="342900" rtl="0" algn="l">
              <a:spcBef>
                <a:spcPts val="400"/>
              </a:spcBef>
              <a:spcAft>
                <a:spcPts val="0"/>
              </a:spcAft>
              <a:buClr>
                <a:schemeClr val="dk1"/>
              </a:buClr>
              <a:buSzPts val="2000"/>
              <a:buNone/>
            </a:pPr>
            <a:r>
              <a:rPr lang="el-GR" sz="2000"/>
              <a:t>Νεράιδες άρχισαν να χορεύουν ολόγυρα και να φωνάζουν:</a:t>
            </a:r>
            <a:endParaRPr/>
          </a:p>
          <a:p>
            <a:pPr indent="-342900" lvl="0" marL="342900" rtl="0" algn="l">
              <a:spcBef>
                <a:spcPts val="400"/>
              </a:spcBef>
              <a:spcAft>
                <a:spcPts val="0"/>
              </a:spcAft>
              <a:buClr>
                <a:schemeClr val="dk1"/>
              </a:buClr>
              <a:buSzPts val="2000"/>
              <a:buNone/>
            </a:pPr>
            <a:r>
              <a:rPr lang="el-GR" sz="2000"/>
              <a:t> « Ζήτω στην παρέα του διαδικτύου!».</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AEE"/>
        </a:solidFill>
      </p:bgPr>
    </p:bg>
    <p:spTree>
      <p:nvGrpSpPr>
        <p:cNvPr id="279" name="Shape 279"/>
        <p:cNvGrpSpPr/>
        <p:nvPr/>
      </p:nvGrpSpPr>
      <p:grpSpPr>
        <a:xfrm>
          <a:off x="0" y="0"/>
          <a:ext cx="0" cy="0"/>
          <a:chOff x="0" y="0"/>
          <a:chExt cx="0" cy="0"/>
        </a:xfrm>
      </p:grpSpPr>
      <p:pic>
        <p:nvPicPr>
          <p:cNvPr descr="IMG_20211219_095402.jpg" id="280" name="Google Shape;280;p37"/>
          <p:cNvPicPr preferRelativeResize="0"/>
          <p:nvPr/>
        </p:nvPicPr>
        <p:blipFill rotWithShape="1">
          <a:blip r:embed="rId3">
            <a:alphaModFix/>
          </a:blip>
          <a:srcRect b="10661" l="5805" r="5804" t="0"/>
          <a:stretch/>
        </p:blipFill>
        <p:spPr>
          <a:xfrm rot="5400000">
            <a:off x="5379243" y="3050385"/>
            <a:ext cx="2857520" cy="4043378"/>
          </a:xfrm>
          <a:prstGeom prst="rect">
            <a:avLst/>
          </a:prstGeom>
          <a:noFill/>
          <a:ln>
            <a:noFill/>
          </a:ln>
        </p:spPr>
      </p:pic>
      <p:pic>
        <p:nvPicPr>
          <p:cNvPr descr="IMG_20211219_095813.jpg" id="281" name="Google Shape;281;p37"/>
          <p:cNvPicPr preferRelativeResize="0"/>
          <p:nvPr/>
        </p:nvPicPr>
        <p:blipFill rotWithShape="1">
          <a:blip r:embed="rId4">
            <a:alphaModFix/>
          </a:blip>
          <a:srcRect b="5208" l="7031" r="3124" t="9373"/>
          <a:stretch/>
        </p:blipFill>
        <p:spPr>
          <a:xfrm rot="10800000">
            <a:off x="285720" y="3286124"/>
            <a:ext cx="4357718" cy="3339139"/>
          </a:xfrm>
          <a:prstGeom prst="rect">
            <a:avLst/>
          </a:prstGeom>
          <a:noFill/>
          <a:ln>
            <a:noFill/>
          </a:ln>
        </p:spPr>
      </p:pic>
      <p:sp>
        <p:nvSpPr>
          <p:cNvPr id="282" name="Google Shape;282;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Οι ίνες φωτός </a:t>
            </a:r>
            <a:endParaRPr>
              <a:latin typeface="Batang"/>
              <a:ea typeface="Batang"/>
              <a:cs typeface="Batang"/>
              <a:sym typeface="Batang"/>
            </a:endParaRPr>
          </a:p>
        </p:txBody>
      </p:sp>
      <p:sp>
        <p:nvSpPr>
          <p:cNvPr id="283" name="Google Shape;283;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800"/>
              <a:buNone/>
            </a:pPr>
            <a:r>
              <a:rPr lang="el-GR" sz="1800"/>
              <a:t>Και το πιο μαγικό από όλα τα μαγικά ήταν η εμφάνιση της Τάινη, της μικρής νεράιδας.</a:t>
            </a:r>
            <a:endParaRPr/>
          </a:p>
          <a:p>
            <a:pPr indent="-342900" lvl="0" marL="342900" rtl="0" algn="l">
              <a:spcBef>
                <a:spcPts val="360"/>
              </a:spcBef>
              <a:spcAft>
                <a:spcPts val="0"/>
              </a:spcAft>
              <a:buClr>
                <a:schemeClr val="dk1"/>
              </a:buClr>
              <a:buSzPts val="1800"/>
              <a:buNone/>
            </a:pPr>
            <a:r>
              <a:rPr lang="el-GR" sz="1800"/>
              <a:t>«</a:t>
            </a:r>
            <a:r>
              <a:rPr i="1" lang="el-GR" sz="1800"/>
              <a:t>Σας ευχαριστώ μικροί μου φίλοι, εύχομαι να είστε πάντα τυχεροί. Πάρτε και λίγη μαγεία  από εμένα για το καλό σας σκοπό και το μεγάλο σας θάρρος!»</a:t>
            </a:r>
            <a:endParaRPr/>
          </a:p>
          <a:p>
            <a:pPr indent="-342900" lvl="0" marL="342900" rtl="0" algn="l">
              <a:spcBef>
                <a:spcPts val="360"/>
              </a:spcBef>
              <a:spcAft>
                <a:spcPts val="0"/>
              </a:spcAft>
              <a:buClr>
                <a:schemeClr val="dk1"/>
              </a:buClr>
              <a:buSzPts val="1800"/>
              <a:buNone/>
            </a:pPr>
            <a:r>
              <a:rPr i="1" lang="el-GR" sz="1800"/>
              <a:t>Εί</a:t>
            </a:r>
            <a:r>
              <a:rPr lang="el-GR" sz="1800"/>
              <a:t>πε και φυσώντας δυνατά, σκόρπισε μικρές μικρές ίνες φωτός σε όλο τον κόσμο.</a:t>
            </a:r>
            <a:endParaRPr/>
          </a:p>
          <a:p>
            <a:pPr indent="-342900" lvl="0" marL="342900" rtl="0" algn="l">
              <a:spcBef>
                <a:spcPts val="360"/>
              </a:spcBef>
              <a:spcAft>
                <a:spcPts val="0"/>
              </a:spcAft>
              <a:buClr>
                <a:schemeClr val="dk1"/>
              </a:buClr>
              <a:buSzPts val="1800"/>
              <a:buNone/>
            </a:pPr>
            <a:r>
              <a:t/>
            </a:r>
            <a:endParaRPr sz="1800"/>
          </a:p>
          <a:p>
            <a:pPr indent="-342900" lvl="0" marL="342900" rtl="0" algn="l">
              <a:spcBef>
                <a:spcPts val="360"/>
              </a:spcBef>
              <a:spcAft>
                <a:spcPts val="0"/>
              </a:spcAft>
              <a:buClr>
                <a:schemeClr val="dk1"/>
              </a:buClr>
              <a:buSzPts val="1800"/>
              <a:buNone/>
            </a:pPr>
            <a:r>
              <a:rPr lang="el-GR" sz="1800"/>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287" name="Shape 287"/>
        <p:cNvGrpSpPr/>
        <p:nvPr/>
      </p:nvGrpSpPr>
      <p:grpSpPr>
        <a:xfrm>
          <a:off x="0" y="0"/>
          <a:ext cx="0" cy="0"/>
          <a:chOff x="0" y="0"/>
          <a:chExt cx="0" cy="0"/>
        </a:xfrm>
      </p:grpSpPr>
      <p:sp>
        <p:nvSpPr>
          <p:cNvPr id="288" name="Google Shape;288;p38"/>
          <p:cNvSpPr txBox="1"/>
          <p:nvPr>
            <p:ph type="title"/>
          </p:nvPr>
        </p:nvSpPr>
        <p:spPr>
          <a:xfrm>
            <a:off x="571472" y="21429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Κάτι σαν επίλογος</a:t>
            </a:r>
            <a:endParaRPr>
              <a:latin typeface="Batang"/>
              <a:ea typeface="Batang"/>
              <a:cs typeface="Batang"/>
              <a:sym typeface="Batang"/>
            </a:endParaRPr>
          </a:p>
        </p:txBody>
      </p:sp>
      <p:sp>
        <p:nvSpPr>
          <p:cNvPr id="289" name="Google Shape;289;p38"/>
          <p:cNvSpPr txBox="1"/>
          <p:nvPr>
            <p:ph idx="1" type="body"/>
          </p:nvPr>
        </p:nvSpPr>
        <p:spPr>
          <a:xfrm>
            <a:off x="500034" y="1428737"/>
            <a:ext cx="8229600" cy="3857652"/>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chemeClr val="dk1"/>
              </a:buClr>
              <a:buSzPct val="100000"/>
              <a:buNone/>
            </a:pPr>
            <a:r>
              <a:rPr lang="el-GR" sz="2000"/>
              <a:t>Όλοι οι ήρωες έγιναν οι ήρωες του διαδικτύου. </a:t>
            </a:r>
            <a:endParaRPr/>
          </a:p>
          <a:p>
            <a:pPr indent="-342900" lvl="0" marL="342900" rtl="0" algn="just">
              <a:spcBef>
                <a:spcPts val="370"/>
              </a:spcBef>
              <a:spcAft>
                <a:spcPts val="0"/>
              </a:spcAft>
              <a:buClr>
                <a:schemeClr val="dk1"/>
              </a:buClr>
              <a:buSzPct val="100000"/>
              <a:buNone/>
            </a:pPr>
            <a:r>
              <a:rPr lang="el-GR" sz="2000"/>
              <a:t>Ο Βασιλιάς </a:t>
            </a:r>
            <a:r>
              <a:rPr b="1" lang="el-GR" sz="2000"/>
              <a:t>Βολίδας</a:t>
            </a:r>
            <a:r>
              <a:rPr lang="el-GR" sz="2000"/>
              <a:t> είναι αυτός που φέρνει </a:t>
            </a:r>
            <a:r>
              <a:rPr b="1" lang="el-GR" sz="2000"/>
              <a:t>την ταχύτητα </a:t>
            </a:r>
            <a:r>
              <a:rPr lang="el-GR" sz="2000"/>
              <a:t>στον παγκόσμιο ιστό.</a:t>
            </a:r>
            <a:endParaRPr/>
          </a:p>
          <a:p>
            <a:pPr indent="-342900" lvl="0" marL="342900" rtl="0" algn="just">
              <a:spcBef>
                <a:spcPts val="370"/>
              </a:spcBef>
              <a:spcAft>
                <a:spcPts val="0"/>
              </a:spcAft>
              <a:buClr>
                <a:schemeClr val="dk1"/>
              </a:buClr>
              <a:buSzPct val="100000"/>
              <a:buNone/>
            </a:pPr>
            <a:r>
              <a:rPr b="1" lang="el-GR" sz="2000"/>
              <a:t>Η Τάινη </a:t>
            </a:r>
            <a:r>
              <a:rPr lang="el-GR" sz="2000"/>
              <a:t>φέρνει πάντα </a:t>
            </a:r>
            <a:r>
              <a:rPr b="1" lang="el-GR" sz="2000"/>
              <a:t>τη μαγεία της εικόνας και του ήχου.</a:t>
            </a:r>
            <a:endParaRPr/>
          </a:p>
          <a:p>
            <a:pPr indent="-342900" lvl="0" marL="342900" rtl="0" algn="just">
              <a:spcBef>
                <a:spcPts val="370"/>
              </a:spcBef>
              <a:spcAft>
                <a:spcPts val="0"/>
              </a:spcAft>
              <a:buClr>
                <a:schemeClr val="dk1"/>
              </a:buClr>
              <a:buSzPct val="100000"/>
              <a:buNone/>
            </a:pPr>
            <a:r>
              <a:rPr b="1" lang="el-GR" sz="2000"/>
              <a:t>Η Τίντα τις μαγικές ανακαλύψεις </a:t>
            </a:r>
            <a:r>
              <a:rPr lang="el-GR" sz="2000"/>
              <a:t>της διάδρασης με τα παιχνίδια, ενώ οι νεράιδες του δάσους την απόλαυση και τη διασκέδαση. </a:t>
            </a:r>
            <a:endParaRPr/>
          </a:p>
          <a:p>
            <a:pPr indent="-342900" lvl="0" marL="342900" rtl="0" algn="just">
              <a:spcBef>
                <a:spcPts val="370"/>
              </a:spcBef>
              <a:spcAft>
                <a:spcPts val="0"/>
              </a:spcAft>
              <a:buClr>
                <a:schemeClr val="dk1"/>
              </a:buClr>
              <a:buSzPct val="100000"/>
              <a:buNone/>
            </a:pPr>
            <a:r>
              <a:rPr lang="el-GR" sz="2000"/>
              <a:t>Υπάρχουν βέβαια και οι </a:t>
            </a:r>
            <a:r>
              <a:rPr b="1" lang="el-GR" sz="2000"/>
              <a:t>τρεις λύκοι. </a:t>
            </a:r>
            <a:r>
              <a:rPr lang="el-GR" sz="2000"/>
              <a:t>Ο ένας της </a:t>
            </a:r>
            <a:r>
              <a:rPr b="1" lang="el-GR" sz="2000"/>
              <a:t>άσκοπης πλοήγησης</a:t>
            </a:r>
            <a:r>
              <a:rPr lang="el-GR" sz="2000"/>
              <a:t>, ο δεύτερος </a:t>
            </a:r>
            <a:r>
              <a:rPr b="1" lang="el-GR" sz="2000"/>
              <a:t>του εθισμού στο διαδίκτυο </a:t>
            </a:r>
            <a:r>
              <a:rPr lang="el-GR" sz="2000"/>
              <a:t>και ο τρίτος και πιο επικίνδυνος αυτός </a:t>
            </a:r>
            <a:r>
              <a:rPr b="1" lang="el-GR" sz="2000"/>
              <a:t>της παραπλάνησης</a:t>
            </a:r>
            <a:r>
              <a:rPr lang="el-GR" sz="2000"/>
              <a:t>.</a:t>
            </a:r>
            <a:endParaRPr/>
          </a:p>
          <a:p>
            <a:pPr indent="-342900" lvl="0" marL="342900" rtl="0" algn="just">
              <a:spcBef>
                <a:spcPts val="370"/>
              </a:spcBef>
              <a:spcAft>
                <a:spcPts val="0"/>
              </a:spcAft>
              <a:buClr>
                <a:schemeClr val="dk1"/>
              </a:buClr>
              <a:buSzPct val="100000"/>
              <a:buNone/>
            </a:pPr>
            <a:r>
              <a:rPr lang="el-GR" sz="2000"/>
              <a:t> Γι’αυτό τώρα που ξέρεις κράτα </a:t>
            </a:r>
            <a:r>
              <a:rPr b="1" lang="el-GR" sz="2000"/>
              <a:t>τις μαγικές πέτρες της σκέψης σου</a:t>
            </a:r>
            <a:r>
              <a:rPr lang="el-GR" sz="2000"/>
              <a:t>, μακριά από αυτούς τους λύκους και σίγουρα θα ανακαλύψεις τη δική σου μαγεία στο διαδίκτυο….</a:t>
            </a:r>
            <a:endParaRPr/>
          </a:p>
          <a:p>
            <a:pPr indent="-342900" lvl="0" marL="342900" rtl="0" algn="just">
              <a:spcBef>
                <a:spcPts val="370"/>
              </a:spcBef>
              <a:spcAft>
                <a:spcPts val="0"/>
              </a:spcAft>
              <a:buClr>
                <a:schemeClr val="dk1"/>
              </a:buClr>
              <a:buSzPct val="100000"/>
              <a:buNone/>
            </a:pPr>
            <a:r>
              <a:rPr lang="el-GR" sz="2000"/>
              <a:t>Ασφαλή πλοήγηση λοιπόν και φύγαμε!</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animEffect filter="fade" transition="in">
                                      <p:cBhvr>
                                        <p:cTn dur="500"/>
                                        <p:tgtEl>
                                          <p:spTgt spid="2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1" st="1"/>
                                            </p:txEl>
                                          </p:spTgt>
                                        </p:tgtEl>
                                        <p:attrNameLst>
                                          <p:attrName>style.visibility</p:attrName>
                                        </p:attrNameLst>
                                      </p:cBhvr>
                                      <p:to>
                                        <p:strVal val="visible"/>
                                      </p:to>
                                    </p:set>
                                    <p:animEffect filter="fade" transition="in">
                                      <p:cBhvr>
                                        <p:cTn dur="500"/>
                                        <p:tgtEl>
                                          <p:spTgt spid="2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2" st="2"/>
                                            </p:txEl>
                                          </p:spTgt>
                                        </p:tgtEl>
                                        <p:attrNameLst>
                                          <p:attrName>style.visibility</p:attrName>
                                        </p:attrNameLst>
                                      </p:cBhvr>
                                      <p:to>
                                        <p:strVal val="visible"/>
                                      </p:to>
                                    </p:set>
                                    <p:animEffect filter="fade" transition="in">
                                      <p:cBhvr>
                                        <p:cTn dur="500"/>
                                        <p:tgtEl>
                                          <p:spTgt spid="2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3" st="3"/>
                                            </p:txEl>
                                          </p:spTgt>
                                        </p:tgtEl>
                                        <p:attrNameLst>
                                          <p:attrName>style.visibility</p:attrName>
                                        </p:attrNameLst>
                                      </p:cBhvr>
                                      <p:to>
                                        <p:strVal val="visible"/>
                                      </p:to>
                                    </p:set>
                                    <p:animEffect filter="fade" transition="in">
                                      <p:cBhvr>
                                        <p:cTn dur="500"/>
                                        <p:tgtEl>
                                          <p:spTgt spid="28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4" st="4"/>
                                            </p:txEl>
                                          </p:spTgt>
                                        </p:tgtEl>
                                        <p:attrNameLst>
                                          <p:attrName>style.visibility</p:attrName>
                                        </p:attrNameLst>
                                      </p:cBhvr>
                                      <p:to>
                                        <p:strVal val="visible"/>
                                      </p:to>
                                    </p:set>
                                    <p:animEffect filter="fade" transition="in">
                                      <p:cBhvr>
                                        <p:cTn dur="500"/>
                                        <p:tgtEl>
                                          <p:spTgt spid="28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5" st="5"/>
                                            </p:txEl>
                                          </p:spTgt>
                                        </p:tgtEl>
                                        <p:attrNameLst>
                                          <p:attrName>style.visibility</p:attrName>
                                        </p:attrNameLst>
                                      </p:cBhvr>
                                      <p:to>
                                        <p:strVal val="visible"/>
                                      </p:to>
                                    </p:set>
                                    <p:animEffect filter="fade" transition="in">
                                      <p:cBhvr>
                                        <p:cTn dur="500"/>
                                        <p:tgtEl>
                                          <p:spTgt spid="28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6" st="6"/>
                                            </p:txEl>
                                          </p:spTgt>
                                        </p:tgtEl>
                                        <p:attrNameLst>
                                          <p:attrName>style.visibility</p:attrName>
                                        </p:attrNameLst>
                                      </p:cBhvr>
                                      <p:to>
                                        <p:strVal val="visible"/>
                                      </p:to>
                                    </p:set>
                                    <p:animEffect filter="fade" transition="in">
                                      <p:cBhvr>
                                        <p:cTn dur="500"/>
                                        <p:tgtEl>
                                          <p:spTgt spid="28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8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DAC7"/>
        </a:solidFill>
      </p:bgPr>
    </p:bg>
    <p:spTree>
      <p:nvGrpSpPr>
        <p:cNvPr id="293" name="Shape 293"/>
        <p:cNvGrpSpPr/>
        <p:nvPr/>
      </p:nvGrpSpPr>
      <p:grpSpPr>
        <a:xfrm>
          <a:off x="0" y="0"/>
          <a:ext cx="0" cy="0"/>
          <a:chOff x="0" y="0"/>
          <a:chExt cx="0" cy="0"/>
        </a:xfrm>
      </p:grpSpPr>
      <p:sp>
        <p:nvSpPr>
          <p:cNvPr id="294" name="Google Shape;294;p39"/>
          <p:cNvSpPr txBox="1"/>
          <p:nvPr>
            <p:ph type="title"/>
          </p:nvPr>
        </p:nvSpPr>
        <p:spPr>
          <a:xfrm>
            <a:off x="457200" y="274638"/>
            <a:ext cx="8229600" cy="439718"/>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ομάδα του παραμυθιού μας</a:t>
            </a:r>
            <a:endParaRPr>
              <a:latin typeface="Batang"/>
              <a:ea typeface="Batang"/>
              <a:cs typeface="Batang"/>
              <a:sym typeface="Batang"/>
            </a:endParaRPr>
          </a:p>
        </p:txBody>
      </p:sp>
      <p:sp>
        <p:nvSpPr>
          <p:cNvPr id="295" name="Google Shape;295;p39"/>
          <p:cNvSpPr txBox="1"/>
          <p:nvPr>
            <p:ph idx="1" type="body"/>
          </p:nvPr>
        </p:nvSpPr>
        <p:spPr>
          <a:xfrm>
            <a:off x="357158" y="857232"/>
            <a:ext cx="8472518" cy="585791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600"/>
              <a:buChar char="•"/>
            </a:pPr>
            <a:r>
              <a:rPr lang="el-GR" sz="1600">
                <a:latin typeface="Book Antiqua"/>
                <a:ea typeface="Book Antiqua"/>
                <a:cs typeface="Book Antiqua"/>
                <a:sym typeface="Book Antiqua"/>
              </a:rPr>
              <a:t>Βαγγελάτος Μάξιμος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Γιάχου Ασημίνα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Δριβέλου Ηλιάνα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Ζάγκλας Γεώργιος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Καλλίγας Ανδρέας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Κοντογεωργοπούλου Ευγενία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Μανής Βενιαμίν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Μιχαλόπουλος Χαράλαμπος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Μπαγιώργος Μάριος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Μπαγιώργος Νικόλαος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Μπαγιώργος Φίλιππος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Νικολακόπουλος Παναγιώτης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Νικολοπούλου Μάρθα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Οικονόμου Ιωάννης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Παπαγεωργίου Νικόλας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Παπαλεξοπούλου Βαγιούλα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Σακκή Αντιόπη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Σίνου Μαρία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Σκόνδρας Ηλίας	</a:t>
            </a:r>
            <a:endParaRPr/>
          </a:p>
          <a:p>
            <a:pPr indent="-342900" lvl="0" marL="342900" rtl="0" algn="l">
              <a:spcBef>
                <a:spcPts val="320"/>
              </a:spcBef>
              <a:spcAft>
                <a:spcPts val="0"/>
              </a:spcAft>
              <a:buClr>
                <a:schemeClr val="dk1"/>
              </a:buClr>
              <a:buSzPts val="1600"/>
              <a:buChar char="•"/>
            </a:pPr>
            <a:r>
              <a:rPr lang="el-GR" sz="1600">
                <a:latin typeface="Book Antiqua"/>
                <a:ea typeface="Book Antiqua"/>
                <a:cs typeface="Book Antiqua"/>
                <a:sym typeface="Book Antiqua"/>
              </a:rPr>
              <a:t>Τσούλος Σταμάτης	</a:t>
            </a:r>
            <a:endParaRPr/>
          </a:p>
          <a:p>
            <a:pPr indent="-241300" lvl="0" marL="342900" rtl="0" algn="l">
              <a:spcBef>
                <a:spcPts val="320"/>
              </a:spcBef>
              <a:spcAft>
                <a:spcPts val="0"/>
              </a:spcAft>
              <a:buClr>
                <a:schemeClr val="dk1"/>
              </a:buClr>
              <a:buSzPts val="1600"/>
              <a:buNone/>
            </a:pPr>
            <a:r>
              <a:t/>
            </a:r>
            <a:endParaRPr sz="1600"/>
          </a:p>
        </p:txBody>
      </p:sp>
      <p:sp>
        <p:nvSpPr>
          <p:cNvPr id="296" name="Google Shape;296;p39"/>
          <p:cNvSpPr txBox="1"/>
          <p:nvPr/>
        </p:nvSpPr>
        <p:spPr>
          <a:xfrm>
            <a:off x="5000628" y="5929330"/>
            <a:ext cx="37147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l-GR" sz="1800" u="none" cap="none" strike="noStrike">
                <a:solidFill>
                  <a:schemeClr val="dk1"/>
                </a:solidFill>
                <a:latin typeface="Calibri"/>
                <a:ea typeface="Calibri"/>
                <a:cs typeface="Calibri"/>
                <a:sym typeface="Calibri"/>
              </a:rPr>
              <a:t>Η εκπαιδευτικός :</a:t>
            </a:r>
            <a:endParaRPr/>
          </a:p>
          <a:p>
            <a:pPr indent="0" lvl="0" marL="0" marR="0" rtl="0" algn="l">
              <a:spcBef>
                <a:spcPts val="0"/>
              </a:spcBef>
              <a:spcAft>
                <a:spcPts val="0"/>
              </a:spcAft>
              <a:buNone/>
            </a:pPr>
            <a:r>
              <a:rPr lang="el-GR" sz="1800">
                <a:solidFill>
                  <a:schemeClr val="dk1"/>
                </a:solidFill>
                <a:latin typeface="Calibri"/>
                <a:ea typeface="Calibri"/>
                <a:cs typeface="Calibri"/>
                <a:sym typeface="Calibri"/>
              </a:rPr>
              <a:t>Χαρίκλεια Μελαχροινού</a:t>
            </a:r>
            <a:endParaRPr sz="1800">
              <a:solidFill>
                <a:schemeClr val="dk1"/>
              </a:solidFill>
              <a:latin typeface="Calibri"/>
              <a:ea typeface="Calibri"/>
              <a:cs typeface="Calibri"/>
              <a:sym typeface="Calibri"/>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Effect filter="fade" transition="in">
                                      <p:cBhvr>
                                        <p:cTn dur="500"/>
                                        <p:tgtEl>
                                          <p:spTgt spid="2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Effect filter="fade" transition="in">
                                      <p:cBhvr>
                                        <p:cTn dur="500"/>
                                        <p:tgtEl>
                                          <p:spTgt spid="2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96">
                                            <p:txEl>
                                              <p:pRg end="0" st="0"/>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96">
                                            <p:txEl>
                                              <p:pRg end="1" st="1"/>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IMG_20211219_095127.jpg" id="100" name="Google Shape;100;p15"/>
          <p:cNvPicPr preferRelativeResize="0"/>
          <p:nvPr/>
        </p:nvPicPr>
        <p:blipFill rotWithShape="1">
          <a:blip r:embed="rId3">
            <a:alphaModFix/>
          </a:blip>
          <a:srcRect b="0" l="0" r="0" t="4132"/>
          <a:stretch/>
        </p:blipFill>
        <p:spPr>
          <a:xfrm>
            <a:off x="214282" y="500042"/>
            <a:ext cx="8643934" cy="6215082"/>
          </a:xfrm>
          <a:prstGeom prst="rect">
            <a:avLst/>
          </a:prstGeom>
          <a:noFill/>
          <a:ln>
            <a:noFill/>
          </a:ln>
        </p:spPr>
      </p:pic>
      <p:sp>
        <p:nvSpPr>
          <p:cNvPr id="101" name="Google Shape;101;p15"/>
          <p:cNvSpPr txBox="1"/>
          <p:nvPr>
            <p:ph type="title"/>
          </p:nvPr>
        </p:nvSpPr>
        <p:spPr>
          <a:xfrm>
            <a:off x="428596" y="21429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Η στιγμή της μεταμόρφωσης</a:t>
            </a:r>
            <a:endParaRPr>
              <a:latin typeface="Batang"/>
              <a:ea typeface="Batang"/>
              <a:cs typeface="Batang"/>
              <a:sym typeface="Batang"/>
            </a:endParaRPr>
          </a:p>
        </p:txBody>
      </p:sp>
      <p:sp>
        <p:nvSpPr>
          <p:cNvPr id="102" name="Google Shape;102;p15"/>
          <p:cNvSpPr txBox="1"/>
          <p:nvPr>
            <p:ph idx="1" type="body"/>
          </p:nvPr>
        </p:nvSpPr>
        <p:spPr>
          <a:xfrm>
            <a:off x="285720" y="128586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400"/>
              <a:buNone/>
            </a:pPr>
            <a:r>
              <a:rPr lang="el-GR" sz="2400"/>
              <a:t>     </a:t>
            </a:r>
            <a:r>
              <a:rPr lang="el-GR" sz="2000"/>
              <a:t>Αφού σηκώθηκε δυνατός αέρας, το νερό της λίμνης άρχισε να περιστρέφεται γρήγορα .Το γεράκι ένιωθε μία αλλαγή στο σώμα  του να συμβαίνει. Κοίταξε τα φτερά του και είχαν γίνει χέρια, κοίταξε τα πόδια του και είχαν γίνει μακριά και διαφορετικά, κοίταξε το είδωλό του στα νερά της λίμνης και είδε έναν άνθρωπο να τον κοιτάζει τρομαγμένα. Οχ όχι! Τώρα το συνειδητοποίησε ,είχε μεταμορφωθεί σε άνθρωπο!</a:t>
            </a:r>
            <a:endParaRPr sz="2000"/>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02">
                                            <p:txEl>
                                              <p:pRg end="0" st="0"/>
                                            </p:txEl>
                                          </p:spTgt>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Το πέρασμα στην πόλη της Πάτρας</a:t>
            </a:r>
            <a:endParaRPr>
              <a:latin typeface="Batang"/>
              <a:ea typeface="Batang"/>
              <a:cs typeface="Batang"/>
              <a:sym typeface="Batang"/>
            </a:endParaRPr>
          </a:p>
        </p:txBody>
      </p:sp>
      <p:sp>
        <p:nvSpPr>
          <p:cNvPr id="108" name="Google Shape;108;p16"/>
          <p:cNvSpPr txBox="1"/>
          <p:nvPr>
            <p:ph idx="1" type="body"/>
          </p:nvPr>
        </p:nvSpPr>
        <p:spPr>
          <a:xfrm>
            <a:off x="428596" y="1428736"/>
            <a:ext cx="8472518" cy="5114948"/>
          </a:xfrm>
          <a:prstGeom prst="rect">
            <a:avLst/>
          </a:prstGeom>
          <a:blipFill rotWithShape="1">
            <a:blip r:embed="rId3">
              <a:alphaModFix/>
            </a:blip>
            <a:tile algn="tl" flip="none" tx="0" sx="100000" ty="0" sy="100000"/>
          </a:blip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000"/>
              <a:buNone/>
            </a:pPr>
            <a:r>
              <a:rPr lang="el-GR" sz="2000"/>
              <a:t>Ο μικρός Βολίδας είχε γίνει άνθρωπός, «</a:t>
            </a:r>
            <a:r>
              <a:rPr i="1" lang="el-GR" sz="2000"/>
              <a:t>μάλλον κάτι συμβαίνει με αυτή τη λίμνη…», </a:t>
            </a:r>
            <a:r>
              <a:rPr lang="el-GR" sz="2000"/>
              <a:t>μονολόγησε.</a:t>
            </a:r>
            <a:endParaRPr/>
          </a:p>
          <a:p>
            <a:pPr indent="-342900" lvl="0" marL="342900" rtl="0" algn="just">
              <a:spcBef>
                <a:spcPts val="400"/>
              </a:spcBef>
              <a:spcAft>
                <a:spcPts val="0"/>
              </a:spcAft>
              <a:buClr>
                <a:schemeClr val="dk1"/>
              </a:buClr>
              <a:buSzPts val="2000"/>
              <a:buNone/>
            </a:pPr>
            <a:r>
              <a:rPr lang="el-GR" sz="2000"/>
              <a:t>Ο Βολίδας είχε δυνατή όραση ακόμη. Η μύτη του ήταν κάπως γαμψή, αλλά μύριζε απίστευτα τα πάντα. Άκουγε ακόμη και τους  πιο μικρούς ψίθυρους της φύσης. Ήξερε καλό κολύμπι και μπορούσε ακόμη να πετάει.</a:t>
            </a:r>
            <a:endParaRPr/>
          </a:p>
          <a:p>
            <a:pPr indent="-342900" lvl="0" marL="342900" rtl="0" algn="just">
              <a:spcBef>
                <a:spcPts val="400"/>
              </a:spcBef>
              <a:spcAft>
                <a:spcPts val="0"/>
              </a:spcAft>
              <a:buClr>
                <a:schemeClr val="dk1"/>
              </a:buClr>
              <a:buSzPts val="2000"/>
              <a:buNone/>
            </a:pPr>
            <a:r>
              <a:rPr lang="el-GR" sz="2000"/>
              <a:t> </a:t>
            </a:r>
            <a:r>
              <a:rPr i="1" lang="el-GR" sz="2000"/>
              <a:t>«Μα πώς θα ζήσω τώρα στον κόσμο των ανθρώπων, εγώ είμαι αρπακτικό της φύσης, είμαι γεράκι, οι άνθρωποι ζουν στις πόλεις…» Σκέφτηκε και τσουπ σε μια αστραπιαία στιγμή, βρέθηκε στην πόλη της Πάτρας.</a:t>
            </a:r>
            <a:endParaRPr/>
          </a:p>
          <a:p>
            <a:pPr indent="-342900" lvl="0" marL="342900" rtl="0" algn="just">
              <a:spcBef>
                <a:spcPts val="400"/>
              </a:spcBef>
              <a:spcAft>
                <a:spcPts val="0"/>
              </a:spcAft>
              <a:buClr>
                <a:schemeClr val="dk1"/>
              </a:buClr>
              <a:buSzPts val="2000"/>
              <a:buNone/>
            </a:pPr>
            <a:r>
              <a:rPr lang="el-GR" sz="2000"/>
              <a:t> Η λίμνη έκανε πάλι τη μαγεία της...</a:t>
            </a:r>
            <a:endParaRPr i="1" sz="2000"/>
          </a:p>
        </p:txBody>
      </p:sp>
      <p:pic>
        <p:nvPicPr>
          <p:cNvPr descr="IMG_20211219_094927.jpg" id="109" name="Google Shape;109;p16"/>
          <p:cNvPicPr preferRelativeResize="0"/>
          <p:nvPr/>
        </p:nvPicPr>
        <p:blipFill rotWithShape="1">
          <a:blip r:embed="rId4">
            <a:alphaModFix/>
          </a:blip>
          <a:srcRect b="7290" l="6250" r="5469" t="7290"/>
          <a:stretch/>
        </p:blipFill>
        <p:spPr>
          <a:xfrm>
            <a:off x="5286380" y="4071942"/>
            <a:ext cx="3500430" cy="2540134"/>
          </a:xfrm>
          <a:prstGeom prst="roundRect">
            <a:avLst>
              <a:gd fmla="val 8594" name="adj"/>
            </a:avLst>
          </a:prstGeom>
          <a:no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animEffect filter="fade" transition="in">
                                      <p:cBhvr>
                                        <p:cTn dur="80"/>
                                        <p:tgtEl>
                                          <p:spTgt spid="1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animEffect filter="fade" transition="in">
                                      <p:cBhvr>
                                        <p:cTn dur="80"/>
                                        <p:tgtEl>
                                          <p:spTgt spid="1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animEffect filter="fade" transition="in">
                                      <p:cBhvr>
                                        <p:cTn dur="80"/>
                                        <p:tgtEl>
                                          <p:spTgt spid="1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animEffect filter="fade" transition="in">
                                      <p:cBhvr>
                                        <p:cTn dur="80"/>
                                        <p:tgtEl>
                                          <p:spTgt spid="10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IMG_20211219_095033.jpg" id="114" name="Google Shape;114;p17"/>
          <p:cNvPicPr preferRelativeResize="0"/>
          <p:nvPr/>
        </p:nvPicPr>
        <p:blipFill rotWithShape="1">
          <a:blip r:embed="rId3">
            <a:alphaModFix/>
          </a:blip>
          <a:srcRect b="0" l="1095" r="0" t="5668"/>
          <a:stretch/>
        </p:blipFill>
        <p:spPr>
          <a:xfrm rot="5340000">
            <a:off x="1387477" y="-976565"/>
            <a:ext cx="6423638" cy="9087866"/>
          </a:xfrm>
          <a:prstGeom prst="rect">
            <a:avLst/>
          </a:prstGeom>
          <a:noFill/>
          <a:ln>
            <a:noFill/>
          </a:ln>
        </p:spPr>
      </p:pic>
      <p:sp>
        <p:nvSpPr>
          <p:cNvPr id="115" name="Google Shape;115;p17"/>
          <p:cNvSpPr txBox="1"/>
          <p:nvPr>
            <p:ph type="title"/>
          </p:nvPr>
        </p:nvSpPr>
        <p:spPr>
          <a:xfrm>
            <a:off x="214282" y="21429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Batang"/>
              <a:buNone/>
            </a:pPr>
            <a:r>
              <a:rPr lang="el-GR">
                <a:latin typeface="Batang"/>
                <a:ea typeface="Batang"/>
                <a:cs typeface="Batang"/>
                <a:sym typeface="Batang"/>
              </a:rPr>
              <a:t>Η περιπλάνηση στην πόλη</a:t>
            </a:r>
            <a:endParaRPr>
              <a:latin typeface="Batang"/>
              <a:ea typeface="Batang"/>
              <a:cs typeface="Batang"/>
              <a:sym typeface="Batang"/>
            </a:endParaRPr>
          </a:p>
        </p:txBody>
      </p:sp>
      <p:sp>
        <p:nvSpPr>
          <p:cNvPr id="116" name="Google Shape;116;p17"/>
          <p:cNvSpPr txBox="1"/>
          <p:nvPr>
            <p:ph idx="1" type="body"/>
          </p:nvPr>
        </p:nvSpPr>
        <p:spPr>
          <a:xfrm>
            <a:off x="0" y="1285860"/>
            <a:ext cx="857256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400"/>
              <a:buNone/>
            </a:pPr>
            <a:r>
              <a:rPr lang="el-GR" sz="2400"/>
              <a:t>  </a:t>
            </a:r>
            <a:r>
              <a:rPr lang="el-GR" sz="2000"/>
              <a:t>Το μικρό γεράκι, θαμπώθηκε από τα φώτα της πόλης, έβλεπε παντού ψηλά κτίρια, οθόνες με κίνηση και χρώματα, ανθρώπους, μυρωδιές, και τι μυρωδιές…</a:t>
            </a:r>
            <a:endParaRPr/>
          </a:p>
          <a:p>
            <a:pPr indent="-342900" lvl="0" marL="342900" rtl="0" algn="just">
              <a:spcBef>
                <a:spcPts val="400"/>
              </a:spcBef>
              <a:spcAft>
                <a:spcPts val="0"/>
              </a:spcAft>
              <a:buClr>
                <a:schemeClr val="dk1"/>
              </a:buClr>
              <a:buSzPts val="2000"/>
              <a:buNone/>
            </a:pPr>
            <a:r>
              <a:rPr lang="el-GR" sz="2000"/>
              <a:t> Ακολουθώντας το ένστικτο του αρπακτικού βρέθηκε σε ένα κρεοπωλείο. Οι μυρωδιές του είχαν σπάσει τη μύτη .Εκτός από μεζέδες μέσα στο μαγαζί υπήρχε ένα αντικείμενο σαν κουτί με πλήκτρα και φως. Του έκανε εντύπωση πόσα κουμπιά και φώτα με χρώματα και ήχους υπήρχαν μέσα σε αυτό το μικρό κουτί. «</a:t>
            </a:r>
            <a:r>
              <a:rPr i="1" lang="el-GR" sz="2000"/>
              <a:t>Ποιος να τα έβαλε άραγε εκεί μέσα όλα αυτά;». </a:t>
            </a:r>
            <a:r>
              <a:rPr lang="el-GR" sz="2000"/>
              <a:t>Απόρησε ο Βολίδας και πήγαινε όλο και πιο κοντά στο παράξενο αντικείμενο…</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822"/>
                                        <p:tgtEl>
                                          <p:spTgt spid="116">
                                            <p:txEl>
                                              <p:pRg end="0" st="0"/>
                                            </p:txEl>
                                          </p:spTgt>
                                        </p:tgtEl>
                                      </p:cBhvr>
                                    </p:animEffect>
                                    <p:set>
                                      <p:cBhvr>
                                        <p:cTn dur="1" fill="hold">
                                          <p:stCondLst>
                                            <p:cond delay="1822"/>
                                          </p:stCondLst>
                                        </p:cTn>
                                        <p:tgtEl>
                                          <p:spTgt spid="116">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822"/>
                                        <p:tgtEl>
                                          <p:spTgt spid="116">
                                            <p:txEl>
                                              <p:pRg end="1" st="1"/>
                                            </p:txEl>
                                          </p:spTgt>
                                        </p:tgtEl>
                                      </p:cBhvr>
                                    </p:animEffect>
                                    <p:set>
                                      <p:cBhvr>
                                        <p:cTn dur="1" fill="hold">
                                          <p:stCondLst>
                                            <p:cond delay="1822"/>
                                          </p:stCondLst>
                                        </p:cTn>
                                        <p:tgtEl>
                                          <p:spTgt spid="116">
                                            <p:txEl>
                                              <p:pRg end="1" st="1"/>
                                            </p:txEl>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DAC7"/>
        </a:solidFill>
      </p:bgPr>
    </p:bg>
    <p:spTree>
      <p:nvGrpSpPr>
        <p:cNvPr id="120" name="Shape 120"/>
        <p:cNvGrpSpPr/>
        <p:nvPr/>
      </p:nvGrpSpPr>
      <p:grpSpPr>
        <a:xfrm>
          <a:off x="0" y="0"/>
          <a:ext cx="0" cy="0"/>
          <a:chOff x="0" y="0"/>
          <a:chExt cx="0" cy="0"/>
        </a:xfrm>
      </p:grpSpPr>
      <p:pic>
        <p:nvPicPr>
          <p:cNvPr descr="IMG_20211219_095044.jpg" id="121" name="Google Shape;121;p18"/>
          <p:cNvPicPr preferRelativeResize="0"/>
          <p:nvPr/>
        </p:nvPicPr>
        <p:blipFill rotWithShape="1">
          <a:blip r:embed="rId3">
            <a:alphaModFix/>
          </a:blip>
          <a:srcRect b="6250" l="7031" r="0" t="4166"/>
          <a:stretch/>
        </p:blipFill>
        <p:spPr>
          <a:xfrm>
            <a:off x="0" y="2285992"/>
            <a:ext cx="2668980" cy="1928850"/>
          </a:xfrm>
          <a:prstGeom prst="rect">
            <a:avLst/>
          </a:prstGeom>
          <a:noFill/>
          <a:ln>
            <a:noFill/>
          </a:ln>
        </p:spPr>
      </p:pic>
      <p:pic>
        <p:nvPicPr>
          <p:cNvPr descr="IMG_20211219_095052.jpg" id="122" name="Google Shape;122;p18"/>
          <p:cNvPicPr preferRelativeResize="0"/>
          <p:nvPr/>
        </p:nvPicPr>
        <p:blipFill rotWithShape="1">
          <a:blip r:embed="rId4">
            <a:alphaModFix/>
          </a:blip>
          <a:srcRect b="6249" l="3906" r="0" t="2083"/>
          <a:stretch/>
        </p:blipFill>
        <p:spPr>
          <a:xfrm>
            <a:off x="3000364" y="1643050"/>
            <a:ext cx="3994053" cy="2857544"/>
          </a:xfrm>
          <a:prstGeom prst="rect">
            <a:avLst/>
          </a:prstGeom>
          <a:noFill/>
          <a:ln>
            <a:noFill/>
          </a:ln>
        </p:spPr>
      </p:pic>
      <p:pic>
        <p:nvPicPr>
          <p:cNvPr descr="IMG_20211219_095013.jpg" id="123" name="Google Shape;123;p18"/>
          <p:cNvPicPr preferRelativeResize="0"/>
          <p:nvPr/>
        </p:nvPicPr>
        <p:blipFill rotWithShape="1">
          <a:blip r:embed="rId5">
            <a:alphaModFix/>
          </a:blip>
          <a:srcRect b="11458" l="4687" r="0" t="4165"/>
          <a:stretch/>
        </p:blipFill>
        <p:spPr>
          <a:xfrm>
            <a:off x="2786050" y="4533935"/>
            <a:ext cx="3500430" cy="2324065"/>
          </a:xfrm>
          <a:prstGeom prst="rect">
            <a:avLst/>
          </a:prstGeom>
          <a:noFill/>
          <a:ln>
            <a:noFill/>
          </a:ln>
        </p:spPr>
      </p:pic>
      <p:pic>
        <p:nvPicPr>
          <p:cNvPr descr="IMG_20211219_094951.jpg" id="124" name="Google Shape;124;p18"/>
          <p:cNvPicPr preferRelativeResize="0"/>
          <p:nvPr/>
        </p:nvPicPr>
        <p:blipFill rotWithShape="1">
          <a:blip r:embed="rId6">
            <a:alphaModFix/>
          </a:blip>
          <a:srcRect b="0" l="3125" r="3906" t="4167"/>
          <a:stretch/>
        </p:blipFill>
        <p:spPr>
          <a:xfrm>
            <a:off x="0" y="4372687"/>
            <a:ext cx="3214710" cy="2485313"/>
          </a:xfrm>
          <a:prstGeom prst="rect">
            <a:avLst/>
          </a:prstGeom>
          <a:noFill/>
          <a:ln>
            <a:noFill/>
          </a:ln>
        </p:spPr>
      </p:pic>
      <p:pic>
        <p:nvPicPr>
          <p:cNvPr descr="IMG_20211219_094940.jpg" id="125" name="Google Shape;125;p18"/>
          <p:cNvPicPr preferRelativeResize="0"/>
          <p:nvPr/>
        </p:nvPicPr>
        <p:blipFill rotWithShape="1">
          <a:blip r:embed="rId7">
            <a:alphaModFix/>
          </a:blip>
          <a:srcRect b="7290" l="0" r="2343" t="11458"/>
          <a:stretch/>
        </p:blipFill>
        <p:spPr>
          <a:xfrm>
            <a:off x="6215042" y="2857496"/>
            <a:ext cx="2928958" cy="1827676"/>
          </a:xfrm>
          <a:prstGeom prst="rect">
            <a:avLst/>
          </a:prstGeom>
          <a:noFill/>
          <a:ln>
            <a:noFill/>
          </a:ln>
        </p:spPr>
      </p:pic>
      <p:pic>
        <p:nvPicPr>
          <p:cNvPr descr="IMG_20211219_095020.jpg" id="126" name="Google Shape;126;p18"/>
          <p:cNvPicPr preferRelativeResize="0"/>
          <p:nvPr/>
        </p:nvPicPr>
        <p:blipFill rotWithShape="1">
          <a:blip r:embed="rId8">
            <a:alphaModFix/>
          </a:blip>
          <a:srcRect b="0" l="0" r="0" t="6250"/>
          <a:stretch/>
        </p:blipFill>
        <p:spPr>
          <a:xfrm>
            <a:off x="6143636" y="4643446"/>
            <a:ext cx="3149578" cy="2214554"/>
          </a:xfrm>
          <a:prstGeom prst="rect">
            <a:avLst/>
          </a:prstGeom>
          <a:noFill/>
          <a:ln>
            <a:noFill/>
          </a:ln>
        </p:spPr>
      </p:pic>
      <p:pic>
        <p:nvPicPr>
          <p:cNvPr descr="IMG_20211219_094934.jpg" id="127" name="Google Shape;127;p18"/>
          <p:cNvPicPr preferRelativeResize="0"/>
          <p:nvPr/>
        </p:nvPicPr>
        <p:blipFill rotWithShape="1">
          <a:blip r:embed="rId9">
            <a:alphaModFix/>
          </a:blip>
          <a:srcRect b="9375" l="7811" r="0" t="4166"/>
          <a:stretch/>
        </p:blipFill>
        <p:spPr>
          <a:xfrm>
            <a:off x="6357886" y="785794"/>
            <a:ext cx="2786114" cy="1959732"/>
          </a:xfrm>
          <a:prstGeom prst="rect">
            <a:avLst/>
          </a:prstGeom>
          <a:noFill/>
          <a:ln>
            <a:noFill/>
          </a:ln>
        </p:spPr>
      </p:pic>
      <p:sp>
        <p:nvSpPr>
          <p:cNvPr id="128" name="Google Shape;128;p18"/>
          <p:cNvSpPr txBox="1"/>
          <p:nvPr>
            <p:ph type="title"/>
          </p:nvPr>
        </p:nvSpPr>
        <p:spPr>
          <a:xfrm>
            <a:off x="0" y="214290"/>
            <a:ext cx="6015054" cy="71442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b="1" lang="el-GR">
                <a:latin typeface="Batang"/>
                <a:ea typeface="Batang"/>
                <a:cs typeface="Batang"/>
                <a:sym typeface="Batang"/>
              </a:rPr>
              <a:t>Η Πρώτη στάση…</a:t>
            </a:r>
            <a:endParaRPr b="1">
              <a:latin typeface="Batang"/>
              <a:ea typeface="Batang"/>
              <a:cs typeface="Batang"/>
              <a:sym typeface="Batang"/>
            </a:endParaRPr>
          </a:p>
        </p:txBody>
      </p:sp>
      <p:sp>
        <p:nvSpPr>
          <p:cNvPr id="129" name="Google Shape;129;p18"/>
          <p:cNvSpPr txBox="1"/>
          <p:nvPr>
            <p:ph idx="1" type="body"/>
          </p:nvPr>
        </p:nvSpPr>
        <p:spPr>
          <a:xfrm>
            <a:off x="285720" y="857232"/>
            <a:ext cx="8858280" cy="452596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000"/>
              <a:buNone/>
            </a:pPr>
            <a:r>
              <a:rPr lang="el-GR" sz="2000"/>
              <a:t>Κάθισε λοιπόν και άρχισε να πατάει ό,τι έβρισκε. Τι ωραία αίσθηση να πατάς και να ανταποκρίνεται ένα μηχάνημα. Φώτα, ήχοι και εικόνες τον είχαν συνεπάρει έως ότου, στην οθόνη αυτού του κουτιού κάποιος του έστειλε ένα μήνυμα: </a:t>
            </a:r>
            <a:endParaRPr/>
          </a:p>
          <a:p>
            <a:pPr indent="-342900" lvl="0" marL="342900" rtl="0" algn="l">
              <a:spcBef>
                <a:spcPts val="400"/>
              </a:spcBef>
              <a:spcAft>
                <a:spcPts val="0"/>
              </a:spcAft>
              <a:buClr>
                <a:schemeClr val="dk1"/>
              </a:buClr>
              <a:buSzPts val="2000"/>
              <a:buFont typeface="Calibri"/>
              <a:buChar char="-"/>
            </a:pPr>
            <a:r>
              <a:rPr i="1" lang="el-GR" sz="2000"/>
              <a:t>Πώς σε λένε μικρέ; Θες να βρεθούμε να παίξουμε μπάλα;</a:t>
            </a:r>
            <a:endParaRPr/>
          </a:p>
          <a:p>
            <a:pPr indent="-342900" lvl="0" marL="342900" rtl="0" algn="l">
              <a:spcBef>
                <a:spcPts val="400"/>
              </a:spcBef>
              <a:spcAft>
                <a:spcPts val="0"/>
              </a:spcAft>
              <a:buClr>
                <a:schemeClr val="dk1"/>
              </a:buClr>
              <a:buSzPts val="2000"/>
              <a:buFont typeface="Calibri"/>
              <a:buChar char="-"/>
            </a:pPr>
            <a:r>
              <a:rPr i="1" lang="el-GR" sz="2000"/>
              <a:t>Μπάλα;</a:t>
            </a:r>
            <a:endParaRPr/>
          </a:p>
          <a:p>
            <a:pPr indent="-342900" lvl="0" marL="342900" rtl="0" algn="l">
              <a:spcBef>
                <a:spcPts val="400"/>
              </a:spcBef>
              <a:spcAft>
                <a:spcPts val="0"/>
              </a:spcAft>
              <a:buClr>
                <a:schemeClr val="dk1"/>
              </a:buClr>
              <a:buSzPts val="2000"/>
              <a:buFont typeface="Calibri"/>
              <a:buChar char="-"/>
            </a:pPr>
            <a:r>
              <a:rPr i="1" lang="el-GR" sz="2000"/>
              <a:t>Πού μένεις, να έρθω να σε πάρω ;Θα πάω στο γήπεδο να παίξω ποδόσφαιρο θα έρθεις μαζί μου;</a:t>
            </a:r>
            <a:endParaRPr/>
          </a:p>
          <a:p>
            <a:pPr indent="-342900" lvl="0" marL="342900" rtl="0" algn="l">
              <a:spcBef>
                <a:spcPts val="400"/>
              </a:spcBef>
              <a:spcAft>
                <a:spcPts val="0"/>
              </a:spcAft>
              <a:buClr>
                <a:schemeClr val="dk1"/>
              </a:buClr>
              <a:buSzPts val="2000"/>
              <a:buNone/>
            </a:pPr>
            <a:r>
              <a:rPr i="1" lang="el-GR" sz="2000"/>
              <a:t>Τα μηνύματα έπεφταν βροχή</a:t>
            </a:r>
            <a:r>
              <a:rPr b="1" i="1" lang="el-GR" sz="2000"/>
              <a:t>.</a:t>
            </a:r>
            <a:endParaRPr b="1" i="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0" st="0"/>
                                            </p:txEl>
                                          </p:spTgt>
                                        </p:tgtEl>
                                        <p:attrNameLst>
                                          <p:attrName>style.visibility</p:attrName>
                                        </p:attrNameLst>
                                      </p:cBhvr>
                                      <p:to>
                                        <p:strVal val="visible"/>
                                      </p:to>
                                    </p:set>
                                    <p:animEffect filter="fade" transition="in">
                                      <p:cBhvr>
                                        <p:cTn dur="500"/>
                                        <p:tgtEl>
                                          <p:spTgt spid="1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1" st="1"/>
                                            </p:txEl>
                                          </p:spTgt>
                                        </p:tgtEl>
                                        <p:attrNameLst>
                                          <p:attrName>style.visibility</p:attrName>
                                        </p:attrNameLst>
                                      </p:cBhvr>
                                      <p:to>
                                        <p:strVal val="visible"/>
                                      </p:to>
                                    </p:set>
                                    <p:animEffect filter="fade" transition="in">
                                      <p:cBhvr>
                                        <p:cTn dur="500"/>
                                        <p:tgtEl>
                                          <p:spTgt spid="1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2" st="2"/>
                                            </p:txEl>
                                          </p:spTgt>
                                        </p:tgtEl>
                                        <p:attrNameLst>
                                          <p:attrName>style.visibility</p:attrName>
                                        </p:attrNameLst>
                                      </p:cBhvr>
                                      <p:to>
                                        <p:strVal val="visible"/>
                                      </p:to>
                                    </p:set>
                                    <p:animEffect filter="fade" transition="in">
                                      <p:cBhvr>
                                        <p:cTn dur="500"/>
                                        <p:tgtEl>
                                          <p:spTgt spid="1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3" st="3"/>
                                            </p:txEl>
                                          </p:spTgt>
                                        </p:tgtEl>
                                        <p:attrNameLst>
                                          <p:attrName>style.visibility</p:attrName>
                                        </p:attrNameLst>
                                      </p:cBhvr>
                                      <p:to>
                                        <p:strVal val="visible"/>
                                      </p:to>
                                    </p:set>
                                    <p:animEffect filter="fade" transition="in">
                                      <p:cBhvr>
                                        <p:cTn dur="500"/>
                                        <p:tgtEl>
                                          <p:spTgt spid="1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xEl>
                                              <p:pRg end="4" st="4"/>
                                            </p:txEl>
                                          </p:spTgt>
                                        </p:tgtEl>
                                        <p:attrNameLst>
                                          <p:attrName>style.visibility</p:attrName>
                                        </p:attrNameLst>
                                      </p:cBhvr>
                                      <p:to>
                                        <p:strVal val="visible"/>
                                      </p:to>
                                    </p:set>
                                    <p:animEffect filter="fade" transition="in">
                                      <p:cBhvr>
                                        <p:cTn dur="500"/>
                                        <p:tgtEl>
                                          <p:spTgt spid="12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CBF"/>
        </a:solidFill>
      </p:bgPr>
    </p:bg>
    <p:spTree>
      <p:nvGrpSpPr>
        <p:cNvPr id="133" name="Shape 133"/>
        <p:cNvGrpSpPr/>
        <p:nvPr/>
      </p:nvGrpSpPr>
      <p:grpSpPr>
        <a:xfrm>
          <a:off x="0" y="0"/>
          <a:ext cx="0" cy="0"/>
          <a:chOff x="0" y="0"/>
          <a:chExt cx="0" cy="0"/>
        </a:xfrm>
      </p:grpSpPr>
      <p:pic>
        <p:nvPicPr>
          <p:cNvPr descr="IMG_20211219_095058.jpg" id="134" name="Google Shape;134;p19"/>
          <p:cNvPicPr preferRelativeResize="0"/>
          <p:nvPr/>
        </p:nvPicPr>
        <p:blipFill rotWithShape="1">
          <a:blip r:embed="rId3">
            <a:alphaModFix/>
          </a:blip>
          <a:srcRect b="8333" l="0" r="2343" t="0"/>
          <a:stretch/>
        </p:blipFill>
        <p:spPr>
          <a:xfrm>
            <a:off x="214282" y="214290"/>
            <a:ext cx="3000396" cy="2112278"/>
          </a:xfrm>
          <a:prstGeom prst="rect">
            <a:avLst/>
          </a:prstGeom>
          <a:noFill/>
          <a:ln>
            <a:noFill/>
          </a:ln>
        </p:spPr>
      </p:pic>
      <p:pic>
        <p:nvPicPr>
          <p:cNvPr descr="IMG_20211219_095005.jpg" id="135" name="Google Shape;135;p19"/>
          <p:cNvPicPr preferRelativeResize="0"/>
          <p:nvPr/>
        </p:nvPicPr>
        <p:blipFill rotWithShape="1">
          <a:blip r:embed="rId4">
            <a:alphaModFix/>
          </a:blip>
          <a:srcRect b="3124" l="0" r="2343" t="0"/>
          <a:stretch/>
        </p:blipFill>
        <p:spPr>
          <a:xfrm>
            <a:off x="5715008" y="4071942"/>
            <a:ext cx="3428992" cy="2551169"/>
          </a:xfrm>
          <a:prstGeom prst="rect">
            <a:avLst/>
          </a:prstGeom>
          <a:noFill/>
          <a:ln>
            <a:noFill/>
          </a:ln>
        </p:spPr>
      </p:pic>
      <p:pic>
        <p:nvPicPr>
          <p:cNvPr descr="IMG_20211219_095103.jpg" id="136" name="Google Shape;136;p19"/>
          <p:cNvPicPr preferRelativeResize="0"/>
          <p:nvPr/>
        </p:nvPicPr>
        <p:blipFill rotWithShape="1">
          <a:blip r:embed="rId5">
            <a:alphaModFix/>
          </a:blip>
          <a:srcRect b="8333" l="0" r="5468" t="3125"/>
          <a:stretch/>
        </p:blipFill>
        <p:spPr>
          <a:xfrm>
            <a:off x="5643570" y="928670"/>
            <a:ext cx="3355859" cy="2357430"/>
          </a:xfrm>
          <a:prstGeom prst="rect">
            <a:avLst/>
          </a:prstGeom>
          <a:noFill/>
          <a:ln>
            <a:noFill/>
          </a:ln>
        </p:spPr>
      </p:pic>
      <p:sp>
        <p:nvSpPr>
          <p:cNvPr id="137" name="Google Shape;137;p19"/>
          <p:cNvSpPr txBox="1"/>
          <p:nvPr>
            <p:ph type="title"/>
          </p:nvPr>
        </p:nvSpPr>
        <p:spPr>
          <a:xfrm>
            <a:off x="2000232" y="214290"/>
            <a:ext cx="5500726" cy="42864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Η πρώτη γνωριμία</a:t>
            </a:r>
            <a:endParaRPr>
              <a:latin typeface="Batang"/>
              <a:ea typeface="Batang"/>
              <a:cs typeface="Batang"/>
              <a:sym typeface="Batang"/>
            </a:endParaRPr>
          </a:p>
        </p:txBody>
      </p:sp>
      <p:sp>
        <p:nvSpPr>
          <p:cNvPr id="138" name="Google Shape;138;p19"/>
          <p:cNvSpPr txBox="1"/>
          <p:nvPr>
            <p:ph idx="1" type="body"/>
          </p:nvPr>
        </p:nvSpPr>
        <p:spPr>
          <a:xfrm>
            <a:off x="0" y="2357430"/>
            <a:ext cx="8072494" cy="4500570"/>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spcBef>
                <a:spcPts val="0"/>
              </a:spcBef>
              <a:spcAft>
                <a:spcPts val="0"/>
              </a:spcAft>
              <a:buClr>
                <a:schemeClr val="dk1"/>
              </a:buClr>
              <a:buSzPct val="100000"/>
              <a:buNone/>
            </a:pPr>
            <a:r>
              <a:rPr lang="el-GR" sz="2000"/>
              <a:t>Και καθώς ο Βολίδας διάβαζε τα μηνύματα του αποστολέα στην οθόνη του παράξενου κουτιού, εμφανίστηκε ο γιος του ιδιοκτήτη, Ο Μάξιμος.</a:t>
            </a:r>
            <a:endParaRPr/>
          </a:p>
          <a:p>
            <a:pPr indent="-342900" lvl="0" marL="342900" rtl="0" algn="l">
              <a:spcBef>
                <a:spcPts val="280"/>
              </a:spcBef>
              <a:spcAft>
                <a:spcPts val="0"/>
              </a:spcAft>
              <a:buClr>
                <a:schemeClr val="dk1"/>
              </a:buClr>
              <a:buSzPct val="100000"/>
              <a:buNone/>
            </a:pPr>
            <a:r>
              <a:rPr lang="el-GR" sz="2000"/>
              <a:t>-</a:t>
            </a:r>
            <a:r>
              <a:rPr i="1" lang="el-GR" sz="2000"/>
              <a:t>Ποιος είσαι και τι κάνεις στο μαγαζί μας;</a:t>
            </a:r>
            <a:endParaRPr/>
          </a:p>
          <a:p>
            <a:pPr indent="-342900" lvl="0" marL="342900" rtl="0" algn="l">
              <a:spcBef>
                <a:spcPts val="280"/>
              </a:spcBef>
              <a:spcAft>
                <a:spcPts val="0"/>
              </a:spcAft>
              <a:buClr>
                <a:schemeClr val="dk1"/>
              </a:buClr>
              <a:buSzPct val="100000"/>
              <a:buNone/>
            </a:pPr>
            <a:r>
              <a:rPr i="1" lang="el-GR" sz="2000"/>
              <a:t>-Εγώ είμαι ο Βββολλλίδας.</a:t>
            </a:r>
            <a:endParaRPr/>
          </a:p>
          <a:p>
            <a:pPr indent="-342900" lvl="0" marL="342900" rtl="0" algn="l">
              <a:spcBef>
                <a:spcPts val="280"/>
              </a:spcBef>
              <a:spcAft>
                <a:spcPts val="0"/>
              </a:spcAft>
              <a:buClr>
                <a:schemeClr val="dk1"/>
              </a:buClr>
              <a:buSzPct val="100000"/>
              <a:buNone/>
            </a:pPr>
            <a:r>
              <a:rPr lang="el-GR" sz="2000"/>
              <a:t>Είπε με τρεμάμενη φωνή και στο λεπτό μεταμορφώθηκε ξανά σε γεράκι.</a:t>
            </a:r>
            <a:endParaRPr/>
          </a:p>
          <a:p>
            <a:pPr indent="-342900" lvl="0" marL="342900" rtl="0" algn="l">
              <a:spcBef>
                <a:spcPts val="280"/>
              </a:spcBef>
              <a:spcAft>
                <a:spcPts val="0"/>
              </a:spcAft>
              <a:buClr>
                <a:schemeClr val="dk1"/>
              </a:buClr>
              <a:buSzPct val="100000"/>
              <a:buNone/>
            </a:pPr>
            <a:r>
              <a:rPr lang="el-GR" sz="2000"/>
              <a:t>-</a:t>
            </a:r>
            <a:r>
              <a:rPr i="1" lang="el-GR" sz="2000"/>
              <a:t>Μα τι γίνεται εδώ ονειρεύομαι</a:t>
            </a:r>
            <a:r>
              <a:rPr lang="el-GR" sz="2000"/>
              <a:t>; Ψιθύρισε ο Μάξιμος.</a:t>
            </a:r>
            <a:endParaRPr/>
          </a:p>
          <a:p>
            <a:pPr indent="-342900" lvl="0" marL="342900" rtl="0" algn="l">
              <a:spcBef>
                <a:spcPts val="280"/>
              </a:spcBef>
              <a:spcAft>
                <a:spcPts val="0"/>
              </a:spcAft>
              <a:buClr>
                <a:schemeClr val="dk1"/>
              </a:buClr>
              <a:buSzPct val="100000"/>
              <a:buNone/>
            </a:pPr>
            <a:r>
              <a:rPr i="1" lang="el-GR" sz="2000"/>
              <a:t>-Δεν ονειρεύεσαι φίλε, μου και εγώ χαμένα τα’χω!.</a:t>
            </a:r>
            <a:r>
              <a:rPr lang="el-GR" sz="2000"/>
              <a:t>Απάντησε το γεράκι.</a:t>
            </a:r>
            <a:endParaRPr i="1" sz="2000"/>
          </a:p>
          <a:p>
            <a:pPr indent="-342900" lvl="0" marL="342900" rtl="0" algn="l">
              <a:spcBef>
                <a:spcPts val="280"/>
              </a:spcBef>
              <a:spcAft>
                <a:spcPts val="0"/>
              </a:spcAft>
              <a:buClr>
                <a:schemeClr val="dk1"/>
              </a:buClr>
              <a:buSzPct val="100000"/>
              <a:buNone/>
            </a:pPr>
            <a:r>
              <a:rPr i="1" lang="el-GR" sz="2000"/>
              <a:t>-Εεεσύ μπορείς και μιλάς;</a:t>
            </a:r>
            <a:endParaRPr/>
          </a:p>
          <a:p>
            <a:pPr indent="-342900" lvl="0" marL="342900" rtl="0" algn="l">
              <a:spcBef>
                <a:spcPts val="280"/>
              </a:spcBef>
              <a:spcAft>
                <a:spcPts val="0"/>
              </a:spcAft>
              <a:buClr>
                <a:schemeClr val="dk1"/>
              </a:buClr>
              <a:buSzPct val="100000"/>
              <a:buNone/>
            </a:pPr>
            <a:r>
              <a:rPr i="1" lang="el-GR" sz="2000"/>
              <a:t>-Ναι , μάλλον κάτι μου έχει συμβεί τελευταία και …</a:t>
            </a:r>
            <a:endParaRPr/>
          </a:p>
          <a:p>
            <a:pPr indent="-342900" lvl="0" marL="342900" rtl="0" algn="l">
              <a:spcBef>
                <a:spcPts val="280"/>
              </a:spcBef>
              <a:spcAft>
                <a:spcPts val="0"/>
              </a:spcAft>
              <a:buClr>
                <a:schemeClr val="dk1"/>
              </a:buClr>
              <a:buSzPct val="100000"/>
              <a:buNone/>
            </a:pPr>
            <a:r>
              <a:rPr i="1" lang="el-GR" sz="2000"/>
              <a:t>-Μα μια στιγμή πώς από άνθρωπος έγινες  γεράκι;</a:t>
            </a:r>
            <a:endParaRPr/>
          </a:p>
          <a:p>
            <a:pPr indent="-342900" lvl="0" marL="342900" rtl="0" algn="l">
              <a:spcBef>
                <a:spcPts val="280"/>
              </a:spcBef>
              <a:spcAft>
                <a:spcPts val="0"/>
              </a:spcAft>
              <a:buClr>
                <a:schemeClr val="dk1"/>
              </a:buClr>
              <a:buSzPct val="100000"/>
              <a:buNone/>
            </a:pPr>
            <a:r>
              <a:rPr i="1" lang="el-GR" sz="2000"/>
              <a:t>-Μα γεράκι ήμουν πάντα!</a:t>
            </a:r>
            <a:endParaRPr/>
          </a:p>
          <a:p>
            <a:pPr indent="-342900" lvl="0" marL="342900" rtl="0" algn="l">
              <a:spcBef>
                <a:spcPts val="280"/>
              </a:spcBef>
              <a:spcAft>
                <a:spcPts val="0"/>
              </a:spcAft>
              <a:buClr>
                <a:schemeClr val="dk1"/>
              </a:buClr>
              <a:buSzPct val="100000"/>
              <a:buNone/>
            </a:pPr>
            <a:r>
              <a:rPr i="1" lang="el-GR" sz="2000"/>
              <a:t>-Και τι έκανες στον υπολογιστή μας;</a:t>
            </a:r>
            <a:endParaRPr/>
          </a:p>
          <a:p>
            <a:pPr indent="-342900" lvl="0" marL="342900" rtl="0" algn="l">
              <a:spcBef>
                <a:spcPts val="280"/>
              </a:spcBef>
              <a:spcAft>
                <a:spcPts val="0"/>
              </a:spcAft>
              <a:buClr>
                <a:schemeClr val="dk1"/>
              </a:buClr>
              <a:buSzPct val="100000"/>
              <a:buNone/>
            </a:pPr>
            <a:r>
              <a:rPr i="1" lang="el-GR" sz="2000"/>
              <a:t>-Τίποτα , υπολογιστή τον λένε; Α! Χαίρω πολύ πες του!</a:t>
            </a:r>
            <a:endParaRPr/>
          </a:p>
          <a:p>
            <a:pPr indent="-342900" lvl="0" marL="342900" rtl="0" algn="l">
              <a:spcBef>
                <a:spcPts val="280"/>
              </a:spcBef>
              <a:spcAft>
                <a:spcPts val="0"/>
              </a:spcAft>
              <a:buClr>
                <a:schemeClr val="dk1"/>
              </a:buClr>
              <a:buSzPct val="100000"/>
              <a:buNone/>
            </a:pPr>
            <a:r>
              <a:rPr i="1" lang="el-GR" sz="2000"/>
              <a:t>-Μα ο υπολογιστής, δε μιλάει…</a:t>
            </a:r>
            <a:endParaRPr/>
          </a:p>
          <a:p>
            <a:pPr indent="-342900" lvl="0" marL="342900" rtl="0" algn="l">
              <a:spcBef>
                <a:spcPts val="280"/>
              </a:spcBef>
              <a:spcAft>
                <a:spcPts val="0"/>
              </a:spcAft>
              <a:buClr>
                <a:schemeClr val="dk1"/>
              </a:buClr>
              <a:buSzPct val="100000"/>
              <a:buNone/>
            </a:pPr>
            <a:r>
              <a:rPr i="1" lang="el-GR" sz="2000"/>
              <a:t>-Εμένα πριν μου μίλαγε. Μου είπε κιόλας να πάμε να παίξουμε ποδόσφαιρο!</a:t>
            </a:r>
            <a:endParaRPr/>
          </a:p>
          <a:p>
            <a:pPr indent="-342900" lvl="0" marL="342900" rtl="0" algn="l">
              <a:spcBef>
                <a:spcPts val="280"/>
              </a:spcBef>
              <a:spcAft>
                <a:spcPts val="0"/>
              </a:spcAft>
              <a:buClr>
                <a:schemeClr val="dk1"/>
              </a:buClr>
              <a:buSzPct val="100000"/>
              <a:buNone/>
            </a:pPr>
            <a:r>
              <a:rPr i="1" lang="el-GR" sz="2000"/>
              <a:t>-Αποκλείεται, κάτι πάτησες και μπήκες κάπου που δεν έπρεπε. Μια στιγμή να δω. Α, μάλιστα είχες μπει στο viber. Mια εφαρμογή από τις πολλές….</a:t>
            </a:r>
            <a:endParaRPr/>
          </a:p>
          <a:p>
            <a:pPr indent="-342900" lvl="0" marL="342900" rtl="0" algn="l">
              <a:spcBef>
                <a:spcPts val="280"/>
              </a:spcBef>
              <a:spcAft>
                <a:spcPts val="0"/>
              </a:spcAft>
              <a:buClr>
                <a:schemeClr val="dk1"/>
              </a:buClr>
              <a:buSzPct val="100000"/>
              <a:buNone/>
            </a:pPr>
            <a:r>
              <a:rPr i="1" lang="el-GR" sz="2000"/>
              <a:t>-Μα δεν σου έχουν πει πως δεν πρέπει να συνομιλάς με ξένους;</a:t>
            </a:r>
            <a:endParaRPr/>
          </a:p>
          <a:p>
            <a:pPr indent="-342900" lvl="0" marL="342900" rtl="0" algn="l">
              <a:spcBef>
                <a:spcPts val="280"/>
              </a:spcBef>
              <a:spcAft>
                <a:spcPts val="0"/>
              </a:spcAft>
              <a:buClr>
                <a:schemeClr val="dk1"/>
              </a:buClr>
              <a:buSzPct val="100000"/>
              <a:buNone/>
            </a:pPr>
            <a:r>
              <a:rPr i="1" lang="el-GR" sz="2000"/>
              <a:t>-Δεν ήταν ξένος μου συστήθηκε, είπε πως τον λένε….</a:t>
            </a:r>
            <a:endParaRPr/>
          </a:p>
          <a:p>
            <a:pPr indent="-342900" lvl="0" marL="342900" rtl="0" algn="l">
              <a:spcBef>
                <a:spcPts val="280"/>
              </a:spcBef>
              <a:spcAft>
                <a:spcPts val="0"/>
              </a:spcAft>
              <a:buClr>
                <a:schemeClr val="dk1"/>
              </a:buClr>
              <a:buSzPct val="100000"/>
              <a:buNone/>
            </a:pPr>
            <a:r>
              <a:rPr i="1" lang="el-GR" sz="2000"/>
              <a:t>-Μα στάσου δεν μου είπε όνομα. Ρώτησε μόνο τα δικά μου στοιχεία. </a:t>
            </a:r>
            <a:endParaRPr i="1" sz="200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0"/>
          </a:schemeClr>
        </a:solidFill>
      </p:bgPr>
    </p:bg>
    <p:spTree>
      <p:nvGrpSpPr>
        <p:cNvPr id="142" name="Shape 142"/>
        <p:cNvGrpSpPr/>
        <p:nvPr/>
      </p:nvGrpSpPr>
      <p:grpSpPr>
        <a:xfrm>
          <a:off x="0" y="0"/>
          <a:ext cx="0" cy="0"/>
          <a:chOff x="0" y="0"/>
          <a:chExt cx="0" cy="0"/>
        </a:xfrm>
      </p:grpSpPr>
      <p:pic>
        <p:nvPicPr>
          <p:cNvPr descr="IMG_20211219_095221.jpg" id="143" name="Google Shape;143;p20"/>
          <p:cNvPicPr preferRelativeResize="0"/>
          <p:nvPr/>
        </p:nvPicPr>
        <p:blipFill rotWithShape="1">
          <a:blip r:embed="rId3">
            <a:alphaModFix/>
          </a:blip>
          <a:srcRect b="8333" l="2777" r="8333" t="0"/>
          <a:stretch/>
        </p:blipFill>
        <p:spPr>
          <a:xfrm rot="5400000">
            <a:off x="642933" y="2786043"/>
            <a:ext cx="3429024" cy="4714890"/>
          </a:xfrm>
          <a:prstGeom prst="rect">
            <a:avLst/>
          </a:prstGeom>
          <a:noFill/>
          <a:ln>
            <a:noFill/>
          </a:ln>
        </p:spPr>
      </p:pic>
      <p:pic>
        <p:nvPicPr>
          <p:cNvPr descr="IMG_20211219_095217.jpg" id="144" name="Google Shape;144;p20"/>
          <p:cNvPicPr preferRelativeResize="0"/>
          <p:nvPr/>
        </p:nvPicPr>
        <p:blipFill rotWithShape="1">
          <a:blip r:embed="rId4">
            <a:alphaModFix/>
          </a:blip>
          <a:srcRect b="0" l="4706" r="0" t="3528"/>
          <a:stretch/>
        </p:blipFill>
        <p:spPr>
          <a:xfrm rot="5400000">
            <a:off x="6055611" y="897543"/>
            <a:ext cx="2628634" cy="3548144"/>
          </a:xfrm>
          <a:prstGeom prst="rect">
            <a:avLst/>
          </a:prstGeom>
          <a:noFill/>
          <a:ln>
            <a:noFill/>
          </a:ln>
        </p:spPr>
      </p:pic>
      <p:pic>
        <p:nvPicPr>
          <p:cNvPr descr="IMG_20211219_095213.jpg" id="145" name="Google Shape;145;p20"/>
          <p:cNvPicPr preferRelativeResize="0"/>
          <p:nvPr/>
        </p:nvPicPr>
        <p:blipFill rotWithShape="1">
          <a:blip r:embed="rId5">
            <a:alphaModFix/>
          </a:blip>
          <a:srcRect b="4166" l="9721" r="0" t="4166"/>
          <a:stretch/>
        </p:blipFill>
        <p:spPr>
          <a:xfrm rot="5400000">
            <a:off x="5865016" y="3579017"/>
            <a:ext cx="2786058" cy="3771909"/>
          </a:xfrm>
          <a:prstGeom prst="rect">
            <a:avLst/>
          </a:prstGeom>
          <a:noFill/>
          <a:ln>
            <a:noFill/>
          </a:ln>
        </p:spPr>
      </p:pic>
      <p:sp>
        <p:nvSpPr>
          <p:cNvPr id="146" name="Google Shape;146;p20"/>
          <p:cNvSpPr txBox="1"/>
          <p:nvPr>
            <p:ph type="title"/>
          </p:nvPr>
        </p:nvSpPr>
        <p:spPr>
          <a:xfrm>
            <a:off x="928662" y="142852"/>
            <a:ext cx="7115196" cy="917596"/>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Πληροφορίες για το περίεργο κουτί</a:t>
            </a:r>
            <a:endParaRPr>
              <a:latin typeface="Batang"/>
              <a:ea typeface="Batang"/>
              <a:cs typeface="Batang"/>
              <a:sym typeface="Batang"/>
            </a:endParaRPr>
          </a:p>
        </p:txBody>
      </p:sp>
      <p:sp>
        <p:nvSpPr>
          <p:cNvPr id="147" name="Google Shape;147;p20"/>
          <p:cNvSpPr txBox="1"/>
          <p:nvPr>
            <p:ph idx="1" type="body"/>
          </p:nvPr>
        </p:nvSpPr>
        <p:spPr>
          <a:xfrm>
            <a:off x="142844" y="1142984"/>
            <a:ext cx="8229600" cy="4525963"/>
          </a:xfrm>
          <a:prstGeom prst="rect">
            <a:avLst/>
          </a:prstGeom>
          <a:noFill/>
          <a:ln>
            <a:noFill/>
          </a:ln>
        </p:spPr>
        <p:txBody>
          <a:bodyPr anchorCtr="0" anchor="t" bIns="45700" lIns="91425" spcFirstLastPara="1" rIns="91425" wrap="square" tIns="45700">
            <a:normAutofit fontScale="47500" lnSpcReduction="20000"/>
          </a:bodyPr>
          <a:lstStyle/>
          <a:p>
            <a:pPr indent="-342900" lvl="0" marL="342900" rtl="0" algn="l">
              <a:spcBef>
                <a:spcPts val="0"/>
              </a:spcBef>
              <a:spcAft>
                <a:spcPts val="0"/>
              </a:spcAft>
              <a:buClr>
                <a:schemeClr val="dk1"/>
              </a:buClr>
              <a:buSzPct val="100000"/>
              <a:buNone/>
            </a:pPr>
            <a:r>
              <a:rPr lang="el-GR"/>
              <a:t>Και η συζήτηση συνεχίστηκε. Ο Βολίδας τρομαγμένος πήγε να φύγει πετώντας από το παράθυρο. Όμως ο Μάξιμος τον παρακάλεσε να μη φύγει. Τον είχε ξετρελάνει αυτή η μαγική στιγμή μαζί του. Σκέφτηκε λοιπόν με την κουβέντα να τον κρατήσει στο μαγαζί.</a:t>
            </a:r>
            <a:endParaRPr/>
          </a:p>
          <a:p>
            <a:pPr indent="-342900" lvl="0" marL="342900" rtl="0" algn="l">
              <a:spcBef>
                <a:spcPts val="304"/>
              </a:spcBef>
              <a:spcAft>
                <a:spcPts val="0"/>
              </a:spcAft>
              <a:buClr>
                <a:schemeClr val="dk1"/>
              </a:buClr>
              <a:buSzPct val="100000"/>
              <a:buNone/>
            </a:pPr>
            <a:r>
              <a:t/>
            </a:r>
            <a:endParaRPr/>
          </a:p>
          <a:p>
            <a:pPr indent="-342900" lvl="0" marL="342900" rtl="0" algn="l">
              <a:spcBef>
                <a:spcPts val="304"/>
              </a:spcBef>
              <a:spcAft>
                <a:spcPts val="0"/>
              </a:spcAft>
              <a:buClr>
                <a:schemeClr val="dk1"/>
              </a:buClr>
              <a:buSzPct val="100000"/>
              <a:buNone/>
            </a:pPr>
            <a:r>
              <a:rPr i="1" lang="el-GR"/>
              <a:t>-Και δε μου λες , οι εσύ θεωρείς πως αυτός που σου μιλάει, υπάρχει στα αλήθεια;</a:t>
            </a:r>
            <a:endParaRPr/>
          </a:p>
          <a:p>
            <a:pPr indent="-342900" lvl="0" marL="342900" rtl="0" algn="l">
              <a:spcBef>
                <a:spcPts val="304"/>
              </a:spcBef>
              <a:spcAft>
                <a:spcPts val="0"/>
              </a:spcAft>
              <a:buClr>
                <a:schemeClr val="dk1"/>
              </a:buClr>
              <a:buSzPct val="100000"/>
              <a:buNone/>
            </a:pPr>
            <a:r>
              <a:rPr i="1" lang="el-GR"/>
              <a:t>-Ε, βέβαια πώς αλλιώς θα μου μίλαγε, αν δεν υπήρχε στ’αλήθεια.</a:t>
            </a:r>
            <a:endParaRPr/>
          </a:p>
          <a:p>
            <a:pPr indent="-342900" lvl="0" marL="342900" rtl="0" algn="l">
              <a:spcBef>
                <a:spcPts val="304"/>
              </a:spcBef>
              <a:spcAft>
                <a:spcPts val="0"/>
              </a:spcAft>
              <a:buClr>
                <a:schemeClr val="dk1"/>
              </a:buClr>
              <a:buSzPct val="100000"/>
              <a:buNone/>
            </a:pPr>
            <a:r>
              <a:rPr i="1" lang="el-GR"/>
              <a:t>-Δεν εννοώ αυτό , εννοώ πως θα μπορούσε να είναι κάποιος επικίνδυνος  τύπος.</a:t>
            </a:r>
            <a:endParaRPr/>
          </a:p>
          <a:p>
            <a:pPr indent="-342900" lvl="0" marL="342900" rtl="0" algn="l">
              <a:spcBef>
                <a:spcPts val="304"/>
              </a:spcBef>
              <a:spcAft>
                <a:spcPts val="0"/>
              </a:spcAft>
              <a:buClr>
                <a:schemeClr val="dk1"/>
              </a:buClr>
              <a:buSzPct val="100000"/>
              <a:buNone/>
            </a:pPr>
            <a:r>
              <a:rPr i="1" lang="el-GR"/>
              <a:t>-Μπα, οι επικίνδυνοι τύποι δεν παίζουν μπάλα.</a:t>
            </a:r>
            <a:endParaRPr/>
          </a:p>
          <a:p>
            <a:pPr indent="-342900" lvl="0" marL="342900" rtl="0" algn="l">
              <a:spcBef>
                <a:spcPts val="304"/>
              </a:spcBef>
              <a:spcAft>
                <a:spcPts val="0"/>
              </a:spcAft>
              <a:buClr>
                <a:schemeClr val="dk1"/>
              </a:buClr>
              <a:buSzPct val="100000"/>
              <a:buNone/>
            </a:pPr>
            <a:r>
              <a:rPr i="1" lang="el-GR"/>
              <a:t>-Καλά , αυτό μπορεί να το πε έτσι για να σε πείσει να βρεθείτε, δεν το σκέφτηκες;</a:t>
            </a:r>
            <a:endParaRPr/>
          </a:p>
          <a:p>
            <a:pPr indent="-342900" lvl="0" marL="342900" rtl="0" algn="l">
              <a:spcBef>
                <a:spcPts val="304"/>
              </a:spcBef>
              <a:spcAft>
                <a:spcPts val="0"/>
              </a:spcAft>
              <a:buClr>
                <a:schemeClr val="dk1"/>
              </a:buClr>
              <a:buSzPct val="100000"/>
              <a:buNone/>
            </a:pPr>
            <a:r>
              <a:rPr i="1" lang="el-GR"/>
              <a:t>-Βασικά, όχι και πολύ. Ίσως θα πρέπει να επιστρέψω στον κόσμο, μου εδώ υπάρχουν πώς τους είπες; Τύποι που άλλα λένε και άλλα εννοούν</a:t>
            </a:r>
            <a:r>
              <a:rPr lang="el-GR"/>
              <a:t>.</a:t>
            </a:r>
            <a:endParaRPr/>
          </a:p>
          <a:p>
            <a:pPr indent="-342900" lvl="0" marL="342900" rtl="0" algn="l">
              <a:spcBef>
                <a:spcPts val="304"/>
              </a:spcBef>
              <a:spcAft>
                <a:spcPts val="0"/>
              </a:spcAft>
              <a:buClr>
                <a:schemeClr val="dk1"/>
              </a:buClr>
              <a:buSzPct val="100000"/>
              <a:buNone/>
            </a:pPr>
            <a:r>
              <a:rPr lang="el-GR"/>
              <a:t>-</a:t>
            </a:r>
            <a:r>
              <a:rPr i="1" lang="el-GR"/>
              <a:t>Δεν είναι έτσι. Απλά πρέπει να έχεις πάντα το νου σου, καθώς το ίντερνετ χρειάζεται προσοχή. Όσο μαγευτικό είναι, τόσους κινδύνους έχει αν δεν προσέχεις.</a:t>
            </a:r>
            <a:endParaRPr/>
          </a:p>
          <a:p>
            <a:pPr indent="-342900" lvl="0" marL="342900" rtl="0" algn="l">
              <a:spcBef>
                <a:spcPts val="304"/>
              </a:spcBef>
              <a:spcAft>
                <a:spcPts val="0"/>
              </a:spcAft>
              <a:buClr>
                <a:schemeClr val="dk1"/>
              </a:buClr>
              <a:buSzPct val="100000"/>
              <a:buNone/>
            </a:pPr>
            <a:r>
              <a:rPr i="1" lang="el-GR"/>
              <a:t>-Ποιο είναι το ίντερνετ; </a:t>
            </a:r>
            <a:r>
              <a:rPr lang="el-GR"/>
              <a:t>Ρώτησε ο Βολίδας.  </a:t>
            </a:r>
            <a:r>
              <a:rPr i="1" lang="el-GR"/>
              <a:t>Και άλλος μέσα στο κουτί;</a:t>
            </a:r>
            <a:endParaRPr/>
          </a:p>
          <a:p>
            <a:pPr indent="-342900" lvl="0" marL="342900" rtl="0" algn="l">
              <a:spcBef>
                <a:spcPts val="304"/>
              </a:spcBef>
              <a:spcAft>
                <a:spcPts val="0"/>
              </a:spcAft>
              <a:buClr>
                <a:schemeClr val="dk1"/>
              </a:buClr>
              <a:buSzPct val="100000"/>
              <a:buNone/>
            </a:pPr>
            <a:r>
              <a:rPr lang="el-GR"/>
              <a:t>-</a:t>
            </a:r>
            <a:r>
              <a:rPr i="1" lang="el-GR"/>
              <a:t>Όχι χαζούλη! Έτσι το λένε. ‘Εχει διάφορα ονόματα.</a:t>
            </a:r>
            <a:endParaRPr/>
          </a:p>
          <a:p>
            <a:pPr indent="-342900" lvl="0" marL="342900" rtl="0" algn="l">
              <a:spcBef>
                <a:spcPts val="304"/>
              </a:spcBef>
              <a:spcAft>
                <a:spcPts val="0"/>
              </a:spcAft>
              <a:buClr>
                <a:schemeClr val="dk1"/>
              </a:buClr>
              <a:buSzPct val="100000"/>
              <a:buNone/>
            </a:pPr>
            <a:r>
              <a:rPr i="1" lang="el-GR"/>
              <a:t>-Μα πες μου τώρα αλήθεια πώς μπορείς και μιλάς από πού ήρθες; Τι κάνεις εδώ  μέσα.</a:t>
            </a:r>
            <a:endParaRPr/>
          </a:p>
          <a:p>
            <a:pPr indent="-342900" lvl="0" marL="342900" rtl="0" algn="l">
              <a:spcBef>
                <a:spcPts val="304"/>
              </a:spcBef>
              <a:spcAft>
                <a:spcPts val="0"/>
              </a:spcAft>
              <a:buClr>
                <a:schemeClr val="dk1"/>
              </a:buClr>
              <a:buSzPct val="100000"/>
              <a:buNone/>
            </a:pPr>
            <a:r>
              <a:rPr i="1" lang="el-GR"/>
              <a:t>-Οοο πολλές ερωτήσεις κάνεις και εγώ δεν έχω χρόνο, πρέπει να φύγω!</a:t>
            </a:r>
            <a:endParaRPr/>
          </a:p>
          <a:p>
            <a:pPr indent="-342900" lvl="0" marL="342900" rtl="0" algn="l">
              <a:spcBef>
                <a:spcPts val="304"/>
              </a:spcBef>
              <a:spcAft>
                <a:spcPts val="0"/>
              </a:spcAft>
              <a:buClr>
                <a:schemeClr val="dk1"/>
              </a:buClr>
              <a:buSzPct val="100000"/>
              <a:buNone/>
            </a:pPr>
            <a:r>
              <a:rPr i="1" lang="el-GR"/>
              <a:t>-Στάσου, θέλω να ‘ρθω μαζί σου μπορώ να βοηθήσω…</a:t>
            </a:r>
            <a:endParaRPr/>
          </a:p>
          <a:p>
            <a:pPr indent="-342900" lvl="0" marL="342900" rtl="0" algn="l">
              <a:spcBef>
                <a:spcPts val="304"/>
              </a:spcBef>
              <a:spcAft>
                <a:spcPts val="0"/>
              </a:spcAft>
              <a:buClr>
                <a:schemeClr val="dk1"/>
              </a:buClr>
              <a:buSzPct val="100000"/>
              <a:buNone/>
            </a:pPr>
            <a:r>
              <a:t/>
            </a:r>
            <a:endParaRPr i="1"/>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0" st="0"/>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1" st="1"/>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2" st="2"/>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3" st="3"/>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4" st="4"/>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5" st="5"/>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6" st="6"/>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7" st="7"/>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8" st="8"/>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9" st="9"/>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10" st="10"/>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11" st="11"/>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12" st="12"/>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13" st="13"/>
                                            </p:txEl>
                                          </p:spTgt>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147">
                                            <p:txEl>
                                              <p:pRg end="14" st="14"/>
                                            </p:txEl>
                                          </p:spTgt>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C7AC"/>
        </a:solidFill>
      </p:bgPr>
    </p:bg>
    <p:spTree>
      <p:nvGrpSpPr>
        <p:cNvPr id="151" name="Shape 151"/>
        <p:cNvGrpSpPr/>
        <p:nvPr/>
      </p:nvGrpSpPr>
      <p:grpSpPr>
        <a:xfrm>
          <a:off x="0" y="0"/>
          <a:ext cx="0" cy="0"/>
          <a:chOff x="0" y="0"/>
          <a:chExt cx="0" cy="0"/>
        </a:xfrm>
      </p:grpSpPr>
      <p:pic>
        <p:nvPicPr>
          <p:cNvPr descr="IMG_20211219_095248.jpg" id="152" name="Google Shape;152;p21"/>
          <p:cNvPicPr preferRelativeResize="0"/>
          <p:nvPr/>
        </p:nvPicPr>
        <p:blipFill rotWithShape="1">
          <a:blip r:embed="rId3">
            <a:alphaModFix/>
          </a:blip>
          <a:srcRect b="14582" l="12500" r="8332" t="0"/>
          <a:stretch/>
        </p:blipFill>
        <p:spPr>
          <a:xfrm rot="5400000">
            <a:off x="833092" y="524174"/>
            <a:ext cx="2821813" cy="4059434"/>
          </a:xfrm>
          <a:prstGeom prst="roundRect">
            <a:avLst>
              <a:gd fmla="val 16667" name="adj"/>
            </a:avLst>
          </a:prstGeom>
          <a:noFill/>
          <a:ln cap="flat" cmpd="sng" w="9525">
            <a:solidFill>
              <a:srgbClr val="E1DCBF"/>
            </a:solidFill>
            <a:prstDash val="solid"/>
            <a:round/>
            <a:headEnd len="sm" w="sm" type="none"/>
            <a:tailEnd len="sm" w="sm" type="none"/>
          </a:ln>
          <a:effectLst>
            <a:outerShdw blurRad="76200" rotWithShape="0" algn="tl" dir="7800000" dist="38100">
              <a:srgbClr val="000000">
                <a:alpha val="40000"/>
              </a:srgbClr>
            </a:outerShdw>
          </a:effectLst>
        </p:spPr>
      </p:pic>
      <p:pic>
        <p:nvPicPr>
          <p:cNvPr descr="IMG_20211219_095303.jpg" id="153" name="Google Shape;153;p21"/>
          <p:cNvPicPr preferRelativeResize="0"/>
          <p:nvPr>
            <p:ph idx="1" type="body"/>
          </p:nvPr>
        </p:nvPicPr>
        <p:blipFill rotWithShape="1">
          <a:blip r:embed="rId4">
            <a:alphaModFix/>
          </a:blip>
          <a:srcRect b="3717" l="7909" r="0" t="0"/>
          <a:stretch/>
        </p:blipFill>
        <p:spPr>
          <a:xfrm rot="5400000">
            <a:off x="1374565" y="3472302"/>
            <a:ext cx="2625929" cy="3660613"/>
          </a:xfrm>
          <a:prstGeom prst="roundRect">
            <a:avLst>
              <a:gd fmla="val 4167" name="adj"/>
            </a:avLst>
          </a:prstGeom>
          <a:solidFill>
            <a:srgbClr val="FFFFFF"/>
          </a:solidFill>
          <a:ln cap="sq" cmpd="sng" w="76200">
            <a:solidFill>
              <a:srgbClr val="B1A35A"/>
            </a:solidFill>
            <a:prstDash val="solid"/>
            <a:miter lim="800000"/>
            <a:headEnd len="sm" w="sm" type="none"/>
            <a:tailEnd len="sm" w="sm" type="none"/>
          </a:ln>
          <a:effectLst>
            <a:reflection blurRad="0" dir="5400000" dist="5000" endA="0" endPos="28000" fadeDir="5400000" kx="0" rotWithShape="0" algn="bl" stA="28000" stPos="0" sy="-100000" ky="0"/>
          </a:effectLst>
        </p:spPr>
      </p:pic>
      <p:sp>
        <p:nvSpPr>
          <p:cNvPr id="154" name="Google Shape;154;p21"/>
          <p:cNvSpPr txBox="1"/>
          <p:nvPr>
            <p:ph type="title"/>
          </p:nvPr>
        </p:nvSpPr>
        <p:spPr>
          <a:xfrm>
            <a:off x="428596" y="0"/>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Batang"/>
              <a:buNone/>
            </a:pPr>
            <a:r>
              <a:rPr lang="el-GR">
                <a:latin typeface="Batang"/>
                <a:ea typeface="Batang"/>
                <a:cs typeface="Batang"/>
                <a:sym typeface="Batang"/>
              </a:rPr>
              <a:t>Εικόνες αναπαράστασης της συνάντησης</a:t>
            </a:r>
            <a:endParaRPr>
              <a:latin typeface="Batang"/>
              <a:ea typeface="Batang"/>
              <a:cs typeface="Batang"/>
              <a:sym typeface="Batang"/>
            </a:endParaRPr>
          </a:p>
        </p:txBody>
      </p:sp>
      <p:pic>
        <p:nvPicPr>
          <p:cNvPr descr="IMG_20211219_095256.jpg" id="155" name="Google Shape;155;p21"/>
          <p:cNvPicPr preferRelativeResize="0"/>
          <p:nvPr/>
        </p:nvPicPr>
        <p:blipFill rotWithShape="1">
          <a:blip r:embed="rId5">
            <a:alphaModFix/>
          </a:blip>
          <a:srcRect b="4165" l="1389" r="1388" t="0"/>
          <a:stretch/>
        </p:blipFill>
        <p:spPr>
          <a:xfrm rot="5400000">
            <a:off x="5717110" y="3529395"/>
            <a:ext cx="2741055" cy="3602517"/>
          </a:xfrm>
          <a:prstGeom prst="snip2DiagRect">
            <a:avLst>
              <a:gd fmla="val 0" name="adj1"/>
              <a:gd fmla="val 16667" name="adj2"/>
            </a:avLst>
          </a:prstGeom>
          <a:solidFill>
            <a:srgbClr val="ECECEC"/>
          </a:solidFill>
          <a:ln cap="sq" cmpd="sng" w="88900">
            <a:solidFill>
              <a:srgbClr val="66A7B8"/>
            </a:solidFill>
            <a:prstDash val="solid"/>
            <a:miter lim="800000"/>
            <a:headEnd len="sm" w="sm" type="none"/>
            <a:tailEnd len="sm" w="sm" type="none"/>
          </a:ln>
          <a:effectLst>
            <a:outerShdw blurRad="88900" rotWithShape="0" algn="tl">
              <a:srgbClr val="000000">
                <a:alpha val="44705"/>
              </a:srgbClr>
            </a:outerShdw>
          </a:effectLst>
        </p:spPr>
      </p:pic>
      <p:pic>
        <p:nvPicPr>
          <p:cNvPr descr="IMG_20211219_095252.jpg" id="156" name="Google Shape;156;p21"/>
          <p:cNvPicPr preferRelativeResize="0"/>
          <p:nvPr/>
        </p:nvPicPr>
        <p:blipFill rotWithShape="1">
          <a:blip r:embed="rId6">
            <a:alphaModFix/>
          </a:blip>
          <a:srcRect b="3124" l="0" r="5554" t="0"/>
          <a:stretch/>
        </p:blipFill>
        <p:spPr>
          <a:xfrm rot="5400000">
            <a:off x="5180760" y="374527"/>
            <a:ext cx="2660026" cy="4306175"/>
          </a:xfrm>
          <a:prstGeom prst="roundRect">
            <a:avLst>
              <a:gd fmla="val 16667" name="adj"/>
            </a:avLst>
          </a:prstGeom>
          <a:noFill/>
          <a:ln cap="flat" cmpd="sng" w="9525">
            <a:solidFill>
              <a:srgbClr val="FF0066"/>
            </a:solidFill>
            <a:prstDash val="solid"/>
            <a:round/>
            <a:headEnd len="sm" w="sm" type="none"/>
            <a:tailEnd len="sm" w="sm" type="none"/>
          </a:ln>
          <a:effectLst>
            <a:outerShdw blurRad="76200" rotWithShape="0" algn="tl" dir="78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Τήξη">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