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6" r:id="rId4"/>
    <p:sldId id="258" r:id="rId5"/>
    <p:sldId id="287" r:id="rId6"/>
    <p:sldId id="288" r:id="rId7"/>
    <p:sldId id="289" r:id="rId8"/>
    <p:sldId id="261" r:id="rId9"/>
    <p:sldId id="290" r:id="rId10"/>
    <p:sldId id="291" r:id="rId11"/>
    <p:sldId id="293" r:id="rId12"/>
    <p:sldId id="292" r:id="rId13"/>
    <p:sldId id="262" r:id="rId14"/>
    <p:sldId id="296" r:id="rId15"/>
    <p:sldId id="297" r:id="rId16"/>
    <p:sldId id="299" r:id="rId17"/>
    <p:sldId id="298" r:id="rId18"/>
    <p:sldId id="300" r:id="rId19"/>
    <p:sldId id="301" r:id="rId20"/>
    <p:sldId id="302" r:id="rId21"/>
    <p:sldId id="308" r:id="rId22"/>
    <p:sldId id="303" r:id="rId23"/>
    <p:sldId id="304" r:id="rId24"/>
    <p:sldId id="305" r:id="rId25"/>
    <p:sldId id="307" r:id="rId26"/>
    <p:sldId id="306" r:id="rId27"/>
    <p:sldId id="294" r:id="rId28"/>
    <p:sldId id="295" r:id="rId29"/>
    <p:sldId id="281" r:id="rId30"/>
    <p:sldId id="282" r:id="rId31"/>
    <p:sldId id="270" r:id="rId32"/>
    <p:sldId id="30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2" d="100"/>
          <a:sy n="92" d="100"/>
        </p:scale>
        <p:origin x="-88" y="1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02209-9B55-4D1D-92BC-452FC6B849B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1065650-7B3E-4B1D-B339-EC791BDE6DC2}">
      <dgm:prSet/>
      <dgm:spPr/>
      <dgm:t>
        <a:bodyPr/>
        <a:lstStyle/>
        <a:p>
          <a:r>
            <a:rPr lang="el-GR" dirty="0"/>
            <a:t>Περιλαμβάνεται στο ΦΕΚ </a:t>
          </a:r>
          <a:r>
            <a:rPr lang="el-GR" b="0" i="0" dirty="0"/>
            <a:t>932/14-4-2014</a:t>
          </a:r>
          <a:endParaRPr lang="en-US" dirty="0"/>
        </a:p>
      </dgm:t>
    </dgm:pt>
    <dgm:pt modelId="{789FBFA3-1EB2-4F0B-9138-EA2DE0550600}" type="parTrans" cxnId="{D7DF01C7-C39D-4D12-A483-9D421FC12E85}">
      <dgm:prSet/>
      <dgm:spPr/>
      <dgm:t>
        <a:bodyPr/>
        <a:lstStyle/>
        <a:p>
          <a:endParaRPr lang="en-US"/>
        </a:p>
      </dgm:t>
    </dgm:pt>
    <dgm:pt modelId="{58AF171B-5FD8-4A46-BEF9-91F1DCBE2586}" type="sibTrans" cxnId="{D7DF01C7-C39D-4D12-A483-9D421FC12E85}">
      <dgm:prSet/>
      <dgm:spPr/>
      <dgm:t>
        <a:bodyPr/>
        <a:lstStyle/>
        <a:p>
          <a:endParaRPr lang="en-US"/>
        </a:p>
      </dgm:t>
    </dgm:pt>
    <dgm:pt modelId="{7F762F1E-F967-47B9-8FD7-A95EE46416A9}">
      <dgm:prSet/>
      <dgm:spPr/>
      <dgm:t>
        <a:bodyPr/>
        <a:lstStyle/>
        <a:p>
          <a:r>
            <a:rPr lang="el-GR" i="1" dirty="0"/>
            <a:t>Σκοπός του μαθήματος: Να βοηθήσει τους μαθητές και τις μαθήτριες να συμπληρώσουν και να εμβαθύνουν τις γνώσεις, δεξιότητες και στάσεις τους στην αξιοποίηση υπολογιστικών συστημάτων, διαδικτυακών τεχνολογιών και εφαρμογών της Πληροφορικής στο σύγχρονο κόσμο ως εργαλείων μάθησης, σκέψης, έκφρασης, επικοινωνίας, εργασίας και συνεργασίας δια ζώσης και από απόσταση.</a:t>
          </a:r>
          <a:endParaRPr lang="en-US" dirty="0"/>
        </a:p>
      </dgm:t>
    </dgm:pt>
    <dgm:pt modelId="{E72FE4E6-69F8-4DC3-85DC-745C57BE5EE7}" type="parTrans" cxnId="{FD76EF2C-AA0C-4387-B4CD-028611517A0A}">
      <dgm:prSet/>
      <dgm:spPr/>
      <dgm:t>
        <a:bodyPr/>
        <a:lstStyle/>
        <a:p>
          <a:endParaRPr lang="en-US"/>
        </a:p>
      </dgm:t>
    </dgm:pt>
    <dgm:pt modelId="{4347E4B1-D7A6-4A9B-B87F-B1F0E24A22BB}" type="sibTrans" cxnId="{FD76EF2C-AA0C-4387-B4CD-028611517A0A}">
      <dgm:prSet/>
      <dgm:spPr/>
      <dgm:t>
        <a:bodyPr/>
        <a:lstStyle/>
        <a:p>
          <a:endParaRPr lang="en-US"/>
        </a:p>
      </dgm:t>
    </dgm:pt>
    <dgm:pt modelId="{9D869CBB-27A6-4C0B-8045-1360A7466AB2}" type="pres">
      <dgm:prSet presAssocID="{84002209-9B55-4D1D-92BC-452FC6B849BD}" presName="Name0" presStyleCnt="0">
        <dgm:presLayoutVars>
          <dgm:dir/>
          <dgm:animLvl val="lvl"/>
          <dgm:resizeHandles val="exact"/>
        </dgm:presLayoutVars>
      </dgm:prSet>
      <dgm:spPr/>
      <dgm:t>
        <a:bodyPr/>
        <a:lstStyle/>
        <a:p>
          <a:endParaRPr lang="el-GR"/>
        </a:p>
      </dgm:t>
    </dgm:pt>
    <dgm:pt modelId="{BD37090D-8183-40C8-B97F-77F9AE3D9EE5}" type="pres">
      <dgm:prSet presAssocID="{7F762F1E-F967-47B9-8FD7-A95EE46416A9}" presName="boxAndChildren" presStyleCnt="0"/>
      <dgm:spPr/>
    </dgm:pt>
    <dgm:pt modelId="{8A7C9C10-DBEA-4F51-81CB-5879CA05CE3F}" type="pres">
      <dgm:prSet presAssocID="{7F762F1E-F967-47B9-8FD7-A95EE46416A9}" presName="parentTextBox" presStyleLbl="node1" presStyleIdx="0" presStyleCnt="2" custScaleY="241505"/>
      <dgm:spPr/>
      <dgm:t>
        <a:bodyPr/>
        <a:lstStyle/>
        <a:p>
          <a:endParaRPr lang="el-GR"/>
        </a:p>
      </dgm:t>
    </dgm:pt>
    <dgm:pt modelId="{A64B9A69-5F9D-4E60-9A59-4FF694203BA0}" type="pres">
      <dgm:prSet presAssocID="{58AF171B-5FD8-4A46-BEF9-91F1DCBE2586}" presName="sp" presStyleCnt="0"/>
      <dgm:spPr/>
    </dgm:pt>
    <dgm:pt modelId="{7345A3F6-D04C-4A87-B6BB-588427C29AD2}" type="pres">
      <dgm:prSet presAssocID="{91065650-7B3E-4B1D-B339-EC791BDE6DC2}" presName="arrowAndChildren" presStyleCnt="0"/>
      <dgm:spPr/>
    </dgm:pt>
    <dgm:pt modelId="{1E6F79B2-A8C3-4941-9675-84BBC2AF9D75}" type="pres">
      <dgm:prSet presAssocID="{91065650-7B3E-4B1D-B339-EC791BDE6DC2}" presName="parentTextArrow" presStyleLbl="node1" presStyleIdx="1" presStyleCnt="2"/>
      <dgm:spPr/>
      <dgm:t>
        <a:bodyPr/>
        <a:lstStyle/>
        <a:p>
          <a:endParaRPr lang="el-GR"/>
        </a:p>
      </dgm:t>
    </dgm:pt>
  </dgm:ptLst>
  <dgm:cxnLst>
    <dgm:cxn modelId="{4369F656-1F07-4DAE-8110-AB3E9F6D13F6}" type="presOf" srcId="{7F762F1E-F967-47B9-8FD7-A95EE46416A9}" destId="{8A7C9C10-DBEA-4F51-81CB-5879CA05CE3F}" srcOrd="0" destOrd="0" presId="urn:microsoft.com/office/officeart/2005/8/layout/process4"/>
    <dgm:cxn modelId="{D7DF01C7-C39D-4D12-A483-9D421FC12E85}" srcId="{84002209-9B55-4D1D-92BC-452FC6B849BD}" destId="{91065650-7B3E-4B1D-B339-EC791BDE6DC2}" srcOrd="0" destOrd="0" parTransId="{789FBFA3-1EB2-4F0B-9138-EA2DE0550600}" sibTransId="{58AF171B-5FD8-4A46-BEF9-91F1DCBE2586}"/>
    <dgm:cxn modelId="{5FC0CB1D-F185-408F-8611-E860F2C14120}" type="presOf" srcId="{91065650-7B3E-4B1D-B339-EC791BDE6DC2}" destId="{1E6F79B2-A8C3-4941-9675-84BBC2AF9D75}" srcOrd="0" destOrd="0" presId="urn:microsoft.com/office/officeart/2005/8/layout/process4"/>
    <dgm:cxn modelId="{6E886595-3507-46DE-8A27-B6F177D85CC4}" type="presOf" srcId="{84002209-9B55-4D1D-92BC-452FC6B849BD}" destId="{9D869CBB-27A6-4C0B-8045-1360A7466AB2}" srcOrd="0" destOrd="0" presId="urn:microsoft.com/office/officeart/2005/8/layout/process4"/>
    <dgm:cxn modelId="{FD76EF2C-AA0C-4387-B4CD-028611517A0A}" srcId="{84002209-9B55-4D1D-92BC-452FC6B849BD}" destId="{7F762F1E-F967-47B9-8FD7-A95EE46416A9}" srcOrd="1" destOrd="0" parTransId="{E72FE4E6-69F8-4DC3-85DC-745C57BE5EE7}" sibTransId="{4347E4B1-D7A6-4A9B-B87F-B1F0E24A22BB}"/>
    <dgm:cxn modelId="{9445A79F-DB39-45E7-BBBD-117B64905885}" type="presParOf" srcId="{9D869CBB-27A6-4C0B-8045-1360A7466AB2}" destId="{BD37090D-8183-40C8-B97F-77F9AE3D9EE5}" srcOrd="0" destOrd="0" presId="urn:microsoft.com/office/officeart/2005/8/layout/process4"/>
    <dgm:cxn modelId="{55410BBA-A5C3-4C1E-B628-D1630254388B}" type="presParOf" srcId="{BD37090D-8183-40C8-B97F-77F9AE3D9EE5}" destId="{8A7C9C10-DBEA-4F51-81CB-5879CA05CE3F}" srcOrd="0" destOrd="0" presId="urn:microsoft.com/office/officeart/2005/8/layout/process4"/>
    <dgm:cxn modelId="{7A09244F-8C07-460A-95FE-37BCA166D416}" type="presParOf" srcId="{9D869CBB-27A6-4C0B-8045-1360A7466AB2}" destId="{A64B9A69-5F9D-4E60-9A59-4FF694203BA0}" srcOrd="1" destOrd="0" presId="urn:microsoft.com/office/officeart/2005/8/layout/process4"/>
    <dgm:cxn modelId="{7A7CA5B8-5AC0-40D3-8421-C4663D6D3A6F}" type="presParOf" srcId="{9D869CBB-27A6-4C0B-8045-1360A7466AB2}" destId="{7345A3F6-D04C-4A87-B6BB-588427C29AD2}" srcOrd="2" destOrd="0" presId="urn:microsoft.com/office/officeart/2005/8/layout/process4"/>
    <dgm:cxn modelId="{A04C4C46-DAC5-46A3-B9A3-8F8718953D0E}" type="presParOf" srcId="{7345A3F6-D04C-4A87-B6BB-588427C29AD2}" destId="{1E6F79B2-A8C3-4941-9675-84BBC2AF9D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C84731-0C20-4529-83E6-537B671848F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8D5FF5B-AA6F-4553-84C8-82042BE285C2}">
      <dgm:prSet/>
      <dgm:spPr/>
      <dgm:t>
        <a:bodyPr/>
        <a:lstStyle/>
        <a:p>
          <a:r>
            <a:rPr lang="el-GR" dirty="0"/>
            <a:t>Εργαστήριο Πληροφορικής ( η ίδια του η ύπαρξη, λειτουργικότητα </a:t>
          </a:r>
          <a:r>
            <a:rPr lang="el-GR" dirty="0" err="1"/>
            <a:t>κλπ</a:t>
          </a:r>
          <a:r>
            <a:rPr lang="el-GR" dirty="0"/>
            <a:t>)</a:t>
          </a:r>
          <a:endParaRPr lang="en-US" dirty="0"/>
        </a:p>
      </dgm:t>
    </dgm:pt>
    <dgm:pt modelId="{F937CF8E-543B-40AA-922F-205DE4C681A1}" type="parTrans" cxnId="{CC7F33BF-7417-4899-A24B-5C21A28211F6}">
      <dgm:prSet/>
      <dgm:spPr/>
      <dgm:t>
        <a:bodyPr/>
        <a:lstStyle/>
        <a:p>
          <a:endParaRPr lang="en-US"/>
        </a:p>
      </dgm:t>
    </dgm:pt>
    <dgm:pt modelId="{532D6621-0E35-49BE-B899-E1A06FDDE6AE}" type="sibTrans" cxnId="{CC7F33BF-7417-4899-A24B-5C21A28211F6}">
      <dgm:prSet/>
      <dgm:spPr/>
      <dgm:t>
        <a:bodyPr/>
        <a:lstStyle/>
        <a:p>
          <a:endParaRPr lang="en-US"/>
        </a:p>
      </dgm:t>
    </dgm:pt>
    <dgm:pt modelId="{0A052861-6398-4870-978E-01CBD7A3512C}">
      <dgm:prSet/>
      <dgm:spPr/>
      <dgm:t>
        <a:bodyPr/>
        <a:lstStyle/>
        <a:p>
          <a:r>
            <a:rPr lang="el-GR" dirty="0"/>
            <a:t>Ύπαρξη </a:t>
          </a:r>
          <a:r>
            <a:rPr lang="el-GR" dirty="0" err="1"/>
            <a:t>κιτ</a:t>
          </a:r>
          <a:r>
            <a:rPr lang="el-GR" dirty="0"/>
            <a:t> για </a:t>
          </a:r>
          <a:r>
            <a:rPr lang="en-US" dirty="0"/>
            <a:t>STEM</a:t>
          </a:r>
          <a:r>
            <a:rPr lang="el-GR" dirty="0"/>
            <a:t> (υπάρχουν, ποια είναι </a:t>
          </a:r>
          <a:r>
            <a:rPr lang="el-GR" dirty="0" err="1"/>
            <a:t>κλπ</a:t>
          </a:r>
          <a:r>
            <a:rPr lang="el-GR" dirty="0"/>
            <a:t>)</a:t>
          </a:r>
          <a:endParaRPr lang="en-US" dirty="0"/>
        </a:p>
      </dgm:t>
    </dgm:pt>
    <dgm:pt modelId="{B478B041-EBAB-4311-9534-AB5C3755EDE7}" type="parTrans" cxnId="{8094ACD6-B69B-47DC-97A1-9880F563217C}">
      <dgm:prSet/>
      <dgm:spPr/>
      <dgm:t>
        <a:bodyPr/>
        <a:lstStyle/>
        <a:p>
          <a:endParaRPr lang="en-US"/>
        </a:p>
      </dgm:t>
    </dgm:pt>
    <dgm:pt modelId="{4F6A3D3D-AFBE-438C-B35F-B0C15B330A99}" type="sibTrans" cxnId="{8094ACD6-B69B-47DC-97A1-9880F563217C}">
      <dgm:prSet/>
      <dgm:spPr/>
      <dgm:t>
        <a:bodyPr/>
        <a:lstStyle/>
        <a:p>
          <a:endParaRPr lang="en-US"/>
        </a:p>
      </dgm:t>
    </dgm:pt>
    <dgm:pt modelId="{97622670-7CCD-48EA-9D05-CC697F4A85D9}">
      <dgm:prSet/>
      <dgm:spPr/>
      <dgm:t>
        <a:bodyPr/>
        <a:lstStyle/>
        <a:p>
          <a:r>
            <a:rPr lang="el-GR" dirty="0"/>
            <a:t>Μεγάλα τμήματα </a:t>
          </a:r>
          <a:endParaRPr lang="en-US" dirty="0"/>
        </a:p>
      </dgm:t>
    </dgm:pt>
    <dgm:pt modelId="{FE7E457F-997E-4975-938C-15973CC89697}" type="parTrans" cxnId="{9AD31CA8-24ED-44C5-A2BB-AC73CA32F0AE}">
      <dgm:prSet/>
      <dgm:spPr/>
      <dgm:t>
        <a:bodyPr/>
        <a:lstStyle/>
        <a:p>
          <a:endParaRPr lang="en-US"/>
        </a:p>
      </dgm:t>
    </dgm:pt>
    <dgm:pt modelId="{86CD1A43-4F63-480C-8C1D-824CFE2AC961}" type="sibTrans" cxnId="{9AD31CA8-24ED-44C5-A2BB-AC73CA32F0AE}">
      <dgm:prSet/>
      <dgm:spPr/>
      <dgm:t>
        <a:bodyPr/>
        <a:lstStyle/>
        <a:p>
          <a:endParaRPr lang="en-US"/>
        </a:p>
      </dgm:t>
    </dgm:pt>
    <dgm:pt modelId="{299C63E1-4ED5-4C3C-90CE-5D47099487D3}">
      <dgm:prSet/>
      <dgm:spPr/>
      <dgm:t>
        <a:bodyPr/>
        <a:lstStyle/>
        <a:p>
          <a:r>
            <a:rPr lang="el-GR" dirty="0"/>
            <a:t>Πολλές χαμένες ώρες</a:t>
          </a:r>
          <a:endParaRPr lang="en-US" dirty="0"/>
        </a:p>
      </dgm:t>
    </dgm:pt>
    <dgm:pt modelId="{52D82802-4A50-4D9A-876B-4AD7269DDE72}" type="parTrans" cxnId="{C796F80A-8DF8-41F3-AE02-B7E4DF3488D2}">
      <dgm:prSet/>
      <dgm:spPr/>
      <dgm:t>
        <a:bodyPr/>
        <a:lstStyle/>
        <a:p>
          <a:endParaRPr lang="en-US"/>
        </a:p>
      </dgm:t>
    </dgm:pt>
    <dgm:pt modelId="{1919DE78-16BB-461B-84FE-C0C392F911CA}" type="sibTrans" cxnId="{C796F80A-8DF8-41F3-AE02-B7E4DF3488D2}">
      <dgm:prSet/>
      <dgm:spPr/>
      <dgm:t>
        <a:bodyPr/>
        <a:lstStyle/>
        <a:p>
          <a:endParaRPr lang="en-US"/>
        </a:p>
      </dgm:t>
    </dgm:pt>
    <dgm:pt modelId="{4A9B6DBA-6246-4B6C-8579-5B013F520020}" type="pres">
      <dgm:prSet presAssocID="{17C84731-0C20-4529-83E6-537B671848FC}" presName="matrix" presStyleCnt="0">
        <dgm:presLayoutVars>
          <dgm:chMax val="1"/>
          <dgm:dir/>
          <dgm:resizeHandles val="exact"/>
        </dgm:presLayoutVars>
      </dgm:prSet>
      <dgm:spPr/>
      <dgm:t>
        <a:bodyPr/>
        <a:lstStyle/>
        <a:p>
          <a:endParaRPr lang="el-GR"/>
        </a:p>
      </dgm:t>
    </dgm:pt>
    <dgm:pt modelId="{B0AE6124-DDBC-45A6-B287-4EA5F9CDCF4B}" type="pres">
      <dgm:prSet presAssocID="{17C84731-0C20-4529-83E6-537B671848FC}" presName="diamond" presStyleLbl="bgShp" presStyleIdx="0" presStyleCnt="1"/>
      <dgm:spPr/>
    </dgm:pt>
    <dgm:pt modelId="{968E1FDC-939A-4C95-80F3-775127C007C5}" type="pres">
      <dgm:prSet presAssocID="{17C84731-0C20-4529-83E6-537B671848FC}" presName="quad1" presStyleLbl="node1" presStyleIdx="0" presStyleCnt="4" custScaleX="129000">
        <dgm:presLayoutVars>
          <dgm:chMax val="0"/>
          <dgm:chPref val="0"/>
          <dgm:bulletEnabled val="1"/>
        </dgm:presLayoutVars>
      </dgm:prSet>
      <dgm:spPr/>
      <dgm:t>
        <a:bodyPr/>
        <a:lstStyle/>
        <a:p>
          <a:endParaRPr lang="el-GR"/>
        </a:p>
      </dgm:t>
    </dgm:pt>
    <dgm:pt modelId="{4156157E-339F-48CD-AFC1-B769BFB12D05}" type="pres">
      <dgm:prSet presAssocID="{17C84731-0C20-4529-83E6-537B671848FC}" presName="quad2" presStyleLbl="node1" presStyleIdx="1" presStyleCnt="4" custScaleX="126864" custLinFactNeighborX="27721" custLinFactNeighborY="3242">
        <dgm:presLayoutVars>
          <dgm:chMax val="0"/>
          <dgm:chPref val="0"/>
          <dgm:bulletEnabled val="1"/>
        </dgm:presLayoutVars>
      </dgm:prSet>
      <dgm:spPr/>
      <dgm:t>
        <a:bodyPr/>
        <a:lstStyle/>
        <a:p>
          <a:endParaRPr lang="el-GR"/>
        </a:p>
      </dgm:t>
    </dgm:pt>
    <dgm:pt modelId="{469AFE51-AB8D-4BAF-8E0A-113656C85B4F}" type="pres">
      <dgm:prSet presAssocID="{17C84731-0C20-4529-83E6-537B671848FC}" presName="quad3" presStyleLbl="node1" presStyleIdx="2" presStyleCnt="4" custScaleX="130789">
        <dgm:presLayoutVars>
          <dgm:chMax val="0"/>
          <dgm:chPref val="0"/>
          <dgm:bulletEnabled val="1"/>
        </dgm:presLayoutVars>
      </dgm:prSet>
      <dgm:spPr/>
      <dgm:t>
        <a:bodyPr/>
        <a:lstStyle/>
        <a:p>
          <a:endParaRPr lang="el-GR"/>
        </a:p>
      </dgm:t>
    </dgm:pt>
    <dgm:pt modelId="{3F813818-C46C-41C2-92D4-07E1E15D2DA1}" type="pres">
      <dgm:prSet presAssocID="{17C84731-0C20-4529-83E6-537B671848FC}" presName="quad4" presStyleLbl="node1" presStyleIdx="3" presStyleCnt="4" custScaleX="112557" custLinFactNeighborX="19226" custLinFactNeighborY="447">
        <dgm:presLayoutVars>
          <dgm:chMax val="0"/>
          <dgm:chPref val="0"/>
          <dgm:bulletEnabled val="1"/>
        </dgm:presLayoutVars>
      </dgm:prSet>
      <dgm:spPr/>
      <dgm:t>
        <a:bodyPr/>
        <a:lstStyle/>
        <a:p>
          <a:endParaRPr lang="el-GR"/>
        </a:p>
      </dgm:t>
    </dgm:pt>
  </dgm:ptLst>
  <dgm:cxnLst>
    <dgm:cxn modelId="{9AD31CA8-24ED-44C5-A2BB-AC73CA32F0AE}" srcId="{17C84731-0C20-4529-83E6-537B671848FC}" destId="{97622670-7CCD-48EA-9D05-CC697F4A85D9}" srcOrd="2" destOrd="0" parTransId="{FE7E457F-997E-4975-938C-15973CC89697}" sibTransId="{86CD1A43-4F63-480C-8C1D-824CFE2AC961}"/>
    <dgm:cxn modelId="{C796F80A-8DF8-41F3-AE02-B7E4DF3488D2}" srcId="{17C84731-0C20-4529-83E6-537B671848FC}" destId="{299C63E1-4ED5-4C3C-90CE-5D47099487D3}" srcOrd="3" destOrd="0" parTransId="{52D82802-4A50-4D9A-876B-4AD7269DDE72}" sibTransId="{1919DE78-16BB-461B-84FE-C0C392F911CA}"/>
    <dgm:cxn modelId="{1346CEF4-2990-4DCD-85C2-59C5B1B32B5D}" type="presOf" srcId="{299C63E1-4ED5-4C3C-90CE-5D47099487D3}" destId="{3F813818-C46C-41C2-92D4-07E1E15D2DA1}" srcOrd="0" destOrd="0" presId="urn:microsoft.com/office/officeart/2005/8/layout/matrix3"/>
    <dgm:cxn modelId="{68F33874-8BAB-4CBB-BA17-0943920B74E4}" type="presOf" srcId="{58D5FF5B-AA6F-4553-84C8-82042BE285C2}" destId="{968E1FDC-939A-4C95-80F3-775127C007C5}" srcOrd="0" destOrd="0" presId="urn:microsoft.com/office/officeart/2005/8/layout/matrix3"/>
    <dgm:cxn modelId="{8094ACD6-B69B-47DC-97A1-9880F563217C}" srcId="{17C84731-0C20-4529-83E6-537B671848FC}" destId="{0A052861-6398-4870-978E-01CBD7A3512C}" srcOrd="1" destOrd="0" parTransId="{B478B041-EBAB-4311-9534-AB5C3755EDE7}" sibTransId="{4F6A3D3D-AFBE-438C-B35F-B0C15B330A99}"/>
    <dgm:cxn modelId="{96C25E96-77B2-427C-8AFA-B388AAFE4BA1}" type="presOf" srcId="{97622670-7CCD-48EA-9D05-CC697F4A85D9}" destId="{469AFE51-AB8D-4BAF-8E0A-113656C85B4F}" srcOrd="0" destOrd="0" presId="urn:microsoft.com/office/officeart/2005/8/layout/matrix3"/>
    <dgm:cxn modelId="{F12BA61F-C6BC-4E7C-9C55-1CC25E4E4298}" type="presOf" srcId="{17C84731-0C20-4529-83E6-537B671848FC}" destId="{4A9B6DBA-6246-4B6C-8579-5B013F520020}" srcOrd="0" destOrd="0" presId="urn:microsoft.com/office/officeart/2005/8/layout/matrix3"/>
    <dgm:cxn modelId="{8DC75758-C33D-4688-902B-91B9C0E6CA7F}" type="presOf" srcId="{0A052861-6398-4870-978E-01CBD7A3512C}" destId="{4156157E-339F-48CD-AFC1-B769BFB12D05}" srcOrd="0" destOrd="0" presId="urn:microsoft.com/office/officeart/2005/8/layout/matrix3"/>
    <dgm:cxn modelId="{CC7F33BF-7417-4899-A24B-5C21A28211F6}" srcId="{17C84731-0C20-4529-83E6-537B671848FC}" destId="{58D5FF5B-AA6F-4553-84C8-82042BE285C2}" srcOrd="0" destOrd="0" parTransId="{F937CF8E-543B-40AA-922F-205DE4C681A1}" sibTransId="{532D6621-0E35-49BE-B899-E1A06FDDE6AE}"/>
    <dgm:cxn modelId="{D76B701A-2453-4C20-B6D1-B39B6B0F12AD}" type="presParOf" srcId="{4A9B6DBA-6246-4B6C-8579-5B013F520020}" destId="{B0AE6124-DDBC-45A6-B287-4EA5F9CDCF4B}" srcOrd="0" destOrd="0" presId="urn:microsoft.com/office/officeart/2005/8/layout/matrix3"/>
    <dgm:cxn modelId="{EB57644A-CB31-453F-B35C-5701C0C0FFA3}" type="presParOf" srcId="{4A9B6DBA-6246-4B6C-8579-5B013F520020}" destId="{968E1FDC-939A-4C95-80F3-775127C007C5}" srcOrd="1" destOrd="0" presId="urn:microsoft.com/office/officeart/2005/8/layout/matrix3"/>
    <dgm:cxn modelId="{75049FBB-AEDB-4FDF-AB5A-97210BB79537}" type="presParOf" srcId="{4A9B6DBA-6246-4B6C-8579-5B013F520020}" destId="{4156157E-339F-48CD-AFC1-B769BFB12D05}" srcOrd="2" destOrd="0" presId="urn:microsoft.com/office/officeart/2005/8/layout/matrix3"/>
    <dgm:cxn modelId="{0200C5C7-331A-451F-9E46-BD3893C68350}" type="presParOf" srcId="{4A9B6DBA-6246-4B6C-8579-5B013F520020}" destId="{469AFE51-AB8D-4BAF-8E0A-113656C85B4F}" srcOrd="3" destOrd="0" presId="urn:microsoft.com/office/officeart/2005/8/layout/matrix3"/>
    <dgm:cxn modelId="{7B223FC2-F3FC-4C5D-BD08-D61034B100DD}" type="presParOf" srcId="{4A9B6DBA-6246-4B6C-8579-5B013F520020}" destId="{3F813818-C46C-41C2-92D4-07E1E15D2D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2C93E-7BB4-447C-A643-D73BBFD5EB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C84CD-BE6C-403B-9E65-4D3EEB958206}">
      <dgm:prSet/>
      <dgm:spPr/>
      <dgm:t>
        <a:bodyPr/>
        <a:lstStyle/>
        <a:p>
          <a:r>
            <a:rPr lang="el-GR" dirty="0"/>
            <a:t>Περιγράφουν θεμελιώδεις έννοιες της Επιστήμης Υπολογιστών και να απαριθμούν εφαρμογές της Πληροφορικής, </a:t>
          </a:r>
          <a:endParaRPr lang="en-US" dirty="0"/>
        </a:p>
      </dgm:t>
    </dgm:pt>
    <dgm:pt modelId="{CCE674DF-A867-4EFA-AC43-E10EF35BB28D}" type="parTrans" cxnId="{28E43904-B286-479A-8F5B-C59C7E32F919}">
      <dgm:prSet/>
      <dgm:spPr/>
      <dgm:t>
        <a:bodyPr/>
        <a:lstStyle/>
        <a:p>
          <a:endParaRPr lang="en-US"/>
        </a:p>
      </dgm:t>
    </dgm:pt>
    <dgm:pt modelId="{BE8794C8-421A-447F-A2E1-439067AF4B87}" type="sibTrans" cxnId="{28E43904-B286-479A-8F5B-C59C7E32F919}">
      <dgm:prSet/>
      <dgm:spPr/>
      <dgm:t>
        <a:bodyPr/>
        <a:lstStyle/>
        <a:p>
          <a:endParaRPr lang="en-US"/>
        </a:p>
      </dgm:t>
    </dgm:pt>
    <dgm:pt modelId="{BD8AECB0-1CC0-42FD-A485-F792F6929B3B}">
      <dgm:prSet/>
      <dgm:spPr/>
      <dgm:t>
        <a:bodyPr/>
        <a:lstStyle/>
        <a:p>
          <a:r>
            <a:rPr lang="el-GR" dirty="0"/>
            <a:t>Διακρίνουν την αξία της Επιστήμης Υπολογιστών και της Πληροφορικής ως βασικής συνιστώσας σχεδόν στο σύνολο των επιστημών, </a:t>
          </a:r>
          <a:endParaRPr lang="en-US" dirty="0"/>
        </a:p>
      </dgm:t>
    </dgm:pt>
    <dgm:pt modelId="{FAF3142B-C589-43FF-8CBB-B67693FAC272}" type="parTrans" cxnId="{061C2AA5-6248-456A-93D4-280B215AEDFE}">
      <dgm:prSet/>
      <dgm:spPr/>
      <dgm:t>
        <a:bodyPr/>
        <a:lstStyle/>
        <a:p>
          <a:endParaRPr lang="en-US"/>
        </a:p>
      </dgm:t>
    </dgm:pt>
    <dgm:pt modelId="{8495C4FD-B0CF-43CC-95C5-13005A205DA5}" type="sibTrans" cxnId="{061C2AA5-6248-456A-93D4-280B215AEDFE}">
      <dgm:prSet/>
      <dgm:spPr/>
      <dgm:t>
        <a:bodyPr/>
        <a:lstStyle/>
        <a:p>
          <a:endParaRPr lang="en-US"/>
        </a:p>
      </dgm:t>
    </dgm:pt>
    <dgm:pt modelId="{315AA27C-0332-4412-873F-1E7EF5F9BB85}">
      <dgm:prSet/>
      <dgm:spPr/>
      <dgm:t>
        <a:bodyPr/>
        <a:lstStyle/>
        <a:p>
          <a:r>
            <a:rPr lang="el-GR" dirty="0"/>
            <a:t>Δημιουργούν και επεξεργάζονται δεδομένα οποιασδήποτε ψηφιακής μορφής,</a:t>
          </a:r>
          <a:endParaRPr lang="en-US" dirty="0"/>
        </a:p>
      </dgm:t>
    </dgm:pt>
    <dgm:pt modelId="{51351AB2-5510-469C-9555-1AA9EA027892}" type="parTrans" cxnId="{FA3F7D90-16B8-4EB7-9AAD-208D292E5146}">
      <dgm:prSet/>
      <dgm:spPr/>
      <dgm:t>
        <a:bodyPr/>
        <a:lstStyle/>
        <a:p>
          <a:endParaRPr lang="en-US"/>
        </a:p>
      </dgm:t>
    </dgm:pt>
    <dgm:pt modelId="{EC73F832-3159-48C2-83AA-BF7E786B6108}" type="sibTrans" cxnId="{FA3F7D90-16B8-4EB7-9AAD-208D292E5146}">
      <dgm:prSet/>
      <dgm:spPr/>
      <dgm:t>
        <a:bodyPr/>
        <a:lstStyle/>
        <a:p>
          <a:endParaRPr lang="en-US"/>
        </a:p>
      </dgm:t>
    </dgm:pt>
    <dgm:pt modelId="{00DC956B-F588-4728-9ED5-900A7AD327C5}">
      <dgm:prSet/>
      <dgm:spPr/>
      <dgm:t>
        <a:bodyPr/>
        <a:lstStyle/>
        <a:p>
          <a:r>
            <a:rPr lang="el-GR" dirty="0"/>
            <a:t>Αναγνωρίζουν και να απαριθμούν ειδικές − ανά τομέα − εφαρμογές της Πληροφορικής στο σύγχρονο κόσμο, </a:t>
          </a:r>
          <a:endParaRPr lang="en-US" dirty="0"/>
        </a:p>
      </dgm:t>
    </dgm:pt>
    <dgm:pt modelId="{3E768990-1F49-44F8-88EE-993AE953BF28}" type="parTrans" cxnId="{A4F97F37-A17A-4A1C-8F2B-12811CFFACE4}">
      <dgm:prSet/>
      <dgm:spPr/>
      <dgm:t>
        <a:bodyPr/>
        <a:lstStyle/>
        <a:p>
          <a:endParaRPr lang="en-US"/>
        </a:p>
      </dgm:t>
    </dgm:pt>
    <dgm:pt modelId="{5B0FBA6D-FB5E-45FB-AF82-E165369B70E5}" type="sibTrans" cxnId="{A4F97F37-A17A-4A1C-8F2B-12811CFFACE4}">
      <dgm:prSet/>
      <dgm:spPr/>
      <dgm:t>
        <a:bodyPr/>
        <a:lstStyle/>
        <a:p>
          <a:endParaRPr lang="en-US"/>
        </a:p>
      </dgm:t>
    </dgm:pt>
    <dgm:pt modelId="{0CB4EC8F-0638-4E92-88A1-B72EBB1BEC5D}" type="pres">
      <dgm:prSet presAssocID="{38E2C93E-7BB4-447C-A643-D73BBFD5EB35}" presName="linear" presStyleCnt="0">
        <dgm:presLayoutVars>
          <dgm:animLvl val="lvl"/>
          <dgm:resizeHandles val="exact"/>
        </dgm:presLayoutVars>
      </dgm:prSet>
      <dgm:spPr/>
      <dgm:t>
        <a:bodyPr/>
        <a:lstStyle/>
        <a:p>
          <a:endParaRPr lang="el-GR"/>
        </a:p>
      </dgm:t>
    </dgm:pt>
    <dgm:pt modelId="{377C0017-9653-4F34-831D-9D542405871D}" type="pres">
      <dgm:prSet presAssocID="{BCCC84CD-BE6C-403B-9E65-4D3EEB958206}" presName="parentText" presStyleLbl="node1" presStyleIdx="0" presStyleCnt="4">
        <dgm:presLayoutVars>
          <dgm:chMax val="0"/>
          <dgm:bulletEnabled val="1"/>
        </dgm:presLayoutVars>
      </dgm:prSet>
      <dgm:spPr/>
      <dgm:t>
        <a:bodyPr/>
        <a:lstStyle/>
        <a:p>
          <a:endParaRPr lang="el-GR"/>
        </a:p>
      </dgm:t>
    </dgm:pt>
    <dgm:pt modelId="{BAECF457-7252-4E4C-B75F-C6A8F9C1297E}" type="pres">
      <dgm:prSet presAssocID="{BE8794C8-421A-447F-A2E1-439067AF4B87}" presName="spacer" presStyleCnt="0"/>
      <dgm:spPr/>
    </dgm:pt>
    <dgm:pt modelId="{BCD2F639-7499-4C81-85FC-E92F9298D629}" type="pres">
      <dgm:prSet presAssocID="{BD8AECB0-1CC0-42FD-A485-F792F6929B3B}" presName="parentText" presStyleLbl="node1" presStyleIdx="1" presStyleCnt="4">
        <dgm:presLayoutVars>
          <dgm:chMax val="0"/>
          <dgm:bulletEnabled val="1"/>
        </dgm:presLayoutVars>
      </dgm:prSet>
      <dgm:spPr/>
      <dgm:t>
        <a:bodyPr/>
        <a:lstStyle/>
        <a:p>
          <a:endParaRPr lang="el-GR"/>
        </a:p>
      </dgm:t>
    </dgm:pt>
    <dgm:pt modelId="{B77E2130-4901-4469-AAC3-62415FE5A0B1}" type="pres">
      <dgm:prSet presAssocID="{8495C4FD-B0CF-43CC-95C5-13005A205DA5}" presName="spacer" presStyleCnt="0"/>
      <dgm:spPr/>
    </dgm:pt>
    <dgm:pt modelId="{A450795B-C7DF-448B-82F2-BA6B4FBF8492}" type="pres">
      <dgm:prSet presAssocID="{315AA27C-0332-4412-873F-1E7EF5F9BB85}" presName="parentText" presStyleLbl="node1" presStyleIdx="2" presStyleCnt="4">
        <dgm:presLayoutVars>
          <dgm:chMax val="0"/>
          <dgm:bulletEnabled val="1"/>
        </dgm:presLayoutVars>
      </dgm:prSet>
      <dgm:spPr/>
      <dgm:t>
        <a:bodyPr/>
        <a:lstStyle/>
        <a:p>
          <a:endParaRPr lang="el-GR"/>
        </a:p>
      </dgm:t>
    </dgm:pt>
    <dgm:pt modelId="{A11A3B45-ABA6-453F-B3A7-DB138C558B0A}" type="pres">
      <dgm:prSet presAssocID="{EC73F832-3159-48C2-83AA-BF7E786B6108}" presName="spacer" presStyleCnt="0"/>
      <dgm:spPr/>
    </dgm:pt>
    <dgm:pt modelId="{04805DDA-CC56-4097-80D7-B04CFC782246}" type="pres">
      <dgm:prSet presAssocID="{00DC956B-F588-4728-9ED5-900A7AD327C5}" presName="parentText" presStyleLbl="node1" presStyleIdx="3" presStyleCnt="4">
        <dgm:presLayoutVars>
          <dgm:chMax val="0"/>
          <dgm:bulletEnabled val="1"/>
        </dgm:presLayoutVars>
      </dgm:prSet>
      <dgm:spPr/>
      <dgm:t>
        <a:bodyPr/>
        <a:lstStyle/>
        <a:p>
          <a:endParaRPr lang="el-GR"/>
        </a:p>
      </dgm:t>
    </dgm:pt>
  </dgm:ptLst>
  <dgm:cxnLst>
    <dgm:cxn modelId="{A4F97F37-A17A-4A1C-8F2B-12811CFFACE4}" srcId="{38E2C93E-7BB4-447C-A643-D73BBFD5EB35}" destId="{00DC956B-F588-4728-9ED5-900A7AD327C5}" srcOrd="3" destOrd="0" parTransId="{3E768990-1F49-44F8-88EE-993AE953BF28}" sibTransId="{5B0FBA6D-FB5E-45FB-AF82-E165369B70E5}"/>
    <dgm:cxn modelId="{28E43904-B286-479A-8F5B-C59C7E32F919}" srcId="{38E2C93E-7BB4-447C-A643-D73BBFD5EB35}" destId="{BCCC84CD-BE6C-403B-9E65-4D3EEB958206}" srcOrd="0" destOrd="0" parTransId="{CCE674DF-A867-4EFA-AC43-E10EF35BB28D}" sibTransId="{BE8794C8-421A-447F-A2E1-439067AF4B87}"/>
    <dgm:cxn modelId="{B8A68433-1428-4D29-BDB7-C78D9B1BDA16}" type="presOf" srcId="{BCCC84CD-BE6C-403B-9E65-4D3EEB958206}" destId="{377C0017-9653-4F34-831D-9D542405871D}" srcOrd="0" destOrd="0" presId="urn:microsoft.com/office/officeart/2005/8/layout/vList2"/>
    <dgm:cxn modelId="{D995898C-2A16-4C77-AFA8-EB2DC2AF63C5}" type="presOf" srcId="{BD8AECB0-1CC0-42FD-A485-F792F6929B3B}" destId="{BCD2F639-7499-4C81-85FC-E92F9298D629}" srcOrd="0" destOrd="0" presId="urn:microsoft.com/office/officeart/2005/8/layout/vList2"/>
    <dgm:cxn modelId="{061C2AA5-6248-456A-93D4-280B215AEDFE}" srcId="{38E2C93E-7BB4-447C-A643-D73BBFD5EB35}" destId="{BD8AECB0-1CC0-42FD-A485-F792F6929B3B}" srcOrd="1" destOrd="0" parTransId="{FAF3142B-C589-43FF-8CBB-B67693FAC272}" sibTransId="{8495C4FD-B0CF-43CC-95C5-13005A205DA5}"/>
    <dgm:cxn modelId="{CF77326D-5CE1-42D8-9F3B-DB92B4FB1DAB}" type="presOf" srcId="{315AA27C-0332-4412-873F-1E7EF5F9BB85}" destId="{A450795B-C7DF-448B-82F2-BA6B4FBF8492}" srcOrd="0" destOrd="0" presId="urn:microsoft.com/office/officeart/2005/8/layout/vList2"/>
    <dgm:cxn modelId="{53A03FB7-F6D6-447A-888D-D93CB4E3F39C}" type="presOf" srcId="{00DC956B-F588-4728-9ED5-900A7AD327C5}" destId="{04805DDA-CC56-4097-80D7-B04CFC782246}" srcOrd="0" destOrd="0" presId="urn:microsoft.com/office/officeart/2005/8/layout/vList2"/>
    <dgm:cxn modelId="{FA3F7D90-16B8-4EB7-9AAD-208D292E5146}" srcId="{38E2C93E-7BB4-447C-A643-D73BBFD5EB35}" destId="{315AA27C-0332-4412-873F-1E7EF5F9BB85}" srcOrd="2" destOrd="0" parTransId="{51351AB2-5510-469C-9555-1AA9EA027892}" sibTransId="{EC73F832-3159-48C2-83AA-BF7E786B6108}"/>
    <dgm:cxn modelId="{2C33DCF2-658D-49C5-B249-23A79C297045}" type="presOf" srcId="{38E2C93E-7BB4-447C-A643-D73BBFD5EB35}" destId="{0CB4EC8F-0638-4E92-88A1-B72EBB1BEC5D}" srcOrd="0" destOrd="0" presId="urn:microsoft.com/office/officeart/2005/8/layout/vList2"/>
    <dgm:cxn modelId="{02F70E84-4069-45A0-8E71-D924CDAB3BF2}" type="presParOf" srcId="{0CB4EC8F-0638-4E92-88A1-B72EBB1BEC5D}" destId="{377C0017-9653-4F34-831D-9D542405871D}" srcOrd="0" destOrd="0" presId="urn:microsoft.com/office/officeart/2005/8/layout/vList2"/>
    <dgm:cxn modelId="{C3E1900E-4C7A-4C80-BDD1-88366A9F92FD}" type="presParOf" srcId="{0CB4EC8F-0638-4E92-88A1-B72EBB1BEC5D}" destId="{BAECF457-7252-4E4C-B75F-C6A8F9C1297E}" srcOrd="1" destOrd="0" presId="urn:microsoft.com/office/officeart/2005/8/layout/vList2"/>
    <dgm:cxn modelId="{B31CDFBE-0EC1-4406-80AC-25CC1032F5D3}" type="presParOf" srcId="{0CB4EC8F-0638-4E92-88A1-B72EBB1BEC5D}" destId="{BCD2F639-7499-4C81-85FC-E92F9298D629}" srcOrd="2" destOrd="0" presId="urn:microsoft.com/office/officeart/2005/8/layout/vList2"/>
    <dgm:cxn modelId="{2514DFF3-A47D-4B8C-955F-B1167132406E}" type="presParOf" srcId="{0CB4EC8F-0638-4E92-88A1-B72EBB1BEC5D}" destId="{B77E2130-4901-4469-AAC3-62415FE5A0B1}" srcOrd="3" destOrd="0" presId="urn:microsoft.com/office/officeart/2005/8/layout/vList2"/>
    <dgm:cxn modelId="{2E8A68D5-11B8-4441-9AB1-48FA281708A5}" type="presParOf" srcId="{0CB4EC8F-0638-4E92-88A1-B72EBB1BEC5D}" destId="{A450795B-C7DF-448B-82F2-BA6B4FBF8492}" srcOrd="4" destOrd="0" presId="urn:microsoft.com/office/officeart/2005/8/layout/vList2"/>
    <dgm:cxn modelId="{BBD811D2-0CE6-4964-A3FD-46E75CAF310C}" type="presParOf" srcId="{0CB4EC8F-0638-4E92-88A1-B72EBB1BEC5D}" destId="{A11A3B45-ABA6-453F-B3A7-DB138C558B0A}" srcOrd="5" destOrd="0" presId="urn:microsoft.com/office/officeart/2005/8/layout/vList2"/>
    <dgm:cxn modelId="{E7CC9D20-D35F-4E06-B87B-0D372733AC66}" type="presParOf" srcId="{0CB4EC8F-0638-4E92-88A1-B72EBB1BEC5D}" destId="{04805DDA-CC56-4097-80D7-B04CFC7822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1C489-451B-479F-8634-1C719E6CA3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A3FB5C5-D3DA-4760-BEB1-D368C634E0F8}">
      <dgm:prSet/>
      <dgm:spPr/>
      <dgm:t>
        <a:bodyPr/>
        <a:lstStyle/>
        <a:p>
          <a:r>
            <a:rPr lang="el-GR" dirty="0"/>
            <a:t>Αναλύουν προβλήματα, σχεδιάζουν και αναπτύσσουν </a:t>
          </a:r>
          <a:r>
            <a:rPr lang="el-GR" dirty="0" err="1"/>
            <a:t>μικροεφαρμογές</a:t>
          </a:r>
          <a:r>
            <a:rPr lang="el-GR" dirty="0"/>
            <a:t> ηλεκτρονικών υπολογιστών και “έξυπνων” κινητών συσκευών, </a:t>
          </a:r>
          <a:endParaRPr lang="en-US" dirty="0"/>
        </a:p>
      </dgm:t>
    </dgm:pt>
    <dgm:pt modelId="{3653672E-A0AC-41F6-82F4-8975012C98B9}" type="parTrans" cxnId="{EB67CEA6-CCEE-4BDA-AD5D-1DEA807B9808}">
      <dgm:prSet/>
      <dgm:spPr/>
      <dgm:t>
        <a:bodyPr/>
        <a:lstStyle/>
        <a:p>
          <a:endParaRPr lang="en-US"/>
        </a:p>
      </dgm:t>
    </dgm:pt>
    <dgm:pt modelId="{F30AEB25-CA91-4E5A-AFF7-A99DA3F30F01}" type="sibTrans" cxnId="{EB67CEA6-CCEE-4BDA-AD5D-1DEA807B9808}">
      <dgm:prSet/>
      <dgm:spPr/>
      <dgm:t>
        <a:bodyPr/>
        <a:lstStyle/>
        <a:p>
          <a:endParaRPr lang="en-US"/>
        </a:p>
      </dgm:t>
    </dgm:pt>
    <dgm:pt modelId="{B112E993-ABDC-4D9C-A99E-F8674BA3D8F5}">
      <dgm:prSet/>
      <dgm:spPr/>
      <dgm:t>
        <a:bodyPr/>
        <a:lstStyle/>
        <a:p>
          <a:r>
            <a:rPr lang="el-GR" dirty="0"/>
            <a:t>Παράγουν ψηφιακό υλικό και απλές Διαδικτυακές εφαρμογές με χρήση εμπορικού λογισμικού αλλά και ελεύθερου λογισμικού ανοικτού κώδικα, </a:t>
          </a:r>
          <a:endParaRPr lang="en-US" dirty="0"/>
        </a:p>
      </dgm:t>
    </dgm:pt>
    <dgm:pt modelId="{3BF9C167-EE37-461A-9FE8-82B1F94C21F9}" type="parTrans" cxnId="{AA594CF9-A34E-480F-84D8-CE3CC508C251}">
      <dgm:prSet/>
      <dgm:spPr/>
      <dgm:t>
        <a:bodyPr/>
        <a:lstStyle/>
        <a:p>
          <a:endParaRPr lang="en-US"/>
        </a:p>
      </dgm:t>
    </dgm:pt>
    <dgm:pt modelId="{B77BC620-63EB-4FB0-9738-36AC633193C8}" type="sibTrans" cxnId="{AA594CF9-A34E-480F-84D8-CE3CC508C251}">
      <dgm:prSet/>
      <dgm:spPr/>
      <dgm:t>
        <a:bodyPr/>
        <a:lstStyle/>
        <a:p>
          <a:endParaRPr lang="en-US"/>
        </a:p>
      </dgm:t>
    </dgm:pt>
    <dgm:pt modelId="{BF5ACEED-7303-42D2-93B6-94475A001422}">
      <dgm:prSet/>
      <dgm:spPr/>
      <dgm:t>
        <a:bodyPr/>
        <a:lstStyle/>
        <a:p>
          <a:r>
            <a:rPr lang="el-GR" dirty="0"/>
            <a:t>Αξιοποιούν τις διαθέσιμες υπηρεσίες του Πανελληνίου Σχολικού Δικτύου,</a:t>
          </a:r>
          <a:endParaRPr lang="en-US" dirty="0"/>
        </a:p>
      </dgm:t>
    </dgm:pt>
    <dgm:pt modelId="{AE7DE442-C5F9-42EA-8C7F-E4926E13E200}" type="parTrans" cxnId="{7CE23831-E1E8-429F-8C07-8B2E6C8A6C04}">
      <dgm:prSet/>
      <dgm:spPr/>
      <dgm:t>
        <a:bodyPr/>
        <a:lstStyle/>
        <a:p>
          <a:endParaRPr lang="en-US"/>
        </a:p>
      </dgm:t>
    </dgm:pt>
    <dgm:pt modelId="{A6F262D3-70C7-4045-8FDB-288D5B9A993F}" type="sibTrans" cxnId="{7CE23831-E1E8-429F-8C07-8B2E6C8A6C04}">
      <dgm:prSet/>
      <dgm:spPr/>
      <dgm:t>
        <a:bodyPr/>
        <a:lstStyle/>
        <a:p>
          <a:endParaRPr lang="en-US"/>
        </a:p>
      </dgm:t>
    </dgm:pt>
    <dgm:pt modelId="{2640EE1C-8998-42E2-BC77-9FB839EEDE36}">
      <dgm:prSet/>
      <dgm:spPr/>
      <dgm:t>
        <a:bodyPr/>
        <a:lstStyle/>
        <a:p>
          <a:r>
            <a:rPr lang="el-GR" dirty="0"/>
            <a:t>Ευαισθητοποιούνται και αναπτύξουν προβληματισμό και κριτική σκέψη για τα κοινωνικά, ηθικά, πολιτισμικά ζητήματα που τίθενται με την ενσωμάτωση των υπολογιστικών και Διαδικτυακών τεχνολογιών σε όλους τους τομείς της ανθρώπινης δραστηριότητας.</a:t>
          </a:r>
          <a:endParaRPr lang="en-US" dirty="0"/>
        </a:p>
      </dgm:t>
    </dgm:pt>
    <dgm:pt modelId="{12D13590-B81A-4C79-8D55-6D2B31B02103}" type="parTrans" cxnId="{22CBBEC3-91AC-4663-A34F-96C9F0677EB4}">
      <dgm:prSet/>
      <dgm:spPr/>
      <dgm:t>
        <a:bodyPr/>
        <a:lstStyle/>
        <a:p>
          <a:endParaRPr lang="en-US"/>
        </a:p>
      </dgm:t>
    </dgm:pt>
    <dgm:pt modelId="{1469B34B-7A95-45EA-BB3B-976834F96ACE}" type="sibTrans" cxnId="{22CBBEC3-91AC-4663-A34F-96C9F0677EB4}">
      <dgm:prSet/>
      <dgm:spPr/>
      <dgm:t>
        <a:bodyPr/>
        <a:lstStyle/>
        <a:p>
          <a:endParaRPr lang="en-US"/>
        </a:p>
      </dgm:t>
    </dgm:pt>
    <dgm:pt modelId="{91B417A6-CA57-4CC3-A1E4-C393B3390817}" type="pres">
      <dgm:prSet presAssocID="{CBE1C489-451B-479F-8634-1C719E6CA31E}" presName="linear" presStyleCnt="0">
        <dgm:presLayoutVars>
          <dgm:animLvl val="lvl"/>
          <dgm:resizeHandles val="exact"/>
        </dgm:presLayoutVars>
      </dgm:prSet>
      <dgm:spPr/>
      <dgm:t>
        <a:bodyPr/>
        <a:lstStyle/>
        <a:p>
          <a:endParaRPr lang="el-GR"/>
        </a:p>
      </dgm:t>
    </dgm:pt>
    <dgm:pt modelId="{0E464EAB-F19F-4FDE-9FAD-49765D2F2C0E}" type="pres">
      <dgm:prSet presAssocID="{1A3FB5C5-D3DA-4760-BEB1-D368C634E0F8}" presName="parentText" presStyleLbl="node1" presStyleIdx="0" presStyleCnt="4">
        <dgm:presLayoutVars>
          <dgm:chMax val="0"/>
          <dgm:bulletEnabled val="1"/>
        </dgm:presLayoutVars>
      </dgm:prSet>
      <dgm:spPr/>
      <dgm:t>
        <a:bodyPr/>
        <a:lstStyle/>
        <a:p>
          <a:endParaRPr lang="el-GR"/>
        </a:p>
      </dgm:t>
    </dgm:pt>
    <dgm:pt modelId="{45256807-DF46-430D-8ABE-7951D8292501}" type="pres">
      <dgm:prSet presAssocID="{F30AEB25-CA91-4E5A-AFF7-A99DA3F30F01}" presName="spacer" presStyleCnt="0"/>
      <dgm:spPr/>
    </dgm:pt>
    <dgm:pt modelId="{7DC9EE65-5CFE-4BEF-A96B-87383230124C}" type="pres">
      <dgm:prSet presAssocID="{B112E993-ABDC-4D9C-A99E-F8674BA3D8F5}" presName="parentText" presStyleLbl="node1" presStyleIdx="1" presStyleCnt="4">
        <dgm:presLayoutVars>
          <dgm:chMax val="0"/>
          <dgm:bulletEnabled val="1"/>
        </dgm:presLayoutVars>
      </dgm:prSet>
      <dgm:spPr/>
      <dgm:t>
        <a:bodyPr/>
        <a:lstStyle/>
        <a:p>
          <a:endParaRPr lang="el-GR"/>
        </a:p>
      </dgm:t>
    </dgm:pt>
    <dgm:pt modelId="{CC2F5093-B4F0-49FD-952D-527098072D01}" type="pres">
      <dgm:prSet presAssocID="{B77BC620-63EB-4FB0-9738-36AC633193C8}" presName="spacer" presStyleCnt="0"/>
      <dgm:spPr/>
    </dgm:pt>
    <dgm:pt modelId="{7EA66EF5-F742-4D07-829D-C39C2A130955}" type="pres">
      <dgm:prSet presAssocID="{BF5ACEED-7303-42D2-93B6-94475A001422}" presName="parentText" presStyleLbl="node1" presStyleIdx="2" presStyleCnt="4">
        <dgm:presLayoutVars>
          <dgm:chMax val="0"/>
          <dgm:bulletEnabled val="1"/>
        </dgm:presLayoutVars>
      </dgm:prSet>
      <dgm:spPr/>
      <dgm:t>
        <a:bodyPr/>
        <a:lstStyle/>
        <a:p>
          <a:endParaRPr lang="el-GR"/>
        </a:p>
      </dgm:t>
    </dgm:pt>
    <dgm:pt modelId="{87684B65-F60C-4880-8CD5-DFAE46668367}" type="pres">
      <dgm:prSet presAssocID="{A6F262D3-70C7-4045-8FDB-288D5B9A993F}" presName="spacer" presStyleCnt="0"/>
      <dgm:spPr/>
    </dgm:pt>
    <dgm:pt modelId="{5558532E-C650-4211-97CA-8679E8DB9FA9}" type="pres">
      <dgm:prSet presAssocID="{2640EE1C-8998-42E2-BC77-9FB839EEDE36}" presName="parentText" presStyleLbl="node1" presStyleIdx="3" presStyleCnt="4">
        <dgm:presLayoutVars>
          <dgm:chMax val="0"/>
          <dgm:bulletEnabled val="1"/>
        </dgm:presLayoutVars>
      </dgm:prSet>
      <dgm:spPr/>
      <dgm:t>
        <a:bodyPr/>
        <a:lstStyle/>
        <a:p>
          <a:endParaRPr lang="el-GR"/>
        </a:p>
      </dgm:t>
    </dgm:pt>
  </dgm:ptLst>
  <dgm:cxnLst>
    <dgm:cxn modelId="{05CAEB5E-6959-4E96-9F04-4852D5800B15}" type="presOf" srcId="{2640EE1C-8998-42E2-BC77-9FB839EEDE36}" destId="{5558532E-C650-4211-97CA-8679E8DB9FA9}" srcOrd="0" destOrd="0" presId="urn:microsoft.com/office/officeart/2005/8/layout/vList2"/>
    <dgm:cxn modelId="{EB67CEA6-CCEE-4BDA-AD5D-1DEA807B9808}" srcId="{CBE1C489-451B-479F-8634-1C719E6CA31E}" destId="{1A3FB5C5-D3DA-4760-BEB1-D368C634E0F8}" srcOrd="0" destOrd="0" parTransId="{3653672E-A0AC-41F6-82F4-8975012C98B9}" sibTransId="{F30AEB25-CA91-4E5A-AFF7-A99DA3F30F01}"/>
    <dgm:cxn modelId="{22CBBEC3-91AC-4663-A34F-96C9F0677EB4}" srcId="{CBE1C489-451B-479F-8634-1C719E6CA31E}" destId="{2640EE1C-8998-42E2-BC77-9FB839EEDE36}" srcOrd="3" destOrd="0" parTransId="{12D13590-B81A-4C79-8D55-6D2B31B02103}" sibTransId="{1469B34B-7A95-45EA-BB3B-976834F96ACE}"/>
    <dgm:cxn modelId="{A1CB20D5-5915-4971-9162-AEB159E339CF}" type="presOf" srcId="{BF5ACEED-7303-42D2-93B6-94475A001422}" destId="{7EA66EF5-F742-4D07-829D-C39C2A130955}" srcOrd="0" destOrd="0" presId="urn:microsoft.com/office/officeart/2005/8/layout/vList2"/>
    <dgm:cxn modelId="{7CE23831-E1E8-429F-8C07-8B2E6C8A6C04}" srcId="{CBE1C489-451B-479F-8634-1C719E6CA31E}" destId="{BF5ACEED-7303-42D2-93B6-94475A001422}" srcOrd="2" destOrd="0" parTransId="{AE7DE442-C5F9-42EA-8C7F-E4926E13E200}" sibTransId="{A6F262D3-70C7-4045-8FDB-288D5B9A993F}"/>
    <dgm:cxn modelId="{BB502343-43FF-479B-B3B0-8BBD6900464C}" type="presOf" srcId="{1A3FB5C5-D3DA-4760-BEB1-D368C634E0F8}" destId="{0E464EAB-F19F-4FDE-9FAD-49765D2F2C0E}" srcOrd="0" destOrd="0" presId="urn:microsoft.com/office/officeart/2005/8/layout/vList2"/>
    <dgm:cxn modelId="{D7D3211E-57EC-44F9-8739-F60002C2FE2F}" type="presOf" srcId="{B112E993-ABDC-4D9C-A99E-F8674BA3D8F5}" destId="{7DC9EE65-5CFE-4BEF-A96B-87383230124C}" srcOrd="0" destOrd="0" presId="urn:microsoft.com/office/officeart/2005/8/layout/vList2"/>
    <dgm:cxn modelId="{AA594CF9-A34E-480F-84D8-CE3CC508C251}" srcId="{CBE1C489-451B-479F-8634-1C719E6CA31E}" destId="{B112E993-ABDC-4D9C-A99E-F8674BA3D8F5}" srcOrd="1" destOrd="0" parTransId="{3BF9C167-EE37-461A-9FE8-82B1F94C21F9}" sibTransId="{B77BC620-63EB-4FB0-9738-36AC633193C8}"/>
    <dgm:cxn modelId="{5A034647-0CD8-481E-B0EF-23759943C2FB}" type="presOf" srcId="{CBE1C489-451B-479F-8634-1C719E6CA31E}" destId="{91B417A6-CA57-4CC3-A1E4-C393B3390817}" srcOrd="0" destOrd="0" presId="urn:microsoft.com/office/officeart/2005/8/layout/vList2"/>
    <dgm:cxn modelId="{66202156-0663-4C03-AAB2-ABE062459359}" type="presParOf" srcId="{91B417A6-CA57-4CC3-A1E4-C393B3390817}" destId="{0E464EAB-F19F-4FDE-9FAD-49765D2F2C0E}" srcOrd="0" destOrd="0" presId="urn:microsoft.com/office/officeart/2005/8/layout/vList2"/>
    <dgm:cxn modelId="{4726AB8A-4924-4FB0-B455-DCF5558AC8B3}" type="presParOf" srcId="{91B417A6-CA57-4CC3-A1E4-C393B3390817}" destId="{45256807-DF46-430D-8ABE-7951D8292501}" srcOrd="1" destOrd="0" presId="urn:microsoft.com/office/officeart/2005/8/layout/vList2"/>
    <dgm:cxn modelId="{EB796ECC-8BF5-4E8A-87D5-71F2498B2B69}" type="presParOf" srcId="{91B417A6-CA57-4CC3-A1E4-C393B3390817}" destId="{7DC9EE65-5CFE-4BEF-A96B-87383230124C}" srcOrd="2" destOrd="0" presId="urn:microsoft.com/office/officeart/2005/8/layout/vList2"/>
    <dgm:cxn modelId="{3DF6753A-1DD1-4D1B-A7D3-BE4562FE995E}" type="presParOf" srcId="{91B417A6-CA57-4CC3-A1E4-C393B3390817}" destId="{CC2F5093-B4F0-49FD-952D-527098072D01}" srcOrd="3" destOrd="0" presId="urn:microsoft.com/office/officeart/2005/8/layout/vList2"/>
    <dgm:cxn modelId="{15E18548-DFAE-4DD1-92CA-EDA6410056C2}" type="presParOf" srcId="{91B417A6-CA57-4CC3-A1E4-C393B3390817}" destId="{7EA66EF5-F742-4D07-829D-C39C2A130955}" srcOrd="4" destOrd="0" presId="urn:microsoft.com/office/officeart/2005/8/layout/vList2"/>
    <dgm:cxn modelId="{B75E01D5-7045-4E87-81E2-BA95E6C97648}" type="presParOf" srcId="{91B417A6-CA57-4CC3-A1E4-C393B3390817}" destId="{87684B65-F60C-4880-8CD5-DFAE46668367}" srcOrd="5" destOrd="0" presId="urn:microsoft.com/office/officeart/2005/8/layout/vList2"/>
    <dgm:cxn modelId="{1F3DA32E-7CAC-47F3-BFBC-09DEDCF118E9}" type="presParOf" srcId="{91B417A6-CA57-4CC3-A1E4-C393B3390817}" destId="{5558532E-C650-4211-97CA-8679E8DB9F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02209-9B55-4D1D-92BC-452FC6B849B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1065650-7B3E-4B1D-B339-EC791BDE6DC2}">
      <dgm:prSet/>
      <dgm:spPr/>
      <dgm:t>
        <a:bodyPr/>
        <a:lstStyle/>
        <a:p>
          <a:r>
            <a:rPr lang="el-GR" dirty="0"/>
            <a:t>Περιλαμβάνεται στο ΦΕΚ </a:t>
          </a:r>
          <a:r>
            <a:rPr lang="el-GR" b="0" i="0" dirty="0"/>
            <a:t>9</a:t>
          </a:r>
          <a:r>
            <a:rPr lang="en-US" b="0" i="0" dirty="0"/>
            <a:t>34</a:t>
          </a:r>
          <a:r>
            <a:rPr lang="el-GR" b="0" i="0" dirty="0"/>
            <a:t>/14-4-2014</a:t>
          </a:r>
          <a:endParaRPr lang="en-US" dirty="0"/>
        </a:p>
      </dgm:t>
    </dgm:pt>
    <dgm:pt modelId="{789FBFA3-1EB2-4F0B-9138-EA2DE0550600}" type="parTrans" cxnId="{D7DF01C7-C39D-4D12-A483-9D421FC12E85}">
      <dgm:prSet/>
      <dgm:spPr/>
      <dgm:t>
        <a:bodyPr/>
        <a:lstStyle/>
        <a:p>
          <a:endParaRPr lang="en-US"/>
        </a:p>
      </dgm:t>
    </dgm:pt>
    <dgm:pt modelId="{58AF171B-5FD8-4A46-BEF9-91F1DCBE2586}" type="sibTrans" cxnId="{D7DF01C7-C39D-4D12-A483-9D421FC12E85}">
      <dgm:prSet/>
      <dgm:spPr/>
      <dgm:t>
        <a:bodyPr/>
        <a:lstStyle/>
        <a:p>
          <a:endParaRPr lang="en-US"/>
        </a:p>
      </dgm:t>
    </dgm:pt>
    <dgm:pt modelId="{7F762F1E-F967-47B9-8FD7-A95EE46416A9}">
      <dgm:prSet/>
      <dgm:spPr/>
      <dgm:t>
        <a:bodyPr/>
        <a:lstStyle/>
        <a:p>
          <a:pPr algn="just"/>
          <a:r>
            <a:rPr lang="el-GR" i="1" dirty="0"/>
            <a:t>Σκοπός του μαθήματος: </a:t>
          </a:r>
          <a:r>
            <a:rPr lang="el-GR" b="1" i="1" dirty="0"/>
            <a:t>Σκοπός του μαθήματος είναι να γνωρίσουν οι μαθητές</a:t>
          </a:r>
          <a:r>
            <a:rPr lang="en-US" b="1" i="1" dirty="0"/>
            <a:t> </a:t>
          </a:r>
          <a:r>
            <a:rPr lang="el-GR" b="1" i="1" dirty="0"/>
            <a:t>και οι μαθήτριες τομείς και θεμελιώδεις έννοιες της Επιστήμης Υπολογιστών και Πληροφορικής και να αναπτύξουν την αναλυτική και συνθετική τους σκέψη. </a:t>
          </a:r>
          <a:r>
            <a:rPr lang="el-GR" i="1" dirty="0"/>
            <a:t>Η προσέγγιση που ακολουθείται σχετίζεται με θέματα τόσο της Θεωρητικής όσο και της Εφαρμοσμένης Επιστήμης των Υπολογιστών. Με το πρώτο μέρος να καλύπτει θέματα της Θεωρητικής Επιστήμης των Υπολογιστών − από το Πρόβλημα στον Αλγόριθμο και από εκεί στον Προγραμματισμό και τις Εφαρμογές του − και το δεύτερο μέρος με την επισκόπηση βασικών τομέων της Εφαρμοσμένης Επιστήμης των Υπολογιστών.</a:t>
          </a:r>
          <a:endParaRPr lang="en-US" dirty="0"/>
        </a:p>
      </dgm:t>
    </dgm:pt>
    <dgm:pt modelId="{E72FE4E6-69F8-4DC3-85DC-745C57BE5EE7}" type="parTrans" cxnId="{FD76EF2C-AA0C-4387-B4CD-028611517A0A}">
      <dgm:prSet/>
      <dgm:spPr/>
      <dgm:t>
        <a:bodyPr/>
        <a:lstStyle/>
        <a:p>
          <a:endParaRPr lang="en-US"/>
        </a:p>
      </dgm:t>
    </dgm:pt>
    <dgm:pt modelId="{4347E4B1-D7A6-4A9B-B87F-B1F0E24A22BB}" type="sibTrans" cxnId="{FD76EF2C-AA0C-4387-B4CD-028611517A0A}">
      <dgm:prSet/>
      <dgm:spPr/>
      <dgm:t>
        <a:bodyPr/>
        <a:lstStyle/>
        <a:p>
          <a:endParaRPr lang="en-US"/>
        </a:p>
      </dgm:t>
    </dgm:pt>
    <dgm:pt modelId="{9D869CBB-27A6-4C0B-8045-1360A7466AB2}" type="pres">
      <dgm:prSet presAssocID="{84002209-9B55-4D1D-92BC-452FC6B849BD}" presName="Name0" presStyleCnt="0">
        <dgm:presLayoutVars>
          <dgm:dir/>
          <dgm:animLvl val="lvl"/>
          <dgm:resizeHandles val="exact"/>
        </dgm:presLayoutVars>
      </dgm:prSet>
      <dgm:spPr/>
      <dgm:t>
        <a:bodyPr/>
        <a:lstStyle/>
        <a:p>
          <a:endParaRPr lang="el-GR"/>
        </a:p>
      </dgm:t>
    </dgm:pt>
    <dgm:pt modelId="{BD37090D-8183-40C8-B97F-77F9AE3D9EE5}" type="pres">
      <dgm:prSet presAssocID="{7F762F1E-F967-47B9-8FD7-A95EE46416A9}" presName="boxAndChildren" presStyleCnt="0"/>
      <dgm:spPr/>
    </dgm:pt>
    <dgm:pt modelId="{8A7C9C10-DBEA-4F51-81CB-5879CA05CE3F}" type="pres">
      <dgm:prSet presAssocID="{7F762F1E-F967-47B9-8FD7-A95EE46416A9}" presName="parentTextBox" presStyleLbl="node1" presStyleIdx="0" presStyleCnt="2" custScaleY="546465"/>
      <dgm:spPr/>
      <dgm:t>
        <a:bodyPr/>
        <a:lstStyle/>
        <a:p>
          <a:endParaRPr lang="el-GR"/>
        </a:p>
      </dgm:t>
    </dgm:pt>
    <dgm:pt modelId="{A64B9A69-5F9D-4E60-9A59-4FF694203BA0}" type="pres">
      <dgm:prSet presAssocID="{58AF171B-5FD8-4A46-BEF9-91F1DCBE2586}" presName="sp" presStyleCnt="0"/>
      <dgm:spPr/>
    </dgm:pt>
    <dgm:pt modelId="{7345A3F6-D04C-4A87-B6BB-588427C29AD2}" type="pres">
      <dgm:prSet presAssocID="{91065650-7B3E-4B1D-B339-EC791BDE6DC2}" presName="arrowAndChildren" presStyleCnt="0"/>
      <dgm:spPr/>
    </dgm:pt>
    <dgm:pt modelId="{1E6F79B2-A8C3-4941-9675-84BBC2AF9D75}" type="pres">
      <dgm:prSet presAssocID="{91065650-7B3E-4B1D-B339-EC791BDE6DC2}" presName="parentTextArrow" presStyleLbl="node1" presStyleIdx="1" presStyleCnt="2"/>
      <dgm:spPr/>
      <dgm:t>
        <a:bodyPr/>
        <a:lstStyle/>
        <a:p>
          <a:endParaRPr lang="el-GR"/>
        </a:p>
      </dgm:t>
    </dgm:pt>
  </dgm:ptLst>
  <dgm:cxnLst>
    <dgm:cxn modelId="{4369F656-1F07-4DAE-8110-AB3E9F6D13F6}" type="presOf" srcId="{7F762F1E-F967-47B9-8FD7-A95EE46416A9}" destId="{8A7C9C10-DBEA-4F51-81CB-5879CA05CE3F}" srcOrd="0" destOrd="0" presId="urn:microsoft.com/office/officeart/2005/8/layout/process4"/>
    <dgm:cxn modelId="{D7DF01C7-C39D-4D12-A483-9D421FC12E85}" srcId="{84002209-9B55-4D1D-92BC-452FC6B849BD}" destId="{91065650-7B3E-4B1D-B339-EC791BDE6DC2}" srcOrd="0" destOrd="0" parTransId="{789FBFA3-1EB2-4F0B-9138-EA2DE0550600}" sibTransId="{58AF171B-5FD8-4A46-BEF9-91F1DCBE2586}"/>
    <dgm:cxn modelId="{5FC0CB1D-F185-408F-8611-E860F2C14120}" type="presOf" srcId="{91065650-7B3E-4B1D-B339-EC791BDE6DC2}" destId="{1E6F79B2-A8C3-4941-9675-84BBC2AF9D75}" srcOrd="0" destOrd="0" presId="urn:microsoft.com/office/officeart/2005/8/layout/process4"/>
    <dgm:cxn modelId="{6E886595-3507-46DE-8A27-B6F177D85CC4}" type="presOf" srcId="{84002209-9B55-4D1D-92BC-452FC6B849BD}" destId="{9D869CBB-27A6-4C0B-8045-1360A7466AB2}" srcOrd="0" destOrd="0" presId="urn:microsoft.com/office/officeart/2005/8/layout/process4"/>
    <dgm:cxn modelId="{FD76EF2C-AA0C-4387-B4CD-028611517A0A}" srcId="{84002209-9B55-4D1D-92BC-452FC6B849BD}" destId="{7F762F1E-F967-47B9-8FD7-A95EE46416A9}" srcOrd="1" destOrd="0" parTransId="{E72FE4E6-69F8-4DC3-85DC-745C57BE5EE7}" sibTransId="{4347E4B1-D7A6-4A9B-B87F-B1F0E24A22BB}"/>
    <dgm:cxn modelId="{9445A79F-DB39-45E7-BBBD-117B64905885}" type="presParOf" srcId="{9D869CBB-27A6-4C0B-8045-1360A7466AB2}" destId="{BD37090D-8183-40C8-B97F-77F9AE3D9EE5}" srcOrd="0" destOrd="0" presId="urn:microsoft.com/office/officeart/2005/8/layout/process4"/>
    <dgm:cxn modelId="{55410BBA-A5C3-4C1E-B628-D1630254388B}" type="presParOf" srcId="{BD37090D-8183-40C8-B97F-77F9AE3D9EE5}" destId="{8A7C9C10-DBEA-4F51-81CB-5879CA05CE3F}" srcOrd="0" destOrd="0" presId="urn:microsoft.com/office/officeart/2005/8/layout/process4"/>
    <dgm:cxn modelId="{7A09244F-8C07-460A-95FE-37BCA166D416}" type="presParOf" srcId="{9D869CBB-27A6-4C0B-8045-1360A7466AB2}" destId="{A64B9A69-5F9D-4E60-9A59-4FF694203BA0}" srcOrd="1" destOrd="0" presId="urn:microsoft.com/office/officeart/2005/8/layout/process4"/>
    <dgm:cxn modelId="{7A7CA5B8-5AC0-40D3-8421-C4663D6D3A6F}" type="presParOf" srcId="{9D869CBB-27A6-4C0B-8045-1360A7466AB2}" destId="{7345A3F6-D04C-4A87-B6BB-588427C29AD2}" srcOrd="2" destOrd="0" presId="urn:microsoft.com/office/officeart/2005/8/layout/process4"/>
    <dgm:cxn modelId="{A04C4C46-DAC5-46A3-B9A3-8F8718953D0E}" type="presParOf" srcId="{7345A3F6-D04C-4A87-B6BB-588427C29AD2}" destId="{1E6F79B2-A8C3-4941-9675-84BBC2AF9D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E2C93E-7BB4-447C-A643-D73BBFD5EB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C84CD-BE6C-403B-9E65-4D3EEB958206}">
      <dgm:prSet/>
      <dgm:spPr/>
      <dgm:t>
        <a:bodyPr/>
        <a:lstStyle/>
        <a:p>
          <a:r>
            <a:rPr lang="el-GR" dirty="0"/>
            <a:t>…γνωρίσουν τους τομείς τόσο της Θεωρητικής όσο και της Εφαρμοσμένης Επιστήμης των Υπολογιστών </a:t>
          </a:r>
          <a:endParaRPr lang="en-US" dirty="0"/>
        </a:p>
      </dgm:t>
    </dgm:pt>
    <dgm:pt modelId="{CCE674DF-A867-4EFA-AC43-E10EF35BB28D}" type="parTrans" cxnId="{28E43904-B286-479A-8F5B-C59C7E32F919}">
      <dgm:prSet/>
      <dgm:spPr/>
      <dgm:t>
        <a:bodyPr/>
        <a:lstStyle/>
        <a:p>
          <a:endParaRPr lang="en-US"/>
        </a:p>
      </dgm:t>
    </dgm:pt>
    <dgm:pt modelId="{BE8794C8-421A-447F-A2E1-439067AF4B87}" type="sibTrans" cxnId="{28E43904-B286-479A-8F5B-C59C7E32F919}">
      <dgm:prSet/>
      <dgm:spPr/>
      <dgm:t>
        <a:bodyPr/>
        <a:lstStyle/>
        <a:p>
          <a:endParaRPr lang="en-US"/>
        </a:p>
      </dgm:t>
    </dgm:pt>
    <dgm:pt modelId="{BD8AECB0-1CC0-42FD-A485-F792F6929B3B}">
      <dgm:prSet/>
      <dgm:spPr/>
      <dgm:t>
        <a:bodyPr/>
        <a:lstStyle/>
        <a:p>
          <a:r>
            <a:rPr lang="el-GR" dirty="0"/>
            <a:t>…περιγράφουν βασικές έννοιες της Επιστήμης των Υπολογιστών</a:t>
          </a:r>
          <a:endParaRPr lang="en-US" dirty="0"/>
        </a:p>
      </dgm:t>
    </dgm:pt>
    <dgm:pt modelId="{FAF3142B-C589-43FF-8CBB-B67693FAC272}" type="parTrans" cxnId="{061C2AA5-6248-456A-93D4-280B215AEDFE}">
      <dgm:prSet/>
      <dgm:spPr/>
      <dgm:t>
        <a:bodyPr/>
        <a:lstStyle/>
        <a:p>
          <a:endParaRPr lang="en-US"/>
        </a:p>
      </dgm:t>
    </dgm:pt>
    <dgm:pt modelId="{8495C4FD-B0CF-43CC-95C5-13005A205DA5}" type="sibTrans" cxnId="{061C2AA5-6248-456A-93D4-280B215AEDFE}">
      <dgm:prSet/>
      <dgm:spPr/>
      <dgm:t>
        <a:bodyPr/>
        <a:lstStyle/>
        <a:p>
          <a:endParaRPr lang="en-US"/>
        </a:p>
      </dgm:t>
    </dgm:pt>
    <dgm:pt modelId="{0CB4EC8F-0638-4E92-88A1-B72EBB1BEC5D}" type="pres">
      <dgm:prSet presAssocID="{38E2C93E-7BB4-447C-A643-D73BBFD5EB35}" presName="linear" presStyleCnt="0">
        <dgm:presLayoutVars>
          <dgm:animLvl val="lvl"/>
          <dgm:resizeHandles val="exact"/>
        </dgm:presLayoutVars>
      </dgm:prSet>
      <dgm:spPr/>
      <dgm:t>
        <a:bodyPr/>
        <a:lstStyle/>
        <a:p>
          <a:endParaRPr lang="el-GR"/>
        </a:p>
      </dgm:t>
    </dgm:pt>
    <dgm:pt modelId="{377C0017-9653-4F34-831D-9D542405871D}" type="pres">
      <dgm:prSet presAssocID="{BCCC84CD-BE6C-403B-9E65-4D3EEB958206}" presName="parentText" presStyleLbl="node1" presStyleIdx="0" presStyleCnt="2">
        <dgm:presLayoutVars>
          <dgm:chMax val="0"/>
          <dgm:bulletEnabled val="1"/>
        </dgm:presLayoutVars>
      </dgm:prSet>
      <dgm:spPr/>
      <dgm:t>
        <a:bodyPr/>
        <a:lstStyle/>
        <a:p>
          <a:endParaRPr lang="el-GR"/>
        </a:p>
      </dgm:t>
    </dgm:pt>
    <dgm:pt modelId="{BAECF457-7252-4E4C-B75F-C6A8F9C1297E}" type="pres">
      <dgm:prSet presAssocID="{BE8794C8-421A-447F-A2E1-439067AF4B87}" presName="spacer" presStyleCnt="0"/>
      <dgm:spPr/>
    </dgm:pt>
    <dgm:pt modelId="{BCD2F639-7499-4C81-85FC-E92F9298D629}" type="pres">
      <dgm:prSet presAssocID="{BD8AECB0-1CC0-42FD-A485-F792F6929B3B}" presName="parentText" presStyleLbl="node1" presStyleIdx="1" presStyleCnt="2">
        <dgm:presLayoutVars>
          <dgm:chMax val="0"/>
          <dgm:bulletEnabled val="1"/>
        </dgm:presLayoutVars>
      </dgm:prSet>
      <dgm:spPr/>
      <dgm:t>
        <a:bodyPr/>
        <a:lstStyle/>
        <a:p>
          <a:endParaRPr lang="el-GR"/>
        </a:p>
      </dgm:t>
    </dgm:pt>
  </dgm:ptLst>
  <dgm:cxnLst>
    <dgm:cxn modelId="{28E43904-B286-479A-8F5B-C59C7E32F919}" srcId="{38E2C93E-7BB4-447C-A643-D73BBFD5EB35}" destId="{BCCC84CD-BE6C-403B-9E65-4D3EEB958206}" srcOrd="0" destOrd="0" parTransId="{CCE674DF-A867-4EFA-AC43-E10EF35BB28D}" sibTransId="{BE8794C8-421A-447F-A2E1-439067AF4B87}"/>
    <dgm:cxn modelId="{2C33DCF2-658D-49C5-B249-23A79C297045}" type="presOf" srcId="{38E2C93E-7BB4-447C-A643-D73BBFD5EB35}" destId="{0CB4EC8F-0638-4E92-88A1-B72EBB1BEC5D}" srcOrd="0" destOrd="0" presId="urn:microsoft.com/office/officeart/2005/8/layout/vList2"/>
    <dgm:cxn modelId="{B8A68433-1428-4D29-BDB7-C78D9B1BDA16}" type="presOf" srcId="{BCCC84CD-BE6C-403B-9E65-4D3EEB958206}" destId="{377C0017-9653-4F34-831D-9D542405871D}" srcOrd="0" destOrd="0" presId="urn:microsoft.com/office/officeart/2005/8/layout/vList2"/>
    <dgm:cxn modelId="{061C2AA5-6248-456A-93D4-280B215AEDFE}" srcId="{38E2C93E-7BB4-447C-A643-D73BBFD5EB35}" destId="{BD8AECB0-1CC0-42FD-A485-F792F6929B3B}" srcOrd="1" destOrd="0" parTransId="{FAF3142B-C589-43FF-8CBB-B67693FAC272}" sibTransId="{8495C4FD-B0CF-43CC-95C5-13005A205DA5}"/>
    <dgm:cxn modelId="{D995898C-2A16-4C77-AFA8-EB2DC2AF63C5}" type="presOf" srcId="{BD8AECB0-1CC0-42FD-A485-F792F6929B3B}" destId="{BCD2F639-7499-4C81-85FC-E92F9298D629}" srcOrd="0" destOrd="0" presId="urn:microsoft.com/office/officeart/2005/8/layout/vList2"/>
    <dgm:cxn modelId="{02F70E84-4069-45A0-8E71-D924CDAB3BF2}" type="presParOf" srcId="{0CB4EC8F-0638-4E92-88A1-B72EBB1BEC5D}" destId="{377C0017-9653-4F34-831D-9D542405871D}" srcOrd="0" destOrd="0" presId="urn:microsoft.com/office/officeart/2005/8/layout/vList2"/>
    <dgm:cxn modelId="{C3E1900E-4C7A-4C80-BDD1-88366A9F92FD}" type="presParOf" srcId="{0CB4EC8F-0638-4E92-88A1-B72EBB1BEC5D}" destId="{BAECF457-7252-4E4C-B75F-C6A8F9C1297E}" srcOrd="1" destOrd="0" presId="urn:microsoft.com/office/officeart/2005/8/layout/vList2"/>
    <dgm:cxn modelId="{B31CDFBE-0EC1-4406-80AC-25CC1032F5D3}" type="presParOf" srcId="{0CB4EC8F-0638-4E92-88A1-B72EBB1BEC5D}" destId="{BCD2F639-7499-4C81-85FC-E92F9298D62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E2C93E-7BB4-447C-A643-D73BBFD5EB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C84CD-BE6C-403B-9E65-4D3EEB958206}">
      <dgm:prSet/>
      <dgm:spPr/>
      <dgm:t>
        <a:bodyPr/>
        <a:lstStyle/>
        <a:p>
          <a:r>
            <a:rPr lang="el-GR" dirty="0"/>
            <a:t>… περιγράφουν την έννοια του προβλήματος, διακρίνουν την ύπαρξη υπολογιστικών προβλημάτων και αναφέρουν τις φάσεις επίλυσής τους</a:t>
          </a:r>
          <a:endParaRPr lang="en-US" dirty="0"/>
        </a:p>
      </dgm:t>
    </dgm:pt>
    <dgm:pt modelId="{CCE674DF-A867-4EFA-AC43-E10EF35BB28D}" type="parTrans" cxnId="{28E43904-B286-479A-8F5B-C59C7E32F919}">
      <dgm:prSet/>
      <dgm:spPr/>
      <dgm:t>
        <a:bodyPr/>
        <a:lstStyle/>
        <a:p>
          <a:endParaRPr lang="en-US"/>
        </a:p>
      </dgm:t>
    </dgm:pt>
    <dgm:pt modelId="{BE8794C8-421A-447F-A2E1-439067AF4B87}" type="sibTrans" cxnId="{28E43904-B286-479A-8F5B-C59C7E32F919}">
      <dgm:prSet/>
      <dgm:spPr/>
      <dgm:t>
        <a:bodyPr/>
        <a:lstStyle/>
        <a:p>
          <a:endParaRPr lang="en-US"/>
        </a:p>
      </dgm:t>
    </dgm:pt>
    <dgm:pt modelId="{BD8AECB0-1CC0-42FD-A485-F792F6929B3B}">
      <dgm:prSet/>
      <dgm:spPr/>
      <dgm:t>
        <a:bodyPr/>
        <a:lstStyle/>
        <a:p>
          <a:r>
            <a:rPr lang="el-GR" dirty="0"/>
            <a:t>…περιγράφουν την έννοια του αλγορίθμου, διακρίνουν</a:t>
          </a:r>
          <a:r>
            <a:rPr lang="en-US" dirty="0"/>
            <a:t> </a:t>
          </a:r>
          <a:r>
            <a:rPr lang="el-GR" dirty="0"/>
            <a:t>την ύπαρξη συγκεκριμένων χαρακτηριστικών και τύπων</a:t>
          </a:r>
          <a:r>
            <a:rPr lang="en-US" dirty="0"/>
            <a:t> </a:t>
          </a:r>
          <a:r>
            <a:rPr lang="el-GR" dirty="0"/>
            <a:t>καθώς και αναγνωρίζουν βασικές έννοιες στην Ανάλυση</a:t>
          </a:r>
          <a:r>
            <a:rPr lang="en-US" dirty="0"/>
            <a:t> </a:t>
          </a:r>
          <a:r>
            <a:rPr lang="el-GR" dirty="0"/>
            <a:t>Αλγορίθμων</a:t>
          </a:r>
          <a:endParaRPr lang="en-US" dirty="0"/>
        </a:p>
      </dgm:t>
    </dgm:pt>
    <dgm:pt modelId="{FAF3142B-C589-43FF-8CBB-B67693FAC272}" type="parTrans" cxnId="{061C2AA5-6248-456A-93D4-280B215AEDFE}">
      <dgm:prSet/>
      <dgm:spPr/>
      <dgm:t>
        <a:bodyPr/>
        <a:lstStyle/>
        <a:p>
          <a:endParaRPr lang="en-US"/>
        </a:p>
      </dgm:t>
    </dgm:pt>
    <dgm:pt modelId="{8495C4FD-B0CF-43CC-95C5-13005A205DA5}" type="sibTrans" cxnId="{061C2AA5-6248-456A-93D4-280B215AEDFE}">
      <dgm:prSet/>
      <dgm:spPr/>
      <dgm:t>
        <a:bodyPr/>
        <a:lstStyle/>
        <a:p>
          <a:endParaRPr lang="en-US"/>
        </a:p>
      </dgm:t>
    </dgm:pt>
    <dgm:pt modelId="{315AA27C-0332-4412-873F-1E7EF5F9BB85}">
      <dgm:prSet/>
      <dgm:spPr/>
      <dgm:t>
        <a:bodyPr/>
        <a:lstStyle/>
        <a:p>
          <a:r>
            <a:rPr lang="el-GR" dirty="0"/>
            <a:t>…αναγνωρίσουν τις διάφορες μορφές αναπαράστασης του αλγορίθμου</a:t>
          </a:r>
          <a:endParaRPr lang="en-US" dirty="0"/>
        </a:p>
      </dgm:t>
    </dgm:pt>
    <dgm:pt modelId="{51351AB2-5510-469C-9555-1AA9EA027892}" type="parTrans" cxnId="{FA3F7D90-16B8-4EB7-9AAD-208D292E5146}">
      <dgm:prSet/>
      <dgm:spPr/>
      <dgm:t>
        <a:bodyPr/>
        <a:lstStyle/>
        <a:p>
          <a:endParaRPr lang="en-US"/>
        </a:p>
      </dgm:t>
    </dgm:pt>
    <dgm:pt modelId="{EC73F832-3159-48C2-83AA-BF7E786B6108}" type="sibTrans" cxnId="{FA3F7D90-16B8-4EB7-9AAD-208D292E5146}">
      <dgm:prSet/>
      <dgm:spPr/>
      <dgm:t>
        <a:bodyPr/>
        <a:lstStyle/>
        <a:p>
          <a:endParaRPr lang="en-US"/>
        </a:p>
      </dgm:t>
    </dgm:pt>
    <dgm:pt modelId="{00DC956B-F588-4728-9ED5-900A7AD327C5}">
      <dgm:prSet/>
      <dgm:spPr/>
      <dgm:t>
        <a:bodyPr/>
        <a:lstStyle/>
        <a:p>
          <a:r>
            <a:rPr lang="el-GR" dirty="0"/>
            <a:t>… μπορούν αναφέρουν τους βασικούς τύπους και δομές δεδομένων, διακρίνουν τις βασικές εντολές και δομές που</a:t>
          </a:r>
          <a:r>
            <a:rPr lang="en-US" dirty="0"/>
            <a:t> </a:t>
          </a:r>
          <a:r>
            <a:rPr lang="el-GR" dirty="0"/>
            <a:t>χρησιμοποιούνται σε έναν αλγόριθμο.</a:t>
          </a:r>
          <a:endParaRPr lang="en-US" dirty="0"/>
        </a:p>
      </dgm:t>
    </dgm:pt>
    <dgm:pt modelId="{3E768990-1F49-44F8-88EE-993AE953BF28}" type="parTrans" cxnId="{A4F97F37-A17A-4A1C-8F2B-12811CFFACE4}">
      <dgm:prSet/>
      <dgm:spPr/>
      <dgm:t>
        <a:bodyPr/>
        <a:lstStyle/>
        <a:p>
          <a:endParaRPr lang="en-US"/>
        </a:p>
      </dgm:t>
    </dgm:pt>
    <dgm:pt modelId="{5B0FBA6D-FB5E-45FB-AF82-E165369B70E5}" type="sibTrans" cxnId="{A4F97F37-A17A-4A1C-8F2B-12811CFFACE4}">
      <dgm:prSet/>
      <dgm:spPr/>
      <dgm:t>
        <a:bodyPr/>
        <a:lstStyle/>
        <a:p>
          <a:endParaRPr lang="en-US"/>
        </a:p>
      </dgm:t>
    </dgm:pt>
    <dgm:pt modelId="{28F879A7-88F8-44A6-81FF-81B58C2B1371}">
      <dgm:prSet/>
      <dgm:spPr/>
      <dgm:t>
        <a:bodyPr/>
        <a:lstStyle/>
        <a:p>
          <a:r>
            <a:rPr lang="el-GR" dirty="0"/>
            <a:t>…προσδιορίζουν τον τρόπο λειτουργίας των δομών</a:t>
          </a:r>
          <a:r>
            <a:rPr lang="en-US" dirty="0"/>
            <a:t> </a:t>
          </a:r>
          <a:r>
            <a:rPr lang="el-GR" dirty="0"/>
            <a:t>δεδομένων</a:t>
          </a:r>
          <a:endParaRPr lang="en-US" dirty="0"/>
        </a:p>
      </dgm:t>
    </dgm:pt>
    <dgm:pt modelId="{7BA2D08C-3D4E-4B8F-AEA2-B20439FBC0A1}" type="parTrans" cxnId="{2D12E4D5-7563-4C0D-AD7B-B84FF84DA873}">
      <dgm:prSet/>
      <dgm:spPr/>
      <dgm:t>
        <a:bodyPr/>
        <a:lstStyle/>
        <a:p>
          <a:endParaRPr lang="en-US"/>
        </a:p>
      </dgm:t>
    </dgm:pt>
    <dgm:pt modelId="{8FB93105-BAB7-4EEC-A471-088E50D39EDB}" type="sibTrans" cxnId="{2D12E4D5-7563-4C0D-AD7B-B84FF84DA873}">
      <dgm:prSet/>
      <dgm:spPr/>
      <dgm:t>
        <a:bodyPr/>
        <a:lstStyle/>
        <a:p>
          <a:endParaRPr lang="en-US"/>
        </a:p>
      </dgm:t>
    </dgm:pt>
    <dgm:pt modelId="{2394F39E-9373-4D03-9984-30D7817E82F1}">
      <dgm:prSet/>
      <dgm:spPr/>
      <dgm:t>
        <a:bodyPr/>
        <a:lstStyle/>
        <a:p>
          <a:r>
            <a:rPr lang="el-GR" dirty="0"/>
            <a:t>…εντοπίζουν και διορθώνουν τα λογικά λάθη ενός</a:t>
          </a:r>
          <a:r>
            <a:rPr lang="en-US" dirty="0"/>
            <a:t> </a:t>
          </a:r>
          <a:r>
            <a:rPr lang="el-GR" dirty="0"/>
            <a:t>αλγορίθμου</a:t>
          </a:r>
          <a:endParaRPr lang="en-US" dirty="0"/>
        </a:p>
      </dgm:t>
    </dgm:pt>
    <dgm:pt modelId="{96B4FA51-5CAF-423B-B271-B1326E5FFEDC}" type="parTrans" cxnId="{A7175911-40D0-42DB-BFF1-B1B49DBE03C8}">
      <dgm:prSet/>
      <dgm:spPr/>
      <dgm:t>
        <a:bodyPr/>
        <a:lstStyle/>
        <a:p>
          <a:endParaRPr lang="en-US"/>
        </a:p>
      </dgm:t>
    </dgm:pt>
    <dgm:pt modelId="{4978739C-3D18-4E30-83BB-8ED7BFB6ABE9}" type="sibTrans" cxnId="{A7175911-40D0-42DB-BFF1-B1B49DBE03C8}">
      <dgm:prSet/>
      <dgm:spPr/>
      <dgm:t>
        <a:bodyPr/>
        <a:lstStyle/>
        <a:p>
          <a:endParaRPr lang="en-US"/>
        </a:p>
      </dgm:t>
    </dgm:pt>
    <dgm:pt modelId="{CCB36C86-38D6-458E-A421-5CEA3BF0496D}">
      <dgm:prSet/>
      <dgm:spPr/>
      <dgm:t>
        <a:bodyPr/>
        <a:lstStyle/>
        <a:p>
          <a:r>
            <a:rPr lang="el-GR" dirty="0"/>
            <a:t>…δημιουργούν ευκρινές γνωσιακό και οργανωμένο  νοητικό σχήμα που να περιλαμβάνει τα είδη και τεχνικές προγραμματισμού, με βάση την πρότερη εμπειρία τους</a:t>
          </a:r>
          <a:endParaRPr lang="en-US" dirty="0"/>
        </a:p>
      </dgm:t>
    </dgm:pt>
    <dgm:pt modelId="{929AEE49-9C87-4006-BA40-E3EB5F08D35C}" type="parTrans" cxnId="{A9D4C2FB-112D-4A9B-B422-4807D51C57B4}">
      <dgm:prSet/>
      <dgm:spPr/>
      <dgm:t>
        <a:bodyPr/>
        <a:lstStyle/>
        <a:p>
          <a:endParaRPr lang="en-US"/>
        </a:p>
      </dgm:t>
    </dgm:pt>
    <dgm:pt modelId="{AF7CBA45-57FB-48D5-8E67-95BAE715101F}" type="sibTrans" cxnId="{A9D4C2FB-112D-4A9B-B422-4807D51C57B4}">
      <dgm:prSet/>
      <dgm:spPr/>
      <dgm:t>
        <a:bodyPr/>
        <a:lstStyle/>
        <a:p>
          <a:endParaRPr lang="en-US"/>
        </a:p>
      </dgm:t>
    </dgm:pt>
    <dgm:pt modelId="{4F5E66E7-C433-4651-8F39-94ADB479A357}">
      <dgm:prSet/>
      <dgm:spPr/>
      <dgm:t>
        <a:bodyPr/>
        <a:lstStyle/>
        <a:p>
          <a:r>
            <a:rPr lang="el-GR" dirty="0"/>
            <a:t> …συνδυάζουν αλγοριθμικές δομές και δεδομένα/δομές δεδομένων για να δημιουργούν κώδικα/πρόγραμμα</a:t>
          </a:r>
          <a:endParaRPr lang="en-US" dirty="0"/>
        </a:p>
      </dgm:t>
    </dgm:pt>
    <dgm:pt modelId="{1ED3F0D1-FBF5-4A8A-8966-F4E48FEF6F22}" type="parTrans" cxnId="{299F813D-343D-4EB6-9196-7284A520E716}">
      <dgm:prSet/>
      <dgm:spPr/>
      <dgm:t>
        <a:bodyPr/>
        <a:lstStyle/>
        <a:p>
          <a:endParaRPr lang="en-US"/>
        </a:p>
      </dgm:t>
    </dgm:pt>
    <dgm:pt modelId="{F1D64EF5-E85B-4225-8610-70AFFA1AE2DE}" type="sibTrans" cxnId="{299F813D-343D-4EB6-9196-7284A520E716}">
      <dgm:prSet/>
      <dgm:spPr/>
      <dgm:t>
        <a:bodyPr/>
        <a:lstStyle/>
        <a:p>
          <a:endParaRPr lang="en-US"/>
        </a:p>
      </dgm:t>
    </dgm:pt>
    <dgm:pt modelId="{65BE0B96-3269-493A-B72A-DD4A1FC02617}">
      <dgm:prSet/>
      <dgm:spPr/>
      <dgm:t>
        <a:bodyPr/>
        <a:lstStyle/>
        <a:p>
          <a:r>
            <a:rPr lang="el-GR" dirty="0"/>
            <a:t>…διαπιστώνουν ότι οι σημερινές εφαρμογές είναι αρκετά πολύπλοκες και η δημιουργία τους ακολουθεί συγκεκριμένα μοντέλα ανάπτυξης εφαρμογών λογισμικού που εξελίσσονται σε συγκεκριμένες φάσεις</a:t>
          </a:r>
          <a:endParaRPr lang="en-US" dirty="0"/>
        </a:p>
      </dgm:t>
    </dgm:pt>
    <dgm:pt modelId="{3119403F-DEBD-45F4-B9FB-347525EE13D2}" type="parTrans" cxnId="{523C0D89-B85B-453F-9F53-4634A1FAE595}">
      <dgm:prSet/>
      <dgm:spPr/>
      <dgm:t>
        <a:bodyPr/>
        <a:lstStyle/>
        <a:p>
          <a:endParaRPr lang="en-US"/>
        </a:p>
      </dgm:t>
    </dgm:pt>
    <dgm:pt modelId="{129107B3-9B2E-444D-9A7A-FD922BBD4A56}" type="sibTrans" cxnId="{523C0D89-B85B-453F-9F53-4634A1FAE595}">
      <dgm:prSet/>
      <dgm:spPr/>
      <dgm:t>
        <a:bodyPr/>
        <a:lstStyle/>
        <a:p>
          <a:endParaRPr lang="en-US"/>
        </a:p>
      </dgm:t>
    </dgm:pt>
    <dgm:pt modelId="{0CB4EC8F-0638-4E92-88A1-B72EBB1BEC5D}" type="pres">
      <dgm:prSet presAssocID="{38E2C93E-7BB4-447C-A643-D73BBFD5EB35}" presName="linear" presStyleCnt="0">
        <dgm:presLayoutVars>
          <dgm:animLvl val="lvl"/>
          <dgm:resizeHandles val="exact"/>
        </dgm:presLayoutVars>
      </dgm:prSet>
      <dgm:spPr/>
      <dgm:t>
        <a:bodyPr/>
        <a:lstStyle/>
        <a:p>
          <a:endParaRPr lang="el-GR"/>
        </a:p>
      </dgm:t>
    </dgm:pt>
    <dgm:pt modelId="{377C0017-9653-4F34-831D-9D542405871D}" type="pres">
      <dgm:prSet presAssocID="{BCCC84CD-BE6C-403B-9E65-4D3EEB958206}" presName="parentText" presStyleLbl="node1" presStyleIdx="0" presStyleCnt="9">
        <dgm:presLayoutVars>
          <dgm:chMax val="0"/>
          <dgm:bulletEnabled val="1"/>
        </dgm:presLayoutVars>
      </dgm:prSet>
      <dgm:spPr/>
      <dgm:t>
        <a:bodyPr/>
        <a:lstStyle/>
        <a:p>
          <a:endParaRPr lang="el-GR"/>
        </a:p>
      </dgm:t>
    </dgm:pt>
    <dgm:pt modelId="{BAECF457-7252-4E4C-B75F-C6A8F9C1297E}" type="pres">
      <dgm:prSet presAssocID="{BE8794C8-421A-447F-A2E1-439067AF4B87}" presName="spacer" presStyleCnt="0"/>
      <dgm:spPr/>
    </dgm:pt>
    <dgm:pt modelId="{BCD2F639-7499-4C81-85FC-E92F9298D629}" type="pres">
      <dgm:prSet presAssocID="{BD8AECB0-1CC0-42FD-A485-F792F6929B3B}" presName="parentText" presStyleLbl="node1" presStyleIdx="1" presStyleCnt="9">
        <dgm:presLayoutVars>
          <dgm:chMax val="0"/>
          <dgm:bulletEnabled val="1"/>
        </dgm:presLayoutVars>
      </dgm:prSet>
      <dgm:spPr/>
      <dgm:t>
        <a:bodyPr/>
        <a:lstStyle/>
        <a:p>
          <a:endParaRPr lang="el-GR"/>
        </a:p>
      </dgm:t>
    </dgm:pt>
    <dgm:pt modelId="{B77E2130-4901-4469-AAC3-62415FE5A0B1}" type="pres">
      <dgm:prSet presAssocID="{8495C4FD-B0CF-43CC-95C5-13005A205DA5}" presName="spacer" presStyleCnt="0"/>
      <dgm:spPr/>
    </dgm:pt>
    <dgm:pt modelId="{A450795B-C7DF-448B-82F2-BA6B4FBF8492}" type="pres">
      <dgm:prSet presAssocID="{315AA27C-0332-4412-873F-1E7EF5F9BB85}" presName="parentText" presStyleLbl="node1" presStyleIdx="2" presStyleCnt="9">
        <dgm:presLayoutVars>
          <dgm:chMax val="0"/>
          <dgm:bulletEnabled val="1"/>
        </dgm:presLayoutVars>
      </dgm:prSet>
      <dgm:spPr/>
      <dgm:t>
        <a:bodyPr/>
        <a:lstStyle/>
        <a:p>
          <a:endParaRPr lang="el-GR"/>
        </a:p>
      </dgm:t>
    </dgm:pt>
    <dgm:pt modelId="{A11A3B45-ABA6-453F-B3A7-DB138C558B0A}" type="pres">
      <dgm:prSet presAssocID="{EC73F832-3159-48C2-83AA-BF7E786B6108}" presName="spacer" presStyleCnt="0"/>
      <dgm:spPr/>
    </dgm:pt>
    <dgm:pt modelId="{04805DDA-CC56-4097-80D7-B04CFC782246}" type="pres">
      <dgm:prSet presAssocID="{00DC956B-F588-4728-9ED5-900A7AD327C5}" presName="parentText" presStyleLbl="node1" presStyleIdx="3" presStyleCnt="9">
        <dgm:presLayoutVars>
          <dgm:chMax val="0"/>
          <dgm:bulletEnabled val="1"/>
        </dgm:presLayoutVars>
      </dgm:prSet>
      <dgm:spPr/>
      <dgm:t>
        <a:bodyPr/>
        <a:lstStyle/>
        <a:p>
          <a:endParaRPr lang="el-GR"/>
        </a:p>
      </dgm:t>
    </dgm:pt>
    <dgm:pt modelId="{88BBAE5B-9EAB-4D7A-BB00-A7C348F849E6}" type="pres">
      <dgm:prSet presAssocID="{5B0FBA6D-FB5E-45FB-AF82-E165369B70E5}" presName="spacer" presStyleCnt="0"/>
      <dgm:spPr/>
    </dgm:pt>
    <dgm:pt modelId="{1A6E36F6-07E6-460F-AC24-7A9097064B46}" type="pres">
      <dgm:prSet presAssocID="{28F879A7-88F8-44A6-81FF-81B58C2B1371}" presName="parentText" presStyleLbl="node1" presStyleIdx="4" presStyleCnt="9">
        <dgm:presLayoutVars>
          <dgm:chMax val="0"/>
          <dgm:bulletEnabled val="1"/>
        </dgm:presLayoutVars>
      </dgm:prSet>
      <dgm:spPr/>
      <dgm:t>
        <a:bodyPr/>
        <a:lstStyle/>
        <a:p>
          <a:endParaRPr lang="el-GR"/>
        </a:p>
      </dgm:t>
    </dgm:pt>
    <dgm:pt modelId="{ADF12802-1BC8-4F05-AC68-4DCA2F5AA95B}" type="pres">
      <dgm:prSet presAssocID="{8FB93105-BAB7-4EEC-A471-088E50D39EDB}" presName="spacer" presStyleCnt="0"/>
      <dgm:spPr/>
    </dgm:pt>
    <dgm:pt modelId="{5155961C-F6F4-4729-9F4E-A250F5068F43}" type="pres">
      <dgm:prSet presAssocID="{2394F39E-9373-4D03-9984-30D7817E82F1}" presName="parentText" presStyleLbl="node1" presStyleIdx="5" presStyleCnt="9">
        <dgm:presLayoutVars>
          <dgm:chMax val="0"/>
          <dgm:bulletEnabled val="1"/>
        </dgm:presLayoutVars>
      </dgm:prSet>
      <dgm:spPr/>
      <dgm:t>
        <a:bodyPr/>
        <a:lstStyle/>
        <a:p>
          <a:endParaRPr lang="el-GR"/>
        </a:p>
      </dgm:t>
    </dgm:pt>
    <dgm:pt modelId="{0548E7FC-93E6-4F69-8DBC-7C08255541F4}" type="pres">
      <dgm:prSet presAssocID="{4978739C-3D18-4E30-83BB-8ED7BFB6ABE9}" presName="spacer" presStyleCnt="0"/>
      <dgm:spPr/>
    </dgm:pt>
    <dgm:pt modelId="{CF6CD451-E06C-41B2-9EAE-ECE2B8528CEB}" type="pres">
      <dgm:prSet presAssocID="{CCB36C86-38D6-458E-A421-5CEA3BF0496D}" presName="parentText" presStyleLbl="node1" presStyleIdx="6" presStyleCnt="9">
        <dgm:presLayoutVars>
          <dgm:chMax val="0"/>
          <dgm:bulletEnabled val="1"/>
        </dgm:presLayoutVars>
      </dgm:prSet>
      <dgm:spPr/>
      <dgm:t>
        <a:bodyPr/>
        <a:lstStyle/>
        <a:p>
          <a:endParaRPr lang="el-GR"/>
        </a:p>
      </dgm:t>
    </dgm:pt>
    <dgm:pt modelId="{59661534-BE3C-4139-87B6-F38253FD1BB5}" type="pres">
      <dgm:prSet presAssocID="{AF7CBA45-57FB-48D5-8E67-95BAE715101F}" presName="spacer" presStyleCnt="0"/>
      <dgm:spPr/>
    </dgm:pt>
    <dgm:pt modelId="{1028A8F0-559D-47FC-B611-494C5B0DC75C}" type="pres">
      <dgm:prSet presAssocID="{4F5E66E7-C433-4651-8F39-94ADB479A357}" presName="parentText" presStyleLbl="node1" presStyleIdx="7" presStyleCnt="9">
        <dgm:presLayoutVars>
          <dgm:chMax val="0"/>
          <dgm:bulletEnabled val="1"/>
        </dgm:presLayoutVars>
      </dgm:prSet>
      <dgm:spPr/>
      <dgm:t>
        <a:bodyPr/>
        <a:lstStyle/>
        <a:p>
          <a:endParaRPr lang="el-GR"/>
        </a:p>
      </dgm:t>
    </dgm:pt>
    <dgm:pt modelId="{D3ED05E6-55A7-4366-9123-083462A84822}" type="pres">
      <dgm:prSet presAssocID="{F1D64EF5-E85B-4225-8610-70AFFA1AE2DE}" presName="spacer" presStyleCnt="0"/>
      <dgm:spPr/>
    </dgm:pt>
    <dgm:pt modelId="{08BE9D6F-83CE-4337-8990-3F10F91B8D47}" type="pres">
      <dgm:prSet presAssocID="{65BE0B96-3269-493A-B72A-DD4A1FC02617}" presName="parentText" presStyleLbl="node1" presStyleIdx="8" presStyleCnt="9">
        <dgm:presLayoutVars>
          <dgm:chMax val="0"/>
          <dgm:bulletEnabled val="1"/>
        </dgm:presLayoutVars>
      </dgm:prSet>
      <dgm:spPr/>
      <dgm:t>
        <a:bodyPr/>
        <a:lstStyle/>
        <a:p>
          <a:endParaRPr lang="el-GR"/>
        </a:p>
      </dgm:t>
    </dgm:pt>
  </dgm:ptLst>
  <dgm:cxnLst>
    <dgm:cxn modelId="{A4F97F37-A17A-4A1C-8F2B-12811CFFACE4}" srcId="{38E2C93E-7BB4-447C-A643-D73BBFD5EB35}" destId="{00DC956B-F588-4728-9ED5-900A7AD327C5}" srcOrd="3" destOrd="0" parTransId="{3E768990-1F49-44F8-88EE-993AE953BF28}" sibTransId="{5B0FBA6D-FB5E-45FB-AF82-E165369B70E5}"/>
    <dgm:cxn modelId="{A9D4C2FB-112D-4A9B-B422-4807D51C57B4}" srcId="{38E2C93E-7BB4-447C-A643-D73BBFD5EB35}" destId="{CCB36C86-38D6-458E-A421-5CEA3BF0496D}" srcOrd="6" destOrd="0" parTransId="{929AEE49-9C87-4006-BA40-E3EB5F08D35C}" sibTransId="{AF7CBA45-57FB-48D5-8E67-95BAE715101F}"/>
    <dgm:cxn modelId="{28E43904-B286-479A-8F5B-C59C7E32F919}" srcId="{38E2C93E-7BB4-447C-A643-D73BBFD5EB35}" destId="{BCCC84CD-BE6C-403B-9E65-4D3EEB958206}" srcOrd="0" destOrd="0" parTransId="{CCE674DF-A867-4EFA-AC43-E10EF35BB28D}" sibTransId="{BE8794C8-421A-447F-A2E1-439067AF4B87}"/>
    <dgm:cxn modelId="{B8A68433-1428-4D29-BDB7-C78D9B1BDA16}" type="presOf" srcId="{BCCC84CD-BE6C-403B-9E65-4D3EEB958206}" destId="{377C0017-9653-4F34-831D-9D542405871D}" srcOrd="0" destOrd="0" presId="urn:microsoft.com/office/officeart/2005/8/layout/vList2"/>
    <dgm:cxn modelId="{DBB48513-F267-4D81-919E-B62888DE0B8D}" type="presOf" srcId="{28F879A7-88F8-44A6-81FF-81B58C2B1371}" destId="{1A6E36F6-07E6-460F-AC24-7A9097064B46}" srcOrd="0" destOrd="0" presId="urn:microsoft.com/office/officeart/2005/8/layout/vList2"/>
    <dgm:cxn modelId="{A7175911-40D0-42DB-BFF1-B1B49DBE03C8}" srcId="{38E2C93E-7BB4-447C-A643-D73BBFD5EB35}" destId="{2394F39E-9373-4D03-9984-30D7817E82F1}" srcOrd="5" destOrd="0" parTransId="{96B4FA51-5CAF-423B-B271-B1326E5FFEDC}" sibTransId="{4978739C-3D18-4E30-83BB-8ED7BFB6ABE9}"/>
    <dgm:cxn modelId="{D995898C-2A16-4C77-AFA8-EB2DC2AF63C5}" type="presOf" srcId="{BD8AECB0-1CC0-42FD-A485-F792F6929B3B}" destId="{BCD2F639-7499-4C81-85FC-E92F9298D629}" srcOrd="0" destOrd="0" presId="urn:microsoft.com/office/officeart/2005/8/layout/vList2"/>
    <dgm:cxn modelId="{061C2AA5-6248-456A-93D4-280B215AEDFE}" srcId="{38E2C93E-7BB4-447C-A643-D73BBFD5EB35}" destId="{BD8AECB0-1CC0-42FD-A485-F792F6929B3B}" srcOrd="1" destOrd="0" parTransId="{FAF3142B-C589-43FF-8CBB-B67693FAC272}" sibTransId="{8495C4FD-B0CF-43CC-95C5-13005A205DA5}"/>
    <dgm:cxn modelId="{2947D134-2437-4869-99BB-A4627E450DE8}" type="presOf" srcId="{65BE0B96-3269-493A-B72A-DD4A1FC02617}" destId="{08BE9D6F-83CE-4337-8990-3F10F91B8D47}" srcOrd="0" destOrd="0" presId="urn:microsoft.com/office/officeart/2005/8/layout/vList2"/>
    <dgm:cxn modelId="{694B7D7A-90CA-4978-84B0-93D27F1D5F59}" type="presOf" srcId="{CCB36C86-38D6-458E-A421-5CEA3BF0496D}" destId="{CF6CD451-E06C-41B2-9EAE-ECE2B8528CEB}" srcOrd="0" destOrd="0" presId="urn:microsoft.com/office/officeart/2005/8/layout/vList2"/>
    <dgm:cxn modelId="{299F813D-343D-4EB6-9196-7284A520E716}" srcId="{38E2C93E-7BB4-447C-A643-D73BBFD5EB35}" destId="{4F5E66E7-C433-4651-8F39-94ADB479A357}" srcOrd="7" destOrd="0" parTransId="{1ED3F0D1-FBF5-4A8A-8966-F4E48FEF6F22}" sibTransId="{F1D64EF5-E85B-4225-8610-70AFFA1AE2DE}"/>
    <dgm:cxn modelId="{2D12E4D5-7563-4C0D-AD7B-B84FF84DA873}" srcId="{38E2C93E-7BB4-447C-A643-D73BBFD5EB35}" destId="{28F879A7-88F8-44A6-81FF-81B58C2B1371}" srcOrd="4" destOrd="0" parTransId="{7BA2D08C-3D4E-4B8F-AEA2-B20439FBC0A1}" sibTransId="{8FB93105-BAB7-4EEC-A471-088E50D39EDB}"/>
    <dgm:cxn modelId="{CF77326D-5CE1-42D8-9F3B-DB92B4FB1DAB}" type="presOf" srcId="{315AA27C-0332-4412-873F-1E7EF5F9BB85}" destId="{A450795B-C7DF-448B-82F2-BA6B4FBF8492}" srcOrd="0" destOrd="0" presId="urn:microsoft.com/office/officeart/2005/8/layout/vList2"/>
    <dgm:cxn modelId="{53A03FB7-F6D6-447A-888D-D93CB4E3F39C}" type="presOf" srcId="{00DC956B-F588-4728-9ED5-900A7AD327C5}" destId="{04805DDA-CC56-4097-80D7-B04CFC782246}" srcOrd="0" destOrd="0" presId="urn:microsoft.com/office/officeart/2005/8/layout/vList2"/>
    <dgm:cxn modelId="{EB927DA2-BE90-4123-A6AE-BDF74EF29FFD}" type="presOf" srcId="{4F5E66E7-C433-4651-8F39-94ADB479A357}" destId="{1028A8F0-559D-47FC-B611-494C5B0DC75C}" srcOrd="0" destOrd="0" presId="urn:microsoft.com/office/officeart/2005/8/layout/vList2"/>
    <dgm:cxn modelId="{FA3F7D90-16B8-4EB7-9AAD-208D292E5146}" srcId="{38E2C93E-7BB4-447C-A643-D73BBFD5EB35}" destId="{315AA27C-0332-4412-873F-1E7EF5F9BB85}" srcOrd="2" destOrd="0" parTransId="{51351AB2-5510-469C-9555-1AA9EA027892}" sibTransId="{EC73F832-3159-48C2-83AA-BF7E786B6108}"/>
    <dgm:cxn modelId="{523C0D89-B85B-453F-9F53-4634A1FAE595}" srcId="{38E2C93E-7BB4-447C-A643-D73BBFD5EB35}" destId="{65BE0B96-3269-493A-B72A-DD4A1FC02617}" srcOrd="8" destOrd="0" parTransId="{3119403F-DEBD-45F4-B9FB-347525EE13D2}" sibTransId="{129107B3-9B2E-444D-9A7A-FD922BBD4A56}"/>
    <dgm:cxn modelId="{2C33DCF2-658D-49C5-B249-23A79C297045}" type="presOf" srcId="{38E2C93E-7BB4-447C-A643-D73BBFD5EB35}" destId="{0CB4EC8F-0638-4E92-88A1-B72EBB1BEC5D}" srcOrd="0" destOrd="0" presId="urn:microsoft.com/office/officeart/2005/8/layout/vList2"/>
    <dgm:cxn modelId="{2DA1C6C5-D8F6-4E2A-9D69-2CA1C67EE10F}" type="presOf" srcId="{2394F39E-9373-4D03-9984-30D7817E82F1}" destId="{5155961C-F6F4-4729-9F4E-A250F5068F43}" srcOrd="0" destOrd="0" presId="urn:microsoft.com/office/officeart/2005/8/layout/vList2"/>
    <dgm:cxn modelId="{02F70E84-4069-45A0-8E71-D924CDAB3BF2}" type="presParOf" srcId="{0CB4EC8F-0638-4E92-88A1-B72EBB1BEC5D}" destId="{377C0017-9653-4F34-831D-9D542405871D}" srcOrd="0" destOrd="0" presId="urn:microsoft.com/office/officeart/2005/8/layout/vList2"/>
    <dgm:cxn modelId="{C3E1900E-4C7A-4C80-BDD1-88366A9F92FD}" type="presParOf" srcId="{0CB4EC8F-0638-4E92-88A1-B72EBB1BEC5D}" destId="{BAECF457-7252-4E4C-B75F-C6A8F9C1297E}" srcOrd="1" destOrd="0" presId="urn:microsoft.com/office/officeart/2005/8/layout/vList2"/>
    <dgm:cxn modelId="{B31CDFBE-0EC1-4406-80AC-25CC1032F5D3}" type="presParOf" srcId="{0CB4EC8F-0638-4E92-88A1-B72EBB1BEC5D}" destId="{BCD2F639-7499-4C81-85FC-E92F9298D629}" srcOrd="2" destOrd="0" presId="urn:microsoft.com/office/officeart/2005/8/layout/vList2"/>
    <dgm:cxn modelId="{2514DFF3-A47D-4B8C-955F-B1167132406E}" type="presParOf" srcId="{0CB4EC8F-0638-4E92-88A1-B72EBB1BEC5D}" destId="{B77E2130-4901-4469-AAC3-62415FE5A0B1}" srcOrd="3" destOrd="0" presId="urn:microsoft.com/office/officeart/2005/8/layout/vList2"/>
    <dgm:cxn modelId="{2E8A68D5-11B8-4441-9AB1-48FA281708A5}" type="presParOf" srcId="{0CB4EC8F-0638-4E92-88A1-B72EBB1BEC5D}" destId="{A450795B-C7DF-448B-82F2-BA6B4FBF8492}" srcOrd="4" destOrd="0" presId="urn:microsoft.com/office/officeart/2005/8/layout/vList2"/>
    <dgm:cxn modelId="{BBD811D2-0CE6-4964-A3FD-46E75CAF310C}" type="presParOf" srcId="{0CB4EC8F-0638-4E92-88A1-B72EBB1BEC5D}" destId="{A11A3B45-ABA6-453F-B3A7-DB138C558B0A}" srcOrd="5" destOrd="0" presId="urn:microsoft.com/office/officeart/2005/8/layout/vList2"/>
    <dgm:cxn modelId="{E7CC9D20-D35F-4E06-B87B-0D372733AC66}" type="presParOf" srcId="{0CB4EC8F-0638-4E92-88A1-B72EBB1BEC5D}" destId="{04805DDA-CC56-4097-80D7-B04CFC782246}" srcOrd="6" destOrd="0" presId="urn:microsoft.com/office/officeart/2005/8/layout/vList2"/>
    <dgm:cxn modelId="{6099BCFE-25B5-4425-8B0A-9D1C24948339}" type="presParOf" srcId="{0CB4EC8F-0638-4E92-88A1-B72EBB1BEC5D}" destId="{88BBAE5B-9EAB-4D7A-BB00-A7C348F849E6}" srcOrd="7" destOrd="0" presId="urn:microsoft.com/office/officeart/2005/8/layout/vList2"/>
    <dgm:cxn modelId="{2F635E28-7447-48C4-8759-097138263874}" type="presParOf" srcId="{0CB4EC8F-0638-4E92-88A1-B72EBB1BEC5D}" destId="{1A6E36F6-07E6-460F-AC24-7A9097064B46}" srcOrd="8" destOrd="0" presId="urn:microsoft.com/office/officeart/2005/8/layout/vList2"/>
    <dgm:cxn modelId="{51926C22-D37B-4663-A4D4-0CDD076462AE}" type="presParOf" srcId="{0CB4EC8F-0638-4E92-88A1-B72EBB1BEC5D}" destId="{ADF12802-1BC8-4F05-AC68-4DCA2F5AA95B}" srcOrd="9" destOrd="0" presId="urn:microsoft.com/office/officeart/2005/8/layout/vList2"/>
    <dgm:cxn modelId="{CFBC9499-8A47-478A-88D8-0B4DC60E44CF}" type="presParOf" srcId="{0CB4EC8F-0638-4E92-88A1-B72EBB1BEC5D}" destId="{5155961C-F6F4-4729-9F4E-A250F5068F43}" srcOrd="10" destOrd="0" presId="urn:microsoft.com/office/officeart/2005/8/layout/vList2"/>
    <dgm:cxn modelId="{6CAAEA7C-7157-4DDD-AB71-22D83B0DC405}" type="presParOf" srcId="{0CB4EC8F-0638-4E92-88A1-B72EBB1BEC5D}" destId="{0548E7FC-93E6-4F69-8DBC-7C08255541F4}" srcOrd="11" destOrd="0" presId="urn:microsoft.com/office/officeart/2005/8/layout/vList2"/>
    <dgm:cxn modelId="{906E286A-47E1-43C5-A264-98CEC82A39A7}" type="presParOf" srcId="{0CB4EC8F-0638-4E92-88A1-B72EBB1BEC5D}" destId="{CF6CD451-E06C-41B2-9EAE-ECE2B8528CEB}" srcOrd="12" destOrd="0" presId="urn:microsoft.com/office/officeart/2005/8/layout/vList2"/>
    <dgm:cxn modelId="{257A47DB-CDDD-4635-83CA-6389D3777C38}" type="presParOf" srcId="{0CB4EC8F-0638-4E92-88A1-B72EBB1BEC5D}" destId="{59661534-BE3C-4139-87B6-F38253FD1BB5}" srcOrd="13" destOrd="0" presId="urn:microsoft.com/office/officeart/2005/8/layout/vList2"/>
    <dgm:cxn modelId="{F08F4801-DB7B-4CB2-9381-7AFC523B49E0}" type="presParOf" srcId="{0CB4EC8F-0638-4E92-88A1-B72EBB1BEC5D}" destId="{1028A8F0-559D-47FC-B611-494C5B0DC75C}" srcOrd="14" destOrd="0" presId="urn:microsoft.com/office/officeart/2005/8/layout/vList2"/>
    <dgm:cxn modelId="{5CEFACA5-4028-45F2-B427-2C3D99D6CFB4}" type="presParOf" srcId="{0CB4EC8F-0638-4E92-88A1-B72EBB1BEC5D}" destId="{D3ED05E6-55A7-4366-9123-083462A84822}" srcOrd="15" destOrd="0" presId="urn:microsoft.com/office/officeart/2005/8/layout/vList2"/>
    <dgm:cxn modelId="{4CD31542-2D74-42C4-A0E3-ADC588E665D1}" type="presParOf" srcId="{0CB4EC8F-0638-4E92-88A1-B72EBB1BEC5D}" destId="{08BE9D6F-83CE-4337-8990-3F10F91B8D4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2C93E-7BB4-447C-A643-D73BBFD5EB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C84CD-BE6C-403B-9E65-4D3EEB958206}">
      <dgm:prSet/>
      <dgm:spPr/>
      <dgm:t>
        <a:bodyPr/>
        <a:lstStyle/>
        <a:p>
          <a:r>
            <a:rPr lang="el-GR" dirty="0"/>
            <a:t>…εντάξουν τις γνώσεις τους για τα Λειτουργικά Συστήματα στο σχήμα της Εφαρμοσμένης Επιστήμης των</a:t>
          </a:r>
          <a:r>
            <a:rPr lang="en-US" dirty="0"/>
            <a:t> </a:t>
          </a:r>
          <a:r>
            <a:rPr lang="el-GR" dirty="0"/>
            <a:t>Υπολογιστών.</a:t>
          </a:r>
          <a:endParaRPr lang="en-US" dirty="0"/>
        </a:p>
      </dgm:t>
    </dgm:pt>
    <dgm:pt modelId="{CCE674DF-A867-4EFA-AC43-E10EF35BB28D}" type="parTrans" cxnId="{28E43904-B286-479A-8F5B-C59C7E32F919}">
      <dgm:prSet/>
      <dgm:spPr/>
      <dgm:t>
        <a:bodyPr/>
        <a:lstStyle/>
        <a:p>
          <a:endParaRPr lang="en-US"/>
        </a:p>
      </dgm:t>
    </dgm:pt>
    <dgm:pt modelId="{BE8794C8-421A-447F-A2E1-439067AF4B87}" type="sibTrans" cxnId="{28E43904-B286-479A-8F5B-C59C7E32F919}">
      <dgm:prSet/>
      <dgm:spPr/>
      <dgm:t>
        <a:bodyPr/>
        <a:lstStyle/>
        <a:p>
          <a:endParaRPr lang="en-US"/>
        </a:p>
      </dgm:t>
    </dgm:pt>
    <dgm:pt modelId="{BD8AECB0-1CC0-42FD-A485-F792F6929B3B}">
      <dgm:prSet/>
      <dgm:spPr/>
      <dgm:t>
        <a:bodyPr/>
        <a:lstStyle/>
        <a:p>
          <a:r>
            <a:rPr lang="en-US" dirty="0"/>
            <a:t>…</a:t>
          </a:r>
          <a:r>
            <a:rPr lang="el-GR" dirty="0"/>
            <a:t>εντάξουν τις γνώσεις τους για θέματα σχετικά με τη διαχείριση δεδομένων, δημιουργία, αποθήκευση και ανάκτηση πληροφορίας στο σχήμα της Εφαρμοσμένης Επιστήμης των Υπολογιστών.</a:t>
          </a:r>
          <a:endParaRPr lang="en-US" dirty="0"/>
        </a:p>
      </dgm:t>
    </dgm:pt>
    <dgm:pt modelId="{FAF3142B-C589-43FF-8CBB-B67693FAC272}" type="parTrans" cxnId="{061C2AA5-6248-456A-93D4-280B215AEDFE}">
      <dgm:prSet/>
      <dgm:spPr/>
      <dgm:t>
        <a:bodyPr/>
        <a:lstStyle/>
        <a:p>
          <a:endParaRPr lang="en-US"/>
        </a:p>
      </dgm:t>
    </dgm:pt>
    <dgm:pt modelId="{8495C4FD-B0CF-43CC-95C5-13005A205DA5}" type="sibTrans" cxnId="{061C2AA5-6248-456A-93D4-280B215AEDFE}">
      <dgm:prSet/>
      <dgm:spPr/>
      <dgm:t>
        <a:bodyPr/>
        <a:lstStyle/>
        <a:p>
          <a:endParaRPr lang="en-US"/>
        </a:p>
      </dgm:t>
    </dgm:pt>
    <dgm:pt modelId="{CDE0EDAC-D1AB-411D-BC56-F9C31FF786B7}">
      <dgm:prSet/>
      <dgm:spPr/>
      <dgm:t>
        <a:bodyPr/>
        <a:lstStyle/>
        <a:p>
          <a:r>
            <a:rPr lang="el-GR" dirty="0"/>
            <a:t>…αιτιολογούν ότι τα δεδομένα αποθηκεύονται σε οργανωμένες δομές και ότι αυτά ανακτώνται μέσω συγκεκριμένων συστημάτων και μεθοδολογιών.</a:t>
          </a:r>
          <a:endParaRPr lang="en-US" dirty="0"/>
        </a:p>
      </dgm:t>
    </dgm:pt>
    <dgm:pt modelId="{87D21760-0CD2-4AAD-B32A-978CB7F75EC9}" type="parTrans" cxnId="{72C95A83-AF5E-4129-B342-77F1673C1B69}">
      <dgm:prSet/>
      <dgm:spPr/>
      <dgm:t>
        <a:bodyPr/>
        <a:lstStyle/>
        <a:p>
          <a:endParaRPr lang="en-US"/>
        </a:p>
      </dgm:t>
    </dgm:pt>
    <dgm:pt modelId="{05BEC60F-BC33-4FD6-A9F2-3B10E660DBFF}" type="sibTrans" cxnId="{72C95A83-AF5E-4129-B342-77F1673C1B69}">
      <dgm:prSet/>
      <dgm:spPr/>
      <dgm:t>
        <a:bodyPr/>
        <a:lstStyle/>
        <a:p>
          <a:endParaRPr lang="en-US"/>
        </a:p>
      </dgm:t>
    </dgm:pt>
    <dgm:pt modelId="{62A4CC88-FB16-4541-82C8-F75EF0CC0F71}">
      <dgm:prSet/>
      <dgm:spPr/>
      <dgm:t>
        <a:bodyPr/>
        <a:lstStyle/>
        <a:p>
          <a:r>
            <a:rPr lang="el-GR" dirty="0"/>
            <a:t>…εντάξουν τις γνώσεις τους για θέματα επικοινωνίας και δικτύωσης συστημάτων στο σχήμα της Εφαρμοσμένης Επιστήμης των Υπολογιστών.</a:t>
          </a:r>
          <a:endParaRPr lang="en-US" dirty="0"/>
        </a:p>
      </dgm:t>
    </dgm:pt>
    <dgm:pt modelId="{34FBB94E-B2B1-43D8-B3A2-1DFE12EAF7F5}" type="parTrans" cxnId="{25AAEDCB-0FD3-416F-82A4-7216F8BE6B68}">
      <dgm:prSet/>
      <dgm:spPr/>
      <dgm:t>
        <a:bodyPr/>
        <a:lstStyle/>
        <a:p>
          <a:endParaRPr lang="en-US"/>
        </a:p>
      </dgm:t>
    </dgm:pt>
    <dgm:pt modelId="{2AA46A08-F3BC-4764-8F36-6F489085CF6C}" type="sibTrans" cxnId="{25AAEDCB-0FD3-416F-82A4-7216F8BE6B68}">
      <dgm:prSet/>
      <dgm:spPr/>
      <dgm:t>
        <a:bodyPr/>
        <a:lstStyle/>
        <a:p>
          <a:endParaRPr lang="en-US"/>
        </a:p>
      </dgm:t>
    </dgm:pt>
    <dgm:pt modelId="{577AD976-83AA-4088-8BB2-76A3874B8D8B}">
      <dgm:prSet/>
      <dgm:spPr/>
      <dgm:t>
        <a:bodyPr/>
        <a:lstStyle/>
        <a:p>
          <a:r>
            <a:rPr lang="el-GR" dirty="0"/>
            <a:t>…οργανώσουν σε νοητικό μοντέλο τα βασικά θέματα που αφορούν τα δίκτυα επικοινωνίας.</a:t>
          </a:r>
          <a:endParaRPr lang="en-US" dirty="0"/>
        </a:p>
      </dgm:t>
    </dgm:pt>
    <dgm:pt modelId="{13A70114-1B91-43B6-96B7-AFD340C64A4B}" type="parTrans" cxnId="{4BF4272F-BAF4-42AE-AA8B-A119C971AC48}">
      <dgm:prSet/>
      <dgm:spPr/>
      <dgm:t>
        <a:bodyPr/>
        <a:lstStyle/>
        <a:p>
          <a:endParaRPr lang="en-US"/>
        </a:p>
      </dgm:t>
    </dgm:pt>
    <dgm:pt modelId="{78084E70-E288-47F9-B7A0-BDE184C66075}" type="sibTrans" cxnId="{4BF4272F-BAF4-42AE-AA8B-A119C971AC48}">
      <dgm:prSet/>
      <dgm:spPr/>
      <dgm:t>
        <a:bodyPr/>
        <a:lstStyle/>
        <a:p>
          <a:endParaRPr lang="en-US"/>
        </a:p>
      </dgm:t>
    </dgm:pt>
    <dgm:pt modelId="{A4528520-868B-45BD-9D2A-0C2658568646}">
      <dgm:prSet/>
      <dgm:spPr/>
      <dgm:t>
        <a:bodyPr/>
        <a:lstStyle/>
        <a:p>
          <a:r>
            <a:rPr lang="el-GR" dirty="0"/>
            <a:t>…εντάξουν την Τεχνητή Νοημοσύνη στο σχήμα της Εφαρμοσμένης Επιστήμης των Υπολογιστών, να γνωρίσουν τις επιστημονικές περιοχές της εφαρμογής της και να μπορούν να αναφέρουν τομείς στους οποίους έχει εφαρμογή η Τεχνητή Νοημοσύνη.</a:t>
          </a:r>
          <a:endParaRPr lang="en-US" dirty="0"/>
        </a:p>
      </dgm:t>
    </dgm:pt>
    <dgm:pt modelId="{8C7BB609-5051-4C2C-8535-5E8D82701473}" type="parTrans" cxnId="{A7C59998-4725-4DD3-BAF4-BB6528D12AA9}">
      <dgm:prSet/>
      <dgm:spPr/>
      <dgm:t>
        <a:bodyPr/>
        <a:lstStyle/>
        <a:p>
          <a:endParaRPr lang="en-US"/>
        </a:p>
      </dgm:t>
    </dgm:pt>
    <dgm:pt modelId="{61C76B34-3F5B-43D9-80A1-B38FF58A3A35}" type="sibTrans" cxnId="{A7C59998-4725-4DD3-BAF4-BB6528D12AA9}">
      <dgm:prSet/>
      <dgm:spPr/>
      <dgm:t>
        <a:bodyPr/>
        <a:lstStyle/>
        <a:p>
          <a:endParaRPr lang="en-US"/>
        </a:p>
      </dgm:t>
    </dgm:pt>
    <dgm:pt modelId="{0CB4EC8F-0638-4E92-88A1-B72EBB1BEC5D}" type="pres">
      <dgm:prSet presAssocID="{38E2C93E-7BB4-447C-A643-D73BBFD5EB35}" presName="linear" presStyleCnt="0">
        <dgm:presLayoutVars>
          <dgm:animLvl val="lvl"/>
          <dgm:resizeHandles val="exact"/>
        </dgm:presLayoutVars>
      </dgm:prSet>
      <dgm:spPr/>
      <dgm:t>
        <a:bodyPr/>
        <a:lstStyle/>
        <a:p>
          <a:endParaRPr lang="el-GR"/>
        </a:p>
      </dgm:t>
    </dgm:pt>
    <dgm:pt modelId="{377C0017-9653-4F34-831D-9D542405871D}" type="pres">
      <dgm:prSet presAssocID="{BCCC84CD-BE6C-403B-9E65-4D3EEB958206}" presName="parentText" presStyleLbl="node1" presStyleIdx="0" presStyleCnt="6">
        <dgm:presLayoutVars>
          <dgm:chMax val="0"/>
          <dgm:bulletEnabled val="1"/>
        </dgm:presLayoutVars>
      </dgm:prSet>
      <dgm:spPr/>
      <dgm:t>
        <a:bodyPr/>
        <a:lstStyle/>
        <a:p>
          <a:endParaRPr lang="el-GR"/>
        </a:p>
      </dgm:t>
    </dgm:pt>
    <dgm:pt modelId="{BAECF457-7252-4E4C-B75F-C6A8F9C1297E}" type="pres">
      <dgm:prSet presAssocID="{BE8794C8-421A-447F-A2E1-439067AF4B87}" presName="spacer" presStyleCnt="0"/>
      <dgm:spPr/>
    </dgm:pt>
    <dgm:pt modelId="{BCD2F639-7499-4C81-85FC-E92F9298D629}" type="pres">
      <dgm:prSet presAssocID="{BD8AECB0-1CC0-42FD-A485-F792F6929B3B}" presName="parentText" presStyleLbl="node1" presStyleIdx="1" presStyleCnt="6">
        <dgm:presLayoutVars>
          <dgm:chMax val="0"/>
          <dgm:bulletEnabled val="1"/>
        </dgm:presLayoutVars>
      </dgm:prSet>
      <dgm:spPr/>
      <dgm:t>
        <a:bodyPr/>
        <a:lstStyle/>
        <a:p>
          <a:endParaRPr lang="el-GR"/>
        </a:p>
      </dgm:t>
    </dgm:pt>
    <dgm:pt modelId="{2667C80E-9966-4264-9645-116E3DEABB4A}" type="pres">
      <dgm:prSet presAssocID="{8495C4FD-B0CF-43CC-95C5-13005A205DA5}" presName="spacer" presStyleCnt="0"/>
      <dgm:spPr/>
    </dgm:pt>
    <dgm:pt modelId="{5EE8F1B9-E877-4CB8-A2E3-6840F794600D}" type="pres">
      <dgm:prSet presAssocID="{CDE0EDAC-D1AB-411D-BC56-F9C31FF786B7}" presName="parentText" presStyleLbl="node1" presStyleIdx="2" presStyleCnt="6">
        <dgm:presLayoutVars>
          <dgm:chMax val="0"/>
          <dgm:bulletEnabled val="1"/>
        </dgm:presLayoutVars>
      </dgm:prSet>
      <dgm:spPr/>
      <dgm:t>
        <a:bodyPr/>
        <a:lstStyle/>
        <a:p>
          <a:endParaRPr lang="el-GR"/>
        </a:p>
      </dgm:t>
    </dgm:pt>
    <dgm:pt modelId="{C19BB219-4E7E-4317-B9A5-811C8143C62F}" type="pres">
      <dgm:prSet presAssocID="{05BEC60F-BC33-4FD6-A9F2-3B10E660DBFF}" presName="spacer" presStyleCnt="0"/>
      <dgm:spPr/>
    </dgm:pt>
    <dgm:pt modelId="{FF0B88D6-9DBB-497B-97B7-BF28B0DDE70F}" type="pres">
      <dgm:prSet presAssocID="{62A4CC88-FB16-4541-82C8-F75EF0CC0F71}" presName="parentText" presStyleLbl="node1" presStyleIdx="3" presStyleCnt="6">
        <dgm:presLayoutVars>
          <dgm:chMax val="0"/>
          <dgm:bulletEnabled val="1"/>
        </dgm:presLayoutVars>
      </dgm:prSet>
      <dgm:spPr/>
      <dgm:t>
        <a:bodyPr/>
        <a:lstStyle/>
        <a:p>
          <a:endParaRPr lang="el-GR"/>
        </a:p>
      </dgm:t>
    </dgm:pt>
    <dgm:pt modelId="{061D8947-4779-48FF-927F-64EE75F92F2B}" type="pres">
      <dgm:prSet presAssocID="{2AA46A08-F3BC-4764-8F36-6F489085CF6C}" presName="spacer" presStyleCnt="0"/>
      <dgm:spPr/>
    </dgm:pt>
    <dgm:pt modelId="{6237FE23-CC26-4A1B-A555-407D3CCBAC07}" type="pres">
      <dgm:prSet presAssocID="{577AD976-83AA-4088-8BB2-76A3874B8D8B}" presName="parentText" presStyleLbl="node1" presStyleIdx="4" presStyleCnt="6">
        <dgm:presLayoutVars>
          <dgm:chMax val="0"/>
          <dgm:bulletEnabled val="1"/>
        </dgm:presLayoutVars>
      </dgm:prSet>
      <dgm:spPr/>
      <dgm:t>
        <a:bodyPr/>
        <a:lstStyle/>
        <a:p>
          <a:endParaRPr lang="el-GR"/>
        </a:p>
      </dgm:t>
    </dgm:pt>
    <dgm:pt modelId="{EC50BB9C-C6C4-48C5-9B37-0D1701ECCA90}" type="pres">
      <dgm:prSet presAssocID="{78084E70-E288-47F9-B7A0-BDE184C66075}" presName="spacer" presStyleCnt="0"/>
      <dgm:spPr/>
    </dgm:pt>
    <dgm:pt modelId="{93CD3279-061E-4E80-B6E0-EC5815973C06}" type="pres">
      <dgm:prSet presAssocID="{A4528520-868B-45BD-9D2A-0C2658568646}" presName="parentText" presStyleLbl="node1" presStyleIdx="5" presStyleCnt="6">
        <dgm:presLayoutVars>
          <dgm:chMax val="0"/>
          <dgm:bulletEnabled val="1"/>
        </dgm:presLayoutVars>
      </dgm:prSet>
      <dgm:spPr/>
      <dgm:t>
        <a:bodyPr/>
        <a:lstStyle/>
        <a:p>
          <a:endParaRPr lang="el-GR"/>
        </a:p>
      </dgm:t>
    </dgm:pt>
  </dgm:ptLst>
  <dgm:cxnLst>
    <dgm:cxn modelId="{4BF4272F-BAF4-42AE-AA8B-A119C971AC48}" srcId="{38E2C93E-7BB4-447C-A643-D73BBFD5EB35}" destId="{577AD976-83AA-4088-8BB2-76A3874B8D8B}" srcOrd="4" destOrd="0" parTransId="{13A70114-1B91-43B6-96B7-AFD340C64A4B}" sibTransId="{78084E70-E288-47F9-B7A0-BDE184C66075}"/>
    <dgm:cxn modelId="{28E43904-B286-479A-8F5B-C59C7E32F919}" srcId="{38E2C93E-7BB4-447C-A643-D73BBFD5EB35}" destId="{BCCC84CD-BE6C-403B-9E65-4D3EEB958206}" srcOrd="0" destOrd="0" parTransId="{CCE674DF-A867-4EFA-AC43-E10EF35BB28D}" sibTransId="{BE8794C8-421A-447F-A2E1-439067AF4B87}"/>
    <dgm:cxn modelId="{B8A68433-1428-4D29-BDB7-C78D9B1BDA16}" type="presOf" srcId="{BCCC84CD-BE6C-403B-9E65-4D3EEB958206}" destId="{377C0017-9653-4F34-831D-9D542405871D}" srcOrd="0" destOrd="0" presId="urn:microsoft.com/office/officeart/2005/8/layout/vList2"/>
    <dgm:cxn modelId="{7F5FB699-84D0-4BA3-A3CE-D0A3D8BA00A6}" type="presOf" srcId="{62A4CC88-FB16-4541-82C8-F75EF0CC0F71}" destId="{FF0B88D6-9DBB-497B-97B7-BF28B0DDE70F}" srcOrd="0" destOrd="0" presId="urn:microsoft.com/office/officeart/2005/8/layout/vList2"/>
    <dgm:cxn modelId="{72C95A83-AF5E-4129-B342-77F1673C1B69}" srcId="{38E2C93E-7BB4-447C-A643-D73BBFD5EB35}" destId="{CDE0EDAC-D1AB-411D-BC56-F9C31FF786B7}" srcOrd="2" destOrd="0" parTransId="{87D21760-0CD2-4AAD-B32A-978CB7F75EC9}" sibTransId="{05BEC60F-BC33-4FD6-A9F2-3B10E660DBFF}"/>
    <dgm:cxn modelId="{D995898C-2A16-4C77-AFA8-EB2DC2AF63C5}" type="presOf" srcId="{BD8AECB0-1CC0-42FD-A485-F792F6929B3B}" destId="{BCD2F639-7499-4C81-85FC-E92F9298D629}" srcOrd="0" destOrd="0" presId="urn:microsoft.com/office/officeart/2005/8/layout/vList2"/>
    <dgm:cxn modelId="{061C2AA5-6248-456A-93D4-280B215AEDFE}" srcId="{38E2C93E-7BB4-447C-A643-D73BBFD5EB35}" destId="{BD8AECB0-1CC0-42FD-A485-F792F6929B3B}" srcOrd="1" destOrd="0" parTransId="{FAF3142B-C589-43FF-8CBB-B67693FAC272}" sibTransId="{8495C4FD-B0CF-43CC-95C5-13005A205DA5}"/>
    <dgm:cxn modelId="{25AAEDCB-0FD3-416F-82A4-7216F8BE6B68}" srcId="{38E2C93E-7BB4-447C-A643-D73BBFD5EB35}" destId="{62A4CC88-FB16-4541-82C8-F75EF0CC0F71}" srcOrd="3" destOrd="0" parTransId="{34FBB94E-B2B1-43D8-B3A2-1DFE12EAF7F5}" sibTransId="{2AA46A08-F3BC-4764-8F36-6F489085CF6C}"/>
    <dgm:cxn modelId="{3A6072D0-161D-43C2-8EB2-336592C5AA83}" type="presOf" srcId="{A4528520-868B-45BD-9D2A-0C2658568646}" destId="{93CD3279-061E-4E80-B6E0-EC5815973C06}" srcOrd="0" destOrd="0" presId="urn:microsoft.com/office/officeart/2005/8/layout/vList2"/>
    <dgm:cxn modelId="{A7C59998-4725-4DD3-BAF4-BB6528D12AA9}" srcId="{38E2C93E-7BB4-447C-A643-D73BBFD5EB35}" destId="{A4528520-868B-45BD-9D2A-0C2658568646}" srcOrd="5" destOrd="0" parTransId="{8C7BB609-5051-4C2C-8535-5E8D82701473}" sibTransId="{61C76B34-3F5B-43D9-80A1-B38FF58A3A35}"/>
    <dgm:cxn modelId="{5C22D039-D4BE-4B94-9CCB-D429E3F54A67}" type="presOf" srcId="{CDE0EDAC-D1AB-411D-BC56-F9C31FF786B7}" destId="{5EE8F1B9-E877-4CB8-A2E3-6840F794600D}" srcOrd="0" destOrd="0" presId="urn:microsoft.com/office/officeart/2005/8/layout/vList2"/>
    <dgm:cxn modelId="{60BC23A1-DD12-4FCC-B764-2674553EF24F}" type="presOf" srcId="{577AD976-83AA-4088-8BB2-76A3874B8D8B}" destId="{6237FE23-CC26-4A1B-A555-407D3CCBAC07}" srcOrd="0" destOrd="0" presId="urn:microsoft.com/office/officeart/2005/8/layout/vList2"/>
    <dgm:cxn modelId="{2C33DCF2-658D-49C5-B249-23A79C297045}" type="presOf" srcId="{38E2C93E-7BB4-447C-A643-D73BBFD5EB35}" destId="{0CB4EC8F-0638-4E92-88A1-B72EBB1BEC5D}" srcOrd="0" destOrd="0" presId="urn:microsoft.com/office/officeart/2005/8/layout/vList2"/>
    <dgm:cxn modelId="{02F70E84-4069-45A0-8E71-D924CDAB3BF2}" type="presParOf" srcId="{0CB4EC8F-0638-4E92-88A1-B72EBB1BEC5D}" destId="{377C0017-9653-4F34-831D-9D542405871D}" srcOrd="0" destOrd="0" presId="urn:microsoft.com/office/officeart/2005/8/layout/vList2"/>
    <dgm:cxn modelId="{C3E1900E-4C7A-4C80-BDD1-88366A9F92FD}" type="presParOf" srcId="{0CB4EC8F-0638-4E92-88A1-B72EBB1BEC5D}" destId="{BAECF457-7252-4E4C-B75F-C6A8F9C1297E}" srcOrd="1" destOrd="0" presId="urn:microsoft.com/office/officeart/2005/8/layout/vList2"/>
    <dgm:cxn modelId="{B31CDFBE-0EC1-4406-80AC-25CC1032F5D3}" type="presParOf" srcId="{0CB4EC8F-0638-4E92-88A1-B72EBB1BEC5D}" destId="{BCD2F639-7499-4C81-85FC-E92F9298D629}" srcOrd="2" destOrd="0" presId="urn:microsoft.com/office/officeart/2005/8/layout/vList2"/>
    <dgm:cxn modelId="{66ABC5DE-E0ED-4758-ACE0-70338D869268}" type="presParOf" srcId="{0CB4EC8F-0638-4E92-88A1-B72EBB1BEC5D}" destId="{2667C80E-9966-4264-9645-116E3DEABB4A}" srcOrd="3" destOrd="0" presId="urn:microsoft.com/office/officeart/2005/8/layout/vList2"/>
    <dgm:cxn modelId="{81EB447F-9A6C-4CD5-8EEB-2E50DFAF583F}" type="presParOf" srcId="{0CB4EC8F-0638-4E92-88A1-B72EBB1BEC5D}" destId="{5EE8F1B9-E877-4CB8-A2E3-6840F794600D}" srcOrd="4" destOrd="0" presId="urn:microsoft.com/office/officeart/2005/8/layout/vList2"/>
    <dgm:cxn modelId="{29D9B004-ACBF-4FAC-A6BB-CFD2D453F4BD}" type="presParOf" srcId="{0CB4EC8F-0638-4E92-88A1-B72EBB1BEC5D}" destId="{C19BB219-4E7E-4317-B9A5-811C8143C62F}" srcOrd="5" destOrd="0" presId="urn:microsoft.com/office/officeart/2005/8/layout/vList2"/>
    <dgm:cxn modelId="{3A25C096-2FC1-4263-8925-85B401E9513F}" type="presParOf" srcId="{0CB4EC8F-0638-4E92-88A1-B72EBB1BEC5D}" destId="{FF0B88D6-9DBB-497B-97B7-BF28B0DDE70F}" srcOrd="6" destOrd="0" presId="urn:microsoft.com/office/officeart/2005/8/layout/vList2"/>
    <dgm:cxn modelId="{A9E73E78-B461-4BD6-84C4-A5E1E861DF73}" type="presParOf" srcId="{0CB4EC8F-0638-4E92-88A1-B72EBB1BEC5D}" destId="{061D8947-4779-48FF-927F-64EE75F92F2B}" srcOrd="7" destOrd="0" presId="urn:microsoft.com/office/officeart/2005/8/layout/vList2"/>
    <dgm:cxn modelId="{1B5DF6E6-E666-4966-98B9-9D844535657D}" type="presParOf" srcId="{0CB4EC8F-0638-4E92-88A1-B72EBB1BEC5D}" destId="{6237FE23-CC26-4A1B-A555-407D3CCBAC07}" srcOrd="8" destOrd="0" presId="urn:microsoft.com/office/officeart/2005/8/layout/vList2"/>
    <dgm:cxn modelId="{BAC0A445-F387-4688-B642-17B3A6A843DD}" type="presParOf" srcId="{0CB4EC8F-0638-4E92-88A1-B72EBB1BEC5D}" destId="{EC50BB9C-C6C4-48C5-9B37-0D1701ECCA90}" srcOrd="9" destOrd="0" presId="urn:microsoft.com/office/officeart/2005/8/layout/vList2"/>
    <dgm:cxn modelId="{7BC83D78-4015-4F1E-ABB4-6333A509D963}" type="presParOf" srcId="{0CB4EC8F-0638-4E92-88A1-B72EBB1BEC5D}" destId="{93CD3279-061E-4E80-B6E0-EC5815973C0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6D88A1-C6C3-4399-9C8F-13B562571CB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4F2D441-6691-43EE-8BD5-0C33DA09AF00}">
      <dgm:prSet/>
      <dgm:spPr/>
      <dgm:t>
        <a:bodyPr/>
        <a:lstStyle/>
        <a:p>
          <a:pPr algn="just"/>
          <a:r>
            <a:rPr lang="el-GR" b="0" i="0" dirty="0"/>
            <a:t>Σε όλες τις τάξεις του Γενικού Λυκείου διενεργούνται στα μαθήματα όλων των Ομάδων</a:t>
          </a:r>
          <a:r>
            <a:rPr lang="el-GR" b="1" i="0" dirty="0"/>
            <a:t> δύο (2) </a:t>
          </a:r>
          <a:r>
            <a:rPr lang="el-GR" b="1" i="0" dirty="0" err="1"/>
            <a:t>τετραμηνιαίες</a:t>
          </a:r>
          <a:r>
            <a:rPr lang="el-GR" b="1" i="0" dirty="0"/>
            <a:t> δοκιμασίες αξιολόγησης, μία (1) κατά τη διάρκεια του πρώτου </a:t>
          </a:r>
          <a:r>
            <a:rPr lang="el-GR" b="1" i="0" dirty="0" err="1"/>
            <a:t>τετραμήνου</a:t>
          </a:r>
          <a:r>
            <a:rPr lang="el-GR" b="1" i="0" dirty="0"/>
            <a:t> και μία (1) κατά τη διάρκεια του δεύτερου </a:t>
          </a:r>
          <a:r>
            <a:rPr lang="el-GR" b="1" i="0" dirty="0" err="1"/>
            <a:t>τετραμήνου</a:t>
          </a:r>
          <a:r>
            <a:rPr lang="el-GR" b="1" i="0" dirty="0"/>
            <a:t>, </a:t>
          </a:r>
          <a:r>
            <a:rPr lang="el-GR" b="0" i="0" dirty="0"/>
            <a:t>με εξαίρεση το μάθημα της Φυσικής Αγωγής, στο οποίο δεν διενεργείται </a:t>
          </a:r>
          <a:r>
            <a:rPr lang="el-GR" b="0" i="0" dirty="0" err="1"/>
            <a:t>τετραμηνιαία</a:t>
          </a:r>
          <a:r>
            <a:rPr lang="el-GR" b="0" i="0" dirty="0"/>
            <a:t> δοκιμασία αξιολόγησης.</a:t>
          </a:r>
          <a:endParaRPr lang="en-US" dirty="0"/>
        </a:p>
      </dgm:t>
    </dgm:pt>
    <dgm:pt modelId="{00909DB6-8925-4D37-8D31-894C216CB9A9}" type="parTrans" cxnId="{5788A4B8-A654-4B49-BB7A-789CF428FC38}">
      <dgm:prSet/>
      <dgm:spPr/>
      <dgm:t>
        <a:bodyPr/>
        <a:lstStyle/>
        <a:p>
          <a:endParaRPr lang="en-US"/>
        </a:p>
      </dgm:t>
    </dgm:pt>
    <dgm:pt modelId="{F3C49922-E289-46B9-BCF1-FA3B69B68F87}" type="sibTrans" cxnId="{5788A4B8-A654-4B49-BB7A-789CF428FC38}">
      <dgm:prSet/>
      <dgm:spPr/>
      <dgm:t>
        <a:bodyPr/>
        <a:lstStyle/>
        <a:p>
          <a:endParaRPr lang="en-US"/>
        </a:p>
      </dgm:t>
    </dgm:pt>
    <dgm:pt modelId="{E5A4747B-4412-4774-A886-9F97A14F7F69}">
      <dgm:prSet/>
      <dgm:spPr/>
      <dgm:t>
        <a:bodyPr/>
        <a:lstStyle/>
        <a:p>
          <a:r>
            <a:rPr lang="en-US"/>
            <a:t>T</a:t>
          </a:r>
          <a:r>
            <a:rPr lang="el-GR"/>
            <a:t>ετραμηνιαίες δοκιμασίες αξιολόγησης</a:t>
          </a:r>
          <a:r>
            <a:rPr lang="en-US"/>
            <a:t> </a:t>
          </a:r>
          <a:r>
            <a:rPr lang="el-GR"/>
            <a:t>είναι οι: </a:t>
          </a:r>
          <a:endParaRPr lang="en-US"/>
        </a:p>
      </dgm:t>
    </dgm:pt>
    <dgm:pt modelId="{154BFAA5-DC4E-49F5-AD31-AC5383B4DD3E}" type="parTrans" cxnId="{6C0B2DD6-F027-4EC1-AEBC-2F4C3C8D9519}">
      <dgm:prSet/>
      <dgm:spPr/>
      <dgm:t>
        <a:bodyPr/>
        <a:lstStyle/>
        <a:p>
          <a:endParaRPr lang="en-US"/>
        </a:p>
      </dgm:t>
    </dgm:pt>
    <dgm:pt modelId="{BD12E558-A0C4-4AD2-BD47-444CC6EB4DEA}" type="sibTrans" cxnId="{6C0B2DD6-F027-4EC1-AEBC-2F4C3C8D9519}">
      <dgm:prSet/>
      <dgm:spPr/>
      <dgm:t>
        <a:bodyPr/>
        <a:lstStyle/>
        <a:p>
          <a:endParaRPr lang="en-US"/>
        </a:p>
      </dgm:t>
    </dgm:pt>
    <dgm:pt modelId="{CF022242-BBD9-4A7F-B0F2-A1EDA05C223A}">
      <dgm:prSet/>
      <dgm:spPr/>
      <dgm:t>
        <a:bodyPr/>
        <a:lstStyle/>
        <a:p>
          <a:r>
            <a:rPr lang="el-GR"/>
            <a:t>ωριαίες γραπτές δοκιμασίες ή </a:t>
          </a:r>
          <a:endParaRPr lang="en-US"/>
        </a:p>
      </dgm:t>
    </dgm:pt>
    <dgm:pt modelId="{EBC57B44-841C-4913-B4A5-E9502F6173D5}" type="parTrans" cxnId="{42B18CF3-446A-40EE-BC9F-D4D040AC055E}">
      <dgm:prSet/>
      <dgm:spPr/>
      <dgm:t>
        <a:bodyPr/>
        <a:lstStyle/>
        <a:p>
          <a:endParaRPr lang="en-US"/>
        </a:p>
      </dgm:t>
    </dgm:pt>
    <dgm:pt modelId="{66C19C7D-9E7E-47D5-A2A3-2AAA43C6BB9A}" type="sibTrans" cxnId="{42B18CF3-446A-40EE-BC9F-D4D040AC055E}">
      <dgm:prSet/>
      <dgm:spPr/>
      <dgm:t>
        <a:bodyPr/>
        <a:lstStyle/>
        <a:p>
          <a:endParaRPr lang="en-US"/>
        </a:p>
      </dgm:t>
    </dgm:pt>
    <dgm:pt modelId="{A1A4BAA9-E15B-42C4-8186-BC17356CA060}">
      <dgm:prSet/>
      <dgm:spPr/>
      <dgm:t>
        <a:bodyPr/>
        <a:lstStyle/>
        <a:p>
          <a:r>
            <a:rPr lang="el-GR"/>
            <a:t>ανάθεση και υποβολή/παρουσίαση ατομικής ή ομαδικής συνθετικής ή διαθεματικής δημιουργικής εργασίας </a:t>
          </a:r>
          <a:endParaRPr lang="en-US"/>
        </a:p>
      </dgm:t>
    </dgm:pt>
    <dgm:pt modelId="{B4F03D89-20EE-4428-BEA8-811FF693745B}" type="parTrans" cxnId="{C875087C-2472-4527-BC43-C53CD951729F}">
      <dgm:prSet/>
      <dgm:spPr/>
      <dgm:t>
        <a:bodyPr/>
        <a:lstStyle/>
        <a:p>
          <a:endParaRPr lang="en-US"/>
        </a:p>
      </dgm:t>
    </dgm:pt>
    <dgm:pt modelId="{039C8721-3E20-4D76-87EB-812E0B7997FB}" type="sibTrans" cxnId="{C875087C-2472-4527-BC43-C53CD951729F}">
      <dgm:prSet/>
      <dgm:spPr/>
      <dgm:t>
        <a:bodyPr/>
        <a:lstStyle/>
        <a:p>
          <a:endParaRPr lang="en-US"/>
        </a:p>
      </dgm:t>
    </dgm:pt>
    <dgm:pt modelId="{186DC524-DC7B-4152-9CE6-65870F3D35C3}">
      <dgm:prSet/>
      <dgm:spPr/>
      <dgm:t>
        <a:bodyPr/>
        <a:lstStyle/>
        <a:p>
          <a:r>
            <a:rPr lang="el-GR"/>
            <a:t>ή αξιοποίηση των χαρακτηριστικών και των σταδίων εφαρμογής του μοντέλου της ανεστραμμένης τάξης</a:t>
          </a:r>
          <a:endParaRPr lang="en-US"/>
        </a:p>
      </dgm:t>
    </dgm:pt>
    <dgm:pt modelId="{620B0DD9-2A64-4D95-932F-D5E1829766CD}" type="parTrans" cxnId="{A41A2543-9D0C-4418-A3F9-CB388009AC01}">
      <dgm:prSet/>
      <dgm:spPr/>
      <dgm:t>
        <a:bodyPr/>
        <a:lstStyle/>
        <a:p>
          <a:endParaRPr lang="en-US"/>
        </a:p>
      </dgm:t>
    </dgm:pt>
    <dgm:pt modelId="{4D5ED897-2E3D-457A-B913-C454F5A32A44}" type="sibTrans" cxnId="{A41A2543-9D0C-4418-A3F9-CB388009AC01}">
      <dgm:prSet/>
      <dgm:spPr/>
      <dgm:t>
        <a:bodyPr/>
        <a:lstStyle/>
        <a:p>
          <a:endParaRPr lang="en-US"/>
        </a:p>
      </dgm:t>
    </dgm:pt>
    <dgm:pt modelId="{DD0E28A6-D6A3-4917-8A0C-E2CFD76B1D0A}" type="pres">
      <dgm:prSet presAssocID="{666D88A1-C6C3-4399-9C8F-13B562571CB1}" presName="Name0" presStyleCnt="0">
        <dgm:presLayoutVars>
          <dgm:dir/>
          <dgm:animLvl val="lvl"/>
          <dgm:resizeHandles val="exact"/>
        </dgm:presLayoutVars>
      </dgm:prSet>
      <dgm:spPr/>
      <dgm:t>
        <a:bodyPr/>
        <a:lstStyle/>
        <a:p>
          <a:endParaRPr lang="el-GR"/>
        </a:p>
      </dgm:t>
    </dgm:pt>
    <dgm:pt modelId="{11F8EACB-2B99-4126-A743-CC2596A4F270}" type="pres">
      <dgm:prSet presAssocID="{E5A4747B-4412-4774-A886-9F97A14F7F69}" presName="boxAndChildren" presStyleCnt="0"/>
      <dgm:spPr/>
    </dgm:pt>
    <dgm:pt modelId="{C0CE2009-2927-4D4A-91DE-0875E6EC7B59}" type="pres">
      <dgm:prSet presAssocID="{E5A4747B-4412-4774-A886-9F97A14F7F69}" presName="parentTextBox" presStyleLbl="node1" presStyleIdx="0" presStyleCnt="2"/>
      <dgm:spPr/>
      <dgm:t>
        <a:bodyPr/>
        <a:lstStyle/>
        <a:p>
          <a:endParaRPr lang="el-GR"/>
        </a:p>
      </dgm:t>
    </dgm:pt>
    <dgm:pt modelId="{B8D01B2B-CEDC-4BB3-B4F2-FE4F9B4B9CE0}" type="pres">
      <dgm:prSet presAssocID="{E5A4747B-4412-4774-A886-9F97A14F7F69}" presName="entireBox" presStyleLbl="node1" presStyleIdx="0" presStyleCnt="2"/>
      <dgm:spPr/>
      <dgm:t>
        <a:bodyPr/>
        <a:lstStyle/>
        <a:p>
          <a:endParaRPr lang="el-GR"/>
        </a:p>
      </dgm:t>
    </dgm:pt>
    <dgm:pt modelId="{05428832-082B-40C4-90F3-D79631033C94}" type="pres">
      <dgm:prSet presAssocID="{E5A4747B-4412-4774-A886-9F97A14F7F69}" presName="descendantBox" presStyleCnt="0"/>
      <dgm:spPr/>
    </dgm:pt>
    <dgm:pt modelId="{4FC7CE06-17DC-4FAD-9D1E-C7FE3291FBD9}" type="pres">
      <dgm:prSet presAssocID="{CF022242-BBD9-4A7F-B0F2-A1EDA05C223A}" presName="childTextBox" presStyleLbl="fgAccFollowNode1" presStyleIdx="0" presStyleCnt="3">
        <dgm:presLayoutVars>
          <dgm:bulletEnabled val="1"/>
        </dgm:presLayoutVars>
      </dgm:prSet>
      <dgm:spPr/>
      <dgm:t>
        <a:bodyPr/>
        <a:lstStyle/>
        <a:p>
          <a:endParaRPr lang="el-GR"/>
        </a:p>
      </dgm:t>
    </dgm:pt>
    <dgm:pt modelId="{CFD2D2FE-BE5E-4B05-B815-5E5479C9246A}" type="pres">
      <dgm:prSet presAssocID="{A1A4BAA9-E15B-42C4-8186-BC17356CA060}" presName="childTextBox" presStyleLbl="fgAccFollowNode1" presStyleIdx="1" presStyleCnt="3">
        <dgm:presLayoutVars>
          <dgm:bulletEnabled val="1"/>
        </dgm:presLayoutVars>
      </dgm:prSet>
      <dgm:spPr/>
      <dgm:t>
        <a:bodyPr/>
        <a:lstStyle/>
        <a:p>
          <a:endParaRPr lang="el-GR"/>
        </a:p>
      </dgm:t>
    </dgm:pt>
    <dgm:pt modelId="{F343B7D2-053E-4E53-989C-33AF6B46D854}" type="pres">
      <dgm:prSet presAssocID="{186DC524-DC7B-4152-9CE6-65870F3D35C3}" presName="childTextBox" presStyleLbl="fgAccFollowNode1" presStyleIdx="2" presStyleCnt="3">
        <dgm:presLayoutVars>
          <dgm:bulletEnabled val="1"/>
        </dgm:presLayoutVars>
      </dgm:prSet>
      <dgm:spPr/>
      <dgm:t>
        <a:bodyPr/>
        <a:lstStyle/>
        <a:p>
          <a:endParaRPr lang="el-GR"/>
        </a:p>
      </dgm:t>
    </dgm:pt>
    <dgm:pt modelId="{DDCC7C9B-1859-4B21-B0C3-F928371EDF12}" type="pres">
      <dgm:prSet presAssocID="{F3C49922-E289-46B9-BCF1-FA3B69B68F87}" presName="sp" presStyleCnt="0"/>
      <dgm:spPr/>
    </dgm:pt>
    <dgm:pt modelId="{20F9E8A9-AEA9-4800-932E-7F82D79A2AA1}" type="pres">
      <dgm:prSet presAssocID="{F4F2D441-6691-43EE-8BD5-0C33DA09AF00}" presName="arrowAndChildren" presStyleCnt="0"/>
      <dgm:spPr/>
    </dgm:pt>
    <dgm:pt modelId="{5E168272-A74F-436C-997A-D2EEB7F76B55}" type="pres">
      <dgm:prSet presAssocID="{F4F2D441-6691-43EE-8BD5-0C33DA09AF00}" presName="parentTextArrow" presStyleLbl="node1" presStyleIdx="1" presStyleCnt="2"/>
      <dgm:spPr/>
      <dgm:t>
        <a:bodyPr/>
        <a:lstStyle/>
        <a:p>
          <a:endParaRPr lang="el-GR"/>
        </a:p>
      </dgm:t>
    </dgm:pt>
  </dgm:ptLst>
  <dgm:cxnLst>
    <dgm:cxn modelId="{06187187-5077-4CD7-AD13-B0D4127C95D7}" type="presOf" srcId="{E5A4747B-4412-4774-A886-9F97A14F7F69}" destId="{B8D01B2B-CEDC-4BB3-B4F2-FE4F9B4B9CE0}" srcOrd="1" destOrd="0" presId="urn:microsoft.com/office/officeart/2005/8/layout/process4"/>
    <dgm:cxn modelId="{505FE31A-DF68-4E2D-9C4B-DA22481232CE}" type="presOf" srcId="{A1A4BAA9-E15B-42C4-8186-BC17356CA060}" destId="{CFD2D2FE-BE5E-4B05-B815-5E5479C9246A}" srcOrd="0" destOrd="0" presId="urn:microsoft.com/office/officeart/2005/8/layout/process4"/>
    <dgm:cxn modelId="{7034F0B7-3B0A-4F21-8D4F-0D516DF9B836}" type="presOf" srcId="{186DC524-DC7B-4152-9CE6-65870F3D35C3}" destId="{F343B7D2-053E-4E53-989C-33AF6B46D854}" srcOrd="0" destOrd="0" presId="urn:microsoft.com/office/officeart/2005/8/layout/process4"/>
    <dgm:cxn modelId="{5788A4B8-A654-4B49-BB7A-789CF428FC38}" srcId="{666D88A1-C6C3-4399-9C8F-13B562571CB1}" destId="{F4F2D441-6691-43EE-8BD5-0C33DA09AF00}" srcOrd="0" destOrd="0" parTransId="{00909DB6-8925-4D37-8D31-894C216CB9A9}" sibTransId="{F3C49922-E289-46B9-BCF1-FA3B69B68F87}"/>
    <dgm:cxn modelId="{C875087C-2472-4527-BC43-C53CD951729F}" srcId="{E5A4747B-4412-4774-A886-9F97A14F7F69}" destId="{A1A4BAA9-E15B-42C4-8186-BC17356CA060}" srcOrd="1" destOrd="0" parTransId="{B4F03D89-20EE-4428-BEA8-811FF693745B}" sibTransId="{039C8721-3E20-4D76-87EB-812E0B7997FB}"/>
    <dgm:cxn modelId="{42B18CF3-446A-40EE-BC9F-D4D040AC055E}" srcId="{E5A4747B-4412-4774-A886-9F97A14F7F69}" destId="{CF022242-BBD9-4A7F-B0F2-A1EDA05C223A}" srcOrd="0" destOrd="0" parTransId="{EBC57B44-841C-4913-B4A5-E9502F6173D5}" sibTransId="{66C19C7D-9E7E-47D5-A2A3-2AAA43C6BB9A}"/>
    <dgm:cxn modelId="{3594A507-A709-4F48-9707-225DD31D9C79}" type="presOf" srcId="{E5A4747B-4412-4774-A886-9F97A14F7F69}" destId="{C0CE2009-2927-4D4A-91DE-0875E6EC7B59}" srcOrd="0" destOrd="0" presId="urn:microsoft.com/office/officeart/2005/8/layout/process4"/>
    <dgm:cxn modelId="{1BAF4717-5CEC-434D-B6E6-63832B9BA9A6}" type="presOf" srcId="{666D88A1-C6C3-4399-9C8F-13B562571CB1}" destId="{DD0E28A6-D6A3-4917-8A0C-E2CFD76B1D0A}" srcOrd="0" destOrd="0" presId="urn:microsoft.com/office/officeart/2005/8/layout/process4"/>
    <dgm:cxn modelId="{88C51AF5-9A1B-43F3-8C5F-710C759246C7}" type="presOf" srcId="{F4F2D441-6691-43EE-8BD5-0C33DA09AF00}" destId="{5E168272-A74F-436C-997A-D2EEB7F76B55}" srcOrd="0" destOrd="0" presId="urn:microsoft.com/office/officeart/2005/8/layout/process4"/>
    <dgm:cxn modelId="{A41A2543-9D0C-4418-A3F9-CB388009AC01}" srcId="{E5A4747B-4412-4774-A886-9F97A14F7F69}" destId="{186DC524-DC7B-4152-9CE6-65870F3D35C3}" srcOrd="2" destOrd="0" parTransId="{620B0DD9-2A64-4D95-932F-D5E1829766CD}" sibTransId="{4D5ED897-2E3D-457A-B913-C454F5A32A44}"/>
    <dgm:cxn modelId="{A9396774-CFF7-46F2-9D62-013620E59593}" type="presOf" srcId="{CF022242-BBD9-4A7F-B0F2-A1EDA05C223A}" destId="{4FC7CE06-17DC-4FAD-9D1E-C7FE3291FBD9}" srcOrd="0" destOrd="0" presId="urn:microsoft.com/office/officeart/2005/8/layout/process4"/>
    <dgm:cxn modelId="{6C0B2DD6-F027-4EC1-AEBC-2F4C3C8D9519}" srcId="{666D88A1-C6C3-4399-9C8F-13B562571CB1}" destId="{E5A4747B-4412-4774-A886-9F97A14F7F69}" srcOrd="1" destOrd="0" parTransId="{154BFAA5-DC4E-49F5-AD31-AC5383B4DD3E}" sibTransId="{BD12E558-A0C4-4AD2-BD47-444CC6EB4DEA}"/>
    <dgm:cxn modelId="{395B672D-F6D8-4F86-9BBC-19C1444125D5}" type="presParOf" srcId="{DD0E28A6-D6A3-4917-8A0C-E2CFD76B1D0A}" destId="{11F8EACB-2B99-4126-A743-CC2596A4F270}" srcOrd="0" destOrd="0" presId="urn:microsoft.com/office/officeart/2005/8/layout/process4"/>
    <dgm:cxn modelId="{0DD77631-1889-48F3-AF7F-F338C9B7AA10}" type="presParOf" srcId="{11F8EACB-2B99-4126-A743-CC2596A4F270}" destId="{C0CE2009-2927-4D4A-91DE-0875E6EC7B59}" srcOrd="0" destOrd="0" presId="urn:microsoft.com/office/officeart/2005/8/layout/process4"/>
    <dgm:cxn modelId="{FC72E890-4113-4A9D-8A86-71141EC5A350}" type="presParOf" srcId="{11F8EACB-2B99-4126-A743-CC2596A4F270}" destId="{B8D01B2B-CEDC-4BB3-B4F2-FE4F9B4B9CE0}" srcOrd="1" destOrd="0" presId="urn:microsoft.com/office/officeart/2005/8/layout/process4"/>
    <dgm:cxn modelId="{5E2F92FF-3D61-4A43-9546-C84EA0900738}" type="presParOf" srcId="{11F8EACB-2B99-4126-A743-CC2596A4F270}" destId="{05428832-082B-40C4-90F3-D79631033C94}" srcOrd="2" destOrd="0" presId="urn:microsoft.com/office/officeart/2005/8/layout/process4"/>
    <dgm:cxn modelId="{80597BAF-8972-425E-B2D2-08CF4DBC31DD}" type="presParOf" srcId="{05428832-082B-40C4-90F3-D79631033C94}" destId="{4FC7CE06-17DC-4FAD-9D1E-C7FE3291FBD9}" srcOrd="0" destOrd="0" presId="urn:microsoft.com/office/officeart/2005/8/layout/process4"/>
    <dgm:cxn modelId="{84348AA5-8389-44F3-906C-E98FF1AC84B8}" type="presParOf" srcId="{05428832-082B-40C4-90F3-D79631033C94}" destId="{CFD2D2FE-BE5E-4B05-B815-5E5479C9246A}" srcOrd="1" destOrd="0" presId="urn:microsoft.com/office/officeart/2005/8/layout/process4"/>
    <dgm:cxn modelId="{725D6A55-DE06-4077-A6D9-F66C6E4A776B}" type="presParOf" srcId="{05428832-082B-40C4-90F3-D79631033C94}" destId="{F343B7D2-053E-4E53-989C-33AF6B46D854}" srcOrd="2" destOrd="0" presId="urn:microsoft.com/office/officeart/2005/8/layout/process4"/>
    <dgm:cxn modelId="{14BFCB40-6921-4463-8B01-54875062FEBF}" type="presParOf" srcId="{DD0E28A6-D6A3-4917-8A0C-E2CFD76B1D0A}" destId="{DDCC7C9B-1859-4B21-B0C3-F928371EDF12}" srcOrd="1" destOrd="0" presId="urn:microsoft.com/office/officeart/2005/8/layout/process4"/>
    <dgm:cxn modelId="{139DD1D7-33F4-4FA7-8B4D-F16992C95740}" type="presParOf" srcId="{DD0E28A6-D6A3-4917-8A0C-E2CFD76B1D0A}" destId="{20F9E8A9-AEA9-4800-932E-7F82D79A2AA1}" srcOrd="2" destOrd="0" presId="urn:microsoft.com/office/officeart/2005/8/layout/process4"/>
    <dgm:cxn modelId="{82818224-3238-440A-8131-C9B45A0CE144}" type="presParOf" srcId="{20F9E8A9-AEA9-4800-932E-7F82D79A2AA1}" destId="{5E168272-A74F-436C-997A-D2EEB7F76B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B92781-1D7D-4320-8C9F-13A2D379C3B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937FD8-38B1-4D69-B98D-14835F893BBF}">
      <dgm:prSet/>
      <dgm:spPr/>
      <dgm:t>
        <a:bodyPr/>
        <a:lstStyle/>
        <a:p>
          <a:r>
            <a:rPr lang="el-GR" b="0" i="0" dirty="0"/>
            <a:t>Για την αξιολόγηση του μαθητή κατά τετράμηνο η διδάσκουσα / διδάσκων συνεκτιμά ως προς την κάθε μαθήτρια - μαθητή:</a:t>
          </a:r>
          <a:endParaRPr lang="en-US" dirty="0"/>
        </a:p>
      </dgm:t>
    </dgm:pt>
    <dgm:pt modelId="{D71F7D27-BE76-4A5F-933A-D80443C21B50}" type="parTrans" cxnId="{9945B8FF-F967-40E1-B6BF-05E3898CD063}">
      <dgm:prSet/>
      <dgm:spPr/>
      <dgm:t>
        <a:bodyPr/>
        <a:lstStyle/>
        <a:p>
          <a:endParaRPr lang="en-US"/>
        </a:p>
      </dgm:t>
    </dgm:pt>
    <dgm:pt modelId="{5D92DD22-472F-4144-9F23-1F80A2B4D037}" type="sibTrans" cxnId="{9945B8FF-F967-40E1-B6BF-05E3898CD063}">
      <dgm:prSet/>
      <dgm:spPr/>
      <dgm:t>
        <a:bodyPr/>
        <a:lstStyle/>
        <a:p>
          <a:endParaRPr lang="en-US"/>
        </a:p>
      </dgm:t>
    </dgm:pt>
    <dgm:pt modelId="{2EA890D3-5810-4066-99D0-88C053ACF70B}">
      <dgm:prSet custT="1"/>
      <dgm:spPr/>
      <dgm:t>
        <a:bodyPr/>
        <a:lstStyle/>
        <a:p>
          <a:r>
            <a:rPr lang="el-GR" sz="1600" b="0" i="0" dirty="0"/>
            <a:t>α) τη συμμετοχή στη διδακτική μαθησιακή διαδικασία, </a:t>
          </a:r>
          <a:endParaRPr lang="en-US" sz="1600" dirty="0"/>
        </a:p>
      </dgm:t>
    </dgm:pt>
    <dgm:pt modelId="{DC687ECF-C764-42E5-AA6F-D38538874B18}" type="parTrans" cxnId="{072AB87C-F94B-4F39-885A-E0A6B90F1D73}">
      <dgm:prSet/>
      <dgm:spPr/>
      <dgm:t>
        <a:bodyPr/>
        <a:lstStyle/>
        <a:p>
          <a:endParaRPr lang="en-US"/>
        </a:p>
      </dgm:t>
    </dgm:pt>
    <dgm:pt modelId="{715AD8DC-8BC4-4B08-8528-57297EA30EC7}" type="sibTrans" cxnId="{072AB87C-F94B-4F39-885A-E0A6B90F1D73}">
      <dgm:prSet/>
      <dgm:spPr/>
      <dgm:t>
        <a:bodyPr/>
        <a:lstStyle/>
        <a:p>
          <a:endParaRPr lang="en-US"/>
        </a:p>
      </dgm:t>
    </dgm:pt>
    <dgm:pt modelId="{FD1FABDA-0119-4A98-83C9-5A234F1C8DAC}">
      <dgm:prSet custT="1"/>
      <dgm:spPr/>
      <dgm:t>
        <a:bodyPr/>
        <a:lstStyle/>
        <a:p>
          <a:r>
            <a:rPr lang="el-GR" sz="1600" b="0" i="0" dirty="0"/>
            <a:t>β) την επιμέλεια και το ενδιαφέρον του</a:t>
          </a:r>
          <a:r>
            <a:rPr lang="en-US" sz="1600" b="0" i="0" dirty="0"/>
            <a:t>/</a:t>
          </a:r>
          <a:r>
            <a:rPr lang="el-GR" sz="1600" b="0" i="0" dirty="0"/>
            <a:t>της για το συγκεκριμένο μάθημα,</a:t>
          </a:r>
          <a:endParaRPr lang="en-US" sz="1600" dirty="0"/>
        </a:p>
      </dgm:t>
    </dgm:pt>
    <dgm:pt modelId="{AFE43D60-0DD2-4974-8B13-9FE0E8E70F19}" type="parTrans" cxnId="{5BD6CC19-3941-45C5-BA34-F2013D3277C3}">
      <dgm:prSet/>
      <dgm:spPr/>
      <dgm:t>
        <a:bodyPr/>
        <a:lstStyle/>
        <a:p>
          <a:endParaRPr lang="en-US"/>
        </a:p>
      </dgm:t>
    </dgm:pt>
    <dgm:pt modelId="{844F8844-015D-4A51-B386-D53501973385}" type="sibTrans" cxnId="{5BD6CC19-3941-45C5-BA34-F2013D3277C3}">
      <dgm:prSet/>
      <dgm:spPr/>
      <dgm:t>
        <a:bodyPr/>
        <a:lstStyle/>
        <a:p>
          <a:endParaRPr lang="en-US"/>
        </a:p>
      </dgm:t>
    </dgm:pt>
    <dgm:pt modelId="{763F53E3-4772-4506-BB0A-C7876BD69A12}">
      <dgm:prSet custT="1"/>
      <dgm:spPr/>
      <dgm:t>
        <a:bodyPr/>
        <a:lstStyle/>
        <a:p>
          <a:r>
            <a:rPr lang="el-GR" sz="1600" b="0" i="0" dirty="0"/>
            <a:t>γ) την επίδοσή του</a:t>
          </a:r>
          <a:r>
            <a:rPr lang="en-US" sz="1600" b="0" i="0" dirty="0"/>
            <a:t>/</a:t>
          </a:r>
          <a:r>
            <a:rPr lang="el-GR" sz="1600" b="0" i="0" dirty="0"/>
            <a:t>της στις </a:t>
          </a:r>
          <a:r>
            <a:rPr lang="el-GR" sz="1600" b="0" i="0" dirty="0" err="1"/>
            <a:t>τετραμηνιαίες</a:t>
          </a:r>
          <a:r>
            <a:rPr lang="el-GR" sz="1600" b="0" i="0" dirty="0"/>
            <a:t> δοκιμασίες αξιολόγησης (ωριαίες γραπτές δοκιμασίες ή ανάθεση και   υποβολή/παρουσίαση ατομικής ή ομαδικής συνθετικής ή διαθεματικής δημιουργικής εργασίας ή αξιοποίηση των χαρακτηριστικών και των σταδίων εφαρμογής του μοντέλου της ανεστραμμένης τάξης),</a:t>
          </a:r>
          <a:endParaRPr lang="en-US" sz="1600" dirty="0"/>
        </a:p>
      </dgm:t>
    </dgm:pt>
    <dgm:pt modelId="{2DA3514B-8A8C-4C22-9C0D-CA5E13E8C763}" type="parTrans" cxnId="{5135A0A8-9A73-4E3B-914C-7B6AE176B64B}">
      <dgm:prSet/>
      <dgm:spPr/>
      <dgm:t>
        <a:bodyPr/>
        <a:lstStyle/>
        <a:p>
          <a:endParaRPr lang="en-US"/>
        </a:p>
      </dgm:t>
    </dgm:pt>
    <dgm:pt modelId="{58BD98F0-1112-4A5F-9793-EEE6B98FE4B2}" type="sibTrans" cxnId="{5135A0A8-9A73-4E3B-914C-7B6AE176B64B}">
      <dgm:prSet/>
      <dgm:spPr/>
      <dgm:t>
        <a:bodyPr/>
        <a:lstStyle/>
        <a:p>
          <a:endParaRPr lang="en-US"/>
        </a:p>
      </dgm:t>
    </dgm:pt>
    <dgm:pt modelId="{81933392-4D6E-4998-8054-40514CA8ECFA}">
      <dgm:prSet custT="1"/>
      <dgm:spPr/>
      <dgm:t>
        <a:bodyPr/>
        <a:lstStyle/>
        <a:p>
          <a:r>
            <a:rPr lang="el-GR" sz="1600" b="0" i="0" dirty="0"/>
            <a:t>δ) την επίδοσή του</a:t>
          </a:r>
          <a:r>
            <a:rPr lang="en-US" sz="1600" b="0" i="0" dirty="0"/>
            <a:t>/</a:t>
          </a:r>
          <a:r>
            <a:rPr lang="el-GR" sz="1600" b="0" i="0" dirty="0"/>
            <a:t>της στις γραπτές δοκιμασίες,</a:t>
          </a:r>
          <a:endParaRPr lang="en-US" sz="1600" dirty="0"/>
        </a:p>
      </dgm:t>
    </dgm:pt>
    <dgm:pt modelId="{1ACF5E98-D6DD-4A58-BE40-1305F93C29C0}" type="parTrans" cxnId="{7034162A-CDE1-4871-AAED-3AF87BBA219D}">
      <dgm:prSet/>
      <dgm:spPr/>
      <dgm:t>
        <a:bodyPr/>
        <a:lstStyle/>
        <a:p>
          <a:endParaRPr lang="en-US"/>
        </a:p>
      </dgm:t>
    </dgm:pt>
    <dgm:pt modelId="{A264F061-B8D0-4189-B1B9-9DE34B18E2E9}" type="sibTrans" cxnId="{7034162A-CDE1-4871-AAED-3AF87BBA219D}">
      <dgm:prSet/>
      <dgm:spPr/>
      <dgm:t>
        <a:bodyPr/>
        <a:lstStyle/>
        <a:p>
          <a:endParaRPr lang="en-US"/>
        </a:p>
      </dgm:t>
    </dgm:pt>
    <dgm:pt modelId="{EEE275A6-B484-44B1-BD77-0371CB5AEB2F}">
      <dgm:prSet custT="1"/>
      <dgm:spPr/>
      <dgm:t>
        <a:bodyPr/>
        <a:lstStyle/>
        <a:p>
          <a:r>
            <a:rPr lang="el-GR" sz="1600" b="0" i="0" dirty="0"/>
            <a:t>ε) τις εργασίες που εκτελεί στο σχολείο ή στο σπίτι.</a:t>
          </a:r>
          <a:endParaRPr lang="en-US" sz="1600" dirty="0"/>
        </a:p>
      </dgm:t>
    </dgm:pt>
    <dgm:pt modelId="{9642435C-C9E7-4144-BADF-680C0BEE11FA}" type="parTrans" cxnId="{CA9A7E57-CAB4-48C1-95C2-9612A7B97B21}">
      <dgm:prSet/>
      <dgm:spPr/>
      <dgm:t>
        <a:bodyPr/>
        <a:lstStyle/>
        <a:p>
          <a:endParaRPr lang="en-US"/>
        </a:p>
      </dgm:t>
    </dgm:pt>
    <dgm:pt modelId="{F74B6F53-7302-429C-B3B7-71066E5590A9}" type="sibTrans" cxnId="{CA9A7E57-CAB4-48C1-95C2-9612A7B97B21}">
      <dgm:prSet/>
      <dgm:spPr/>
      <dgm:t>
        <a:bodyPr/>
        <a:lstStyle/>
        <a:p>
          <a:endParaRPr lang="en-US"/>
        </a:p>
      </dgm:t>
    </dgm:pt>
    <dgm:pt modelId="{8663B168-D6FF-4EBE-8B98-B6B44ED387A4}">
      <dgm:prSet/>
      <dgm:spPr/>
      <dgm:t>
        <a:bodyPr/>
        <a:lstStyle/>
        <a:p>
          <a:r>
            <a:rPr lang="el-GR" b="0" i="0" dirty="0"/>
            <a:t>Οι γραπτές δοκιμασίες διακρίνονται στις ολιγόλεπτες και στις ωριαίες. Οι ολιγόλεπτες δοκιμασίες πραγματοποιούνται με ή χωρίς προειδοποίηση των μαθητών με τη μορφή σύντομων, ποικίλων και κατάλληλων γραπτών ερωτήσεων. Ο αριθμός και η συχνότητα των ολιγόλεπτων δοκιμασιών που πραγματοποιούνται σε κάθε τετράμηνο επαφίενται στην κρίση του διδάσκοντος.</a:t>
          </a:r>
          <a:endParaRPr lang="en-US" dirty="0"/>
        </a:p>
      </dgm:t>
    </dgm:pt>
    <dgm:pt modelId="{46CB13F0-D127-41C4-A501-34D377E7C8E7}" type="parTrans" cxnId="{C03EBFE5-B3BB-4770-B4CC-747D8B1C5C65}">
      <dgm:prSet/>
      <dgm:spPr/>
      <dgm:t>
        <a:bodyPr/>
        <a:lstStyle/>
        <a:p>
          <a:endParaRPr lang="en-US"/>
        </a:p>
      </dgm:t>
    </dgm:pt>
    <dgm:pt modelId="{1A2E3854-7375-4E81-A78C-23B1E091BFDD}" type="sibTrans" cxnId="{C03EBFE5-B3BB-4770-B4CC-747D8B1C5C65}">
      <dgm:prSet/>
      <dgm:spPr/>
      <dgm:t>
        <a:bodyPr/>
        <a:lstStyle/>
        <a:p>
          <a:endParaRPr lang="en-US"/>
        </a:p>
      </dgm:t>
    </dgm:pt>
    <dgm:pt modelId="{F329BD24-9969-4116-9181-74E4E8FA5688}">
      <dgm:prSet/>
      <dgm:spPr/>
      <dgm:t>
        <a:bodyPr/>
        <a:lstStyle/>
        <a:p>
          <a:r>
            <a:rPr lang="el-GR" b="0" i="0" dirty="0"/>
            <a:t>Οι ωριαίες γραπτές δοκιμασίες διαρκούν μία (1) διδακτική ώρα και είναι: α) προειδοποιημένες, αν έπονται μιας ανακεφαλαίωσης ή β) μη προειδοποιημένες, αν καλύπτουν την ύλη που διδάχθηκε στο αμέσως προηγούμενο μάθημα.</a:t>
          </a:r>
          <a:endParaRPr lang="en-US" dirty="0"/>
        </a:p>
      </dgm:t>
    </dgm:pt>
    <dgm:pt modelId="{46E936E3-4C11-4365-8DD7-47D77ECE9A64}" type="parTrans" cxnId="{DB63387D-6D58-49F0-ABEA-6614A1A70E14}">
      <dgm:prSet/>
      <dgm:spPr/>
      <dgm:t>
        <a:bodyPr/>
        <a:lstStyle/>
        <a:p>
          <a:endParaRPr lang="en-US"/>
        </a:p>
      </dgm:t>
    </dgm:pt>
    <dgm:pt modelId="{F457545E-9222-4CBA-BAB5-34CD6407BA7F}" type="sibTrans" cxnId="{DB63387D-6D58-49F0-ABEA-6614A1A70E14}">
      <dgm:prSet/>
      <dgm:spPr/>
      <dgm:t>
        <a:bodyPr/>
        <a:lstStyle/>
        <a:p>
          <a:endParaRPr lang="en-US"/>
        </a:p>
      </dgm:t>
    </dgm:pt>
    <dgm:pt modelId="{B0A2F992-C6B8-449C-BA6C-94C76AE5D12D}">
      <dgm:prSet custT="1"/>
      <dgm:spPr/>
      <dgm:t>
        <a:bodyPr/>
        <a:lstStyle/>
        <a:p>
          <a:endParaRPr lang="en-US" sz="1600" dirty="0"/>
        </a:p>
      </dgm:t>
    </dgm:pt>
    <dgm:pt modelId="{7914C606-28CD-4E20-B656-38E6693B40C4}" type="parTrans" cxnId="{FF5C33BA-676A-4181-BC37-C27789C51F90}">
      <dgm:prSet/>
      <dgm:spPr/>
      <dgm:t>
        <a:bodyPr/>
        <a:lstStyle/>
        <a:p>
          <a:endParaRPr lang="el-GR"/>
        </a:p>
      </dgm:t>
    </dgm:pt>
    <dgm:pt modelId="{83C94E0F-29CA-42DB-9629-EE3A3C906679}" type="sibTrans" cxnId="{FF5C33BA-676A-4181-BC37-C27789C51F90}">
      <dgm:prSet/>
      <dgm:spPr/>
      <dgm:t>
        <a:bodyPr/>
        <a:lstStyle/>
        <a:p>
          <a:endParaRPr lang="el-GR"/>
        </a:p>
      </dgm:t>
    </dgm:pt>
    <dgm:pt modelId="{3CA92519-4A39-4039-BB18-C6A2456D2331}" type="pres">
      <dgm:prSet presAssocID="{34B92781-1D7D-4320-8C9F-13A2D379C3BA}" presName="linear" presStyleCnt="0">
        <dgm:presLayoutVars>
          <dgm:animLvl val="lvl"/>
          <dgm:resizeHandles val="exact"/>
        </dgm:presLayoutVars>
      </dgm:prSet>
      <dgm:spPr/>
      <dgm:t>
        <a:bodyPr/>
        <a:lstStyle/>
        <a:p>
          <a:endParaRPr lang="el-GR"/>
        </a:p>
      </dgm:t>
    </dgm:pt>
    <dgm:pt modelId="{5B89F0DB-B87F-4316-93F4-933602BC3CF1}" type="pres">
      <dgm:prSet presAssocID="{FA937FD8-38B1-4D69-B98D-14835F893BBF}" presName="parentText" presStyleLbl="node1" presStyleIdx="0" presStyleCnt="3">
        <dgm:presLayoutVars>
          <dgm:chMax val="0"/>
          <dgm:bulletEnabled val="1"/>
        </dgm:presLayoutVars>
      </dgm:prSet>
      <dgm:spPr/>
      <dgm:t>
        <a:bodyPr/>
        <a:lstStyle/>
        <a:p>
          <a:endParaRPr lang="el-GR"/>
        </a:p>
      </dgm:t>
    </dgm:pt>
    <dgm:pt modelId="{05E7F609-A11A-41A6-A52C-39C9F399F055}" type="pres">
      <dgm:prSet presAssocID="{FA937FD8-38B1-4D69-B98D-14835F893BBF}" presName="childText" presStyleLbl="revTx" presStyleIdx="0" presStyleCnt="1" custLinFactNeighborX="9047" custLinFactNeighborY="7725">
        <dgm:presLayoutVars>
          <dgm:bulletEnabled val="1"/>
        </dgm:presLayoutVars>
      </dgm:prSet>
      <dgm:spPr/>
      <dgm:t>
        <a:bodyPr/>
        <a:lstStyle/>
        <a:p>
          <a:endParaRPr lang="el-GR"/>
        </a:p>
      </dgm:t>
    </dgm:pt>
    <dgm:pt modelId="{815593B7-CC86-4AE5-AD9D-821EA23D3418}" type="pres">
      <dgm:prSet presAssocID="{8663B168-D6FF-4EBE-8B98-B6B44ED387A4}" presName="parentText" presStyleLbl="node1" presStyleIdx="1" presStyleCnt="3">
        <dgm:presLayoutVars>
          <dgm:chMax val="0"/>
          <dgm:bulletEnabled val="1"/>
        </dgm:presLayoutVars>
      </dgm:prSet>
      <dgm:spPr/>
      <dgm:t>
        <a:bodyPr/>
        <a:lstStyle/>
        <a:p>
          <a:endParaRPr lang="el-GR"/>
        </a:p>
      </dgm:t>
    </dgm:pt>
    <dgm:pt modelId="{748F49CE-1769-4E03-A9B3-9D0074C60806}" type="pres">
      <dgm:prSet presAssocID="{1A2E3854-7375-4E81-A78C-23B1E091BFDD}" presName="spacer" presStyleCnt="0"/>
      <dgm:spPr/>
    </dgm:pt>
    <dgm:pt modelId="{9227E984-62D0-4778-8EDC-56336B48F33E}" type="pres">
      <dgm:prSet presAssocID="{F329BD24-9969-4116-9181-74E4E8FA5688}" presName="parentText" presStyleLbl="node1" presStyleIdx="2" presStyleCnt="3">
        <dgm:presLayoutVars>
          <dgm:chMax val="0"/>
          <dgm:bulletEnabled val="1"/>
        </dgm:presLayoutVars>
      </dgm:prSet>
      <dgm:spPr/>
      <dgm:t>
        <a:bodyPr/>
        <a:lstStyle/>
        <a:p>
          <a:endParaRPr lang="el-GR"/>
        </a:p>
      </dgm:t>
    </dgm:pt>
  </dgm:ptLst>
  <dgm:cxnLst>
    <dgm:cxn modelId="{B1C456F6-1C0F-43D6-9EDB-F2FB3DBF183D}" type="presOf" srcId="{B0A2F992-C6B8-449C-BA6C-94C76AE5D12D}" destId="{05E7F609-A11A-41A6-A52C-39C9F399F055}" srcOrd="0" destOrd="5" presId="urn:microsoft.com/office/officeart/2005/8/layout/vList2"/>
    <dgm:cxn modelId="{9D65B40B-3124-4D14-9A4A-6BE76F6ADFCF}" type="presOf" srcId="{8663B168-D6FF-4EBE-8B98-B6B44ED387A4}" destId="{815593B7-CC86-4AE5-AD9D-821EA23D3418}" srcOrd="0" destOrd="0" presId="urn:microsoft.com/office/officeart/2005/8/layout/vList2"/>
    <dgm:cxn modelId="{5BD6CC19-3941-45C5-BA34-F2013D3277C3}" srcId="{FA937FD8-38B1-4D69-B98D-14835F893BBF}" destId="{FD1FABDA-0119-4A98-83C9-5A234F1C8DAC}" srcOrd="1" destOrd="0" parTransId="{AFE43D60-0DD2-4974-8B13-9FE0E8E70F19}" sibTransId="{844F8844-015D-4A51-B386-D53501973385}"/>
    <dgm:cxn modelId="{FF5C33BA-676A-4181-BC37-C27789C51F90}" srcId="{FA937FD8-38B1-4D69-B98D-14835F893BBF}" destId="{B0A2F992-C6B8-449C-BA6C-94C76AE5D12D}" srcOrd="5" destOrd="0" parTransId="{7914C606-28CD-4E20-B656-38E6693B40C4}" sibTransId="{83C94E0F-29CA-42DB-9629-EE3A3C906679}"/>
    <dgm:cxn modelId="{E3EB4098-DA3B-407B-90E4-AB7A33926C61}" type="presOf" srcId="{2EA890D3-5810-4066-99D0-88C053ACF70B}" destId="{05E7F609-A11A-41A6-A52C-39C9F399F055}" srcOrd="0" destOrd="0" presId="urn:microsoft.com/office/officeart/2005/8/layout/vList2"/>
    <dgm:cxn modelId="{5135A0A8-9A73-4E3B-914C-7B6AE176B64B}" srcId="{FA937FD8-38B1-4D69-B98D-14835F893BBF}" destId="{763F53E3-4772-4506-BB0A-C7876BD69A12}" srcOrd="2" destOrd="0" parTransId="{2DA3514B-8A8C-4C22-9C0D-CA5E13E8C763}" sibTransId="{58BD98F0-1112-4A5F-9793-EEE6B98FE4B2}"/>
    <dgm:cxn modelId="{9945B8FF-F967-40E1-B6BF-05E3898CD063}" srcId="{34B92781-1D7D-4320-8C9F-13A2D379C3BA}" destId="{FA937FD8-38B1-4D69-B98D-14835F893BBF}" srcOrd="0" destOrd="0" parTransId="{D71F7D27-BE76-4A5F-933A-D80443C21B50}" sibTransId="{5D92DD22-472F-4144-9F23-1F80A2B4D037}"/>
    <dgm:cxn modelId="{0E588FBE-CBB8-4CA0-8C50-ED465AF95D5A}" type="presOf" srcId="{FA937FD8-38B1-4D69-B98D-14835F893BBF}" destId="{5B89F0DB-B87F-4316-93F4-933602BC3CF1}" srcOrd="0" destOrd="0" presId="urn:microsoft.com/office/officeart/2005/8/layout/vList2"/>
    <dgm:cxn modelId="{4C57497B-4513-4AC4-B06B-70B270B2A998}" type="presOf" srcId="{81933392-4D6E-4998-8054-40514CA8ECFA}" destId="{05E7F609-A11A-41A6-A52C-39C9F399F055}" srcOrd="0" destOrd="3" presId="urn:microsoft.com/office/officeart/2005/8/layout/vList2"/>
    <dgm:cxn modelId="{6DB4B593-35E5-4E98-A929-B7757ABD0755}" type="presOf" srcId="{34B92781-1D7D-4320-8C9F-13A2D379C3BA}" destId="{3CA92519-4A39-4039-BB18-C6A2456D2331}" srcOrd="0" destOrd="0" presId="urn:microsoft.com/office/officeart/2005/8/layout/vList2"/>
    <dgm:cxn modelId="{C03EBFE5-B3BB-4770-B4CC-747D8B1C5C65}" srcId="{34B92781-1D7D-4320-8C9F-13A2D379C3BA}" destId="{8663B168-D6FF-4EBE-8B98-B6B44ED387A4}" srcOrd="1" destOrd="0" parTransId="{46CB13F0-D127-41C4-A501-34D377E7C8E7}" sibTransId="{1A2E3854-7375-4E81-A78C-23B1E091BFDD}"/>
    <dgm:cxn modelId="{4E59F1B0-2267-4211-9195-59DBBF6C0FCD}" type="presOf" srcId="{FD1FABDA-0119-4A98-83C9-5A234F1C8DAC}" destId="{05E7F609-A11A-41A6-A52C-39C9F399F055}" srcOrd="0" destOrd="1" presId="urn:microsoft.com/office/officeart/2005/8/layout/vList2"/>
    <dgm:cxn modelId="{DB63387D-6D58-49F0-ABEA-6614A1A70E14}" srcId="{34B92781-1D7D-4320-8C9F-13A2D379C3BA}" destId="{F329BD24-9969-4116-9181-74E4E8FA5688}" srcOrd="2" destOrd="0" parTransId="{46E936E3-4C11-4365-8DD7-47D77ECE9A64}" sibTransId="{F457545E-9222-4CBA-BAB5-34CD6407BA7F}"/>
    <dgm:cxn modelId="{CA9A7E57-CAB4-48C1-95C2-9612A7B97B21}" srcId="{FA937FD8-38B1-4D69-B98D-14835F893BBF}" destId="{EEE275A6-B484-44B1-BD77-0371CB5AEB2F}" srcOrd="4" destOrd="0" parTransId="{9642435C-C9E7-4144-BADF-680C0BEE11FA}" sibTransId="{F74B6F53-7302-429C-B3B7-71066E5590A9}"/>
    <dgm:cxn modelId="{FBE63722-7D76-4F8C-A8C3-B2913AD665CE}" type="presOf" srcId="{763F53E3-4772-4506-BB0A-C7876BD69A12}" destId="{05E7F609-A11A-41A6-A52C-39C9F399F055}" srcOrd="0" destOrd="2" presId="urn:microsoft.com/office/officeart/2005/8/layout/vList2"/>
    <dgm:cxn modelId="{D4FF98F6-D8EC-4D76-9722-8BB0EE21F111}" type="presOf" srcId="{F329BD24-9969-4116-9181-74E4E8FA5688}" destId="{9227E984-62D0-4778-8EDC-56336B48F33E}" srcOrd="0" destOrd="0" presId="urn:microsoft.com/office/officeart/2005/8/layout/vList2"/>
    <dgm:cxn modelId="{072AB87C-F94B-4F39-885A-E0A6B90F1D73}" srcId="{FA937FD8-38B1-4D69-B98D-14835F893BBF}" destId="{2EA890D3-5810-4066-99D0-88C053ACF70B}" srcOrd="0" destOrd="0" parTransId="{DC687ECF-C764-42E5-AA6F-D38538874B18}" sibTransId="{715AD8DC-8BC4-4B08-8528-57297EA30EC7}"/>
    <dgm:cxn modelId="{7034162A-CDE1-4871-AAED-3AF87BBA219D}" srcId="{FA937FD8-38B1-4D69-B98D-14835F893BBF}" destId="{81933392-4D6E-4998-8054-40514CA8ECFA}" srcOrd="3" destOrd="0" parTransId="{1ACF5E98-D6DD-4A58-BE40-1305F93C29C0}" sibTransId="{A264F061-B8D0-4189-B1B9-9DE34B18E2E9}"/>
    <dgm:cxn modelId="{BBD99312-8BDF-4C0A-8490-E5B51358BF9B}" type="presOf" srcId="{EEE275A6-B484-44B1-BD77-0371CB5AEB2F}" destId="{05E7F609-A11A-41A6-A52C-39C9F399F055}" srcOrd="0" destOrd="4" presId="urn:microsoft.com/office/officeart/2005/8/layout/vList2"/>
    <dgm:cxn modelId="{C28F7F2F-249B-4BC6-B5B5-C03B4D644EA2}" type="presParOf" srcId="{3CA92519-4A39-4039-BB18-C6A2456D2331}" destId="{5B89F0DB-B87F-4316-93F4-933602BC3CF1}" srcOrd="0" destOrd="0" presId="urn:microsoft.com/office/officeart/2005/8/layout/vList2"/>
    <dgm:cxn modelId="{182FEE58-345D-49F4-A615-98390464AE54}" type="presParOf" srcId="{3CA92519-4A39-4039-BB18-C6A2456D2331}" destId="{05E7F609-A11A-41A6-A52C-39C9F399F055}" srcOrd="1" destOrd="0" presId="urn:microsoft.com/office/officeart/2005/8/layout/vList2"/>
    <dgm:cxn modelId="{31ABCA9D-6F42-473D-85EA-91652ECE66A8}" type="presParOf" srcId="{3CA92519-4A39-4039-BB18-C6A2456D2331}" destId="{815593B7-CC86-4AE5-AD9D-821EA23D3418}" srcOrd="2" destOrd="0" presId="urn:microsoft.com/office/officeart/2005/8/layout/vList2"/>
    <dgm:cxn modelId="{E564ACCC-A1EE-4283-880F-AF398BFBAA54}" type="presParOf" srcId="{3CA92519-4A39-4039-BB18-C6A2456D2331}" destId="{748F49CE-1769-4E03-A9B3-9D0074C60806}" srcOrd="3" destOrd="0" presId="urn:microsoft.com/office/officeart/2005/8/layout/vList2"/>
    <dgm:cxn modelId="{6EE31979-8FC4-43FD-B829-499D6EDE0F75}" type="presParOf" srcId="{3CA92519-4A39-4039-BB18-C6A2456D2331}" destId="{9227E984-62D0-4778-8EDC-56336B48F33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9C10-DBEA-4F51-81CB-5879CA05CE3F}">
      <dsp:nvSpPr>
        <dsp:cNvPr id="0" name=""/>
        <dsp:cNvSpPr/>
      </dsp:nvSpPr>
      <dsp:spPr>
        <a:xfrm>
          <a:off x="0" y="1682886"/>
          <a:ext cx="10515600" cy="26682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l-GR" sz="2700" i="1" kern="1200" dirty="0"/>
            <a:t>Σκοπός του μαθήματος: Να βοηθήσει τους μαθητές και τις μαθήτριες να συμπληρώσουν και να εμβαθύνουν τις γνώσεις, δεξιότητες και στάσεις τους στην αξιοποίηση υπολογιστικών συστημάτων, διαδικτυακών τεχνολογιών και εφαρμογών της Πληροφορικής στο σύγχρονο κόσμο ως εργαλείων μάθησης, σκέψης, έκφρασης, επικοινωνίας, εργασίας και συνεργασίας δια ζώσης και από απόσταση.</a:t>
          </a:r>
          <a:endParaRPr lang="en-US" sz="2700" kern="1200" dirty="0"/>
        </a:p>
      </dsp:txBody>
      <dsp:txXfrm>
        <a:off x="0" y="1682886"/>
        <a:ext cx="10515600" cy="2668224"/>
      </dsp:txXfrm>
    </dsp:sp>
    <dsp:sp modelId="{1E6F79B2-A8C3-4941-9675-84BBC2AF9D75}">
      <dsp:nvSpPr>
        <dsp:cNvPr id="0" name=""/>
        <dsp:cNvSpPr/>
      </dsp:nvSpPr>
      <dsp:spPr>
        <a:xfrm rot="10800000">
          <a:off x="0" y="227"/>
          <a:ext cx="10515600" cy="169923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l-GR" sz="2700" kern="1200" dirty="0"/>
            <a:t>Περιλαμβάνεται στο ΦΕΚ </a:t>
          </a:r>
          <a:r>
            <a:rPr lang="el-GR" sz="2700" b="0" i="0" kern="1200" dirty="0"/>
            <a:t>932/14-4-2014</a:t>
          </a:r>
          <a:endParaRPr lang="en-US" sz="2700" kern="1200" dirty="0"/>
        </a:p>
      </dsp:txBody>
      <dsp:txXfrm rot="10800000">
        <a:off x="0" y="227"/>
        <a:ext cx="10515600" cy="1104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0017-9653-4F34-831D-9D542405871D}">
      <dsp:nvSpPr>
        <dsp:cNvPr id="0" name=""/>
        <dsp:cNvSpPr/>
      </dsp:nvSpPr>
      <dsp:spPr>
        <a:xfrm>
          <a:off x="0" y="24870"/>
          <a:ext cx="6900512"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a:t>Περιγράφουν θεμελιώδεις έννοιες της Επιστήμης Υπολογιστών και να απαριθμούν εφαρμογές της Πληροφορικής, </a:t>
          </a:r>
          <a:endParaRPr lang="en-US" sz="2400" kern="1200" dirty="0"/>
        </a:p>
      </dsp:txBody>
      <dsp:txXfrm>
        <a:off x="64425" y="89295"/>
        <a:ext cx="6771662" cy="1190909"/>
      </dsp:txXfrm>
    </dsp:sp>
    <dsp:sp modelId="{BCD2F639-7499-4C81-85FC-E92F9298D629}">
      <dsp:nvSpPr>
        <dsp:cNvPr id="0" name=""/>
        <dsp:cNvSpPr/>
      </dsp:nvSpPr>
      <dsp:spPr>
        <a:xfrm>
          <a:off x="0" y="1413750"/>
          <a:ext cx="6900512"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a:t>Διακρίνουν την αξία της Επιστήμης Υπολογιστών και της Πληροφορικής ως βασικής συνιστώσας σχεδόν στο σύνολο των επιστημών, </a:t>
          </a:r>
          <a:endParaRPr lang="en-US" sz="2400" kern="1200" dirty="0"/>
        </a:p>
      </dsp:txBody>
      <dsp:txXfrm>
        <a:off x="64425" y="1478175"/>
        <a:ext cx="6771662" cy="1190909"/>
      </dsp:txXfrm>
    </dsp:sp>
    <dsp:sp modelId="{A450795B-C7DF-448B-82F2-BA6B4FBF8492}">
      <dsp:nvSpPr>
        <dsp:cNvPr id="0" name=""/>
        <dsp:cNvSpPr/>
      </dsp:nvSpPr>
      <dsp:spPr>
        <a:xfrm>
          <a:off x="0" y="2802630"/>
          <a:ext cx="6900512"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a:t>Δημιουργούν και επεξεργάζονται δεδομένα οποιασδήποτε ψηφιακής μορφής,</a:t>
          </a:r>
          <a:endParaRPr lang="en-US" sz="2400" kern="1200" dirty="0"/>
        </a:p>
      </dsp:txBody>
      <dsp:txXfrm>
        <a:off x="64425" y="2867055"/>
        <a:ext cx="6771662" cy="1190909"/>
      </dsp:txXfrm>
    </dsp:sp>
    <dsp:sp modelId="{04805DDA-CC56-4097-80D7-B04CFC782246}">
      <dsp:nvSpPr>
        <dsp:cNvPr id="0" name=""/>
        <dsp:cNvSpPr/>
      </dsp:nvSpPr>
      <dsp:spPr>
        <a:xfrm>
          <a:off x="0" y="4191510"/>
          <a:ext cx="6900512"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a:t>Αναγνωρίζουν και να απαριθμούν ειδικές − ανά τομέα − εφαρμογές της Πληροφορικής στο σύγχρονο κόσμο, </a:t>
          </a:r>
          <a:endParaRPr lang="en-US" sz="2400" kern="1200" dirty="0"/>
        </a:p>
      </dsp:txBody>
      <dsp:txXfrm>
        <a:off x="64425" y="4255935"/>
        <a:ext cx="6771662"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64EAB-F19F-4FDE-9FAD-49765D2F2C0E}">
      <dsp:nvSpPr>
        <dsp:cNvPr id="0" name=""/>
        <dsp:cNvSpPr/>
      </dsp:nvSpPr>
      <dsp:spPr>
        <a:xfrm>
          <a:off x="0" y="61672"/>
          <a:ext cx="8483600" cy="14880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kern="1200" dirty="0"/>
            <a:t>Αναλύουν προβλήματα, σχεδιάζουν και αναπτύσσουν </a:t>
          </a:r>
          <a:r>
            <a:rPr lang="el-GR" sz="2100" kern="1200" dirty="0" err="1"/>
            <a:t>μικροεφαρμογές</a:t>
          </a:r>
          <a:r>
            <a:rPr lang="el-GR" sz="2100" kern="1200" dirty="0"/>
            <a:t> ηλεκτρονικών υπολογιστών και “έξυπνων” κινητών συσκευών, </a:t>
          </a:r>
          <a:endParaRPr lang="en-US" sz="2100" kern="1200" dirty="0"/>
        </a:p>
      </dsp:txBody>
      <dsp:txXfrm>
        <a:off x="72639" y="134311"/>
        <a:ext cx="8338322" cy="1342742"/>
      </dsp:txXfrm>
    </dsp:sp>
    <dsp:sp modelId="{7DC9EE65-5CFE-4BEF-A96B-87383230124C}">
      <dsp:nvSpPr>
        <dsp:cNvPr id="0" name=""/>
        <dsp:cNvSpPr/>
      </dsp:nvSpPr>
      <dsp:spPr>
        <a:xfrm>
          <a:off x="0" y="1610172"/>
          <a:ext cx="8483600" cy="14880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kern="1200" dirty="0"/>
            <a:t>Παράγουν ψηφιακό υλικό και απλές Διαδικτυακές εφαρμογές με χρήση εμπορικού λογισμικού αλλά και ελεύθερου λογισμικού ανοικτού κώδικα, </a:t>
          </a:r>
          <a:endParaRPr lang="en-US" sz="2100" kern="1200" dirty="0"/>
        </a:p>
      </dsp:txBody>
      <dsp:txXfrm>
        <a:off x="72639" y="1682811"/>
        <a:ext cx="8338322" cy="1342742"/>
      </dsp:txXfrm>
    </dsp:sp>
    <dsp:sp modelId="{7EA66EF5-F742-4D07-829D-C39C2A130955}">
      <dsp:nvSpPr>
        <dsp:cNvPr id="0" name=""/>
        <dsp:cNvSpPr/>
      </dsp:nvSpPr>
      <dsp:spPr>
        <a:xfrm>
          <a:off x="0" y="3158673"/>
          <a:ext cx="8483600" cy="14880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kern="1200" dirty="0"/>
            <a:t>Αξιοποιούν τις διαθέσιμες υπηρεσίες του Πανελληνίου Σχολικού Δικτύου,</a:t>
          </a:r>
          <a:endParaRPr lang="en-US" sz="2100" kern="1200" dirty="0"/>
        </a:p>
      </dsp:txBody>
      <dsp:txXfrm>
        <a:off x="72639" y="3231312"/>
        <a:ext cx="8338322" cy="1342742"/>
      </dsp:txXfrm>
    </dsp:sp>
    <dsp:sp modelId="{5558532E-C650-4211-97CA-8679E8DB9FA9}">
      <dsp:nvSpPr>
        <dsp:cNvPr id="0" name=""/>
        <dsp:cNvSpPr/>
      </dsp:nvSpPr>
      <dsp:spPr>
        <a:xfrm>
          <a:off x="0" y="4707174"/>
          <a:ext cx="8483600" cy="14880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kern="1200" dirty="0"/>
            <a:t>Ευαισθητοποιούνται και αναπτύξουν προβληματισμό και κριτική σκέψη για τα κοινωνικά, ηθικά, πολιτισμικά ζητήματα που τίθενται με την ενσωμάτωση των υπολογιστικών και Διαδικτυακών τεχνολογιών σε όλους τους τομείς της ανθρώπινης δραστηριότητας.</a:t>
          </a:r>
          <a:endParaRPr lang="en-US" sz="2100" kern="1200" dirty="0"/>
        </a:p>
      </dsp:txBody>
      <dsp:txXfrm>
        <a:off x="72639" y="4779813"/>
        <a:ext cx="8338322" cy="1342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9C10-DBEA-4F51-81CB-5879CA05CE3F}">
      <dsp:nvSpPr>
        <dsp:cNvPr id="0" name=""/>
        <dsp:cNvSpPr/>
      </dsp:nvSpPr>
      <dsp:spPr>
        <a:xfrm>
          <a:off x="0" y="948770"/>
          <a:ext cx="10515600" cy="34019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r>
            <a:rPr lang="el-GR" sz="2200" i="1" kern="1200" dirty="0"/>
            <a:t>Σκοπός του μαθήματος: </a:t>
          </a:r>
          <a:r>
            <a:rPr lang="el-GR" sz="2200" b="1" i="1" kern="1200" dirty="0"/>
            <a:t>Σκοπός του μαθήματος είναι να γνωρίσουν οι μαθητές</a:t>
          </a:r>
          <a:r>
            <a:rPr lang="en-US" sz="2200" b="1" i="1" kern="1200" dirty="0"/>
            <a:t> </a:t>
          </a:r>
          <a:r>
            <a:rPr lang="el-GR" sz="2200" b="1" i="1" kern="1200" dirty="0"/>
            <a:t>και οι μαθήτριες τομείς και θεμελιώδεις έννοιες της Επιστήμης Υπολογιστών και Πληροφορικής και να αναπτύξουν την αναλυτική και συνθετική τους σκέψη. </a:t>
          </a:r>
          <a:r>
            <a:rPr lang="el-GR" sz="2200" i="1" kern="1200" dirty="0"/>
            <a:t>Η προσέγγιση που ακολουθείται σχετίζεται με θέματα τόσο της Θεωρητικής όσο και της Εφαρμοσμένης Επιστήμης των Υπολογιστών. Με το πρώτο μέρος να καλύπτει θέματα της Θεωρητικής Επιστήμης των Υπολογιστών − από το Πρόβλημα στον Αλγόριθμο και από εκεί στον Προγραμματισμό και τις Εφαρμογές του − και το δεύτερο μέρος με την επισκόπηση βασικών τομέων της Εφαρμοσμένης Επιστήμης των Υπολογιστών.</a:t>
          </a:r>
          <a:endParaRPr lang="en-US" sz="2200" kern="1200" dirty="0"/>
        </a:p>
      </dsp:txBody>
      <dsp:txXfrm>
        <a:off x="0" y="948770"/>
        <a:ext cx="10515600" cy="3401910"/>
      </dsp:txXfrm>
    </dsp:sp>
    <dsp:sp modelId="{1E6F79B2-A8C3-4941-9675-84BBC2AF9D75}">
      <dsp:nvSpPr>
        <dsp:cNvPr id="0" name=""/>
        <dsp:cNvSpPr/>
      </dsp:nvSpPr>
      <dsp:spPr>
        <a:xfrm rot="10800000">
          <a:off x="0" y="657"/>
          <a:ext cx="10515600" cy="95745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a:t>Περιλαμβάνεται στο ΦΕΚ </a:t>
          </a:r>
          <a:r>
            <a:rPr lang="el-GR" sz="2200" b="0" i="0" kern="1200" dirty="0"/>
            <a:t>9</a:t>
          </a:r>
          <a:r>
            <a:rPr lang="en-US" sz="2200" b="0" i="0" kern="1200" dirty="0"/>
            <a:t>34</a:t>
          </a:r>
          <a:r>
            <a:rPr lang="el-GR" sz="2200" b="0" i="0" kern="1200" dirty="0"/>
            <a:t>/14-4-2014</a:t>
          </a:r>
          <a:endParaRPr lang="en-US" sz="2200" kern="1200" dirty="0"/>
        </a:p>
      </dsp:txBody>
      <dsp:txXfrm rot="10800000">
        <a:off x="0" y="657"/>
        <a:ext cx="10515600" cy="6221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0017-9653-4F34-831D-9D542405871D}">
      <dsp:nvSpPr>
        <dsp:cNvPr id="0" name=""/>
        <dsp:cNvSpPr/>
      </dsp:nvSpPr>
      <dsp:spPr>
        <a:xfrm>
          <a:off x="0" y="69032"/>
          <a:ext cx="6860708" cy="2426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l-GR" sz="3400" kern="1200" dirty="0"/>
            <a:t>…γνωρίσουν τους τομείς τόσο της Θεωρητικής όσο και της Εφαρμοσμένης Επιστήμης των Υπολογιστών </a:t>
          </a:r>
          <a:endParaRPr lang="en-US" sz="3400" kern="1200" dirty="0"/>
        </a:p>
      </dsp:txBody>
      <dsp:txXfrm>
        <a:off x="118456" y="187488"/>
        <a:ext cx="6623796" cy="2189667"/>
      </dsp:txXfrm>
    </dsp:sp>
    <dsp:sp modelId="{BCD2F639-7499-4C81-85FC-E92F9298D629}">
      <dsp:nvSpPr>
        <dsp:cNvPr id="0" name=""/>
        <dsp:cNvSpPr/>
      </dsp:nvSpPr>
      <dsp:spPr>
        <a:xfrm>
          <a:off x="0" y="2593532"/>
          <a:ext cx="6860708" cy="2426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l-GR" sz="3400" kern="1200" dirty="0"/>
            <a:t>…περιγράφουν βασικές έννοιες της Επιστήμης των Υπολογιστών</a:t>
          </a:r>
          <a:endParaRPr lang="en-US" sz="3400" kern="1200" dirty="0"/>
        </a:p>
      </dsp:txBody>
      <dsp:txXfrm>
        <a:off x="118456" y="2711988"/>
        <a:ext cx="6623796" cy="2189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0017-9653-4F34-831D-9D542405871D}">
      <dsp:nvSpPr>
        <dsp:cNvPr id="0" name=""/>
        <dsp:cNvSpPr/>
      </dsp:nvSpPr>
      <dsp:spPr>
        <a:xfrm>
          <a:off x="0" y="423625"/>
          <a:ext cx="7298176" cy="517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 περιγράφουν την έννοια του προβλήματος, διακρίνουν την ύπαρξη υπολογιστικών προβλημάτων και αναφέρουν τις φάσεις επίλυσής τους</a:t>
          </a:r>
          <a:endParaRPr lang="en-US" sz="1300" kern="1200" dirty="0"/>
        </a:p>
      </dsp:txBody>
      <dsp:txXfrm>
        <a:off x="25245" y="448870"/>
        <a:ext cx="7247686" cy="466650"/>
      </dsp:txXfrm>
    </dsp:sp>
    <dsp:sp modelId="{BCD2F639-7499-4C81-85FC-E92F9298D629}">
      <dsp:nvSpPr>
        <dsp:cNvPr id="0" name=""/>
        <dsp:cNvSpPr/>
      </dsp:nvSpPr>
      <dsp:spPr>
        <a:xfrm>
          <a:off x="0" y="978205"/>
          <a:ext cx="7298176" cy="51714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…περιγράφουν την έννοια του αλγορίθμου, διακρίνουν</a:t>
          </a:r>
          <a:r>
            <a:rPr lang="en-US" sz="1300" kern="1200" dirty="0"/>
            <a:t> </a:t>
          </a:r>
          <a:r>
            <a:rPr lang="el-GR" sz="1300" kern="1200" dirty="0"/>
            <a:t>την ύπαρξη συγκεκριμένων χαρακτηριστικών και τύπων</a:t>
          </a:r>
          <a:r>
            <a:rPr lang="en-US" sz="1300" kern="1200" dirty="0"/>
            <a:t> </a:t>
          </a:r>
          <a:r>
            <a:rPr lang="el-GR" sz="1300" kern="1200" dirty="0"/>
            <a:t>καθώς και αναγνωρίζουν βασικές έννοιες στην Ανάλυση</a:t>
          </a:r>
          <a:r>
            <a:rPr lang="en-US" sz="1300" kern="1200" dirty="0"/>
            <a:t> </a:t>
          </a:r>
          <a:r>
            <a:rPr lang="el-GR" sz="1300" kern="1200" dirty="0"/>
            <a:t>Αλγορίθμων</a:t>
          </a:r>
          <a:endParaRPr lang="en-US" sz="1300" kern="1200" dirty="0"/>
        </a:p>
      </dsp:txBody>
      <dsp:txXfrm>
        <a:off x="25245" y="1003450"/>
        <a:ext cx="7247686" cy="466650"/>
      </dsp:txXfrm>
    </dsp:sp>
    <dsp:sp modelId="{A450795B-C7DF-448B-82F2-BA6B4FBF8492}">
      <dsp:nvSpPr>
        <dsp:cNvPr id="0" name=""/>
        <dsp:cNvSpPr/>
      </dsp:nvSpPr>
      <dsp:spPr>
        <a:xfrm>
          <a:off x="0" y="1532785"/>
          <a:ext cx="7298176" cy="5171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…αναγνωρίσουν τις διάφορες μορφές αναπαράστασης του αλγορίθμου</a:t>
          </a:r>
          <a:endParaRPr lang="en-US" sz="1300" kern="1200" dirty="0"/>
        </a:p>
      </dsp:txBody>
      <dsp:txXfrm>
        <a:off x="25245" y="1558030"/>
        <a:ext cx="7247686" cy="466650"/>
      </dsp:txXfrm>
    </dsp:sp>
    <dsp:sp modelId="{04805DDA-CC56-4097-80D7-B04CFC782246}">
      <dsp:nvSpPr>
        <dsp:cNvPr id="0" name=""/>
        <dsp:cNvSpPr/>
      </dsp:nvSpPr>
      <dsp:spPr>
        <a:xfrm>
          <a:off x="0" y="2087365"/>
          <a:ext cx="7298176" cy="51714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 μπορούν αναφέρουν τους βασικούς τύπους και δομές δεδομένων, διακρίνουν τις βασικές εντολές και δομές που</a:t>
          </a:r>
          <a:r>
            <a:rPr lang="en-US" sz="1300" kern="1200" dirty="0"/>
            <a:t> </a:t>
          </a:r>
          <a:r>
            <a:rPr lang="el-GR" sz="1300" kern="1200" dirty="0"/>
            <a:t>χρησιμοποιούνται σε έναν αλγόριθμο.</a:t>
          </a:r>
          <a:endParaRPr lang="en-US" sz="1300" kern="1200" dirty="0"/>
        </a:p>
      </dsp:txBody>
      <dsp:txXfrm>
        <a:off x="25245" y="2112610"/>
        <a:ext cx="7247686" cy="466650"/>
      </dsp:txXfrm>
    </dsp:sp>
    <dsp:sp modelId="{1A6E36F6-07E6-460F-AC24-7A9097064B46}">
      <dsp:nvSpPr>
        <dsp:cNvPr id="0" name=""/>
        <dsp:cNvSpPr/>
      </dsp:nvSpPr>
      <dsp:spPr>
        <a:xfrm>
          <a:off x="0" y="2641945"/>
          <a:ext cx="7298176" cy="517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…προσδιορίζουν τον τρόπο λειτουργίας των δομών</a:t>
          </a:r>
          <a:r>
            <a:rPr lang="en-US" sz="1300" kern="1200" dirty="0"/>
            <a:t> </a:t>
          </a:r>
          <a:r>
            <a:rPr lang="el-GR" sz="1300" kern="1200" dirty="0"/>
            <a:t>δεδομένων</a:t>
          </a:r>
          <a:endParaRPr lang="en-US" sz="1300" kern="1200" dirty="0"/>
        </a:p>
      </dsp:txBody>
      <dsp:txXfrm>
        <a:off x="25245" y="2667190"/>
        <a:ext cx="7247686" cy="466650"/>
      </dsp:txXfrm>
    </dsp:sp>
    <dsp:sp modelId="{5155961C-F6F4-4729-9F4E-A250F5068F43}">
      <dsp:nvSpPr>
        <dsp:cNvPr id="0" name=""/>
        <dsp:cNvSpPr/>
      </dsp:nvSpPr>
      <dsp:spPr>
        <a:xfrm>
          <a:off x="0" y="3196525"/>
          <a:ext cx="7298176" cy="51714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…εντοπίζουν και διορθώνουν τα λογικά λάθη ενός</a:t>
          </a:r>
          <a:r>
            <a:rPr lang="en-US" sz="1300" kern="1200" dirty="0"/>
            <a:t> </a:t>
          </a:r>
          <a:r>
            <a:rPr lang="el-GR" sz="1300" kern="1200" dirty="0"/>
            <a:t>αλγορίθμου</a:t>
          </a:r>
          <a:endParaRPr lang="en-US" sz="1300" kern="1200" dirty="0"/>
        </a:p>
      </dsp:txBody>
      <dsp:txXfrm>
        <a:off x="25245" y="3221770"/>
        <a:ext cx="7247686" cy="466650"/>
      </dsp:txXfrm>
    </dsp:sp>
    <dsp:sp modelId="{CF6CD451-E06C-41B2-9EAE-ECE2B8528CEB}">
      <dsp:nvSpPr>
        <dsp:cNvPr id="0" name=""/>
        <dsp:cNvSpPr/>
      </dsp:nvSpPr>
      <dsp:spPr>
        <a:xfrm>
          <a:off x="0" y="3751105"/>
          <a:ext cx="7298176" cy="5171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…δημιουργούν ευκρινές γνωσιακό και οργανωμένο  νοητικό σχήμα που να περιλαμβάνει τα είδη και τεχνικές προγραμματισμού, με βάση την πρότερη εμπειρία τους</a:t>
          </a:r>
          <a:endParaRPr lang="en-US" sz="1300" kern="1200" dirty="0"/>
        </a:p>
      </dsp:txBody>
      <dsp:txXfrm>
        <a:off x="25245" y="3776350"/>
        <a:ext cx="7247686" cy="466650"/>
      </dsp:txXfrm>
    </dsp:sp>
    <dsp:sp modelId="{1028A8F0-559D-47FC-B611-494C5B0DC75C}">
      <dsp:nvSpPr>
        <dsp:cNvPr id="0" name=""/>
        <dsp:cNvSpPr/>
      </dsp:nvSpPr>
      <dsp:spPr>
        <a:xfrm>
          <a:off x="0" y="4305685"/>
          <a:ext cx="7298176" cy="51714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 …συνδυάζουν αλγοριθμικές δομές και δεδομένα/δομές δεδομένων για να δημιουργούν κώδικα/πρόγραμμα</a:t>
          </a:r>
          <a:endParaRPr lang="en-US" sz="1300" kern="1200" dirty="0"/>
        </a:p>
      </dsp:txBody>
      <dsp:txXfrm>
        <a:off x="25245" y="4330930"/>
        <a:ext cx="7247686" cy="466650"/>
      </dsp:txXfrm>
    </dsp:sp>
    <dsp:sp modelId="{08BE9D6F-83CE-4337-8990-3F10F91B8D47}">
      <dsp:nvSpPr>
        <dsp:cNvPr id="0" name=""/>
        <dsp:cNvSpPr/>
      </dsp:nvSpPr>
      <dsp:spPr>
        <a:xfrm>
          <a:off x="0" y="4860265"/>
          <a:ext cx="7298176" cy="517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…διαπιστώνουν ότι οι σημερινές εφαρμογές είναι αρκετά πολύπλοκες και η δημιουργία τους ακολουθεί συγκεκριμένα μοντέλα ανάπτυξης εφαρμογών λογισμικού που εξελίσσονται σε συγκεκριμένες φάσεις</a:t>
          </a:r>
          <a:endParaRPr lang="en-US" sz="1300" kern="1200" dirty="0"/>
        </a:p>
      </dsp:txBody>
      <dsp:txXfrm>
        <a:off x="25245" y="4885510"/>
        <a:ext cx="7247686" cy="466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0017-9653-4F34-831D-9D542405871D}">
      <dsp:nvSpPr>
        <dsp:cNvPr id="0" name=""/>
        <dsp:cNvSpPr/>
      </dsp:nvSpPr>
      <dsp:spPr>
        <a:xfrm>
          <a:off x="0" y="172768"/>
          <a:ext cx="7003572" cy="8391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a:t>…εντάξουν τις γνώσεις τους για τα Λειτουργικά Συστήματα στο σχήμα της Εφαρμοσμένης Επιστήμης των</a:t>
          </a:r>
          <a:r>
            <a:rPr lang="en-US" sz="1500" kern="1200" dirty="0"/>
            <a:t> </a:t>
          </a:r>
          <a:r>
            <a:rPr lang="el-GR" sz="1500" kern="1200" dirty="0"/>
            <a:t>Υπολογιστών.</a:t>
          </a:r>
          <a:endParaRPr lang="en-US" sz="1500" kern="1200" dirty="0"/>
        </a:p>
      </dsp:txBody>
      <dsp:txXfrm>
        <a:off x="40962" y="213730"/>
        <a:ext cx="6921648" cy="757185"/>
      </dsp:txXfrm>
    </dsp:sp>
    <dsp:sp modelId="{BCD2F639-7499-4C81-85FC-E92F9298D629}">
      <dsp:nvSpPr>
        <dsp:cNvPr id="0" name=""/>
        <dsp:cNvSpPr/>
      </dsp:nvSpPr>
      <dsp:spPr>
        <a:xfrm>
          <a:off x="0" y="1055078"/>
          <a:ext cx="7003572" cy="83910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a:t>
          </a:r>
          <a:r>
            <a:rPr lang="el-GR" sz="1500" kern="1200" dirty="0"/>
            <a:t>εντάξουν τις γνώσεις τους για θέματα σχετικά με τη διαχείριση δεδομένων, δημιουργία, αποθήκευση και ανάκτηση πληροφορίας στο σχήμα της Εφαρμοσμένης Επιστήμης των Υπολογιστών.</a:t>
          </a:r>
          <a:endParaRPr lang="en-US" sz="1500" kern="1200" dirty="0"/>
        </a:p>
      </dsp:txBody>
      <dsp:txXfrm>
        <a:off x="40962" y="1096040"/>
        <a:ext cx="6921648" cy="757185"/>
      </dsp:txXfrm>
    </dsp:sp>
    <dsp:sp modelId="{5EE8F1B9-E877-4CB8-A2E3-6840F794600D}">
      <dsp:nvSpPr>
        <dsp:cNvPr id="0" name=""/>
        <dsp:cNvSpPr/>
      </dsp:nvSpPr>
      <dsp:spPr>
        <a:xfrm>
          <a:off x="0" y="1937387"/>
          <a:ext cx="7003572" cy="83910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a:t>…αιτιολογούν ότι τα δεδομένα αποθηκεύονται σε οργανωμένες δομές και ότι αυτά ανακτώνται μέσω συγκεκριμένων συστημάτων και μεθοδολογιών.</a:t>
          </a:r>
          <a:endParaRPr lang="en-US" sz="1500" kern="1200" dirty="0"/>
        </a:p>
      </dsp:txBody>
      <dsp:txXfrm>
        <a:off x="40962" y="1978349"/>
        <a:ext cx="6921648" cy="757185"/>
      </dsp:txXfrm>
    </dsp:sp>
    <dsp:sp modelId="{FF0B88D6-9DBB-497B-97B7-BF28B0DDE70F}">
      <dsp:nvSpPr>
        <dsp:cNvPr id="0" name=""/>
        <dsp:cNvSpPr/>
      </dsp:nvSpPr>
      <dsp:spPr>
        <a:xfrm>
          <a:off x="0" y="2819697"/>
          <a:ext cx="7003572" cy="83910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a:t>…εντάξουν τις γνώσεις τους για θέματα επικοινωνίας και δικτύωσης συστημάτων στο σχήμα της Εφαρμοσμένης Επιστήμης των Υπολογιστών.</a:t>
          </a:r>
          <a:endParaRPr lang="en-US" sz="1500" kern="1200" dirty="0"/>
        </a:p>
      </dsp:txBody>
      <dsp:txXfrm>
        <a:off x="40962" y="2860659"/>
        <a:ext cx="6921648" cy="757185"/>
      </dsp:txXfrm>
    </dsp:sp>
    <dsp:sp modelId="{6237FE23-CC26-4A1B-A555-407D3CCBAC07}">
      <dsp:nvSpPr>
        <dsp:cNvPr id="0" name=""/>
        <dsp:cNvSpPr/>
      </dsp:nvSpPr>
      <dsp:spPr>
        <a:xfrm>
          <a:off x="0" y="3702006"/>
          <a:ext cx="7003572" cy="83910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a:t>…οργανώσουν σε νοητικό μοντέλο τα βασικά θέματα που αφορούν τα δίκτυα επικοινωνίας.</a:t>
          </a:r>
          <a:endParaRPr lang="en-US" sz="1500" kern="1200" dirty="0"/>
        </a:p>
      </dsp:txBody>
      <dsp:txXfrm>
        <a:off x="40962" y="3742968"/>
        <a:ext cx="6921648" cy="757185"/>
      </dsp:txXfrm>
    </dsp:sp>
    <dsp:sp modelId="{93CD3279-061E-4E80-B6E0-EC5815973C06}">
      <dsp:nvSpPr>
        <dsp:cNvPr id="0" name=""/>
        <dsp:cNvSpPr/>
      </dsp:nvSpPr>
      <dsp:spPr>
        <a:xfrm>
          <a:off x="0" y="4584315"/>
          <a:ext cx="7003572" cy="8391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l-GR" sz="1500" kern="1200" dirty="0"/>
            <a:t>…εντάξουν την Τεχνητή Νοημοσύνη στο σχήμα της Εφαρμοσμένης Επιστήμης των Υπολογιστών, να γνωρίσουν τις επιστημονικές περιοχές της εφαρμογής της και να μπορούν να αναφέρουν τομείς στους οποίους έχει εφαρμογή η Τεχνητή Νοημοσύνη.</a:t>
          </a:r>
          <a:endParaRPr lang="en-US" sz="1500" kern="1200" dirty="0"/>
        </a:p>
      </dsp:txBody>
      <dsp:txXfrm>
        <a:off x="40962" y="4625277"/>
        <a:ext cx="6921648" cy="757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01B2B-CEDC-4BB3-B4F2-FE4F9B4B9CE0}">
      <dsp:nvSpPr>
        <dsp:cNvPr id="0" name=""/>
        <dsp:cNvSpPr/>
      </dsp:nvSpPr>
      <dsp:spPr>
        <a:xfrm>
          <a:off x="0" y="2847332"/>
          <a:ext cx="11480800" cy="1868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a:t>T</a:t>
          </a:r>
          <a:r>
            <a:rPr lang="el-GR" sz="2300" kern="1200"/>
            <a:t>ετραμηνιαίες δοκιμασίες αξιολόγησης</a:t>
          </a:r>
          <a:r>
            <a:rPr lang="en-US" sz="2300" kern="1200"/>
            <a:t> </a:t>
          </a:r>
          <a:r>
            <a:rPr lang="el-GR" sz="2300" kern="1200"/>
            <a:t>είναι οι: </a:t>
          </a:r>
          <a:endParaRPr lang="en-US" sz="2300" kern="1200"/>
        </a:p>
      </dsp:txBody>
      <dsp:txXfrm>
        <a:off x="0" y="2847332"/>
        <a:ext cx="11480800" cy="1008805"/>
      </dsp:txXfrm>
    </dsp:sp>
    <dsp:sp modelId="{4FC7CE06-17DC-4FAD-9D1E-C7FE3291FBD9}">
      <dsp:nvSpPr>
        <dsp:cNvPr id="0" name=""/>
        <dsp:cNvSpPr/>
      </dsp:nvSpPr>
      <dsp:spPr>
        <a:xfrm>
          <a:off x="5605" y="3818774"/>
          <a:ext cx="3823196" cy="8593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l-GR" sz="1800" kern="1200"/>
            <a:t>ωριαίες γραπτές δοκιμασίες ή </a:t>
          </a:r>
          <a:endParaRPr lang="en-US" sz="1800" kern="1200"/>
        </a:p>
      </dsp:txBody>
      <dsp:txXfrm>
        <a:off x="5605" y="3818774"/>
        <a:ext cx="3823196" cy="859352"/>
      </dsp:txXfrm>
    </dsp:sp>
    <dsp:sp modelId="{CFD2D2FE-BE5E-4B05-B815-5E5479C9246A}">
      <dsp:nvSpPr>
        <dsp:cNvPr id="0" name=""/>
        <dsp:cNvSpPr/>
      </dsp:nvSpPr>
      <dsp:spPr>
        <a:xfrm>
          <a:off x="3828801" y="3818774"/>
          <a:ext cx="3823196" cy="8593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l-GR" sz="1800" kern="1200"/>
            <a:t>ανάθεση και υποβολή/παρουσίαση ατομικής ή ομαδικής συνθετικής ή διαθεματικής δημιουργικής εργασίας </a:t>
          </a:r>
          <a:endParaRPr lang="en-US" sz="1800" kern="1200"/>
        </a:p>
      </dsp:txBody>
      <dsp:txXfrm>
        <a:off x="3828801" y="3818774"/>
        <a:ext cx="3823196" cy="859352"/>
      </dsp:txXfrm>
    </dsp:sp>
    <dsp:sp modelId="{F343B7D2-053E-4E53-989C-33AF6B46D854}">
      <dsp:nvSpPr>
        <dsp:cNvPr id="0" name=""/>
        <dsp:cNvSpPr/>
      </dsp:nvSpPr>
      <dsp:spPr>
        <a:xfrm>
          <a:off x="7651998" y="3818774"/>
          <a:ext cx="3823196" cy="8593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l-GR" sz="1800" kern="1200"/>
            <a:t>ή αξιοποίηση των χαρακτηριστικών και των σταδίων εφαρμογής του μοντέλου της ανεστραμμένης τάξης</a:t>
          </a:r>
          <a:endParaRPr lang="en-US" sz="1800" kern="1200"/>
        </a:p>
      </dsp:txBody>
      <dsp:txXfrm>
        <a:off x="7651998" y="3818774"/>
        <a:ext cx="3823196" cy="859352"/>
      </dsp:txXfrm>
    </dsp:sp>
    <dsp:sp modelId="{5E168272-A74F-436C-997A-D2EEB7F76B55}">
      <dsp:nvSpPr>
        <dsp:cNvPr id="0" name=""/>
        <dsp:cNvSpPr/>
      </dsp:nvSpPr>
      <dsp:spPr>
        <a:xfrm rot="10800000">
          <a:off x="0" y="2127"/>
          <a:ext cx="11480800" cy="287322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just" defTabSz="1022350">
            <a:lnSpc>
              <a:spcPct val="90000"/>
            </a:lnSpc>
            <a:spcBef>
              <a:spcPct val="0"/>
            </a:spcBef>
            <a:spcAft>
              <a:spcPct val="35000"/>
            </a:spcAft>
          </a:pPr>
          <a:r>
            <a:rPr lang="el-GR" sz="2300" b="0" i="0" kern="1200" dirty="0"/>
            <a:t>Σε όλες τις τάξεις του Γενικού Λυκείου διενεργούνται στα μαθήματα όλων των Ομάδων</a:t>
          </a:r>
          <a:r>
            <a:rPr lang="el-GR" sz="2300" b="1" i="0" kern="1200" dirty="0"/>
            <a:t> δύο (2) </a:t>
          </a:r>
          <a:r>
            <a:rPr lang="el-GR" sz="2300" b="1" i="0" kern="1200" dirty="0" err="1"/>
            <a:t>τετραμηνιαίες</a:t>
          </a:r>
          <a:r>
            <a:rPr lang="el-GR" sz="2300" b="1" i="0" kern="1200" dirty="0"/>
            <a:t> δοκιμασίες αξιολόγησης, μία (1) κατά τη διάρκεια του πρώτου </a:t>
          </a:r>
          <a:r>
            <a:rPr lang="el-GR" sz="2300" b="1" i="0" kern="1200" dirty="0" err="1"/>
            <a:t>τετραμήνου</a:t>
          </a:r>
          <a:r>
            <a:rPr lang="el-GR" sz="2300" b="1" i="0" kern="1200" dirty="0"/>
            <a:t> και μία (1) κατά τη διάρκεια του δεύτερου </a:t>
          </a:r>
          <a:r>
            <a:rPr lang="el-GR" sz="2300" b="1" i="0" kern="1200" dirty="0" err="1"/>
            <a:t>τετραμήνου</a:t>
          </a:r>
          <a:r>
            <a:rPr lang="el-GR" sz="2300" b="1" i="0" kern="1200" dirty="0"/>
            <a:t>, </a:t>
          </a:r>
          <a:r>
            <a:rPr lang="el-GR" sz="2300" b="0" i="0" kern="1200" dirty="0"/>
            <a:t>με εξαίρεση το μάθημα της Φυσικής Αγωγής, στο οποίο δεν διενεργείται </a:t>
          </a:r>
          <a:r>
            <a:rPr lang="el-GR" sz="2300" b="0" i="0" kern="1200" dirty="0" err="1"/>
            <a:t>τετραμηνιαία</a:t>
          </a:r>
          <a:r>
            <a:rPr lang="el-GR" sz="2300" b="0" i="0" kern="1200" dirty="0"/>
            <a:t> δοκιμασία αξιολόγησης.</a:t>
          </a:r>
          <a:endParaRPr lang="en-US" sz="2300" kern="1200" dirty="0"/>
        </a:p>
      </dsp:txBody>
      <dsp:txXfrm rot="10800000">
        <a:off x="0" y="2127"/>
        <a:ext cx="11480800" cy="1866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F0DB-B87F-4316-93F4-933602BC3CF1}">
      <dsp:nvSpPr>
        <dsp:cNvPr id="0" name=""/>
        <dsp:cNvSpPr/>
      </dsp:nvSpPr>
      <dsp:spPr>
        <a:xfrm>
          <a:off x="0" y="192157"/>
          <a:ext cx="9260113" cy="12045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Για την αξιολόγηση του μαθητή κατά τετράμηνο η διδάσκουσα / διδάσκων συνεκτιμά ως προς την κάθε μαθήτρια - μαθητή:</a:t>
          </a:r>
          <a:endParaRPr lang="en-US" sz="1700" kern="1200" dirty="0"/>
        </a:p>
      </dsp:txBody>
      <dsp:txXfrm>
        <a:off x="58803" y="250960"/>
        <a:ext cx="9142507" cy="1086982"/>
      </dsp:txXfrm>
    </dsp:sp>
    <dsp:sp modelId="{05E7F609-A11A-41A6-A52C-39C9F399F055}">
      <dsp:nvSpPr>
        <dsp:cNvPr id="0" name=""/>
        <dsp:cNvSpPr/>
      </dsp:nvSpPr>
      <dsp:spPr>
        <a:xfrm>
          <a:off x="0" y="1489799"/>
          <a:ext cx="9260113"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00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0" i="0" kern="1200" dirty="0"/>
            <a:t>α) τη συμμετοχή στη διδακτική μαθησιακή διαδικασία, </a:t>
          </a:r>
          <a:endParaRPr lang="en-US" sz="1600" kern="1200" dirty="0"/>
        </a:p>
        <a:p>
          <a:pPr marL="171450" lvl="1" indent="-171450" algn="l" defTabSz="711200">
            <a:lnSpc>
              <a:spcPct val="90000"/>
            </a:lnSpc>
            <a:spcBef>
              <a:spcPct val="0"/>
            </a:spcBef>
            <a:spcAft>
              <a:spcPct val="20000"/>
            </a:spcAft>
            <a:buChar char="••"/>
          </a:pPr>
          <a:r>
            <a:rPr lang="el-GR" sz="1600" b="0" i="0" kern="1200" dirty="0"/>
            <a:t>β) την επιμέλεια και το ενδιαφέρον του</a:t>
          </a:r>
          <a:r>
            <a:rPr lang="en-US" sz="1600" b="0" i="0" kern="1200" dirty="0"/>
            <a:t>/</a:t>
          </a:r>
          <a:r>
            <a:rPr lang="el-GR" sz="1600" b="0" i="0" kern="1200" dirty="0"/>
            <a:t>της για το συγκεκριμένο μάθημα,</a:t>
          </a:r>
          <a:endParaRPr lang="en-US" sz="1600" kern="1200" dirty="0"/>
        </a:p>
        <a:p>
          <a:pPr marL="171450" lvl="1" indent="-171450" algn="l" defTabSz="711200">
            <a:lnSpc>
              <a:spcPct val="90000"/>
            </a:lnSpc>
            <a:spcBef>
              <a:spcPct val="0"/>
            </a:spcBef>
            <a:spcAft>
              <a:spcPct val="20000"/>
            </a:spcAft>
            <a:buChar char="••"/>
          </a:pPr>
          <a:r>
            <a:rPr lang="el-GR" sz="1600" b="0" i="0" kern="1200" dirty="0"/>
            <a:t>γ) την επίδοσή του</a:t>
          </a:r>
          <a:r>
            <a:rPr lang="en-US" sz="1600" b="0" i="0" kern="1200" dirty="0"/>
            <a:t>/</a:t>
          </a:r>
          <a:r>
            <a:rPr lang="el-GR" sz="1600" b="0" i="0" kern="1200" dirty="0"/>
            <a:t>της στις </a:t>
          </a:r>
          <a:r>
            <a:rPr lang="el-GR" sz="1600" b="0" i="0" kern="1200" dirty="0" err="1"/>
            <a:t>τετραμηνιαίες</a:t>
          </a:r>
          <a:r>
            <a:rPr lang="el-GR" sz="1600" b="0" i="0" kern="1200" dirty="0"/>
            <a:t> δοκιμασίες αξιολόγησης (ωριαίες γραπτές δοκιμασίες ή ανάθεση και   υποβολή/παρουσίαση ατομικής ή ομαδικής συνθετικής ή διαθεματικής δημιουργικής εργασίας ή αξιοποίηση των χαρακτηριστικών και των σταδίων εφαρμογής του μοντέλου της ανεστραμμένης τάξης),</a:t>
          </a:r>
          <a:endParaRPr lang="en-US" sz="1600" kern="1200" dirty="0"/>
        </a:p>
        <a:p>
          <a:pPr marL="171450" lvl="1" indent="-171450" algn="l" defTabSz="711200">
            <a:lnSpc>
              <a:spcPct val="90000"/>
            </a:lnSpc>
            <a:spcBef>
              <a:spcPct val="0"/>
            </a:spcBef>
            <a:spcAft>
              <a:spcPct val="20000"/>
            </a:spcAft>
            <a:buChar char="••"/>
          </a:pPr>
          <a:r>
            <a:rPr lang="el-GR" sz="1600" b="0" i="0" kern="1200" dirty="0"/>
            <a:t>δ) την επίδοσή του</a:t>
          </a:r>
          <a:r>
            <a:rPr lang="en-US" sz="1600" b="0" i="0" kern="1200" dirty="0"/>
            <a:t>/</a:t>
          </a:r>
          <a:r>
            <a:rPr lang="el-GR" sz="1600" b="0" i="0" kern="1200" dirty="0"/>
            <a:t>της στις γραπτές δοκιμασίες,</a:t>
          </a:r>
          <a:endParaRPr lang="en-US" sz="1600" kern="1200" dirty="0"/>
        </a:p>
        <a:p>
          <a:pPr marL="171450" lvl="1" indent="-171450" algn="l" defTabSz="711200">
            <a:lnSpc>
              <a:spcPct val="90000"/>
            </a:lnSpc>
            <a:spcBef>
              <a:spcPct val="0"/>
            </a:spcBef>
            <a:spcAft>
              <a:spcPct val="20000"/>
            </a:spcAft>
            <a:buChar char="••"/>
          </a:pPr>
          <a:r>
            <a:rPr lang="el-GR" sz="1600" b="0" i="0" kern="1200" dirty="0"/>
            <a:t>ε) τις εργασίες που εκτελεί στο σχολείο ή στο σπίτι.</a:t>
          </a:r>
          <a:endParaRPr lang="en-US" sz="1600" kern="1200" dirty="0"/>
        </a:p>
        <a:p>
          <a:pPr marL="171450" lvl="1" indent="-171450" algn="l" defTabSz="711200">
            <a:lnSpc>
              <a:spcPct val="90000"/>
            </a:lnSpc>
            <a:spcBef>
              <a:spcPct val="0"/>
            </a:spcBef>
            <a:spcAft>
              <a:spcPct val="20000"/>
            </a:spcAft>
            <a:buChar char="••"/>
          </a:pPr>
          <a:endParaRPr lang="en-US" sz="1600" kern="1200" dirty="0"/>
        </a:p>
      </dsp:txBody>
      <dsp:txXfrm>
        <a:off x="0" y="1489799"/>
        <a:ext cx="9260113" cy="2322540"/>
      </dsp:txXfrm>
    </dsp:sp>
    <dsp:sp modelId="{815593B7-CC86-4AE5-AD9D-821EA23D3418}">
      <dsp:nvSpPr>
        <dsp:cNvPr id="0" name=""/>
        <dsp:cNvSpPr/>
      </dsp:nvSpPr>
      <dsp:spPr>
        <a:xfrm>
          <a:off x="0" y="3719285"/>
          <a:ext cx="9260113" cy="120458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Οι γραπτές δοκιμασίες διακρίνονται στις ολιγόλεπτες και στις ωριαίες. Οι ολιγόλεπτες δοκιμασίες πραγματοποιούνται με ή χωρίς προειδοποίηση των μαθητών με τη μορφή σύντομων, ποικίλων και κατάλληλων γραπτών ερωτήσεων. Ο αριθμός και η συχνότητα των ολιγόλεπτων δοκιμασιών που πραγματοποιούνται σε κάθε τετράμηνο επαφίενται στην κρίση του διδάσκοντος.</a:t>
          </a:r>
          <a:endParaRPr lang="en-US" sz="1700" kern="1200" dirty="0"/>
        </a:p>
      </dsp:txBody>
      <dsp:txXfrm>
        <a:off x="58803" y="3778088"/>
        <a:ext cx="9142507" cy="1086982"/>
      </dsp:txXfrm>
    </dsp:sp>
    <dsp:sp modelId="{9227E984-62D0-4778-8EDC-56336B48F33E}">
      <dsp:nvSpPr>
        <dsp:cNvPr id="0" name=""/>
        <dsp:cNvSpPr/>
      </dsp:nvSpPr>
      <dsp:spPr>
        <a:xfrm>
          <a:off x="0" y="4972833"/>
          <a:ext cx="9260113" cy="120458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Οι ωριαίες γραπτές δοκιμασίες διαρκούν μία (1) διδακτική ώρα και είναι: α) προειδοποιημένες, αν έπονται μιας ανακεφαλαίωσης ή β) μη προειδοποιημένες, αν καλύπτουν την ύλη που διδάχθηκε στο αμέσως προηγούμενο μάθημα.</a:t>
          </a:r>
          <a:endParaRPr lang="en-US" sz="1700" kern="1200" dirty="0"/>
        </a:p>
      </dsp:txBody>
      <dsp:txXfrm>
        <a:off x="58803" y="5031636"/>
        <a:ext cx="9142507" cy="1086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49A2-E3AD-4589-A4A5-2CD6814A43E8}" type="datetimeFigureOut">
              <a:rPr lang="en-US" smtClean="0"/>
              <a:t>1/22/2024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9E920-CF59-4745-9343-4E285E5ADD19}" type="slidenum">
              <a:rPr lang="en-US" smtClean="0"/>
              <a:t>‹#›</a:t>
            </a:fld>
            <a:endParaRPr lang="en-US"/>
          </a:p>
        </p:txBody>
      </p:sp>
    </p:spTree>
    <p:extLst>
      <p:ext uri="{BB962C8B-B14F-4D97-AF65-F5344CB8AC3E}">
        <p14:creationId xmlns:p14="http://schemas.microsoft.com/office/powerpoint/2010/main" val="37730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B9F008-DA64-6315-74CE-646DD18D7C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xmlns="" id="{89679D9F-BEA6-B148-0AFA-1D7534D06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xmlns="" id="{1E494A87-EAE1-1197-5454-8D16CE5132AE}"/>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F8490762-BEDB-880F-5E61-5CEA3B508B3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94B3A402-9EEC-C428-53B2-C7C5442BE07B}"/>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4459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558AF8-29DA-2B1E-88C2-149C58ED30E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6ACE0427-9B25-0833-E64C-B8CA18AFBD1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1ED5A9FD-47CF-EB8A-2D71-CBCA02104A14}"/>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93542DE6-D42C-966B-F4BC-A14CAB8275A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DAA86AD4-0C43-BB98-B025-C76553479A63}"/>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267366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4C886816-7696-50E4-393D-3022189D4B1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4746628B-5677-35AC-67FA-EBEF8ED2A67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ACB84D52-464C-ABD9-C8EF-E02CCDA7FD1E}"/>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FA3FA538-71A7-1951-198E-A31784257B8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6CD2CBB7-815E-CFC8-0910-CF7F81805584}"/>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22845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052EEC-C223-B7CE-398D-97A1A58F2ED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C5D28988-9C24-67BE-9987-EBDD5157148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085E4A51-ECEF-7B71-F802-93C4338AD256}"/>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2D3E1F2A-C1BD-3B7C-3E86-2E51D638DFA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22A50494-EF8E-3B71-77B9-527CDD6515BD}"/>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43702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0A1F43-67C7-D991-04D2-D8A1F573543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4997E626-01DD-7047-4875-647435BC6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10948EF5-ADD2-B84F-437B-4247766B35CE}"/>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B999EF61-FD01-BD21-1AAC-A8CA6B758C4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7B9230FC-89A0-B014-DFD1-6876B04F349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60416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70610C-8BF4-BFB1-D8AC-6F7F610C31A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57ED9EB5-5E5C-C00E-8A10-1B987EB35E0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xmlns="" id="{82C00EA4-E107-32B0-B0C0-165D278A56E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xmlns="" id="{9252ADE2-7402-9F71-82B1-9C76C8DDACEE}"/>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6" name="Θέση υποσέλιδου 5">
            <a:extLst>
              <a:ext uri="{FF2B5EF4-FFF2-40B4-BE49-F238E27FC236}">
                <a16:creationId xmlns:a16="http://schemas.microsoft.com/office/drawing/2014/main" xmlns="" id="{F5568695-7DD0-6ED2-6450-41994B23DBF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5D65FFD6-73C4-8303-42C4-7D2CD86D81B4}"/>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29942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E684470-3A22-7286-55A1-A6D56F3DBC0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31EF9202-79AE-AFD8-69C3-7DC4D3D04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ED7AE9FF-DFEA-6392-36A6-885FC38DCD1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xmlns="" id="{52BFF5EB-5903-5CCD-C29A-E3A8EA3B7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C8D5CDC5-EE78-AF49-B11B-E26FB2278AE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xmlns="" id="{D6883A32-6D7E-8918-47B8-AB03B6B6FFA5}"/>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8" name="Θέση υποσέλιδου 7">
            <a:extLst>
              <a:ext uri="{FF2B5EF4-FFF2-40B4-BE49-F238E27FC236}">
                <a16:creationId xmlns:a16="http://schemas.microsoft.com/office/drawing/2014/main" xmlns="" id="{F53342E5-9FC6-7A64-E771-AAB78F4DAF7A}"/>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xmlns="" id="{A194B239-5B58-42C8-FC04-61EFA86771A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5126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D32F66-11D0-A9E9-9241-7345C894E2E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xmlns="" id="{1FB470DC-BA9A-0BFD-3D29-48B3F87BE27A}"/>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4" name="Θέση υποσέλιδου 3">
            <a:extLst>
              <a:ext uri="{FF2B5EF4-FFF2-40B4-BE49-F238E27FC236}">
                <a16:creationId xmlns:a16="http://schemas.microsoft.com/office/drawing/2014/main" xmlns="" id="{A3DD6191-507E-08EB-332F-DF2608AE9A5B}"/>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xmlns="" id="{311B909A-CFC9-51A5-EB9F-A0DC06FA3C2C}"/>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8574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AEB0A16-9D68-B0DA-A825-607CDECDF0FA}"/>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3" name="Θέση υποσέλιδου 2">
            <a:extLst>
              <a:ext uri="{FF2B5EF4-FFF2-40B4-BE49-F238E27FC236}">
                <a16:creationId xmlns:a16="http://schemas.microsoft.com/office/drawing/2014/main" xmlns="" id="{24B1411D-710F-02AE-67E0-B941D14FADEC}"/>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xmlns="" id="{24CA0183-C865-0C9C-7B6B-8D9648F60393}"/>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208158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91094C-8606-B317-747F-D2D6F3A7232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4B7CAACE-2924-09A4-9B85-EBCD0EB6E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xmlns="" id="{8DB6771B-4DAB-EBEB-DAA0-0B7F6E69F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05774C8-6B4B-5D9F-DBC4-65E951742788}"/>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6" name="Θέση υποσέλιδου 5">
            <a:extLst>
              <a:ext uri="{FF2B5EF4-FFF2-40B4-BE49-F238E27FC236}">
                <a16:creationId xmlns:a16="http://schemas.microsoft.com/office/drawing/2014/main" xmlns="" id="{0B9825D0-91DB-27AE-12B5-281BC374C5E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D438CAC5-6859-EF06-E98D-32C1A5D9C8E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412770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C10C25-3002-C170-4050-9BA390EAC8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xmlns="" id="{B255DDAA-1D52-E6C5-50D6-6C4E45CFF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xmlns="" id="{05A73887-73C0-C9A8-4C6B-2A06D4448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48531809-6F00-D919-42B1-FEE73014F607}"/>
              </a:ext>
            </a:extLst>
          </p:cNvPr>
          <p:cNvSpPr>
            <a:spLocks noGrp="1"/>
          </p:cNvSpPr>
          <p:nvPr>
            <p:ph type="dt" sz="half" idx="10"/>
          </p:nvPr>
        </p:nvSpPr>
        <p:spPr/>
        <p:txBody>
          <a:bodyPr/>
          <a:lstStyle/>
          <a:p>
            <a:fld id="{46515260-4703-4563-AF36-5C802885752B}" type="datetimeFigureOut">
              <a:rPr lang="en-US" smtClean="0"/>
              <a:t>1/22/2024</a:t>
            </a:fld>
            <a:endParaRPr lang="en-US"/>
          </a:p>
        </p:txBody>
      </p:sp>
      <p:sp>
        <p:nvSpPr>
          <p:cNvPr id="6" name="Θέση υποσέλιδου 5">
            <a:extLst>
              <a:ext uri="{FF2B5EF4-FFF2-40B4-BE49-F238E27FC236}">
                <a16:creationId xmlns:a16="http://schemas.microsoft.com/office/drawing/2014/main" xmlns="" id="{DD787510-7593-6930-C453-9450576A738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B5138E51-35F8-938A-982E-0526C6FB6EDC}"/>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800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9B0ECEC-0230-5F9D-8FB4-B5861ADE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3044A0DB-1145-2B74-0492-94A427D6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xmlns="" id="{8624831A-5853-500B-97C1-FA714984D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15260-4703-4563-AF36-5C802885752B}" type="datetimeFigureOut">
              <a:rPr lang="en-US" smtClean="0"/>
              <a:t>1/22/2024</a:t>
            </a:fld>
            <a:endParaRPr lang="en-US"/>
          </a:p>
        </p:txBody>
      </p:sp>
      <p:sp>
        <p:nvSpPr>
          <p:cNvPr id="5" name="Θέση υποσέλιδου 4">
            <a:extLst>
              <a:ext uri="{FF2B5EF4-FFF2-40B4-BE49-F238E27FC236}">
                <a16:creationId xmlns:a16="http://schemas.microsoft.com/office/drawing/2014/main" xmlns="" id="{4FA3FDC6-A324-683F-26B2-C34A8A3EA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xmlns="" id="{16AB4B82-2075-EDFF-C221-796EBF3A5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3C3D6-544F-4A39-956A-7F555EE1CA7E}" type="slidenum">
              <a:rPr lang="en-US" smtClean="0"/>
              <a:t>‹#›</a:t>
            </a:fld>
            <a:endParaRPr lang="en-US"/>
          </a:p>
        </p:txBody>
      </p:sp>
    </p:spTree>
    <p:extLst>
      <p:ext uri="{BB962C8B-B14F-4D97-AF65-F5344CB8AC3E}">
        <p14:creationId xmlns:p14="http://schemas.microsoft.com/office/powerpoint/2010/main" val="414777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hotodentro.edu.gr/edusoft/r/8531/236" TargetMode="External"/><Relationship Id="rId2" Type="http://schemas.openxmlformats.org/officeDocument/2006/relationships/hyperlink" Target="https://alkisg.mysch.gr/download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xmlns="" id="{58598648-32C2-4385-1E0C-E12805ABF797}"/>
              </a:ext>
            </a:extLst>
          </p:cNvPr>
          <p:cNvSpPr>
            <a:spLocks noGrp="1"/>
          </p:cNvSpPr>
          <p:nvPr>
            <p:ph type="ctrTitle"/>
          </p:nvPr>
        </p:nvSpPr>
        <p:spPr>
          <a:xfrm>
            <a:off x="5571260" y="739189"/>
            <a:ext cx="6529184" cy="2444398"/>
          </a:xfrm>
        </p:spPr>
        <p:txBody>
          <a:bodyPr anchor="b">
            <a:normAutofit fontScale="90000"/>
          </a:bodyPr>
          <a:lstStyle/>
          <a:p>
            <a:pPr algn="l"/>
            <a:r>
              <a:rPr lang="el-GR" sz="5200" b="1" dirty="0"/>
              <a:t>Η Πληροφορική στη </a:t>
            </a:r>
            <a:r>
              <a:rPr lang="el-GR" sz="5200" b="1" dirty="0" err="1"/>
              <a:t>Β΄θμια</a:t>
            </a:r>
            <a:r>
              <a:rPr lang="el-GR" sz="5200" b="1" dirty="0"/>
              <a:t> Εκπαίδευση -  </a:t>
            </a:r>
            <a:br>
              <a:rPr lang="el-GR" sz="5200" b="1" dirty="0"/>
            </a:br>
            <a:r>
              <a:rPr lang="el-GR" sz="5200" b="1" dirty="0"/>
              <a:t>Οι τάξεις Α’ και Β’ Λυκείου</a:t>
            </a:r>
            <a:endParaRPr lang="en-US" sz="5200" b="1" dirty="0"/>
          </a:p>
        </p:txBody>
      </p:sp>
      <p:sp>
        <p:nvSpPr>
          <p:cNvPr id="3" name="Υπότιτλος 2">
            <a:extLst>
              <a:ext uri="{FF2B5EF4-FFF2-40B4-BE49-F238E27FC236}">
                <a16:creationId xmlns:a16="http://schemas.microsoft.com/office/drawing/2014/main" xmlns="" id="{0A331DC1-7560-9436-9031-2BFB4983C66E}"/>
              </a:ext>
            </a:extLst>
          </p:cNvPr>
          <p:cNvSpPr>
            <a:spLocks noGrp="1"/>
          </p:cNvSpPr>
          <p:nvPr>
            <p:ph type="subTitle" idx="1"/>
          </p:nvPr>
        </p:nvSpPr>
        <p:spPr>
          <a:xfrm>
            <a:off x="5614661" y="3922776"/>
            <a:ext cx="6577033" cy="1481328"/>
          </a:xfrm>
        </p:spPr>
        <p:txBody>
          <a:bodyPr anchor="t">
            <a:normAutofit lnSpcReduction="10000"/>
          </a:bodyPr>
          <a:lstStyle/>
          <a:p>
            <a:pPr algn="just"/>
            <a:r>
              <a:rPr lang="el-GR" sz="1800" dirty="0"/>
              <a:t>Η διδασκαλία των μαθημάτων «</a:t>
            </a:r>
            <a:r>
              <a:rPr lang="el-GR" sz="1800" b="1" dirty="0"/>
              <a:t>Εφαρμογές</a:t>
            </a:r>
            <a:r>
              <a:rPr lang="el-GR" sz="1800" dirty="0"/>
              <a:t> </a:t>
            </a:r>
            <a:r>
              <a:rPr lang="el-GR" sz="1800" b="1" dirty="0"/>
              <a:t>Πληροφορικής» </a:t>
            </a:r>
            <a:r>
              <a:rPr lang="el-GR" sz="1800" dirty="0"/>
              <a:t>της</a:t>
            </a:r>
            <a:r>
              <a:rPr lang="el-GR" sz="1800" b="1" dirty="0"/>
              <a:t> Α’ Γενικού Λυκείου και της «Εισαγωγής στις Αρχές της Επιστήμης των Η/Υ» της Β’ Λυκείου </a:t>
            </a:r>
            <a:r>
              <a:rPr lang="el-GR" sz="1800" dirty="0"/>
              <a:t>σύμφωνα με τις επικαιροποιημένες οδηγίες του 2023 - 2024</a:t>
            </a:r>
            <a:endParaRPr lang="en-US" sz="1800" dirty="0"/>
          </a:p>
          <a:p>
            <a:pPr algn="l"/>
            <a:endParaRPr lang="en-US" sz="800" dirty="0"/>
          </a:p>
          <a:p>
            <a:pPr algn="l"/>
            <a:r>
              <a:rPr lang="el-GR" sz="1200" dirty="0"/>
              <a:t>Κωνσταντίνος Χερτούρας – Σύμβουλος Εκπαίδευσης Πληροφορικής Χαλκιδικής</a:t>
            </a:r>
            <a:endParaRPr lang="en-US" sz="1200" dirty="0"/>
          </a:p>
        </p:txBody>
      </p:sp>
      <p:sp>
        <p:nvSpPr>
          <p:cNvPr id="16" name="Freeform: Shape 10">
            <a:extLst>
              <a:ext uri="{FF2B5EF4-FFF2-40B4-BE49-F238E27FC236}">
                <a16:creationId xmlns:a16="http://schemas.microsoft.com/office/drawing/2014/main" xmlns="" id="{18D32C3D-8F76-4E99-BE56-0836CC38C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70766076-46F5-42D5-A773-2B3BEF2B8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7" name="Picture 4">
            <a:extLst>
              <a:ext uri="{FF2B5EF4-FFF2-40B4-BE49-F238E27FC236}">
                <a16:creationId xmlns:a16="http://schemas.microsoft.com/office/drawing/2014/main" xmlns="" id="{86242D6C-79D5-383F-0457-435C09CD1F40}"/>
              </a:ext>
            </a:extLst>
          </p:cNvPr>
          <p:cNvPicPr>
            <a:picLocks noChangeAspect="1"/>
          </p:cNvPicPr>
          <p:nvPr/>
        </p:nvPicPr>
        <p:blipFill rotWithShape="1">
          <a:blip r:embed="rId2"/>
          <a:srcRect l="47413" r="5333"/>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5" name="Freeform: Shape 14">
            <a:extLst>
              <a:ext uri="{FF2B5EF4-FFF2-40B4-BE49-F238E27FC236}">
                <a16:creationId xmlns:a16="http://schemas.microsoft.com/office/drawing/2014/main" xmlns="" id="{CB7B90D9-1EC2-4A12-B24A-342C1BCA2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8833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4E224C6-D151-03B5-9EFF-AA1B118B3022}"/>
              </a:ext>
            </a:extLst>
          </p:cNvPr>
          <p:cNvPicPr>
            <a:picLocks noChangeAspect="1"/>
          </p:cNvPicPr>
          <p:nvPr/>
        </p:nvPicPr>
        <p:blipFill>
          <a:blip r:embed="rId2"/>
          <a:stretch>
            <a:fillRect/>
          </a:stretch>
        </p:blipFill>
        <p:spPr>
          <a:xfrm>
            <a:off x="167263" y="992038"/>
            <a:ext cx="7723145" cy="3952215"/>
          </a:xfrm>
          <a:prstGeom prst="rect">
            <a:avLst/>
          </a:prstGeom>
        </p:spPr>
      </p:pic>
      <p:pic>
        <p:nvPicPr>
          <p:cNvPr id="10" name="Picture 9">
            <a:extLst>
              <a:ext uri="{FF2B5EF4-FFF2-40B4-BE49-F238E27FC236}">
                <a16:creationId xmlns:a16="http://schemas.microsoft.com/office/drawing/2014/main" xmlns="" id="{BCA1CEFF-91E9-5B4E-60EE-C0C0F60BD158}"/>
              </a:ext>
            </a:extLst>
          </p:cNvPr>
          <p:cNvPicPr>
            <a:picLocks noChangeAspect="1"/>
          </p:cNvPicPr>
          <p:nvPr/>
        </p:nvPicPr>
        <p:blipFill>
          <a:blip r:embed="rId3"/>
          <a:stretch>
            <a:fillRect/>
          </a:stretch>
        </p:blipFill>
        <p:spPr>
          <a:xfrm>
            <a:off x="0" y="4944253"/>
            <a:ext cx="8019288" cy="1836109"/>
          </a:xfrm>
          <a:prstGeom prst="rect">
            <a:avLst/>
          </a:prstGeom>
        </p:spPr>
      </p:pic>
      <p:sp>
        <p:nvSpPr>
          <p:cNvPr id="5" name="Τίτλος 1">
            <a:extLst>
              <a:ext uri="{FF2B5EF4-FFF2-40B4-BE49-F238E27FC236}">
                <a16:creationId xmlns:a16="http://schemas.microsoft.com/office/drawing/2014/main" xmlns="" id="{B0147EEB-2960-C030-2758-890844BE3E7B}"/>
              </a:ext>
            </a:extLst>
          </p:cNvPr>
          <p:cNvSpPr>
            <a:spLocks noGrp="1"/>
          </p:cNvSpPr>
          <p:nvPr>
            <p:ph type="title"/>
          </p:nvPr>
        </p:nvSpPr>
        <p:spPr>
          <a:xfrm>
            <a:off x="62445" y="232913"/>
            <a:ext cx="11330979" cy="471175"/>
          </a:xfrm>
        </p:spPr>
        <p:txBody>
          <a:bodyPr vert="horz" lIns="91440" tIns="45720" rIns="91440" bIns="45720" rtlCol="0" anchor="t">
            <a:normAutofit fontScale="90000"/>
          </a:bodyPr>
          <a:lstStyle/>
          <a:p>
            <a:pPr algn="ctr"/>
            <a:r>
              <a:rPr lang="el-GR" sz="2800" b="1" dirty="0"/>
              <a:t>Η περίπτωση του μαθήματος των </a:t>
            </a:r>
            <a:r>
              <a:rPr lang="el-GR" sz="2800" b="1" i="1" dirty="0"/>
              <a:t>«Εφαρμογών Πληροφορικής» </a:t>
            </a:r>
            <a:r>
              <a:rPr lang="el-GR" sz="2800" b="1" dirty="0"/>
              <a:t>της </a:t>
            </a:r>
            <a:r>
              <a:rPr lang="el-GR" sz="2800" b="1" i="1" dirty="0"/>
              <a:t>Α’ Λυκείου</a:t>
            </a:r>
            <a:br>
              <a:rPr lang="el-GR" sz="2800" b="1" i="1" dirty="0"/>
            </a:br>
            <a:r>
              <a:rPr lang="el-GR" sz="2700" b="1" i="1" u="sng" dirty="0"/>
              <a:t>ΦΕΚ 932/14-4-2014</a:t>
            </a:r>
            <a:r>
              <a:rPr lang="en-US" sz="1100" dirty="0"/>
              <a:t/>
            </a:r>
            <a:br>
              <a:rPr lang="en-US" sz="1100" dirty="0"/>
            </a:br>
            <a:endParaRPr lang="en-US" sz="2800" b="1" i="1" dirty="0"/>
          </a:p>
        </p:txBody>
      </p:sp>
    </p:spTree>
    <p:extLst>
      <p:ext uri="{BB962C8B-B14F-4D97-AF65-F5344CB8AC3E}">
        <p14:creationId xmlns:p14="http://schemas.microsoft.com/office/powerpoint/2010/main" val="336869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3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C28D22-4901-F6FF-43A7-4B07E1EA2C8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Από το ΦΕΚ στο Βιβλίο: </a:t>
            </a:r>
          </a:p>
        </p:txBody>
      </p:sp>
      <p:pic>
        <p:nvPicPr>
          <p:cNvPr id="5" name="Content Placeholder 4">
            <a:extLst>
              <a:ext uri="{FF2B5EF4-FFF2-40B4-BE49-F238E27FC236}">
                <a16:creationId xmlns:a16="http://schemas.microsoft.com/office/drawing/2014/main" xmlns="" id="{0E45C9B7-0113-EE98-6D57-2C4F81F1C571}"/>
              </a:ext>
            </a:extLst>
          </p:cNvPr>
          <p:cNvPicPr>
            <a:picLocks noGrp="1" noChangeAspect="1"/>
          </p:cNvPicPr>
          <p:nvPr>
            <p:ph idx="1"/>
          </p:nvPr>
        </p:nvPicPr>
        <p:blipFill>
          <a:blip r:embed="rId2"/>
          <a:stretch>
            <a:fillRect/>
          </a:stretch>
        </p:blipFill>
        <p:spPr>
          <a:xfrm>
            <a:off x="5364261" y="640079"/>
            <a:ext cx="5591286" cy="6195333"/>
          </a:xfrm>
          <a:prstGeom prst="rect">
            <a:avLst/>
          </a:prstGeom>
        </p:spPr>
      </p:pic>
    </p:spTree>
    <p:extLst>
      <p:ext uri="{BB962C8B-B14F-4D97-AF65-F5344CB8AC3E}">
        <p14:creationId xmlns:p14="http://schemas.microsoft.com/office/powerpoint/2010/main" val="187571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4C11E6-D2EB-A95B-2096-D26BC8E98145}"/>
              </a:ext>
            </a:extLst>
          </p:cNvPr>
          <p:cNvSpPr>
            <a:spLocks noGrp="1"/>
          </p:cNvSpPr>
          <p:nvPr>
            <p:ph type="title"/>
          </p:nvPr>
        </p:nvSpPr>
        <p:spPr>
          <a:xfrm>
            <a:off x="572493" y="238539"/>
            <a:ext cx="11018520" cy="1434415"/>
          </a:xfrm>
        </p:spPr>
        <p:txBody>
          <a:bodyPr anchor="b">
            <a:normAutofit/>
          </a:bodyPr>
          <a:lstStyle/>
          <a:p>
            <a:r>
              <a:rPr lang="el-GR" sz="5000"/>
              <a:t>Από το Πρόγραμμα Σπουδών στην Τάξη…</a:t>
            </a:r>
          </a:p>
        </p:txBody>
      </p:sp>
      <p:sp>
        <p:nvSpPr>
          <p:cNvPr id="18"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1B44C63-140B-225B-C97E-6BF116103325}"/>
              </a:ext>
            </a:extLst>
          </p:cNvPr>
          <p:cNvSpPr>
            <a:spLocks noGrp="1"/>
          </p:cNvSpPr>
          <p:nvPr>
            <p:ph idx="1"/>
          </p:nvPr>
        </p:nvSpPr>
        <p:spPr>
          <a:xfrm>
            <a:off x="232912" y="1911493"/>
            <a:ext cx="8195096" cy="4671392"/>
          </a:xfrm>
        </p:spPr>
        <p:txBody>
          <a:bodyPr anchor="t">
            <a:normAutofit fontScale="92500"/>
          </a:bodyPr>
          <a:lstStyle/>
          <a:p>
            <a:pPr algn="just"/>
            <a:r>
              <a:rPr lang="el-GR" sz="1900" b="1" dirty="0"/>
              <a:t>Θεματική Ενότητα 2, Κεφάλαιο 7 {ενδεικτικές ώρες: 16}</a:t>
            </a:r>
          </a:p>
          <a:p>
            <a:pPr marL="0" indent="0" algn="just">
              <a:buNone/>
            </a:pPr>
            <a:r>
              <a:rPr lang="el-GR" sz="1900" dirty="0"/>
              <a:t>Η ενότητα αυτή έρχεται να επεκτείνει τις γνώσεις των μαθητών/-τριών και να τους δώσει την ευκαιρία να γνωρίσουν και άλλα εκπαιδευτικά περιβάλλοντα μέσα από ενδεικτικές δραστηριότητες ανάπτυξης </a:t>
            </a:r>
            <a:r>
              <a:rPr lang="el-GR" sz="1900" dirty="0" err="1"/>
              <a:t>μικροεφαρμογών</a:t>
            </a:r>
            <a:r>
              <a:rPr lang="el-GR" sz="1900" dirty="0"/>
              <a:t>.</a:t>
            </a:r>
          </a:p>
          <a:p>
            <a:pPr marL="0" indent="0" algn="just">
              <a:buNone/>
            </a:pPr>
            <a:endParaRPr lang="el-GR" sz="1900" dirty="0"/>
          </a:p>
          <a:p>
            <a:pPr algn="just"/>
            <a:r>
              <a:rPr lang="el-GR" sz="1900" b="1" dirty="0"/>
              <a:t>Θεματική Ενότητα 3, Κεφάλαιο 9 (μόνο 9.3), 10, 11 {ενδεικτικές ώρες: 18} </a:t>
            </a:r>
          </a:p>
          <a:p>
            <a:pPr marL="0" indent="0" algn="just">
              <a:buNone/>
            </a:pPr>
            <a:r>
              <a:rPr lang="el-GR" sz="1900" dirty="0"/>
              <a:t>Η ενότητα αυτή έχει ως στόχο οι μαθητές/</a:t>
            </a:r>
            <a:r>
              <a:rPr lang="el-GR" sz="1900" dirty="0" err="1"/>
              <a:t>ήτριες</a:t>
            </a:r>
            <a:r>
              <a:rPr lang="el-GR" sz="1900" dirty="0"/>
              <a:t> να εμβαθύνουν στις υπηρεσίες του Διαδικτύου και τις Web 2.0 εφαρμογές, να αναγνωρίζουν κώδικα HTML, να μπορούν να τον επεξεργαστούν και να τον ενσωματώσουν σε Διαδικτυακές εφαρμογές.</a:t>
            </a:r>
          </a:p>
          <a:p>
            <a:pPr marL="0" indent="0" algn="just">
              <a:buNone/>
            </a:pPr>
            <a:r>
              <a:rPr lang="el-GR" sz="1900" dirty="0"/>
              <a:t> </a:t>
            </a:r>
          </a:p>
          <a:p>
            <a:pPr algn="just"/>
            <a:r>
              <a:rPr lang="el-GR" sz="1900" b="1" dirty="0"/>
              <a:t>Θεματική Ενότητα 4, Κεφάλαιο 13, 14 (μόνο 14.2), 15, 16 {ενδεικτικές ώρες: 16}</a:t>
            </a:r>
          </a:p>
          <a:p>
            <a:pPr marL="0" indent="0" algn="just">
              <a:buNone/>
            </a:pPr>
            <a:r>
              <a:rPr lang="el-GR" sz="1900" dirty="0"/>
              <a:t>Η ενότητα αυτή έχει σκοπό να εισαγάγει τους/τις μαθητές/-</a:t>
            </a:r>
            <a:r>
              <a:rPr lang="el-GR" sz="1900" dirty="0" err="1"/>
              <a:t>ήτριες</a:t>
            </a:r>
            <a:r>
              <a:rPr lang="el-GR" sz="1900" dirty="0"/>
              <a:t> στη χρήση των εφαρμογών Νέφους που προσφέρονται στο Διαδίκτυο για τη δημιουργία - διαχείριση εγγράφων και τη συνεργασία από απόσταση.</a:t>
            </a:r>
          </a:p>
          <a:p>
            <a:endParaRPr lang="el-GR" sz="1500" dirty="0"/>
          </a:p>
        </p:txBody>
      </p:sp>
      <p:pic>
        <p:nvPicPr>
          <p:cNvPr id="5" name="Picture 4" descr="Θαυμαστικό σε κίτρινο φόντο">
            <a:extLst>
              <a:ext uri="{FF2B5EF4-FFF2-40B4-BE49-F238E27FC236}">
                <a16:creationId xmlns:a16="http://schemas.microsoft.com/office/drawing/2014/main" xmlns="" id="{7E35153F-A9D3-BB28-22C1-985E9892B209}"/>
              </a:ext>
            </a:extLst>
          </p:cNvPr>
          <p:cNvPicPr>
            <a:picLocks noChangeAspect="1"/>
          </p:cNvPicPr>
          <p:nvPr/>
        </p:nvPicPr>
        <p:blipFill rotWithShape="1">
          <a:blip r:embed="rId2"/>
          <a:srcRect l="19995" r="7851"/>
          <a:stretch/>
        </p:blipFill>
        <p:spPr>
          <a:xfrm>
            <a:off x="8581049" y="2093976"/>
            <a:ext cx="3321787" cy="3452809"/>
          </a:xfrm>
          <a:prstGeom prst="rect">
            <a:avLst/>
          </a:prstGeom>
        </p:spPr>
      </p:pic>
    </p:spTree>
    <p:extLst>
      <p:ext uri="{BB962C8B-B14F-4D97-AF65-F5344CB8AC3E}">
        <p14:creationId xmlns:p14="http://schemas.microsoft.com/office/powerpoint/2010/main" val="134433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50569-D6A6-E691-11A7-9C6873E2C641}"/>
              </a:ext>
            </a:extLst>
          </p:cNvPr>
          <p:cNvSpPr>
            <a:spLocks noGrp="1"/>
          </p:cNvSpPr>
          <p:nvPr>
            <p:ph type="title"/>
          </p:nvPr>
        </p:nvSpPr>
        <p:spPr>
          <a:xfrm>
            <a:off x="1137033" y="670559"/>
            <a:ext cx="4568823" cy="2109217"/>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a:t>
            </a:r>
            <a:r>
              <a:rPr lang="en-US" sz="4100" b="1" dirty="0" err="1"/>
              <a:t>διδ</a:t>
            </a:r>
            <a:r>
              <a:rPr lang="en-US" sz="4100" b="1" dirty="0"/>
              <a:t>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xmlns=""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xmlns="" id="{5A245F49-3FFA-2945-73C8-BC0ACDB77C70}"/>
              </a:ext>
            </a:extLst>
          </p:cNvPr>
          <p:cNvSpPr txBox="1">
            <a:spLocks/>
          </p:cNvSpPr>
          <p:nvPr/>
        </p:nvSpPr>
        <p:spPr>
          <a:xfrm>
            <a:off x="6096000" y="246889"/>
            <a:ext cx="5809488" cy="617219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300" b="1" dirty="0"/>
              <a:t>Η</a:t>
            </a:r>
            <a:r>
              <a:rPr lang="el-GR" sz="2300" b="1" dirty="0"/>
              <a:t> </a:t>
            </a:r>
            <a:r>
              <a:rPr lang="en-US" sz="2300" b="1" dirty="0" err="1"/>
              <a:t>διδ</a:t>
            </a:r>
            <a:r>
              <a:rPr lang="en-US" sz="2300" b="1" dirty="0"/>
              <a:t>ασκαλία </a:t>
            </a:r>
            <a:r>
              <a:rPr lang="el-GR" sz="2300" b="1" dirty="0"/>
              <a:t>των Εφαρμογών Πληροφορικής </a:t>
            </a:r>
            <a:r>
              <a:rPr lang="en-US" sz="2300" b="1" dirty="0" err="1"/>
              <a:t>στ</a:t>
            </a:r>
            <a:r>
              <a:rPr lang="el-GR" sz="2300" b="1" dirty="0"/>
              <a:t>ην</a:t>
            </a:r>
            <a:r>
              <a:rPr lang="en-US" sz="2300" b="1" dirty="0"/>
              <a:t> </a:t>
            </a:r>
            <a:r>
              <a:rPr lang="el-GR" sz="2300" b="1" dirty="0"/>
              <a:t>Α’ Λυκείου έχει ως χαρακτηριστικά: </a:t>
            </a:r>
          </a:p>
          <a:p>
            <a:pPr marL="0" indent="0" algn="ctr">
              <a:lnSpc>
                <a:spcPct val="120000"/>
              </a:lnSpc>
              <a:buNone/>
            </a:pPr>
            <a:endParaRPr lang="en-US" sz="2300" b="1" dirty="0"/>
          </a:p>
          <a:p>
            <a:pPr algn="just"/>
            <a:r>
              <a:rPr lang="el-GR" sz="2300" b="1" dirty="0"/>
              <a:t>Η διδασκαλία του μαθήματος </a:t>
            </a:r>
            <a:r>
              <a:rPr lang="el-GR" sz="2300" dirty="0"/>
              <a:t>γίνεται στο εργαστήριο Πληροφορικής που είναι ένας χώρος συνεργασίας και έρευνας ακολουθώντας μεθόδους αναζήτησης και ανακάλυψης. Η διδακτική του μαθήματος βασίζεται στον κοινωνικό </a:t>
            </a:r>
            <a:r>
              <a:rPr lang="el-GR" sz="2300" dirty="0" err="1"/>
              <a:t>εποικοδομισμό</a:t>
            </a:r>
            <a:r>
              <a:rPr lang="el-GR" sz="2300" dirty="0"/>
              <a:t> και τις σύγχρονες θεωρήσεις για την «επεξεργασία των πληροφοριών».</a:t>
            </a:r>
          </a:p>
          <a:p>
            <a:pPr algn="just"/>
            <a:r>
              <a:rPr lang="en-US" sz="2300" b="1" dirty="0" err="1"/>
              <a:t>Στο</a:t>
            </a:r>
            <a:r>
              <a:rPr lang="en-US" sz="2300" b="1" dirty="0"/>
              <a:t> </a:t>
            </a:r>
            <a:r>
              <a:rPr lang="en-US" sz="2300" b="1" dirty="0" err="1"/>
              <a:t>εργ</a:t>
            </a:r>
            <a:r>
              <a:rPr lang="en-US" sz="2300" b="1" dirty="0"/>
              <a:t>αστήριο </a:t>
            </a:r>
            <a:r>
              <a:rPr lang="en-US" sz="2300" dirty="0"/>
              <a:t>πρέπει να ενθαρρύνεται και να ευνοείται η διερευνητική προσέγγιση των νέων γνώσεων, η αλληλεπιδραστική και συνεργατική μάθηση, η αυτενέργεια και η δημιουργικότητα</a:t>
            </a:r>
            <a:r>
              <a:rPr lang="el-GR" sz="2300" dirty="0"/>
              <a:t>.</a:t>
            </a:r>
          </a:p>
          <a:p>
            <a:pPr algn="just"/>
            <a:r>
              <a:rPr lang="el-GR" sz="2300" b="1" dirty="0"/>
              <a:t>Προτείνονται να ακολουθούνται </a:t>
            </a:r>
            <a:r>
              <a:rPr lang="el-GR" sz="2300" dirty="0"/>
              <a:t>ενεργητικές εκπαιδευτικές τεχνικές και να χρησιμοποιούνται αυθεντικά παραδείγματα από τον πραγματικό κόσμο</a:t>
            </a:r>
            <a:endParaRPr lang="en-US" sz="2300" dirty="0"/>
          </a:p>
          <a:p>
            <a:endParaRPr lang="en-US" sz="1400" dirty="0"/>
          </a:p>
          <a:p>
            <a:endParaRPr lang="en-US" sz="1400" dirty="0"/>
          </a:p>
        </p:txBody>
      </p:sp>
    </p:spTree>
    <p:extLst>
      <p:ext uri="{BB962C8B-B14F-4D97-AF65-F5344CB8AC3E}">
        <p14:creationId xmlns:p14="http://schemas.microsoft.com/office/powerpoint/2010/main" val="2944039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56646C6-2239-E5F2-7B6D-884ED6F45D8C}"/>
              </a:ext>
            </a:extLst>
          </p:cNvPr>
          <p:cNvPicPr>
            <a:picLocks noChangeAspect="1"/>
          </p:cNvPicPr>
          <p:nvPr/>
        </p:nvPicPr>
        <p:blipFill rotWithShape="1">
          <a:blip r:embed="rId2">
            <a:alphaModFix amt="35000"/>
          </a:blip>
          <a:srcRect t="2530" b="1320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9227146B-0342-6A82-CD0D-138CEFEED701}"/>
              </a:ext>
            </a:extLst>
          </p:cNvPr>
          <p:cNvSpPr>
            <a:spLocks noGrp="1"/>
          </p:cNvSpPr>
          <p:nvPr>
            <p:ph type="title"/>
          </p:nvPr>
        </p:nvSpPr>
        <p:spPr>
          <a:xfrm>
            <a:off x="838200" y="365125"/>
            <a:ext cx="10515600" cy="1325563"/>
          </a:xfrm>
        </p:spPr>
        <p:txBody>
          <a:bodyPr>
            <a:normAutofit fontScale="90000"/>
          </a:bodyPr>
          <a:lstStyle/>
          <a:p>
            <a:r>
              <a:rPr lang="el-GR" dirty="0">
                <a:solidFill>
                  <a:srgbClr val="FFFFFF"/>
                </a:solidFill>
              </a:rPr>
              <a:t>Το πρόγραμμα σπουδών για το μάθημα της «</a:t>
            </a:r>
            <a:r>
              <a:rPr lang="el-GR" i="1" dirty="0"/>
              <a:t>Εισαγωγής στις Αρχές της Επιστήμης των Η/Υ»</a:t>
            </a:r>
            <a:r>
              <a:rPr lang="el-GR" i="1" dirty="0">
                <a:solidFill>
                  <a:srgbClr val="FFFFFF"/>
                </a:solidFill>
              </a:rPr>
              <a:t> </a:t>
            </a:r>
            <a:r>
              <a:rPr lang="el-GR" dirty="0">
                <a:solidFill>
                  <a:srgbClr val="FFFFFF"/>
                </a:solidFill>
              </a:rPr>
              <a:t>Β’ Λυκείου: </a:t>
            </a:r>
          </a:p>
        </p:txBody>
      </p:sp>
      <p:graphicFrame>
        <p:nvGraphicFramePr>
          <p:cNvPr id="5" name="Content Placeholder 2">
            <a:extLst>
              <a:ext uri="{FF2B5EF4-FFF2-40B4-BE49-F238E27FC236}">
                <a16:creationId xmlns:a16="http://schemas.microsoft.com/office/drawing/2014/main" xmlns="" id="{61A249A6-2F8E-C565-1D50-5C6CB9D18F7C}"/>
              </a:ext>
            </a:extLst>
          </p:cNvPr>
          <p:cNvGraphicFramePr>
            <a:graphicFrameLocks noGrp="1"/>
          </p:cNvGraphicFramePr>
          <p:nvPr>
            <p:ph idx="1"/>
            <p:extLst>
              <p:ext uri="{D42A27DB-BD31-4B8C-83A1-F6EECF244321}">
                <p14:modId xmlns:p14="http://schemas.microsoft.com/office/powerpoint/2010/main" val="3361198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36150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FC1118-569A-A82C-24A7-E9EA1B1D05CA}"/>
              </a:ext>
            </a:extLst>
          </p:cNvPr>
          <p:cNvSpPr>
            <a:spLocks noGrp="1"/>
          </p:cNvSpPr>
          <p:nvPr>
            <p:ph type="title"/>
          </p:nvPr>
        </p:nvSpPr>
        <p:spPr>
          <a:xfrm>
            <a:off x="173736" y="863600"/>
            <a:ext cx="4032504" cy="5491480"/>
          </a:xfrm>
        </p:spPr>
        <p:txBody>
          <a:bodyPr anchor="ctr">
            <a:normAutofit/>
          </a:bodyPr>
          <a:lstStyle/>
          <a:p>
            <a:r>
              <a:rPr lang="el-GR" sz="3800" dirty="0"/>
              <a:t>Το μάθημα </a:t>
            </a:r>
            <a:r>
              <a:rPr lang="el-GR" sz="3800" b="1" dirty="0"/>
              <a:t>«Εισαγωγή στις Αρχές της Επιστήμης των Η/Υ»</a:t>
            </a:r>
            <a:r>
              <a:rPr lang="el-GR" sz="3800" dirty="0"/>
              <a:t> έχει σκοπό οι μαθήτριες/-τες να μπορούν να…</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BF6E06-A553-EF69-6B32-DFC98C24A0C0}"/>
              </a:ext>
            </a:extLst>
          </p:cNvPr>
          <p:cNvGraphicFramePr>
            <a:graphicFrameLocks noGrp="1"/>
          </p:cNvGraphicFramePr>
          <p:nvPr>
            <p:ph idx="1"/>
            <p:extLst>
              <p:ext uri="{D42A27DB-BD31-4B8C-83A1-F6EECF244321}">
                <p14:modId xmlns:p14="http://schemas.microsoft.com/office/powerpoint/2010/main" val="4024271519"/>
              </p:ext>
            </p:extLst>
          </p:nvPr>
        </p:nvGraphicFramePr>
        <p:xfrm>
          <a:off x="4834467" y="863600"/>
          <a:ext cx="6860708" cy="508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83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FC1118-569A-A82C-24A7-E9EA1B1D05CA}"/>
              </a:ext>
            </a:extLst>
          </p:cNvPr>
          <p:cNvSpPr>
            <a:spLocks noGrp="1"/>
          </p:cNvSpPr>
          <p:nvPr>
            <p:ph type="title"/>
          </p:nvPr>
        </p:nvSpPr>
        <p:spPr>
          <a:xfrm>
            <a:off x="117988" y="462116"/>
            <a:ext cx="4012938" cy="5801031"/>
          </a:xfrm>
        </p:spPr>
        <p:txBody>
          <a:bodyPr anchor="ctr">
            <a:normAutofit/>
          </a:bodyPr>
          <a:lstStyle/>
          <a:p>
            <a:r>
              <a:rPr lang="el-GR" sz="3800" dirty="0"/>
              <a:t>Σε ό,τι αφορά τη </a:t>
            </a:r>
            <a:r>
              <a:rPr lang="el-GR" sz="3800" b="1" u="sng" dirty="0"/>
              <a:t>Θεωρητική</a:t>
            </a:r>
            <a:r>
              <a:rPr lang="el-GR" sz="3800" b="1" dirty="0"/>
              <a:t> πλευρά της Επιστήμης</a:t>
            </a:r>
            <a:br>
              <a:rPr lang="el-GR" sz="3800" b="1" dirty="0"/>
            </a:br>
            <a:r>
              <a:rPr lang="el-GR" sz="3800" b="1" dirty="0"/>
              <a:t>των υπολογιστών</a:t>
            </a:r>
            <a:r>
              <a:rPr lang="el-GR" sz="3800" dirty="0"/>
              <a:t>, στόχοι του μαθήματος είναι να </a:t>
            </a:r>
            <a:r>
              <a:rPr lang="en-US" sz="3800" dirty="0"/>
              <a:t>…</a:t>
            </a:r>
            <a:r>
              <a:rPr lang="el-GR" sz="3800" dirty="0"/>
              <a:t> </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BF6E06-A553-EF69-6B32-DFC98C24A0C0}"/>
              </a:ext>
            </a:extLst>
          </p:cNvPr>
          <p:cNvGraphicFramePr>
            <a:graphicFrameLocks noGrp="1"/>
          </p:cNvGraphicFramePr>
          <p:nvPr>
            <p:ph idx="1"/>
            <p:extLst>
              <p:ext uri="{D42A27DB-BD31-4B8C-83A1-F6EECF244321}">
                <p14:modId xmlns:p14="http://schemas.microsoft.com/office/powerpoint/2010/main" val="4120733452"/>
              </p:ext>
            </p:extLst>
          </p:nvPr>
        </p:nvGraphicFramePr>
        <p:xfrm>
          <a:off x="4648018" y="375932"/>
          <a:ext cx="7298176" cy="580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72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FC1118-569A-A82C-24A7-E9EA1B1D05CA}"/>
              </a:ext>
            </a:extLst>
          </p:cNvPr>
          <p:cNvSpPr>
            <a:spLocks noGrp="1"/>
          </p:cNvSpPr>
          <p:nvPr>
            <p:ph type="title"/>
          </p:nvPr>
        </p:nvSpPr>
        <p:spPr>
          <a:xfrm>
            <a:off x="198610" y="681037"/>
            <a:ext cx="4076519" cy="5495926"/>
          </a:xfrm>
        </p:spPr>
        <p:txBody>
          <a:bodyPr anchor="ctr">
            <a:normAutofit/>
          </a:bodyPr>
          <a:lstStyle/>
          <a:p>
            <a:r>
              <a:rPr lang="el-GR" sz="3800" dirty="0"/>
              <a:t>Σε ό,τι αφορά την </a:t>
            </a:r>
            <a:r>
              <a:rPr lang="el-GR" sz="3800" b="1" u="sng" dirty="0"/>
              <a:t>Εφαρμοσμένη</a:t>
            </a:r>
            <a:r>
              <a:rPr lang="el-GR" sz="3800" b="1" dirty="0"/>
              <a:t> πλευρά της Επιστήμης των υπολογιστών </a:t>
            </a:r>
            <a:r>
              <a:rPr lang="el-GR" sz="3800" dirty="0"/>
              <a:t>στόχοι του μαθήματος είναι να</a:t>
            </a:r>
            <a:r>
              <a:rPr lang="en-US" sz="3800" dirty="0"/>
              <a:t>…</a:t>
            </a:r>
            <a:r>
              <a:rPr lang="el-GR" sz="3800" dirty="0"/>
              <a:t> </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BF6E06-A553-EF69-6B32-DFC98C24A0C0}"/>
              </a:ext>
            </a:extLst>
          </p:cNvPr>
          <p:cNvGraphicFramePr>
            <a:graphicFrameLocks noGrp="1"/>
          </p:cNvGraphicFramePr>
          <p:nvPr>
            <p:ph idx="1"/>
            <p:extLst>
              <p:ext uri="{D42A27DB-BD31-4B8C-83A1-F6EECF244321}">
                <p14:modId xmlns:p14="http://schemas.microsoft.com/office/powerpoint/2010/main" val="3305224110"/>
              </p:ext>
            </p:extLst>
          </p:nvPr>
        </p:nvGraphicFramePr>
        <p:xfrm>
          <a:off x="4834467" y="863600"/>
          <a:ext cx="7003572" cy="559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59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A4EC4E-5950-F7AE-F49E-B260846351F4}"/>
              </a:ext>
            </a:extLst>
          </p:cNvPr>
          <p:cNvSpPr>
            <a:spLocks noGrp="1"/>
          </p:cNvSpPr>
          <p:nvPr>
            <p:ph type="title"/>
          </p:nvPr>
        </p:nvSpPr>
        <p:spPr>
          <a:xfrm>
            <a:off x="1" y="82885"/>
            <a:ext cx="12056882" cy="558138"/>
          </a:xfrm>
        </p:spPr>
        <p:txBody>
          <a:bodyPr vert="horz" lIns="91440" tIns="45720" rIns="91440" bIns="45720" rtlCol="0" anchor="t">
            <a:normAutofit/>
          </a:bodyPr>
          <a:lstStyle/>
          <a:p>
            <a:pPr algn="ctr"/>
            <a:r>
              <a:rPr lang="el-GR" sz="2800" b="1" dirty="0"/>
              <a:t>-Το μάθημα </a:t>
            </a:r>
            <a:r>
              <a:rPr lang="el-GR" sz="2800" b="1" i="1" dirty="0"/>
              <a:t>«Εισαγωγή στις Αρχές της Επιστήμης των Η/Υ»</a:t>
            </a:r>
            <a:r>
              <a:rPr lang="el-GR" sz="2800" b="1" dirty="0"/>
              <a:t> της Β’ Λυκείου-</a:t>
            </a:r>
            <a:endParaRPr lang="en-US" sz="2800" b="1" dirty="0"/>
          </a:p>
        </p:txBody>
      </p:sp>
      <p:pic>
        <p:nvPicPr>
          <p:cNvPr id="5" name="Εικόνα 4">
            <a:extLst>
              <a:ext uri="{FF2B5EF4-FFF2-40B4-BE49-F238E27FC236}">
                <a16:creationId xmlns:a16="http://schemas.microsoft.com/office/drawing/2014/main" xmlns="" id="{D62131AF-A03F-B691-3F4E-0189A2E9E468}"/>
              </a:ext>
            </a:extLst>
          </p:cNvPr>
          <p:cNvPicPr>
            <a:picLocks noChangeAspect="1"/>
          </p:cNvPicPr>
          <p:nvPr/>
        </p:nvPicPr>
        <p:blipFill>
          <a:blip r:embed="rId2"/>
          <a:stretch>
            <a:fillRect/>
          </a:stretch>
        </p:blipFill>
        <p:spPr>
          <a:xfrm>
            <a:off x="908115" y="773055"/>
            <a:ext cx="4826370" cy="4403840"/>
          </a:xfrm>
          <a:prstGeom prst="rect">
            <a:avLst/>
          </a:prstGeom>
        </p:spPr>
      </p:pic>
      <p:pic>
        <p:nvPicPr>
          <p:cNvPr id="9" name="Εικόνα 8">
            <a:extLst>
              <a:ext uri="{FF2B5EF4-FFF2-40B4-BE49-F238E27FC236}">
                <a16:creationId xmlns:a16="http://schemas.microsoft.com/office/drawing/2014/main" xmlns="" id="{89D5820B-195B-0393-80A0-13D802CA52F8}"/>
              </a:ext>
            </a:extLst>
          </p:cNvPr>
          <p:cNvPicPr>
            <a:picLocks noChangeAspect="1"/>
          </p:cNvPicPr>
          <p:nvPr/>
        </p:nvPicPr>
        <p:blipFill>
          <a:blip r:embed="rId3"/>
          <a:stretch>
            <a:fillRect/>
          </a:stretch>
        </p:blipFill>
        <p:spPr>
          <a:xfrm>
            <a:off x="5734485" y="489170"/>
            <a:ext cx="5549400" cy="6395485"/>
          </a:xfrm>
          <a:prstGeom prst="rect">
            <a:avLst/>
          </a:prstGeom>
        </p:spPr>
      </p:pic>
    </p:spTree>
    <p:extLst>
      <p:ext uri="{BB962C8B-B14F-4D97-AF65-F5344CB8AC3E}">
        <p14:creationId xmlns:p14="http://schemas.microsoft.com/office/powerpoint/2010/main" val="235834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A4EC4E-5950-F7AE-F49E-B260846351F4}"/>
              </a:ext>
            </a:extLst>
          </p:cNvPr>
          <p:cNvSpPr>
            <a:spLocks noGrp="1"/>
          </p:cNvSpPr>
          <p:nvPr>
            <p:ph type="title"/>
          </p:nvPr>
        </p:nvSpPr>
        <p:spPr>
          <a:xfrm>
            <a:off x="1" y="82885"/>
            <a:ext cx="12056882" cy="558138"/>
          </a:xfrm>
        </p:spPr>
        <p:txBody>
          <a:bodyPr vert="horz" lIns="91440" tIns="45720" rIns="91440" bIns="45720" rtlCol="0" anchor="t">
            <a:normAutofit/>
          </a:bodyPr>
          <a:lstStyle/>
          <a:p>
            <a:pPr algn="ctr"/>
            <a:r>
              <a:rPr lang="el-GR" sz="2800" b="1" dirty="0"/>
              <a:t>Το μάθημα </a:t>
            </a:r>
            <a:r>
              <a:rPr lang="el-GR" sz="2800" b="1" i="1" dirty="0"/>
              <a:t>«Εισαγωγή στις Αρχές της Επιστήμης των Η/Υ»</a:t>
            </a:r>
            <a:r>
              <a:rPr lang="el-GR" sz="2800" b="1" dirty="0"/>
              <a:t> της Β Λυκείου</a:t>
            </a:r>
            <a:endParaRPr lang="en-US" sz="2800" b="1" dirty="0"/>
          </a:p>
        </p:txBody>
      </p:sp>
      <p:pic>
        <p:nvPicPr>
          <p:cNvPr id="4" name="Εικόνα 3">
            <a:extLst>
              <a:ext uri="{FF2B5EF4-FFF2-40B4-BE49-F238E27FC236}">
                <a16:creationId xmlns:a16="http://schemas.microsoft.com/office/drawing/2014/main" xmlns="" id="{BDC36FF8-075A-B5C3-0C5A-2FE9DA899685}"/>
              </a:ext>
            </a:extLst>
          </p:cNvPr>
          <p:cNvPicPr>
            <a:picLocks noChangeAspect="1"/>
          </p:cNvPicPr>
          <p:nvPr/>
        </p:nvPicPr>
        <p:blipFill>
          <a:blip r:embed="rId2"/>
          <a:stretch>
            <a:fillRect/>
          </a:stretch>
        </p:blipFill>
        <p:spPr>
          <a:xfrm>
            <a:off x="549898" y="481907"/>
            <a:ext cx="4826370" cy="6293208"/>
          </a:xfrm>
          <a:prstGeom prst="rect">
            <a:avLst/>
          </a:prstGeom>
        </p:spPr>
      </p:pic>
      <p:pic>
        <p:nvPicPr>
          <p:cNvPr id="7" name="Εικόνα 6">
            <a:extLst>
              <a:ext uri="{FF2B5EF4-FFF2-40B4-BE49-F238E27FC236}">
                <a16:creationId xmlns:a16="http://schemas.microsoft.com/office/drawing/2014/main" xmlns="" id="{85AE107E-23DA-E987-C453-865FC7C8E613}"/>
              </a:ext>
            </a:extLst>
          </p:cNvPr>
          <p:cNvPicPr>
            <a:picLocks noChangeAspect="1"/>
          </p:cNvPicPr>
          <p:nvPr/>
        </p:nvPicPr>
        <p:blipFill>
          <a:blip r:embed="rId3"/>
          <a:stretch>
            <a:fillRect/>
          </a:stretch>
        </p:blipFill>
        <p:spPr>
          <a:xfrm>
            <a:off x="5376268" y="481907"/>
            <a:ext cx="5544324" cy="6173061"/>
          </a:xfrm>
          <a:prstGeom prst="rect">
            <a:avLst/>
          </a:prstGeom>
        </p:spPr>
      </p:pic>
    </p:spTree>
    <p:extLst>
      <p:ext uri="{BB962C8B-B14F-4D97-AF65-F5344CB8AC3E}">
        <p14:creationId xmlns:p14="http://schemas.microsoft.com/office/powerpoint/2010/main" val="252824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ACC08F3-FE63-9294-9191-AB40D676C7E8}"/>
              </a:ext>
            </a:extLst>
          </p:cNvPr>
          <p:cNvSpPr>
            <a:spLocks noGrp="1"/>
          </p:cNvSpPr>
          <p:nvPr>
            <p:ph type="title"/>
          </p:nvPr>
        </p:nvSpPr>
        <p:spPr>
          <a:xfrm>
            <a:off x="6714415" y="609600"/>
            <a:ext cx="4746065" cy="1330839"/>
          </a:xfrm>
        </p:spPr>
        <p:txBody>
          <a:bodyPr>
            <a:normAutofit/>
          </a:bodyPr>
          <a:lstStyle/>
          <a:p>
            <a:pPr algn="ctr"/>
            <a:r>
              <a:rPr lang="el-GR" b="1" dirty="0"/>
              <a:t>Το Λύκειο ως ιδέα … </a:t>
            </a:r>
            <a:endParaRPr lang="en-US" b="1" dirty="0"/>
          </a:p>
        </p:txBody>
      </p:sp>
      <p:pic>
        <p:nvPicPr>
          <p:cNvPr id="5" name="Picture 4" descr="Ημερολόγιο σε τραπέζι">
            <a:extLst>
              <a:ext uri="{FF2B5EF4-FFF2-40B4-BE49-F238E27FC236}">
                <a16:creationId xmlns:a16="http://schemas.microsoft.com/office/drawing/2014/main" xmlns="" id="{3F90A024-299E-85C0-F60C-FBD5352EAB07}"/>
              </a:ext>
            </a:extLst>
          </p:cNvPr>
          <p:cNvPicPr>
            <a:picLocks noChangeAspect="1"/>
          </p:cNvPicPr>
          <p:nvPr/>
        </p:nvPicPr>
        <p:blipFill rotWithShape="1">
          <a:blip r:embed="rId2"/>
          <a:srcRect r="32824"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Θέση περιεχομένου 2">
            <a:extLst>
              <a:ext uri="{FF2B5EF4-FFF2-40B4-BE49-F238E27FC236}">
                <a16:creationId xmlns:a16="http://schemas.microsoft.com/office/drawing/2014/main" xmlns="" id="{0F0AB0A5-D539-6A92-E10C-414E6423C1AE}"/>
              </a:ext>
            </a:extLst>
          </p:cNvPr>
          <p:cNvSpPr>
            <a:spLocks noGrp="1"/>
          </p:cNvSpPr>
          <p:nvPr>
            <p:ph idx="1"/>
          </p:nvPr>
        </p:nvSpPr>
        <p:spPr>
          <a:xfrm>
            <a:off x="6714415" y="2194102"/>
            <a:ext cx="4958078" cy="3908586"/>
          </a:xfrm>
        </p:spPr>
        <p:txBody>
          <a:bodyPr>
            <a:normAutofit fontScale="92500" lnSpcReduction="20000"/>
          </a:bodyPr>
          <a:lstStyle/>
          <a:p>
            <a:pPr marL="0" indent="0">
              <a:lnSpc>
                <a:spcPct val="150000"/>
              </a:lnSpc>
              <a:buNone/>
            </a:pPr>
            <a:r>
              <a:rPr lang="el-GR" sz="2000" dirty="0"/>
              <a:t>Άρθρο 1 ν. 1566/1985: </a:t>
            </a:r>
            <a:r>
              <a:rPr lang="el-GR" sz="2000" i="1" dirty="0">
                <a:effectLst/>
                <a:latin typeface="Arial" panose="020B0604020202020204" pitchFamily="34" charset="0"/>
              </a:rPr>
              <a:t>Σκοπός της  πρωτοβάθμιας και δευτεροβάθμιας εκπαίδευσης είναι να συμβάλλει στην ολόπλευρη, αρμονική και ισόρροπη ανάπτυξη των διανοητικών και ψυχοσωματικών δυνάμεων των μαθητών, ώστε ανεξάρτητα από φύλο και καταγωγή, να έχουν τη δυνατότητα να εξελιχθούν σε ολοκληρωμένες προσωπικότητες και να ζήσουν δημιουργικά.</a:t>
            </a:r>
          </a:p>
          <a:p>
            <a:endParaRPr lang="en-US" sz="2000" dirty="0"/>
          </a:p>
        </p:txBody>
      </p:sp>
    </p:spTree>
    <p:extLst>
      <p:ext uri="{BB962C8B-B14F-4D97-AF65-F5344CB8AC3E}">
        <p14:creationId xmlns:p14="http://schemas.microsoft.com/office/powerpoint/2010/main" val="159220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50569-D6A6-E691-11A7-9C6873E2C641}"/>
              </a:ext>
            </a:extLst>
          </p:cNvPr>
          <p:cNvSpPr>
            <a:spLocks noGrp="1"/>
          </p:cNvSpPr>
          <p:nvPr>
            <p:ph type="title"/>
          </p:nvPr>
        </p:nvSpPr>
        <p:spPr>
          <a:xfrm>
            <a:off x="1137033" y="670559"/>
            <a:ext cx="4568823" cy="2109217"/>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a:t>
            </a:r>
            <a:r>
              <a:rPr lang="en-US" sz="4100" b="1" dirty="0" err="1"/>
              <a:t>διδ</a:t>
            </a:r>
            <a:r>
              <a:rPr lang="en-US" sz="4100" b="1" dirty="0"/>
              <a:t>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xmlns=""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xmlns="" id="{5A245F49-3FFA-2945-73C8-BC0ACDB77C70}"/>
              </a:ext>
            </a:extLst>
          </p:cNvPr>
          <p:cNvSpPr txBox="1">
            <a:spLocks/>
          </p:cNvSpPr>
          <p:nvPr/>
        </p:nvSpPr>
        <p:spPr>
          <a:xfrm>
            <a:off x="5565647" y="338328"/>
            <a:ext cx="6626351" cy="5769864"/>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300" b="1" dirty="0"/>
              <a:t>Η</a:t>
            </a:r>
            <a:r>
              <a:rPr lang="el-GR" sz="2300" b="1" dirty="0"/>
              <a:t> </a:t>
            </a:r>
            <a:r>
              <a:rPr lang="en-US" sz="2300" b="1" dirty="0" err="1"/>
              <a:t>διδ</a:t>
            </a:r>
            <a:r>
              <a:rPr lang="en-US" sz="2300" b="1" dirty="0"/>
              <a:t>ασκαλία </a:t>
            </a:r>
            <a:r>
              <a:rPr lang="el-GR" sz="2300" b="1" dirty="0"/>
              <a:t>της «</a:t>
            </a:r>
            <a:r>
              <a:rPr lang="el-GR" sz="2400" b="1" i="1" dirty="0"/>
              <a:t>Εισαγωγής στις Αρχές της Επιστήμης των Η/Υ» </a:t>
            </a:r>
            <a:r>
              <a:rPr lang="en-US" sz="2300" b="1" dirty="0" err="1"/>
              <a:t>στ</a:t>
            </a:r>
            <a:r>
              <a:rPr lang="el-GR" sz="2300" b="1" dirty="0"/>
              <a:t>η</a:t>
            </a:r>
            <a:r>
              <a:rPr lang="en-US" sz="2300" b="1" dirty="0"/>
              <a:t> </a:t>
            </a:r>
            <a:r>
              <a:rPr lang="el-GR" sz="2300" b="1" dirty="0"/>
              <a:t>Β’ Λυκείου έχει ως χαρακτηριστικά: </a:t>
            </a:r>
          </a:p>
          <a:p>
            <a:pPr marL="0" indent="0" algn="ctr">
              <a:lnSpc>
                <a:spcPct val="120000"/>
              </a:lnSpc>
              <a:buNone/>
            </a:pPr>
            <a:endParaRPr lang="en-US" sz="2300" b="1" dirty="0"/>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Η διδακτική του μαθήματος </a:t>
            </a:r>
            <a:r>
              <a:rPr lang="el-GR" sz="1800" kern="100" dirty="0">
                <a:effectLst/>
                <a:latin typeface="Calibri" panose="020F0502020204030204" pitchFamily="34" charset="0"/>
                <a:ea typeface="Calibri" panose="020F0502020204030204" pitchFamily="34" charset="0"/>
                <a:cs typeface="Arial" panose="020B0604020202020204" pitchFamily="34" charset="0"/>
              </a:rPr>
              <a:t>σχετίζεται με τον κοινωνικό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εποικοδομισμό</a:t>
            </a:r>
            <a:r>
              <a:rPr lang="el-GR" sz="1800" kern="100" dirty="0">
                <a:effectLst/>
                <a:latin typeface="Calibri" panose="020F0502020204030204" pitchFamily="34" charset="0"/>
                <a:ea typeface="Calibri" panose="020F0502020204030204" pitchFamily="34" charset="0"/>
                <a:cs typeface="Arial" panose="020B0604020202020204" pitchFamily="34" charset="0"/>
              </a:rPr>
              <a:t> και τις σύγχρονες θεωρήσεις για την «επεξεργασία των πληροφοριών».</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Οι διδακτικές προσεγγίσεις </a:t>
            </a:r>
            <a:r>
              <a:rPr lang="el-GR" sz="1800" kern="100" dirty="0">
                <a:effectLst/>
                <a:latin typeface="Calibri" panose="020F0502020204030204" pitchFamily="34" charset="0"/>
                <a:ea typeface="Calibri" panose="020F0502020204030204" pitchFamily="34" charset="0"/>
                <a:cs typeface="Arial" panose="020B0604020202020204" pitchFamily="34" charset="0"/>
              </a:rPr>
              <a:t>πρέπει να καλύπτουν όλα τα επίπεδα των σύγχρονων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Στοχοταξινομιών</a:t>
            </a:r>
            <a:r>
              <a:rPr lang="el-GR" sz="1800" kern="100" dirty="0">
                <a:effectLst/>
                <a:latin typeface="Calibri" panose="020F0502020204030204" pitchFamily="34" charset="0"/>
                <a:ea typeface="Calibri" panose="020F0502020204030204" pitchFamily="34" charset="0"/>
                <a:cs typeface="Arial" panose="020B0604020202020204" pitchFamily="34" charset="0"/>
              </a:rPr>
              <a:t> και να σχετίζονται με τους πλέον αποδεκτούς τύπους Νοημοσύνης. Όσον αφορά τις εκπαιδευτικές τεχνικές προτείνεται να ακολουθούνται οι πλέον ενεργητικές εξ αυτών. Χρησιμοποιούνται αυθεντικά παραδείγματα από τον πραγματικό κόσμο.</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Το μάθημα γίνεται σε εργαστηριακό περιβάλλον </a:t>
            </a:r>
            <a:r>
              <a:rPr lang="el-GR" sz="1800" kern="100" dirty="0">
                <a:effectLst/>
                <a:latin typeface="Calibri" panose="020F0502020204030204" pitchFamily="34" charset="0"/>
                <a:ea typeface="Calibri" panose="020F0502020204030204" pitchFamily="34" charset="0"/>
                <a:cs typeface="Arial" panose="020B0604020202020204" pitchFamily="34" charset="0"/>
              </a:rPr>
              <a:t>ακολουθώντας μεθόδους αναζήτησης και ανακάλυψης.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Ως</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κοινωνική</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οργάνωση</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της</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τάξης</a:t>
            </a:r>
            <a:r>
              <a:rPr lang="en-US" sz="1800" kern="100" dirty="0">
                <a:effectLst/>
                <a:latin typeface="Calibri" panose="020F0502020204030204" pitchFamily="34" charset="0"/>
                <a:ea typeface="Calibri" panose="020F0502020204030204" pitchFamily="34" charset="0"/>
                <a:cs typeface="Arial" panose="020B0604020202020204" pitchFamily="34" charset="0"/>
              </a:rPr>
              <a:t> α</a:t>
            </a:r>
            <a:r>
              <a:rPr lang="en-US" sz="1800" kern="100" dirty="0" err="1">
                <a:effectLst/>
                <a:latin typeface="Calibri" panose="020F0502020204030204" pitchFamily="34" charset="0"/>
                <a:ea typeface="Calibri" panose="020F0502020204030204" pitchFamily="34" charset="0"/>
                <a:cs typeface="Arial" panose="020B0604020202020204" pitchFamily="34" charset="0"/>
              </a:rPr>
              <a:t>κολουθείτ</a:t>
            </a:r>
            <a:r>
              <a:rPr lang="en-US" sz="1800" kern="100" dirty="0">
                <a:effectLst/>
                <a:latin typeface="Calibri" panose="020F0502020204030204" pitchFamily="34" charset="0"/>
                <a:ea typeface="Calibri" panose="020F0502020204030204" pitchFamily="34" charset="0"/>
                <a:cs typeface="Arial" panose="020B0604020202020204" pitchFamily="34" charset="0"/>
              </a:rPr>
              <a:t>αι η ομαδοσυνεργατική προσέγγιση. </a:t>
            </a:r>
            <a:r>
              <a:rPr lang="el-GR" sz="1800" kern="100" dirty="0">
                <a:effectLst/>
                <a:latin typeface="Calibri" panose="020F0502020204030204" pitchFamily="34" charset="0"/>
                <a:ea typeface="Calibri" panose="020F0502020204030204" pitchFamily="34" charset="0"/>
                <a:cs typeface="Arial" panose="020B0604020202020204" pitchFamily="34" charset="0"/>
              </a:rPr>
              <a:t>Ο καθηγητής λειτουργεί ως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διευκολυντής</a:t>
            </a:r>
            <a:r>
              <a:rPr lang="el-GR" sz="1800" kern="100" dirty="0">
                <a:effectLst/>
                <a:latin typeface="Calibri" panose="020F0502020204030204" pitchFamily="34" charset="0"/>
                <a:ea typeface="Calibri" panose="020F0502020204030204" pitchFamily="34" charset="0"/>
                <a:cs typeface="Arial" panose="020B0604020202020204" pitchFamily="34" charset="0"/>
              </a:rPr>
              <a:t> για την οικοδόμηση της γνώσης από τον μαθητή κινούμενος με τεχνικές του «πλαισίου στήριξης»  (</a:t>
            </a:r>
            <a:r>
              <a:rPr lang="en-US" sz="1800" kern="100" dirty="0">
                <a:effectLst/>
                <a:latin typeface="Calibri" panose="020F0502020204030204" pitchFamily="34" charset="0"/>
                <a:ea typeface="Calibri" panose="020F0502020204030204" pitchFamily="34" charset="0"/>
                <a:cs typeface="Arial" panose="020B0604020202020204" pitchFamily="34" charset="0"/>
              </a:rPr>
              <a:t>scaffolding</a:t>
            </a:r>
            <a:r>
              <a:rPr lang="el-GR" sz="1800"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Με κατάλληλα απλά παραδείγματα </a:t>
            </a:r>
            <a:r>
              <a:rPr lang="el-GR" sz="1800" kern="100" dirty="0">
                <a:effectLst/>
                <a:latin typeface="Calibri" panose="020F0502020204030204" pitchFamily="34" charset="0"/>
                <a:ea typeface="Calibri" panose="020F0502020204030204" pitchFamily="34" charset="0"/>
                <a:cs typeface="Arial" panose="020B0604020202020204" pitchFamily="34" charset="0"/>
              </a:rPr>
              <a:t>επιδιώκεται οι μαθητές να αντιληφθούν τις διάφορες έννοιες και να είναι ικανοί να αξιολογούν και οργανώνουν τις έννοιες αυτές σε νοητικές δομές, συστηματοποιώντας και ολοκληρώνοντας τις πρότερες εμπειρίες τους.</a:t>
            </a:r>
            <a:endParaRPr lang="en-US" sz="1400" dirty="0"/>
          </a:p>
        </p:txBody>
      </p:sp>
    </p:spTree>
    <p:extLst>
      <p:ext uri="{BB962C8B-B14F-4D97-AF65-F5344CB8AC3E}">
        <p14:creationId xmlns:p14="http://schemas.microsoft.com/office/powerpoint/2010/main" val="209029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50569-D6A6-E691-11A7-9C6873E2C641}"/>
              </a:ext>
            </a:extLst>
          </p:cNvPr>
          <p:cNvSpPr>
            <a:spLocks noGrp="1"/>
          </p:cNvSpPr>
          <p:nvPr>
            <p:ph type="title"/>
          </p:nvPr>
        </p:nvSpPr>
        <p:spPr>
          <a:xfrm>
            <a:off x="438293" y="814505"/>
            <a:ext cx="4568823" cy="2109217"/>
          </a:xfrm>
        </p:spPr>
        <p:txBody>
          <a:bodyPr vert="horz" lIns="91440" tIns="45720" rIns="91440" bIns="45720" rtlCol="0" anchor="t">
            <a:normAutofit fontScale="90000"/>
          </a:bodyPr>
          <a:lstStyle/>
          <a:p>
            <a:r>
              <a:rPr lang="en-US" sz="4100" b="1" dirty="0" err="1"/>
              <a:t>Προτεινόμενες</a:t>
            </a:r>
            <a:r>
              <a:rPr lang="en-US" sz="4100" b="1" dirty="0"/>
              <a:t> – </a:t>
            </a:r>
            <a:r>
              <a:rPr lang="el-GR" sz="4100" b="1" dirty="0"/>
              <a:t>κ</a:t>
            </a:r>
            <a:r>
              <a:rPr lang="en-US" sz="4100" b="1" dirty="0" err="1"/>
              <a:t>εντρικές</a:t>
            </a:r>
            <a:r>
              <a:rPr lang="en-US" sz="4100" b="1" dirty="0"/>
              <a:t> </a:t>
            </a:r>
            <a:r>
              <a:rPr lang="en-US" sz="4100" b="1" dirty="0" err="1"/>
              <a:t>διδ</a:t>
            </a:r>
            <a:r>
              <a:rPr lang="en-US" sz="4100" b="1" dirty="0"/>
              <a:t>ακτικές προσεγγίσεις</a:t>
            </a:r>
            <a:r>
              <a:rPr lang="el-GR" sz="4100" b="1" dirty="0"/>
              <a:t> – </a:t>
            </a:r>
            <a:r>
              <a:rPr lang="el-GR" sz="4100" b="1" u="sng" dirty="0">
                <a:effectLst>
                  <a:outerShdw blurRad="38100" dist="38100" dir="2700000" algn="tl">
                    <a:srgbClr val="000000">
                      <a:alpha val="43137"/>
                    </a:srgbClr>
                  </a:outerShdw>
                </a:effectLst>
              </a:rPr>
              <a:t>Μια σύγκριση</a:t>
            </a:r>
            <a:endParaRPr lang="en-US" sz="4100" b="1" u="sng" dirty="0">
              <a:effectLst>
                <a:outerShdw blurRad="38100" dist="38100" dir="2700000" algn="tl">
                  <a:srgbClr val="000000">
                    <a:alpha val="43137"/>
                  </a:srgbClr>
                </a:outerShdw>
              </a:effectLst>
            </a:endParaRP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xmlns=""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12704"/>
          <a:stretch/>
        </p:blipFill>
        <p:spPr>
          <a:xfrm>
            <a:off x="65315" y="3018519"/>
            <a:ext cx="3624213" cy="2109217"/>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xmlns="" id="{5A245F49-3FFA-2945-73C8-BC0ACDB77C70}"/>
              </a:ext>
            </a:extLst>
          </p:cNvPr>
          <p:cNvSpPr txBox="1">
            <a:spLocks/>
          </p:cNvSpPr>
          <p:nvPr/>
        </p:nvSpPr>
        <p:spPr>
          <a:xfrm>
            <a:off x="4822168" y="-52360"/>
            <a:ext cx="7369832" cy="259235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300" b="1" i="1" u="sng" dirty="0"/>
              <a:t>Η</a:t>
            </a:r>
            <a:r>
              <a:rPr lang="el-GR" sz="2300" b="1" i="1" u="sng" dirty="0"/>
              <a:t> </a:t>
            </a:r>
            <a:r>
              <a:rPr lang="en-US" sz="2300" b="1" i="1" u="sng" dirty="0" err="1"/>
              <a:t>διδ</a:t>
            </a:r>
            <a:r>
              <a:rPr lang="en-US" sz="2300" b="1" i="1" u="sng" dirty="0"/>
              <a:t>ασκαλία </a:t>
            </a:r>
            <a:r>
              <a:rPr lang="el-GR" sz="2300" b="1" i="1" u="sng" dirty="0" smtClean="0"/>
              <a:t>των «</a:t>
            </a:r>
            <a:r>
              <a:rPr lang="el-GR" sz="2400" b="1" i="1" u="sng" dirty="0" smtClean="0"/>
              <a:t>Εφαρμογών Πληροφορικής </a:t>
            </a:r>
            <a:r>
              <a:rPr lang="el-GR" sz="2400" b="1" i="1" u="sng" dirty="0"/>
              <a:t>» </a:t>
            </a:r>
            <a:r>
              <a:rPr lang="en-US" sz="2300" b="1" i="1" u="sng" dirty="0"/>
              <a:t>τ</a:t>
            </a:r>
            <a:r>
              <a:rPr lang="el-GR" sz="2300" b="1" i="1" u="sng" dirty="0"/>
              <a:t>ης</a:t>
            </a:r>
            <a:r>
              <a:rPr lang="en-US" sz="2300" b="1" i="1" u="sng" dirty="0"/>
              <a:t> </a:t>
            </a:r>
            <a:r>
              <a:rPr lang="el-GR" sz="2300" b="1" i="1" u="sng" dirty="0"/>
              <a:t>Α’ Λυκείου</a:t>
            </a:r>
          </a:p>
          <a:p>
            <a:pPr algn="just"/>
            <a:r>
              <a:rPr lang="el-GR" sz="1800" b="1" dirty="0"/>
              <a:t>Η διδασκαλία του μαθήματος </a:t>
            </a:r>
            <a:r>
              <a:rPr lang="el-GR" sz="1800" dirty="0"/>
              <a:t>γίνεται στο εργαστήριο Πληροφορικής που είναι ένας χώρος συνεργασίας και έρευνας ακολουθώντας μεθόδους αναζήτησης και ανακάλυψης. Η διδακτική του μαθήματος βασίζεται στον κοινωνικό </a:t>
            </a:r>
            <a:r>
              <a:rPr lang="el-GR" sz="1800" dirty="0" err="1"/>
              <a:t>εποικοδομισμό</a:t>
            </a:r>
            <a:r>
              <a:rPr lang="el-GR" sz="1800" dirty="0"/>
              <a:t> και τις σύγχρονες θεωρήσεις για την «επεξεργασία των πληροφοριών».</a:t>
            </a:r>
          </a:p>
          <a:p>
            <a:pPr algn="just"/>
            <a:r>
              <a:rPr lang="en-US" sz="1800" b="1" dirty="0" err="1"/>
              <a:t>Στο</a:t>
            </a:r>
            <a:r>
              <a:rPr lang="en-US" sz="1800" b="1" dirty="0"/>
              <a:t> </a:t>
            </a:r>
            <a:r>
              <a:rPr lang="en-US" sz="1800" b="1" dirty="0" err="1"/>
              <a:t>εργ</a:t>
            </a:r>
            <a:r>
              <a:rPr lang="en-US" sz="1800" b="1" dirty="0"/>
              <a:t>αστήριο </a:t>
            </a:r>
            <a:r>
              <a:rPr lang="en-US" sz="1800" dirty="0"/>
              <a:t>πρέπει να ενθαρρύνεται και να ευνοείται η διερευνητική προσέγγιση των νέων γνώσεων, η αλληλεπιδραστική και συνεργατική μάθηση, η αυτενέργεια και η δημιουργικότητα</a:t>
            </a:r>
            <a:r>
              <a:rPr lang="el-GR" sz="1800" dirty="0"/>
              <a:t>.</a:t>
            </a:r>
          </a:p>
          <a:p>
            <a:pPr algn="just"/>
            <a:r>
              <a:rPr lang="el-GR" sz="1800" b="1" dirty="0"/>
              <a:t>Προτείνονται να ακολουθούνται </a:t>
            </a:r>
            <a:r>
              <a:rPr lang="el-GR" sz="1800" dirty="0"/>
              <a:t>ενεργητικές εκπαιδευτικές τεχνικές και να χρησιμοποιούνται αυθεντικά παραδείγματα από τον πραγματικό κόσμο</a:t>
            </a:r>
            <a:endParaRPr lang="en-US" sz="1800" dirty="0"/>
          </a:p>
        </p:txBody>
      </p:sp>
      <p:sp>
        <p:nvSpPr>
          <p:cNvPr id="6" name="Θέση περιεχομένου 2">
            <a:extLst>
              <a:ext uri="{FF2B5EF4-FFF2-40B4-BE49-F238E27FC236}">
                <a16:creationId xmlns:a16="http://schemas.microsoft.com/office/drawing/2014/main" xmlns="" id="{5E293AB5-C587-89E7-4705-6C271616ED48}"/>
              </a:ext>
            </a:extLst>
          </p:cNvPr>
          <p:cNvSpPr txBox="1">
            <a:spLocks/>
          </p:cNvSpPr>
          <p:nvPr/>
        </p:nvSpPr>
        <p:spPr>
          <a:xfrm>
            <a:off x="3523138" y="3131456"/>
            <a:ext cx="7528806" cy="4437744"/>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100" b="1" i="1" u="sng" dirty="0"/>
              <a:t>Η</a:t>
            </a:r>
            <a:r>
              <a:rPr lang="el-GR" sz="3100" b="1" i="1" u="sng" dirty="0"/>
              <a:t> </a:t>
            </a:r>
            <a:r>
              <a:rPr lang="en-US" sz="3100" b="1" i="1" u="sng" dirty="0" err="1"/>
              <a:t>διδ</a:t>
            </a:r>
            <a:r>
              <a:rPr lang="en-US" sz="3100" b="1" i="1" u="sng" dirty="0"/>
              <a:t>ασκαλία </a:t>
            </a:r>
            <a:r>
              <a:rPr lang="el-GR" sz="3100" b="1" i="1" u="sng" dirty="0"/>
              <a:t>της «Εισαγωγής στις Αρχές της Επιστήμης των Η/Υ» </a:t>
            </a:r>
            <a:r>
              <a:rPr lang="en-US" sz="3100" b="1" i="1" u="sng" dirty="0" err="1"/>
              <a:t>στ</a:t>
            </a:r>
            <a:r>
              <a:rPr lang="el-GR" sz="3100" b="1" i="1" u="sng" dirty="0"/>
              <a:t>η</a:t>
            </a:r>
            <a:r>
              <a:rPr lang="en-US" sz="3100" b="1" i="1" u="sng" dirty="0"/>
              <a:t> </a:t>
            </a:r>
            <a:r>
              <a:rPr lang="el-GR" sz="3100" b="1" i="1" u="sng" dirty="0"/>
              <a:t>Β’ Λυκείου</a:t>
            </a:r>
          </a:p>
          <a:p>
            <a:pPr algn="just">
              <a:lnSpc>
                <a:spcPct val="107000"/>
              </a:lnSpc>
              <a:spcAft>
                <a:spcPts val="800"/>
              </a:spcAft>
            </a:pPr>
            <a:r>
              <a:rPr lang="el-GR" sz="2500" b="1" kern="100" dirty="0">
                <a:effectLst/>
                <a:latin typeface="Calibri" panose="020F0502020204030204" pitchFamily="34" charset="0"/>
                <a:ea typeface="Calibri" panose="020F0502020204030204" pitchFamily="34" charset="0"/>
                <a:cs typeface="Arial" panose="020B0604020202020204" pitchFamily="34" charset="0"/>
              </a:rPr>
              <a:t>Η διδακτική του μαθήματος </a:t>
            </a:r>
            <a:r>
              <a:rPr lang="el-GR" sz="2500" kern="100" dirty="0">
                <a:effectLst/>
                <a:latin typeface="Calibri" panose="020F0502020204030204" pitchFamily="34" charset="0"/>
                <a:ea typeface="Calibri" panose="020F0502020204030204" pitchFamily="34" charset="0"/>
                <a:cs typeface="Arial" panose="020B0604020202020204" pitchFamily="34" charset="0"/>
              </a:rPr>
              <a:t>σχετίζεται με τον κοινωνικό </a:t>
            </a:r>
            <a:r>
              <a:rPr lang="el-GR" sz="2500" kern="100" dirty="0" err="1">
                <a:effectLst/>
                <a:latin typeface="Calibri" panose="020F0502020204030204" pitchFamily="34" charset="0"/>
                <a:ea typeface="Calibri" panose="020F0502020204030204" pitchFamily="34" charset="0"/>
                <a:cs typeface="Arial" panose="020B0604020202020204" pitchFamily="34" charset="0"/>
              </a:rPr>
              <a:t>εποικοδομισμό</a:t>
            </a:r>
            <a:r>
              <a:rPr lang="el-GR" sz="2500" kern="100" dirty="0">
                <a:effectLst/>
                <a:latin typeface="Calibri" panose="020F0502020204030204" pitchFamily="34" charset="0"/>
                <a:ea typeface="Calibri" panose="020F0502020204030204" pitchFamily="34" charset="0"/>
                <a:cs typeface="Arial" panose="020B0604020202020204" pitchFamily="34" charset="0"/>
              </a:rPr>
              <a:t> και τις σύγχρονες θεωρήσεις για την «επεξεργασία των πληροφοριών».</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500" b="1" kern="100" dirty="0">
                <a:effectLst/>
                <a:latin typeface="Calibri" panose="020F0502020204030204" pitchFamily="34" charset="0"/>
                <a:ea typeface="Calibri" panose="020F0502020204030204" pitchFamily="34" charset="0"/>
                <a:cs typeface="Arial" panose="020B0604020202020204" pitchFamily="34" charset="0"/>
              </a:rPr>
              <a:t>Οι διδακτικές προσεγγίσεις </a:t>
            </a:r>
            <a:r>
              <a:rPr lang="el-GR" sz="2500" kern="100" dirty="0">
                <a:effectLst/>
                <a:latin typeface="Calibri" panose="020F0502020204030204" pitchFamily="34" charset="0"/>
                <a:ea typeface="Calibri" panose="020F0502020204030204" pitchFamily="34" charset="0"/>
                <a:cs typeface="Arial" panose="020B0604020202020204" pitchFamily="34" charset="0"/>
              </a:rPr>
              <a:t>πρέπει να καλύπτουν όλα τα επίπεδα των σύγχρονων </a:t>
            </a:r>
            <a:r>
              <a:rPr lang="el-GR" sz="2500" kern="100" dirty="0" err="1">
                <a:effectLst/>
                <a:latin typeface="Calibri" panose="020F0502020204030204" pitchFamily="34" charset="0"/>
                <a:ea typeface="Calibri" panose="020F0502020204030204" pitchFamily="34" charset="0"/>
                <a:cs typeface="Arial" panose="020B0604020202020204" pitchFamily="34" charset="0"/>
              </a:rPr>
              <a:t>Στοχοταξινομιών</a:t>
            </a:r>
            <a:r>
              <a:rPr lang="el-GR" sz="2500" kern="100" dirty="0">
                <a:effectLst/>
                <a:latin typeface="Calibri" panose="020F0502020204030204" pitchFamily="34" charset="0"/>
                <a:ea typeface="Calibri" panose="020F0502020204030204" pitchFamily="34" charset="0"/>
                <a:cs typeface="Arial" panose="020B0604020202020204" pitchFamily="34" charset="0"/>
              </a:rPr>
              <a:t> και να σχετίζονται με τους πλέον αποδεκτούς τύπους Νοημοσύνης. Όσον αφορά τις εκπαιδευτικές τεχνικές προτείνεται να ακολουθούνται οι πλέον ενεργητικές εξ αυτών. Χρησιμοποιούνται αυθεντικά παραδείγματα από τον πραγματικό κόσμο.</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500" b="1" kern="100" dirty="0">
                <a:effectLst/>
                <a:latin typeface="Calibri" panose="020F0502020204030204" pitchFamily="34" charset="0"/>
                <a:ea typeface="Calibri" panose="020F0502020204030204" pitchFamily="34" charset="0"/>
                <a:cs typeface="Arial" panose="020B0604020202020204" pitchFamily="34" charset="0"/>
              </a:rPr>
              <a:t>Το μάθημα γίνεται σε εργαστηριακό περιβάλλον </a:t>
            </a:r>
            <a:r>
              <a:rPr lang="el-GR" sz="2500" kern="100" dirty="0">
                <a:effectLst/>
                <a:latin typeface="Calibri" panose="020F0502020204030204" pitchFamily="34" charset="0"/>
                <a:ea typeface="Calibri" panose="020F0502020204030204" pitchFamily="34" charset="0"/>
                <a:cs typeface="Arial" panose="020B0604020202020204" pitchFamily="34" charset="0"/>
              </a:rPr>
              <a:t>ακολουθώντας μεθόδους αναζήτησης και ανακάλυψης. </a:t>
            </a:r>
            <a:r>
              <a:rPr lang="en-US" sz="2500" kern="100" dirty="0" err="1">
                <a:effectLst/>
                <a:latin typeface="Calibri" panose="020F0502020204030204" pitchFamily="34" charset="0"/>
                <a:ea typeface="Calibri" panose="020F0502020204030204" pitchFamily="34" charset="0"/>
                <a:cs typeface="Arial" panose="020B0604020202020204" pitchFamily="34" charset="0"/>
              </a:rPr>
              <a:t>Ως</a:t>
            </a:r>
            <a:r>
              <a:rPr lang="en-US" sz="2500" kern="100" dirty="0">
                <a:effectLst/>
                <a:latin typeface="Calibri" panose="020F0502020204030204" pitchFamily="34" charset="0"/>
                <a:ea typeface="Calibri" panose="020F0502020204030204" pitchFamily="34" charset="0"/>
                <a:cs typeface="Arial" panose="020B0604020202020204" pitchFamily="34" charset="0"/>
              </a:rPr>
              <a:t> </a:t>
            </a:r>
            <a:r>
              <a:rPr lang="en-US" sz="2500" kern="100" dirty="0" err="1">
                <a:effectLst/>
                <a:latin typeface="Calibri" panose="020F0502020204030204" pitchFamily="34" charset="0"/>
                <a:ea typeface="Calibri" panose="020F0502020204030204" pitchFamily="34" charset="0"/>
                <a:cs typeface="Arial" panose="020B0604020202020204" pitchFamily="34" charset="0"/>
              </a:rPr>
              <a:t>κοινωνική</a:t>
            </a:r>
            <a:r>
              <a:rPr lang="en-US" sz="2500" kern="100" dirty="0">
                <a:effectLst/>
                <a:latin typeface="Calibri" panose="020F0502020204030204" pitchFamily="34" charset="0"/>
                <a:ea typeface="Calibri" panose="020F0502020204030204" pitchFamily="34" charset="0"/>
                <a:cs typeface="Arial" panose="020B0604020202020204" pitchFamily="34" charset="0"/>
              </a:rPr>
              <a:t> </a:t>
            </a:r>
            <a:r>
              <a:rPr lang="en-US" sz="2500" kern="100" dirty="0" err="1">
                <a:effectLst/>
                <a:latin typeface="Calibri" panose="020F0502020204030204" pitchFamily="34" charset="0"/>
                <a:ea typeface="Calibri" panose="020F0502020204030204" pitchFamily="34" charset="0"/>
                <a:cs typeface="Arial" panose="020B0604020202020204" pitchFamily="34" charset="0"/>
              </a:rPr>
              <a:t>οργάνωση</a:t>
            </a:r>
            <a:r>
              <a:rPr lang="en-US" sz="2500" kern="100" dirty="0">
                <a:effectLst/>
                <a:latin typeface="Calibri" panose="020F0502020204030204" pitchFamily="34" charset="0"/>
                <a:ea typeface="Calibri" panose="020F0502020204030204" pitchFamily="34" charset="0"/>
                <a:cs typeface="Arial" panose="020B0604020202020204" pitchFamily="34" charset="0"/>
              </a:rPr>
              <a:t> </a:t>
            </a:r>
            <a:r>
              <a:rPr lang="en-US" sz="2500" kern="100" dirty="0" err="1">
                <a:effectLst/>
                <a:latin typeface="Calibri" panose="020F0502020204030204" pitchFamily="34" charset="0"/>
                <a:ea typeface="Calibri" panose="020F0502020204030204" pitchFamily="34" charset="0"/>
                <a:cs typeface="Arial" panose="020B0604020202020204" pitchFamily="34" charset="0"/>
              </a:rPr>
              <a:t>της</a:t>
            </a:r>
            <a:r>
              <a:rPr lang="en-US" sz="2500" kern="100" dirty="0">
                <a:effectLst/>
                <a:latin typeface="Calibri" panose="020F0502020204030204" pitchFamily="34" charset="0"/>
                <a:ea typeface="Calibri" panose="020F0502020204030204" pitchFamily="34" charset="0"/>
                <a:cs typeface="Arial" panose="020B0604020202020204" pitchFamily="34" charset="0"/>
              </a:rPr>
              <a:t> </a:t>
            </a:r>
            <a:r>
              <a:rPr lang="en-US" sz="2500" kern="100" dirty="0" err="1">
                <a:effectLst/>
                <a:latin typeface="Calibri" panose="020F0502020204030204" pitchFamily="34" charset="0"/>
                <a:ea typeface="Calibri" panose="020F0502020204030204" pitchFamily="34" charset="0"/>
                <a:cs typeface="Arial" panose="020B0604020202020204" pitchFamily="34" charset="0"/>
              </a:rPr>
              <a:t>τάξης</a:t>
            </a:r>
            <a:r>
              <a:rPr lang="en-US" sz="2500" kern="100" dirty="0">
                <a:effectLst/>
                <a:latin typeface="Calibri" panose="020F0502020204030204" pitchFamily="34" charset="0"/>
                <a:ea typeface="Calibri" panose="020F0502020204030204" pitchFamily="34" charset="0"/>
                <a:cs typeface="Arial" panose="020B0604020202020204" pitchFamily="34" charset="0"/>
              </a:rPr>
              <a:t> α</a:t>
            </a:r>
            <a:r>
              <a:rPr lang="en-US" sz="2500" kern="100" dirty="0" err="1">
                <a:effectLst/>
                <a:latin typeface="Calibri" panose="020F0502020204030204" pitchFamily="34" charset="0"/>
                <a:ea typeface="Calibri" panose="020F0502020204030204" pitchFamily="34" charset="0"/>
                <a:cs typeface="Arial" panose="020B0604020202020204" pitchFamily="34" charset="0"/>
              </a:rPr>
              <a:t>κολουθείτ</a:t>
            </a:r>
            <a:r>
              <a:rPr lang="en-US" sz="2500" kern="100" dirty="0">
                <a:effectLst/>
                <a:latin typeface="Calibri" panose="020F0502020204030204" pitchFamily="34" charset="0"/>
                <a:ea typeface="Calibri" panose="020F0502020204030204" pitchFamily="34" charset="0"/>
                <a:cs typeface="Arial" panose="020B0604020202020204" pitchFamily="34" charset="0"/>
              </a:rPr>
              <a:t>αι η ομαδοσυνεργατική προσέγγιση. </a:t>
            </a:r>
            <a:r>
              <a:rPr lang="el-GR" sz="2500" kern="100" dirty="0">
                <a:effectLst/>
                <a:latin typeface="Calibri" panose="020F0502020204030204" pitchFamily="34" charset="0"/>
                <a:ea typeface="Calibri" panose="020F0502020204030204" pitchFamily="34" charset="0"/>
                <a:cs typeface="Arial" panose="020B0604020202020204" pitchFamily="34" charset="0"/>
              </a:rPr>
              <a:t>Ο καθηγητής λειτουργεί ως </a:t>
            </a:r>
            <a:r>
              <a:rPr lang="el-GR" sz="2500" kern="100" dirty="0" err="1">
                <a:effectLst/>
                <a:latin typeface="Calibri" panose="020F0502020204030204" pitchFamily="34" charset="0"/>
                <a:ea typeface="Calibri" panose="020F0502020204030204" pitchFamily="34" charset="0"/>
                <a:cs typeface="Arial" panose="020B0604020202020204" pitchFamily="34" charset="0"/>
              </a:rPr>
              <a:t>διευκολυντής</a:t>
            </a:r>
            <a:r>
              <a:rPr lang="el-GR" sz="2500" kern="100" dirty="0">
                <a:effectLst/>
                <a:latin typeface="Calibri" panose="020F0502020204030204" pitchFamily="34" charset="0"/>
                <a:ea typeface="Calibri" panose="020F0502020204030204" pitchFamily="34" charset="0"/>
                <a:cs typeface="Arial" panose="020B0604020202020204" pitchFamily="34" charset="0"/>
              </a:rPr>
              <a:t> για την οικοδόμηση της γνώσης από τον μαθητή κινούμενος με τεχνικές του «πλαισίου στήριξης»  (</a:t>
            </a:r>
            <a:r>
              <a:rPr lang="en-US" sz="2500" kern="100" dirty="0">
                <a:effectLst/>
                <a:latin typeface="Calibri" panose="020F0502020204030204" pitchFamily="34" charset="0"/>
                <a:ea typeface="Calibri" panose="020F0502020204030204" pitchFamily="34" charset="0"/>
                <a:cs typeface="Arial" panose="020B0604020202020204" pitchFamily="34" charset="0"/>
              </a:rPr>
              <a:t>scaffolding</a:t>
            </a:r>
            <a:r>
              <a:rPr lang="el-GR" sz="2500" kern="100" dirty="0">
                <a:effectLst/>
                <a:latin typeface="Calibri" panose="020F0502020204030204" pitchFamily="34" charset="0"/>
                <a:ea typeface="Calibri" panose="020F0502020204030204" pitchFamily="34" charset="0"/>
                <a:cs typeface="Arial" panose="020B0604020202020204" pitchFamily="34" charset="0"/>
              </a:rPr>
              <a:t>).</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500" b="1" kern="100" dirty="0">
                <a:effectLst/>
                <a:latin typeface="Calibri" panose="020F0502020204030204" pitchFamily="34" charset="0"/>
                <a:ea typeface="Calibri" panose="020F0502020204030204" pitchFamily="34" charset="0"/>
                <a:cs typeface="Arial" panose="020B0604020202020204" pitchFamily="34" charset="0"/>
              </a:rPr>
              <a:t>Με κατάλληλα απλά παραδείγματα </a:t>
            </a:r>
            <a:r>
              <a:rPr lang="el-GR" sz="2500" kern="100" dirty="0">
                <a:effectLst/>
                <a:latin typeface="Calibri" panose="020F0502020204030204" pitchFamily="34" charset="0"/>
                <a:ea typeface="Calibri" panose="020F0502020204030204" pitchFamily="34" charset="0"/>
                <a:cs typeface="Arial" panose="020B0604020202020204" pitchFamily="34" charset="0"/>
              </a:rPr>
              <a:t>επιδιώκεται οι μαθητές να αντιληφθούν τις διάφορες έννοιες και να είναι ικανοί να αξιολογούν και οργανώνουν τις έννοιες αυτές σε νοητικές δομές, συστηματοποιώντας και ολοκληρώνοντας τις πρότερες εμπειρίες τους.</a:t>
            </a:r>
            <a:endParaRPr lang="en-US" sz="2500" dirty="0"/>
          </a:p>
        </p:txBody>
      </p:sp>
    </p:spTree>
    <p:extLst>
      <p:ext uri="{BB962C8B-B14F-4D97-AF65-F5344CB8AC3E}">
        <p14:creationId xmlns:p14="http://schemas.microsoft.com/office/powerpoint/2010/main" val="306553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3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C28D22-4901-F6FF-43A7-4B07E1EA2C8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Από </a:t>
            </a:r>
            <a:r>
              <a:rPr lang="en-US" sz="3200" kern="1200" dirty="0" err="1">
                <a:solidFill>
                  <a:srgbClr val="FFFFFF"/>
                </a:solidFill>
                <a:latin typeface="+mj-lt"/>
                <a:ea typeface="+mj-ea"/>
                <a:cs typeface="+mj-cs"/>
              </a:rPr>
              <a:t>το</a:t>
            </a:r>
            <a:r>
              <a:rPr lang="en-US" sz="3200" kern="1200" dirty="0">
                <a:solidFill>
                  <a:srgbClr val="FFFFFF"/>
                </a:solidFill>
                <a:latin typeface="+mj-lt"/>
                <a:ea typeface="+mj-ea"/>
                <a:cs typeface="+mj-cs"/>
              </a:rPr>
              <a:t> ΦΕΚ </a:t>
            </a:r>
            <a:r>
              <a:rPr lang="en-US" sz="3200" kern="1200" dirty="0" err="1">
                <a:solidFill>
                  <a:srgbClr val="FFFFFF"/>
                </a:solidFill>
                <a:latin typeface="+mj-lt"/>
                <a:ea typeface="+mj-ea"/>
                <a:cs typeface="+mj-cs"/>
              </a:rPr>
              <a:t>στο</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Βι</a:t>
            </a:r>
            <a:r>
              <a:rPr lang="en-US" sz="3200" kern="1200" dirty="0">
                <a:solidFill>
                  <a:srgbClr val="FFFFFF"/>
                </a:solidFill>
                <a:latin typeface="+mj-lt"/>
                <a:ea typeface="+mj-ea"/>
                <a:cs typeface="+mj-cs"/>
              </a:rPr>
              <a:t>βλίο: </a:t>
            </a:r>
          </a:p>
        </p:txBody>
      </p:sp>
      <p:pic>
        <p:nvPicPr>
          <p:cNvPr id="4" name="Εικόνα 3">
            <a:extLst>
              <a:ext uri="{FF2B5EF4-FFF2-40B4-BE49-F238E27FC236}">
                <a16:creationId xmlns:a16="http://schemas.microsoft.com/office/drawing/2014/main" xmlns="" id="{FCE23BA2-3471-F219-4A68-E1471C15A7D4}"/>
              </a:ext>
            </a:extLst>
          </p:cNvPr>
          <p:cNvPicPr>
            <a:picLocks noChangeAspect="1"/>
          </p:cNvPicPr>
          <p:nvPr/>
        </p:nvPicPr>
        <p:blipFill>
          <a:blip r:embed="rId2"/>
          <a:stretch>
            <a:fillRect/>
          </a:stretch>
        </p:blipFill>
        <p:spPr>
          <a:xfrm>
            <a:off x="4972018" y="-28574"/>
            <a:ext cx="5351381" cy="6858000"/>
          </a:xfrm>
          <a:prstGeom prst="rect">
            <a:avLst/>
          </a:prstGeom>
        </p:spPr>
      </p:pic>
    </p:spTree>
    <p:extLst>
      <p:ext uri="{BB962C8B-B14F-4D97-AF65-F5344CB8AC3E}">
        <p14:creationId xmlns:p14="http://schemas.microsoft.com/office/powerpoint/2010/main" val="215960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3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C28D22-4901-F6FF-43A7-4B07E1EA2C8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Από </a:t>
            </a:r>
            <a:r>
              <a:rPr lang="en-US" sz="3200" kern="1200" dirty="0" err="1">
                <a:solidFill>
                  <a:srgbClr val="FFFFFF"/>
                </a:solidFill>
                <a:latin typeface="+mj-lt"/>
                <a:ea typeface="+mj-ea"/>
                <a:cs typeface="+mj-cs"/>
              </a:rPr>
              <a:t>το</a:t>
            </a:r>
            <a:r>
              <a:rPr lang="en-US" sz="3200" kern="1200" dirty="0">
                <a:solidFill>
                  <a:srgbClr val="FFFFFF"/>
                </a:solidFill>
                <a:latin typeface="+mj-lt"/>
                <a:ea typeface="+mj-ea"/>
                <a:cs typeface="+mj-cs"/>
              </a:rPr>
              <a:t> ΦΕΚ </a:t>
            </a:r>
            <a:r>
              <a:rPr lang="en-US" sz="3200" kern="1200" dirty="0" err="1">
                <a:solidFill>
                  <a:srgbClr val="FFFFFF"/>
                </a:solidFill>
                <a:latin typeface="+mj-lt"/>
                <a:ea typeface="+mj-ea"/>
                <a:cs typeface="+mj-cs"/>
              </a:rPr>
              <a:t>στο</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Βι</a:t>
            </a:r>
            <a:r>
              <a:rPr lang="en-US" sz="3200" kern="1200" dirty="0">
                <a:solidFill>
                  <a:srgbClr val="FFFFFF"/>
                </a:solidFill>
                <a:latin typeface="+mj-lt"/>
                <a:ea typeface="+mj-ea"/>
                <a:cs typeface="+mj-cs"/>
              </a:rPr>
              <a:t>βλίο: </a:t>
            </a:r>
          </a:p>
        </p:txBody>
      </p:sp>
      <p:pic>
        <p:nvPicPr>
          <p:cNvPr id="5" name="Εικόνα 4">
            <a:extLst>
              <a:ext uri="{FF2B5EF4-FFF2-40B4-BE49-F238E27FC236}">
                <a16:creationId xmlns:a16="http://schemas.microsoft.com/office/drawing/2014/main" xmlns="" id="{462C8390-A62A-3BCF-8080-587D8DE26CD0}"/>
              </a:ext>
            </a:extLst>
          </p:cNvPr>
          <p:cNvPicPr>
            <a:picLocks noChangeAspect="1"/>
          </p:cNvPicPr>
          <p:nvPr/>
        </p:nvPicPr>
        <p:blipFill>
          <a:blip r:embed="rId2"/>
          <a:stretch>
            <a:fillRect/>
          </a:stretch>
        </p:blipFill>
        <p:spPr>
          <a:xfrm>
            <a:off x="4622106" y="171162"/>
            <a:ext cx="5811061" cy="6563641"/>
          </a:xfrm>
          <a:prstGeom prst="rect">
            <a:avLst/>
          </a:prstGeom>
        </p:spPr>
      </p:pic>
    </p:spTree>
    <p:extLst>
      <p:ext uri="{BB962C8B-B14F-4D97-AF65-F5344CB8AC3E}">
        <p14:creationId xmlns:p14="http://schemas.microsoft.com/office/powerpoint/2010/main" val="752138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4C11E6-D2EB-A95B-2096-D26BC8E98145}"/>
              </a:ext>
            </a:extLst>
          </p:cNvPr>
          <p:cNvSpPr>
            <a:spLocks noGrp="1"/>
          </p:cNvSpPr>
          <p:nvPr>
            <p:ph type="title"/>
          </p:nvPr>
        </p:nvSpPr>
        <p:spPr>
          <a:xfrm>
            <a:off x="572493" y="238539"/>
            <a:ext cx="11018520" cy="1434415"/>
          </a:xfrm>
        </p:spPr>
        <p:txBody>
          <a:bodyPr anchor="b">
            <a:normAutofit/>
          </a:bodyPr>
          <a:lstStyle/>
          <a:p>
            <a:r>
              <a:rPr lang="el-GR" sz="5000" dirty="0"/>
              <a:t>Από το Πρόγραμμα Σπουδών στην Τάξη…</a:t>
            </a:r>
          </a:p>
        </p:txBody>
      </p:sp>
      <p:sp>
        <p:nvSpPr>
          <p:cNvPr id="18"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Θαυμαστικό σε κίτρινο φόντο">
            <a:extLst>
              <a:ext uri="{FF2B5EF4-FFF2-40B4-BE49-F238E27FC236}">
                <a16:creationId xmlns:a16="http://schemas.microsoft.com/office/drawing/2014/main" xmlns="" id="{7E35153F-A9D3-BB28-22C1-985E9892B209}"/>
              </a:ext>
            </a:extLst>
          </p:cNvPr>
          <p:cNvPicPr>
            <a:picLocks noChangeAspect="1"/>
          </p:cNvPicPr>
          <p:nvPr/>
        </p:nvPicPr>
        <p:blipFill rotWithShape="1">
          <a:blip r:embed="rId2"/>
          <a:srcRect l="19995" r="7851"/>
          <a:stretch/>
        </p:blipFill>
        <p:spPr>
          <a:xfrm>
            <a:off x="8581049" y="2093976"/>
            <a:ext cx="3321787" cy="3452809"/>
          </a:xfrm>
          <a:prstGeom prst="rect">
            <a:avLst/>
          </a:prstGeom>
        </p:spPr>
      </p:pic>
      <p:pic>
        <p:nvPicPr>
          <p:cNvPr id="6" name="Εικόνα 5">
            <a:extLst>
              <a:ext uri="{FF2B5EF4-FFF2-40B4-BE49-F238E27FC236}">
                <a16:creationId xmlns:a16="http://schemas.microsoft.com/office/drawing/2014/main" xmlns="" id="{B1F0702B-B90B-C7FA-9A0C-F21C2E5918DE}"/>
              </a:ext>
            </a:extLst>
          </p:cNvPr>
          <p:cNvPicPr>
            <a:picLocks noChangeAspect="1"/>
          </p:cNvPicPr>
          <p:nvPr/>
        </p:nvPicPr>
        <p:blipFill rotWithShape="1">
          <a:blip r:embed="rId3"/>
          <a:srcRect t="5346" b="6398"/>
          <a:stretch/>
        </p:blipFill>
        <p:spPr>
          <a:xfrm>
            <a:off x="1114605" y="1699832"/>
            <a:ext cx="6394558" cy="5079836"/>
          </a:xfrm>
          <a:prstGeom prst="rect">
            <a:avLst/>
          </a:prstGeom>
        </p:spPr>
      </p:pic>
    </p:spTree>
    <p:extLst>
      <p:ext uri="{BB962C8B-B14F-4D97-AF65-F5344CB8AC3E}">
        <p14:creationId xmlns:p14="http://schemas.microsoft.com/office/powerpoint/2010/main" val="62424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ECF026-EE78-FF43-EE4F-8F5A0E83D222}"/>
              </a:ext>
            </a:extLst>
          </p:cNvPr>
          <p:cNvSpPr>
            <a:spLocks noGrp="1"/>
          </p:cNvSpPr>
          <p:nvPr>
            <p:ph type="title"/>
          </p:nvPr>
        </p:nvSpPr>
        <p:spPr>
          <a:xfrm>
            <a:off x="1156851" y="637762"/>
            <a:ext cx="9888496" cy="1520377"/>
          </a:xfrm>
        </p:spPr>
        <p:txBody>
          <a:bodyPr anchor="ctr">
            <a:normAutofit/>
          </a:bodyPr>
          <a:lstStyle/>
          <a:p>
            <a:r>
              <a:rPr lang="el-GR" dirty="0">
                <a:solidFill>
                  <a:schemeClr val="bg1"/>
                </a:solidFill>
              </a:rPr>
              <a:t>Ενδιαφέροντα σημεία οδηγιών… </a:t>
            </a:r>
          </a:p>
        </p:txBody>
      </p:sp>
      <p:sp>
        <p:nvSpPr>
          <p:cNvPr id="32"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xmlns="" id="{93816EE8-2886-109B-AE3F-A1222AE85A75}"/>
              </a:ext>
            </a:extLst>
          </p:cNvPr>
          <p:cNvSpPr>
            <a:spLocks noGrp="1"/>
          </p:cNvSpPr>
          <p:nvPr>
            <p:ph idx="1"/>
          </p:nvPr>
        </p:nvSpPr>
        <p:spPr>
          <a:xfrm>
            <a:off x="738910" y="2939417"/>
            <a:ext cx="11342254" cy="3738474"/>
          </a:xfrm>
        </p:spPr>
        <p:txBody>
          <a:bodyPr>
            <a:noAutofit/>
          </a:bodyPr>
          <a:lstStyle/>
          <a:p>
            <a:r>
              <a:rPr lang="el-GR" sz="2000" dirty="0"/>
              <a:t>Ως το πλέον σημαντικότερο – αναλογικά – θεωρείται η Ενότητα 2 με το Κεφάλαιο 2.2 που αναλύει τις έννοιες των αλγορίθμων και τις βασικές αλγοριθμικές δομές ( σχεδόν το 60% της ύλης).</a:t>
            </a:r>
          </a:p>
          <a:p>
            <a:endParaRPr lang="el-GR" sz="900" dirty="0"/>
          </a:p>
          <a:p>
            <a:r>
              <a:rPr lang="el-GR" sz="2000" dirty="0"/>
              <a:t>Στις οδηγίες προτείνεται – μη δεσμευτικά – η χρήση του περιβάλλοντος </a:t>
            </a:r>
            <a:r>
              <a:rPr lang="en-US" sz="2000" dirty="0"/>
              <a:t>“</a:t>
            </a:r>
            <a:r>
              <a:rPr lang="el-GR" sz="2000" i="1" dirty="0"/>
              <a:t>Αλγοριθμική και Προγραμματισμός</a:t>
            </a:r>
            <a:r>
              <a:rPr lang="en-US" sz="2000" dirty="0"/>
              <a:t>”  </a:t>
            </a:r>
            <a:r>
              <a:rPr lang="el-GR" sz="2000" dirty="0"/>
              <a:t>που υπάρχει στο </a:t>
            </a:r>
            <a:r>
              <a:rPr lang="el-GR" sz="2000" dirty="0" err="1"/>
              <a:t>φωτόδεντρο</a:t>
            </a:r>
            <a:r>
              <a:rPr lang="el-GR" sz="2000" dirty="0"/>
              <a:t> αλλά δεν λειτουργεί στις σύγχρονες εκδόσεις των</a:t>
            </a:r>
            <a:r>
              <a:rPr lang="en-US" sz="2000" dirty="0"/>
              <a:t> Windows </a:t>
            </a:r>
            <a:r>
              <a:rPr lang="el-GR" sz="2000" dirty="0"/>
              <a:t>και απαιτεί την έκδοση 1.5.1 που είναι διαθέσιμη στο </a:t>
            </a:r>
            <a:r>
              <a:rPr lang="en-US" sz="2000" dirty="0">
                <a:hlinkClick r:id="rId2"/>
              </a:rPr>
              <a:t>https://alkisg.mysch.gr/downloads/</a:t>
            </a:r>
            <a:r>
              <a:rPr lang="el-GR" sz="2000" dirty="0"/>
              <a:t> </a:t>
            </a:r>
            <a:r>
              <a:rPr lang="en-US" sz="2000" dirty="0"/>
              <a:t> (</a:t>
            </a:r>
            <a:r>
              <a:rPr lang="el-GR" sz="2000" dirty="0">
                <a:hlinkClick r:id="rId3"/>
              </a:rPr>
              <a:t>http://photodentro.edu.gr/edusoft/r/8531/236</a:t>
            </a:r>
            <a:r>
              <a:rPr lang="el-GR" sz="2000" dirty="0"/>
              <a:t> </a:t>
            </a:r>
            <a:r>
              <a:rPr lang="en-US" sz="2000" dirty="0"/>
              <a:t>)</a:t>
            </a:r>
            <a:endParaRPr lang="el-GR" sz="2000" dirty="0"/>
          </a:p>
          <a:p>
            <a:endParaRPr lang="el-GR" sz="1000" dirty="0"/>
          </a:p>
          <a:p>
            <a:r>
              <a:rPr lang="el-GR" sz="2000" dirty="0"/>
              <a:t>Φαίνεται η προτίμηση του ΙΕΠ στην κατανόηση των αλγοριθμικών δομών με την διδασκαλία είτε μέσω των διαγραμμάτων ροής είτε μέσω του </a:t>
            </a:r>
            <a:r>
              <a:rPr lang="el-GR" sz="2000" dirty="0" err="1"/>
              <a:t>ψευδοκώδικα</a:t>
            </a:r>
            <a:r>
              <a:rPr lang="el-GR" sz="2000" dirty="0"/>
              <a:t> της </a:t>
            </a:r>
            <a:r>
              <a:rPr lang="el-GR" sz="2000" dirty="0" err="1"/>
              <a:t>ψευδογλώσσας</a:t>
            </a:r>
            <a:r>
              <a:rPr lang="el-GR" sz="2000" dirty="0"/>
              <a:t> (κυρίως)</a:t>
            </a:r>
            <a:r>
              <a:rPr lang="en-US" sz="2000" dirty="0"/>
              <a:t> </a:t>
            </a:r>
            <a:r>
              <a:rPr lang="el-GR" sz="2000" dirty="0"/>
              <a:t>χωρίς εισαγωγή στον προγραμματισμό σε γλώσσα προγραμματισμού του τύπου που χρησιμοποιείται στη Γ Λυκείου.</a:t>
            </a:r>
          </a:p>
        </p:txBody>
      </p:sp>
    </p:spTree>
    <p:extLst>
      <p:ext uri="{BB962C8B-B14F-4D97-AF65-F5344CB8AC3E}">
        <p14:creationId xmlns:p14="http://schemas.microsoft.com/office/powerpoint/2010/main" val="298941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ECF026-EE78-FF43-EE4F-8F5A0E83D222}"/>
              </a:ext>
            </a:extLst>
          </p:cNvPr>
          <p:cNvSpPr>
            <a:spLocks noGrp="1"/>
          </p:cNvSpPr>
          <p:nvPr>
            <p:ph type="title"/>
          </p:nvPr>
        </p:nvSpPr>
        <p:spPr>
          <a:xfrm>
            <a:off x="1156851" y="637762"/>
            <a:ext cx="9888496" cy="1520377"/>
          </a:xfrm>
        </p:spPr>
        <p:txBody>
          <a:bodyPr anchor="ctr">
            <a:normAutofit/>
          </a:bodyPr>
          <a:lstStyle/>
          <a:p>
            <a:r>
              <a:rPr lang="el-GR" dirty="0">
                <a:solidFill>
                  <a:schemeClr val="bg1"/>
                </a:solidFill>
              </a:rPr>
              <a:t>Ενδιαφέροντα σημεία οδηγιών… </a:t>
            </a:r>
          </a:p>
        </p:txBody>
      </p:sp>
      <p:sp>
        <p:nvSpPr>
          <p:cNvPr id="10"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3816EE8-2886-109B-AE3F-A1222AE85A75}"/>
              </a:ext>
            </a:extLst>
          </p:cNvPr>
          <p:cNvSpPr>
            <a:spLocks noGrp="1"/>
          </p:cNvSpPr>
          <p:nvPr>
            <p:ph idx="1"/>
          </p:nvPr>
        </p:nvSpPr>
        <p:spPr>
          <a:xfrm>
            <a:off x="655782" y="3100283"/>
            <a:ext cx="10760363" cy="3439062"/>
          </a:xfrm>
        </p:spPr>
        <p:txBody>
          <a:bodyPr>
            <a:normAutofit/>
          </a:bodyPr>
          <a:lstStyle/>
          <a:p>
            <a:pPr algn="just"/>
            <a:r>
              <a:rPr lang="el-GR" sz="2200" dirty="0"/>
              <a:t>Δεν αποκλείεται η εφαρμογή </a:t>
            </a:r>
            <a:r>
              <a:rPr lang="el-GR" sz="2200" i="1" dirty="0"/>
              <a:t>«συμπεριφοριστικών προσεγγίσεων</a:t>
            </a:r>
            <a:r>
              <a:rPr lang="el-GR" sz="2200" dirty="0"/>
              <a:t>» και διδακτικών τεχνικών, όπου κρίνεται απαραίτητο (εισήγηση, επίδειξη, </a:t>
            </a:r>
            <a:r>
              <a:rPr lang="el-GR" sz="2200" dirty="0" err="1"/>
              <a:t>ερωταπαντήσεις</a:t>
            </a:r>
            <a:r>
              <a:rPr lang="el-GR" sz="2200" dirty="0"/>
              <a:t> κ.λπ.). </a:t>
            </a:r>
          </a:p>
          <a:p>
            <a:pPr algn="just"/>
            <a:r>
              <a:rPr lang="el-GR" sz="2200" dirty="0"/>
              <a:t>Επιπλέον, απαιτείται –όπου κρίνεται απαραίτητο– να λαμβάνονται υπόψη οι ιδιαιτερότητες των μαθητών/τριών του τμήματος και να προσαρμόζεται το διδακτικό υλικό έτσι ώστε οι μαθητές και οι μαθήτριες να συμμετέχουν ενεργά στη μαθησιακή διαδικασία.</a:t>
            </a:r>
          </a:p>
          <a:p>
            <a:pPr algn="just"/>
            <a:r>
              <a:rPr lang="el-GR" sz="2200" dirty="0"/>
              <a:t>Οι εκπαιδευτικοί, ανάλογα με τις ανάγκες των μαθητών και των μαθητριών τους, δύνανται να προβούν σε εκείνες τις αλλαγές που επιβάλλονται για την ορθότερη επίτευξη των στόχων του μαθήματος.</a:t>
            </a:r>
          </a:p>
          <a:p>
            <a:endParaRPr lang="el-GR" sz="2200" dirty="0"/>
          </a:p>
        </p:txBody>
      </p:sp>
    </p:spTree>
    <p:extLst>
      <p:ext uri="{BB962C8B-B14F-4D97-AF65-F5344CB8AC3E}">
        <p14:creationId xmlns:p14="http://schemas.microsoft.com/office/powerpoint/2010/main" val="54193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5F900-AB86-7B9B-A87D-E97F317F4CE4}"/>
              </a:ext>
            </a:extLst>
          </p:cNvPr>
          <p:cNvSpPr>
            <a:spLocks noGrp="1"/>
          </p:cNvSpPr>
          <p:nvPr>
            <p:ph type="title"/>
          </p:nvPr>
        </p:nvSpPr>
        <p:spPr>
          <a:xfrm>
            <a:off x="838200" y="365125"/>
            <a:ext cx="10515600" cy="955675"/>
          </a:xfrm>
        </p:spPr>
        <p:txBody>
          <a:bodyPr/>
          <a:lstStyle/>
          <a:p>
            <a:r>
              <a:rPr lang="el-GR" dirty="0"/>
              <a:t>Αξιολόγηση μαθητριών / μαθητών</a:t>
            </a:r>
          </a:p>
        </p:txBody>
      </p:sp>
      <p:graphicFrame>
        <p:nvGraphicFramePr>
          <p:cNvPr id="11" name="Content Placeholder 2">
            <a:extLst>
              <a:ext uri="{FF2B5EF4-FFF2-40B4-BE49-F238E27FC236}">
                <a16:creationId xmlns:a16="http://schemas.microsoft.com/office/drawing/2014/main" xmlns="" id="{CE8D28E9-F6BA-7DD7-1CA1-C227A6FE5B3A}"/>
              </a:ext>
            </a:extLst>
          </p:cNvPr>
          <p:cNvGraphicFramePr>
            <a:graphicFrameLocks noGrp="1"/>
          </p:cNvGraphicFramePr>
          <p:nvPr>
            <p:ph idx="1"/>
            <p:extLst>
              <p:ext uri="{D42A27DB-BD31-4B8C-83A1-F6EECF244321}">
                <p14:modId xmlns:p14="http://schemas.microsoft.com/office/powerpoint/2010/main" val="3490547421"/>
              </p:ext>
            </p:extLst>
          </p:nvPr>
        </p:nvGraphicFramePr>
        <p:xfrm>
          <a:off x="493486" y="1459345"/>
          <a:ext cx="11480800" cy="471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31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B5F900-AB86-7B9B-A87D-E97F317F4CE4}"/>
              </a:ext>
            </a:extLst>
          </p:cNvPr>
          <p:cNvSpPr>
            <a:spLocks noGrp="1"/>
          </p:cNvSpPr>
          <p:nvPr>
            <p:ph type="title"/>
          </p:nvPr>
        </p:nvSpPr>
        <p:spPr>
          <a:xfrm>
            <a:off x="84641" y="195359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Αξιολόγηση</a:t>
            </a:r>
            <a:r>
              <a:rPr lang="en-US" sz="2600" kern="1200" dirty="0">
                <a:solidFill>
                  <a:srgbClr val="FFFFFF"/>
                </a:solidFill>
                <a:latin typeface="+mj-lt"/>
                <a:ea typeface="+mj-ea"/>
                <a:cs typeface="+mj-cs"/>
              </a:rPr>
              <a:t> </a:t>
            </a:r>
            <a:r>
              <a:rPr lang="el-GR" sz="2600" kern="1200" dirty="0">
                <a:solidFill>
                  <a:srgbClr val="FFFFFF"/>
                </a:solidFill>
                <a:latin typeface="+mj-lt"/>
                <a:ea typeface="+mj-ea"/>
                <a:cs typeface="+mj-cs"/>
              </a:rPr>
              <a:t>μαθητριών / μαθητών</a:t>
            </a:r>
            <a:r>
              <a:rPr lang="en-US" sz="2600" kern="1200" dirty="0">
                <a:solidFill>
                  <a:srgbClr val="FFFFFF"/>
                </a:solidFill>
                <a:latin typeface="+mj-lt"/>
                <a:ea typeface="+mj-ea"/>
                <a:cs typeface="+mj-cs"/>
              </a:rPr>
              <a:t> </a:t>
            </a:r>
          </a:p>
        </p:txBody>
      </p:sp>
      <p:graphicFrame>
        <p:nvGraphicFramePr>
          <p:cNvPr id="12" name="Content Placeholder 2">
            <a:extLst>
              <a:ext uri="{FF2B5EF4-FFF2-40B4-BE49-F238E27FC236}">
                <a16:creationId xmlns:a16="http://schemas.microsoft.com/office/drawing/2014/main" xmlns="" id="{1B62D043-ABEE-F39D-D957-99AF17583423}"/>
              </a:ext>
            </a:extLst>
          </p:cNvPr>
          <p:cNvGraphicFramePr>
            <a:graphicFrameLocks noGrp="1"/>
          </p:cNvGraphicFramePr>
          <p:nvPr>
            <p:ph idx="1"/>
            <p:extLst>
              <p:ext uri="{D42A27DB-BD31-4B8C-83A1-F6EECF244321}">
                <p14:modId xmlns:p14="http://schemas.microsoft.com/office/powerpoint/2010/main" val="420109324"/>
              </p:ext>
            </p:extLst>
          </p:nvPr>
        </p:nvGraphicFramePr>
        <p:xfrm>
          <a:off x="2836995" y="407908"/>
          <a:ext cx="9260113" cy="636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09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xmlns=""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xmlns="" id="{5A245F49-3FFA-2945-73C8-BC0ACDB77C70}"/>
              </a:ext>
            </a:extLst>
          </p:cNvPr>
          <p:cNvSpPr txBox="1">
            <a:spLocks/>
          </p:cNvSpPr>
          <p:nvPr/>
        </p:nvSpPr>
        <p:spPr>
          <a:xfrm>
            <a:off x="4343400" y="320040"/>
            <a:ext cx="7009386" cy="61539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Στο νέο ΠΣ Πληροφορικής υπάρχει ο στόχος</a:t>
            </a:r>
            <a:r>
              <a:rPr lang="en-US" sz="1900" b="1" dirty="0"/>
              <a:t> </a:t>
            </a:r>
            <a:r>
              <a:rPr lang="el-GR" sz="1900" b="1" dirty="0"/>
              <a:t>με την ολοκλήρωση του Λυκείου όλοι/-</a:t>
            </a:r>
            <a:r>
              <a:rPr lang="el-GR" sz="1900" b="1" dirty="0" err="1"/>
              <a:t>ες</a:t>
            </a:r>
            <a:r>
              <a:rPr lang="el-GR" sz="1900" b="1" dirty="0"/>
              <a:t> οι μαθητές/-</a:t>
            </a:r>
            <a:r>
              <a:rPr lang="el-GR" sz="1900" b="1" dirty="0" err="1"/>
              <a:t>τριες</a:t>
            </a:r>
            <a:r>
              <a:rPr lang="el-GR" sz="1900" b="1" dirty="0"/>
              <a:t> να μπορούν: </a:t>
            </a:r>
          </a:p>
          <a:p>
            <a:pPr lvl="1" algn="just"/>
            <a:r>
              <a:rPr lang="el-GR" sz="1500" dirty="0"/>
              <a:t>να εξηγούν, να ερμηνεύουν και να εφαρμόζουν πρακτικές χρήσης των υπολογιστικών τεχνολογιών για τη δημιουργία, αποθήκευση, οργάνωση και ανάλυση δεδομένων </a:t>
            </a:r>
          </a:p>
          <a:p>
            <a:pPr lvl="1" algn="just"/>
            <a:r>
              <a:rPr lang="el-GR" sz="1500" dirty="0"/>
              <a:t>να </a:t>
            </a:r>
            <a:r>
              <a:rPr lang="el-GR" sz="1500" b="1" dirty="0"/>
              <a:t>αντιλαμβάνονται</a:t>
            </a:r>
            <a:r>
              <a:rPr lang="el-GR" sz="1500" dirty="0"/>
              <a:t> και να </a:t>
            </a:r>
            <a:r>
              <a:rPr lang="el-GR" sz="1500" b="1" dirty="0"/>
              <a:t>ερμηνεύουν</a:t>
            </a:r>
            <a:r>
              <a:rPr lang="el-GR" sz="1500" dirty="0"/>
              <a:t> τον </a:t>
            </a:r>
            <a:r>
              <a:rPr lang="el-GR" sz="1500" b="1" dirty="0"/>
              <a:t>ρόλο των αλγορίθμων </a:t>
            </a:r>
            <a:r>
              <a:rPr lang="el-GR" sz="1500" dirty="0"/>
              <a:t>στην επίλυση σύνθετων προβλημάτων της σύγχρονης εποχής </a:t>
            </a:r>
          </a:p>
          <a:p>
            <a:pPr lvl="1" algn="just"/>
            <a:r>
              <a:rPr lang="el-GR" sz="1500" dirty="0"/>
              <a:t>Να</a:t>
            </a:r>
            <a:r>
              <a:rPr lang="en-US" sz="1500" dirty="0"/>
              <a:t> </a:t>
            </a:r>
            <a:r>
              <a:rPr lang="el-GR" sz="1500" b="1" dirty="0"/>
              <a:t>αναπτύσσουν προγράμματα </a:t>
            </a:r>
            <a:r>
              <a:rPr lang="el-GR" sz="1500" dirty="0"/>
              <a:t>σε μία τουλάχιστον γλώσσα προγραμματισμού για να επιλύσουν προβλήματα </a:t>
            </a:r>
          </a:p>
          <a:p>
            <a:pPr lvl="1" algn="just"/>
            <a:r>
              <a:rPr lang="el-GR" sz="1500" dirty="0"/>
              <a:t>να </a:t>
            </a:r>
            <a:r>
              <a:rPr lang="el-GR" sz="1500" b="1" dirty="0"/>
              <a:t>εφαρμόζουν υπολογιστικές αρχές και πρακτικές </a:t>
            </a:r>
            <a:r>
              <a:rPr lang="el-GR" sz="1500" dirty="0"/>
              <a:t>για τον σχεδιασμό και την ανάπτυξη προγραμμάτων και ψηφιακών έργων </a:t>
            </a:r>
          </a:p>
          <a:p>
            <a:pPr lvl="1" algn="just"/>
            <a:r>
              <a:rPr lang="el-GR" sz="1500" b="1" dirty="0"/>
              <a:t>να χρησιμοποιούν ποικίλα υπολογιστικά εργαλεία </a:t>
            </a:r>
            <a:r>
              <a:rPr lang="el-GR" sz="1500" dirty="0"/>
              <a:t>και να δημιουργούν τα δικά τους ψηφιακά τεχνουργήματα </a:t>
            </a:r>
          </a:p>
          <a:p>
            <a:pPr lvl="1" algn="just"/>
            <a:r>
              <a:rPr lang="el-GR" sz="1500" dirty="0"/>
              <a:t>να </a:t>
            </a:r>
            <a:r>
              <a:rPr lang="el-GR" sz="1500" b="1" dirty="0"/>
              <a:t>χρησιμοποιούν υπολογιστικές και διαδικτυακές τεχνολογίες </a:t>
            </a:r>
            <a:r>
              <a:rPr lang="el-GR" sz="1500" dirty="0"/>
              <a:t>με αποτελεσματικό, δημιουργικό, </a:t>
            </a:r>
            <a:r>
              <a:rPr lang="el-GR" sz="1500" dirty="0" err="1"/>
              <a:t>νοηματοδοτούμενο</a:t>
            </a:r>
            <a:r>
              <a:rPr lang="el-GR" sz="1500" dirty="0"/>
              <a:t> και δεοντολογικά ορθό τρόπο </a:t>
            </a:r>
          </a:p>
          <a:p>
            <a:pPr lvl="1" algn="just"/>
            <a:r>
              <a:rPr lang="el-GR" sz="1500" dirty="0"/>
              <a:t>να </a:t>
            </a:r>
            <a:r>
              <a:rPr lang="el-GR" sz="1500" b="1" dirty="0"/>
              <a:t>αναπτύσσουν</a:t>
            </a:r>
            <a:r>
              <a:rPr lang="el-GR" sz="1500" dirty="0"/>
              <a:t> </a:t>
            </a:r>
            <a:r>
              <a:rPr lang="el-GR" sz="1500" b="1" dirty="0"/>
              <a:t>αυτόνομα</a:t>
            </a:r>
            <a:r>
              <a:rPr lang="el-GR" sz="1500" dirty="0"/>
              <a:t> εξελιγμένες ψηφιακές δεξιότητες και να χρησιμοποιούν εξειδικευμένα υπολογιστικά συστήματα και εργαλεία </a:t>
            </a:r>
          </a:p>
          <a:p>
            <a:pPr lvl="1" algn="just"/>
            <a:r>
              <a:rPr lang="el-GR" sz="1500" dirty="0"/>
              <a:t>να </a:t>
            </a:r>
            <a:r>
              <a:rPr lang="el-GR" sz="1500" b="1" dirty="0"/>
              <a:t>εξερευνούν</a:t>
            </a:r>
            <a:r>
              <a:rPr lang="el-GR" sz="1500" dirty="0"/>
              <a:t> και να </a:t>
            </a:r>
            <a:r>
              <a:rPr lang="el-GR" sz="1500" b="1" dirty="0"/>
              <a:t>σκέφτονται</a:t>
            </a:r>
            <a:r>
              <a:rPr lang="el-GR" sz="1500" dirty="0"/>
              <a:t> </a:t>
            </a:r>
            <a:r>
              <a:rPr lang="el-GR" sz="1500" b="1" dirty="0"/>
              <a:t>κριτικά</a:t>
            </a:r>
            <a:r>
              <a:rPr lang="el-GR" sz="1500" dirty="0"/>
              <a:t> για τους τρόπους με τους οποίους οι ψηφιακές τεχνολογίες και η σύγχρονη κοινωνία </a:t>
            </a:r>
            <a:r>
              <a:rPr lang="el-GR" sz="1500" dirty="0" err="1"/>
              <a:t>αλληλεπιδρούν</a:t>
            </a:r>
            <a:r>
              <a:rPr lang="el-GR" sz="1500" dirty="0"/>
              <a:t> και εξελίσσονται αμοιβαία.</a:t>
            </a:r>
            <a:endParaRPr lang="en-US" sz="1500" dirty="0"/>
          </a:p>
          <a:p>
            <a:r>
              <a:rPr lang="el-GR" sz="1900" b="1" dirty="0"/>
              <a:t>Σε αναμονή για την έκδοση/ηλεκτρονική τοποθέτηση του – (των) βιβλίου (-ων) που θα θέσει και ένα πλαίσιο διδασκαλίας.</a:t>
            </a:r>
            <a:endParaRPr lang="en-US" sz="1900" b="1" dirty="0"/>
          </a:p>
          <a:p>
            <a:endParaRPr lang="en-US" sz="1900" dirty="0"/>
          </a:p>
        </p:txBody>
      </p:sp>
    </p:spTree>
    <p:extLst>
      <p:ext uri="{BB962C8B-B14F-4D97-AF65-F5344CB8AC3E}">
        <p14:creationId xmlns:p14="http://schemas.microsoft.com/office/powerpoint/2010/main" val="85479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ACC08F3-FE63-9294-9191-AB40D676C7E8}"/>
              </a:ext>
            </a:extLst>
          </p:cNvPr>
          <p:cNvSpPr>
            <a:spLocks noGrp="1"/>
          </p:cNvSpPr>
          <p:nvPr>
            <p:ph type="title"/>
          </p:nvPr>
        </p:nvSpPr>
        <p:spPr>
          <a:xfrm>
            <a:off x="5074920" y="109729"/>
            <a:ext cx="7093225" cy="868680"/>
          </a:xfrm>
        </p:spPr>
        <p:txBody>
          <a:bodyPr>
            <a:noAutofit/>
          </a:bodyPr>
          <a:lstStyle/>
          <a:p>
            <a:pPr algn="ctr"/>
            <a:r>
              <a:rPr lang="el-GR" sz="3200" b="1" dirty="0"/>
              <a:t>Το Γενικό Λύκειο ως ιδέα (Ν.</a:t>
            </a:r>
            <a:r>
              <a:rPr lang="en-US" sz="3200" b="1" dirty="0">
                <a:effectLst/>
              </a:rPr>
              <a:t>4186/2013 </a:t>
            </a:r>
            <a:r>
              <a:rPr lang="el-GR" sz="3200" b="1" dirty="0"/>
              <a:t>)… </a:t>
            </a:r>
            <a:endParaRPr lang="en-US" sz="3200" b="1" dirty="0"/>
          </a:p>
        </p:txBody>
      </p:sp>
      <p:pic>
        <p:nvPicPr>
          <p:cNvPr id="5" name="Picture 4" descr="Ημερολόγιο σε τραπέζι">
            <a:extLst>
              <a:ext uri="{FF2B5EF4-FFF2-40B4-BE49-F238E27FC236}">
                <a16:creationId xmlns:a16="http://schemas.microsoft.com/office/drawing/2014/main" xmlns="" id="{3F90A024-299E-85C0-F60C-FBD5352EAB07}"/>
              </a:ext>
            </a:extLst>
          </p:cNvPr>
          <p:cNvPicPr>
            <a:picLocks noChangeAspect="1"/>
          </p:cNvPicPr>
          <p:nvPr/>
        </p:nvPicPr>
        <p:blipFill rotWithShape="1">
          <a:blip r:embed="rId2"/>
          <a:srcRect r="32824" b="-1"/>
          <a:stretch/>
        </p:blipFill>
        <p:spPr>
          <a:xfrm>
            <a:off x="21" y="0"/>
            <a:ext cx="4571980"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Θέση περιεχομένου 2">
            <a:extLst>
              <a:ext uri="{FF2B5EF4-FFF2-40B4-BE49-F238E27FC236}">
                <a16:creationId xmlns:a16="http://schemas.microsoft.com/office/drawing/2014/main" xmlns="" id="{0F0AB0A5-D539-6A92-E10C-414E6423C1AE}"/>
              </a:ext>
            </a:extLst>
          </p:cNvPr>
          <p:cNvSpPr>
            <a:spLocks noGrp="1"/>
          </p:cNvSpPr>
          <p:nvPr>
            <p:ph idx="1"/>
          </p:nvPr>
        </p:nvSpPr>
        <p:spPr>
          <a:xfrm>
            <a:off x="3730752" y="886967"/>
            <a:ext cx="8437393" cy="5971031"/>
          </a:xfrm>
        </p:spPr>
        <p:txBody>
          <a:bodyPr>
            <a:normAutofit/>
          </a:bodyPr>
          <a:lstStyle/>
          <a:p>
            <a:r>
              <a:rPr lang="el-GR" sz="1800" dirty="0"/>
              <a:t>Η παροχή γενικής παιδείας υψηλού επιπέδου, που θα συμβάλλει στην ισόρροπη γνωστική, συναισθηματική, πνευματική και σωματική ανάπτυξη όλων των μαθητών.</a:t>
            </a:r>
          </a:p>
          <a:p>
            <a:r>
              <a:rPr lang="el-GR" sz="1800" dirty="0"/>
              <a:t>β) Η προαγωγή της κριτικής σκέψης, της πρωτοβουλίας, της δημιουργικότητας και των ικανοτήτων των μαθητών.</a:t>
            </a:r>
          </a:p>
          <a:p>
            <a:r>
              <a:rPr lang="el-GR" sz="1800" dirty="0"/>
              <a:t>γ) Η καλλιέργεια της εθνικής, θρησκευτικής και πολιτισμικής μας κληρονομιάς αλλά και η προετοιμασία των νέων για την κοινωνία των ευρωπαίων πολιτών.</a:t>
            </a:r>
          </a:p>
          <a:p>
            <a:r>
              <a:rPr lang="el-GR" sz="1800" dirty="0"/>
              <a:t>δ) Ο σεβασμός των ανθρωπίνων δικαιωμάτων, της διαφορετικότητας και της πολιτισμικής ετερότητας στο πλαίσιο μιας πολυπολιτισμικής κοινωνίας.</a:t>
            </a:r>
          </a:p>
          <a:p>
            <a:r>
              <a:rPr lang="el-GR" sz="1800" dirty="0"/>
              <a:t>ε) Η ενδυνάμωση των αξιών της ελευθερίας, της δημοκρατίας, της συλλογικότητας και της αλληλεγγύης και η διαμόρφωση συνείδησης ενεργού πολίτη.</a:t>
            </a:r>
          </a:p>
          <a:p>
            <a:r>
              <a:rPr lang="el-GR" sz="1800" dirty="0" err="1"/>
              <a:t>στ</a:t>
            </a:r>
            <a:r>
              <a:rPr lang="el-GR" sz="1800" dirty="0"/>
              <a:t>) Η διασφάλιση της ισορροπίας στη σχολική ζωή ούτως ώστε οι μαθητές να έχουν τη δυνατότητα να συνδυάζουν τη γνώση, τον ελεύθερο χρόνο, τη δημιουργία και τη δυνατότητα να συμμετέχουν στην παραγωγή κοινών έργων στο πλαίσιο της εκπαιδευτικής κοινότητας στην οποία μετέχουν.</a:t>
            </a:r>
          </a:p>
          <a:p>
            <a:r>
              <a:rPr lang="el-GR" sz="1800" dirty="0"/>
              <a:t>ζ) </a:t>
            </a:r>
            <a:r>
              <a:rPr lang="el-GR" sz="1800" i="1" dirty="0"/>
              <a:t>Η ανάπτυξη δεξιοτήτων εφαρμογής της γνώσης και επίλυσης προβλημάτων.</a:t>
            </a:r>
          </a:p>
          <a:p>
            <a:r>
              <a:rPr lang="el-GR" sz="1800" i="1" dirty="0"/>
              <a:t>η) Η καλλιέργεια της ικανότητας κάθε ατόμου για κριτική προσέγγιση και η ανάπτυξη δεξιοτήτων αξιοποίησης των νέων τεχνολογιών πληροφορίας και επικοινωνιών.</a:t>
            </a:r>
          </a:p>
          <a:p>
            <a:r>
              <a:rPr lang="el-GR" sz="1800" i="1" dirty="0"/>
              <a:t>θ) Η καλλιέργεια δεξιοτήτων που θα διευκολύνουν την πρόσβαση των μαθητών στην αγορά εργασίας.</a:t>
            </a:r>
          </a:p>
          <a:p>
            <a:endParaRPr lang="en-US" sz="2000" dirty="0"/>
          </a:p>
        </p:txBody>
      </p:sp>
    </p:spTree>
    <p:extLst>
      <p:ext uri="{BB962C8B-B14F-4D97-AF65-F5344CB8AC3E}">
        <p14:creationId xmlns:p14="http://schemas.microsoft.com/office/powerpoint/2010/main" val="397817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xmlns=""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xmlns="" id="{5A245F49-3FFA-2945-73C8-BC0ACDB77C70}"/>
              </a:ext>
            </a:extLst>
          </p:cNvPr>
          <p:cNvSpPr txBox="1">
            <a:spLocks/>
          </p:cNvSpPr>
          <p:nvPr/>
        </p:nvSpPr>
        <p:spPr>
          <a:xfrm>
            <a:off x="3355848" y="265176"/>
            <a:ext cx="8622792" cy="59344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Το πνεύμα του προγράμματος σπουδών (Τεύχος </a:t>
            </a:r>
            <a:r>
              <a:rPr lang="en-US" sz="1900" b="1" dirty="0"/>
              <a:t>B’ </a:t>
            </a:r>
            <a:r>
              <a:rPr lang="el-GR" sz="1900" b="1" dirty="0"/>
              <a:t>2951/04.05.2023) </a:t>
            </a:r>
            <a:endParaRPr lang="en-US" sz="1900" b="1" dirty="0"/>
          </a:p>
          <a:p>
            <a:pPr marL="0" indent="0">
              <a:buNone/>
            </a:pPr>
            <a:r>
              <a:rPr lang="en-US" sz="1900" b="1" dirty="0"/>
              <a:t> </a:t>
            </a:r>
          </a:p>
          <a:p>
            <a:pPr algn="just"/>
            <a:r>
              <a:rPr lang="en-US" sz="1900" b="1" dirty="0"/>
              <a:t>T</a:t>
            </a:r>
            <a:r>
              <a:rPr lang="el-GR" sz="1900" b="1" dirty="0"/>
              <a:t>ο περιεχόμενο της Α΄ και της Β΄ τάξης έχει σχεδιαστεί έτσι ώστε όλοι/-</a:t>
            </a:r>
            <a:r>
              <a:rPr lang="el-GR" sz="1900" b="1" dirty="0" err="1"/>
              <a:t>ες</a:t>
            </a:r>
            <a:r>
              <a:rPr lang="el-GR" sz="1900" b="1" dirty="0"/>
              <a:t> οι μαθητές/-</a:t>
            </a:r>
            <a:r>
              <a:rPr lang="el-GR" sz="1900" b="1" dirty="0" err="1"/>
              <a:t>τριες</a:t>
            </a:r>
            <a:r>
              <a:rPr lang="el-GR" sz="1900" b="1" dirty="0"/>
              <a:t>, ανεξάρτητα από τις επιλογές προσανατολισμού στη Γ΄ Λυκείου ή τις μελλοντικές πανεπιστημιακές σπουδές τους, να αναπτύξουν τις θεμελιώδεις ικανότητες στην Πληροφορική και να καλλιεργήσουν δεξιότητες υπολογιστικής σκέψης και ψηφιακού </a:t>
            </a:r>
            <a:r>
              <a:rPr lang="el-GR" sz="1900" b="1" dirty="0" err="1"/>
              <a:t>γραμματισμού</a:t>
            </a:r>
            <a:r>
              <a:rPr lang="el-GR" sz="1900" b="1" dirty="0"/>
              <a:t>.</a:t>
            </a:r>
            <a:endParaRPr lang="en-US" sz="1900" b="1" dirty="0"/>
          </a:p>
          <a:p>
            <a:pPr algn="just"/>
            <a:r>
              <a:rPr lang="el-GR" sz="1900" b="1" dirty="0"/>
              <a:t>Δύο άξονες  </a:t>
            </a:r>
          </a:p>
          <a:p>
            <a:pPr lvl="1" algn="just"/>
            <a:r>
              <a:rPr lang="el-GR" sz="1500" b="1" dirty="0"/>
              <a:t>Α’ Άξονας</a:t>
            </a:r>
          </a:p>
          <a:p>
            <a:pPr lvl="2" algn="just"/>
            <a:r>
              <a:rPr lang="el-GR" sz="1100" b="1" dirty="0"/>
              <a:t>Αλγοριθμική – Προγραμματισμός υπολογιστικών συστημάτων</a:t>
            </a:r>
          </a:p>
          <a:p>
            <a:pPr lvl="2" algn="just"/>
            <a:r>
              <a:rPr lang="el-GR" sz="1100" b="1" dirty="0"/>
              <a:t>Υπολογιστικά συστήματα, Ψηφιακές συσκευές, Δίκτυα</a:t>
            </a:r>
          </a:p>
          <a:p>
            <a:pPr lvl="2" algn="just"/>
            <a:r>
              <a:rPr lang="el-GR" sz="1100" b="1" dirty="0"/>
              <a:t>Δεδομένα – Ανάλυση δεδομένων</a:t>
            </a:r>
          </a:p>
          <a:p>
            <a:pPr lvl="2" algn="just"/>
            <a:r>
              <a:rPr lang="el-GR" sz="1100" b="1" dirty="0"/>
              <a:t>Ψηφιακός </a:t>
            </a:r>
            <a:r>
              <a:rPr lang="el-GR" sz="1100" b="1" dirty="0" err="1"/>
              <a:t>Γραμματισμός</a:t>
            </a:r>
            <a:endParaRPr lang="el-GR" sz="1100" b="1" dirty="0"/>
          </a:p>
          <a:p>
            <a:pPr lvl="2" algn="just"/>
            <a:r>
              <a:rPr lang="el-GR" sz="1100" b="1" dirty="0"/>
              <a:t>Ψηφιακές Τεχνολογίες και Κοινωνία. Υπολογιστικές πρακτικές</a:t>
            </a:r>
          </a:p>
          <a:p>
            <a:pPr marL="914400" lvl="2" indent="0" algn="just">
              <a:buNone/>
            </a:pPr>
            <a:endParaRPr lang="el-GR" sz="1100" b="1" dirty="0"/>
          </a:p>
          <a:p>
            <a:pPr lvl="1" algn="just"/>
            <a:r>
              <a:rPr lang="el-GR" sz="1500" b="1" dirty="0"/>
              <a:t>Β’ Άξονας: </a:t>
            </a:r>
            <a:r>
              <a:rPr lang="el-GR" sz="1100" b="1" dirty="0"/>
              <a:t>Κυρίαρχη έννοια αυτή της υπολογιστικής σκέψης - σχετίζεται με εκείνες τις υπολογιστικές πρακτικές, τις οποίες πρέπει να αναπτύξουν και να είναι ικανοί/-</a:t>
            </a:r>
            <a:r>
              <a:rPr lang="el-GR" sz="1100" b="1" dirty="0" err="1"/>
              <a:t>ές</a:t>
            </a:r>
            <a:r>
              <a:rPr lang="el-GR" sz="1100" b="1" dirty="0"/>
              <a:t> να εφαρμόζουν οι μαθητές/-</a:t>
            </a:r>
            <a:r>
              <a:rPr lang="el-GR" sz="1100" b="1" dirty="0" err="1"/>
              <a:t>τριες</a:t>
            </a:r>
            <a:r>
              <a:rPr lang="el-GR" sz="1100" b="1" dirty="0"/>
              <a:t> για την επίλυση υπολογιστικών προβλημάτων και την ανάπτυξη ψηφιακών τεχνουργημάτων</a:t>
            </a:r>
          </a:p>
          <a:p>
            <a:pPr lvl="2" algn="just"/>
            <a:r>
              <a:rPr lang="el-GR" sz="1100" b="1" dirty="0"/>
              <a:t>Αναγνώριση και ορισμός υπολογιστικών προβλημάτων</a:t>
            </a:r>
          </a:p>
          <a:p>
            <a:pPr lvl="2" algn="just"/>
            <a:r>
              <a:rPr lang="el-GR" sz="1100" b="1" dirty="0"/>
              <a:t>Ανάπτυξη αφαιρέσεων και </a:t>
            </a:r>
            <a:r>
              <a:rPr lang="el-GR" sz="1100" b="1" dirty="0" err="1"/>
              <a:t>μοντελοποίηση</a:t>
            </a:r>
            <a:r>
              <a:rPr lang="el-GR" sz="1100" b="1" dirty="0"/>
              <a:t> </a:t>
            </a:r>
          </a:p>
          <a:p>
            <a:pPr lvl="2" algn="just"/>
            <a:r>
              <a:rPr lang="el-GR" sz="1100" b="1" dirty="0"/>
              <a:t>Δημιουργία υπολογιστικών τεχνουργημάτων</a:t>
            </a:r>
          </a:p>
          <a:p>
            <a:pPr lvl="2" algn="just"/>
            <a:r>
              <a:rPr lang="el-GR" sz="1100" b="1" dirty="0"/>
              <a:t>Έλεγχος και βελτίωση υπολογιστικών τεχνουργημάτων</a:t>
            </a:r>
          </a:p>
          <a:p>
            <a:pPr lvl="2" algn="just"/>
            <a:r>
              <a:rPr lang="el-GR" sz="1100" b="1" dirty="0"/>
              <a:t>Επικοινωνία – συνεργασία για την επίλυση υπολογιστικών προβλημάτων</a:t>
            </a:r>
          </a:p>
        </p:txBody>
      </p:sp>
    </p:spTree>
    <p:extLst>
      <p:ext uri="{BB962C8B-B14F-4D97-AF65-F5344CB8AC3E}">
        <p14:creationId xmlns:p14="http://schemas.microsoft.com/office/powerpoint/2010/main" val="114930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574BB63F-4138-679B-26A9-230CF7923B49}"/>
              </a:ext>
            </a:extLst>
          </p:cNvPr>
          <p:cNvSpPr>
            <a:spLocks noGrp="1"/>
          </p:cNvSpPr>
          <p:nvPr>
            <p:ph type="title"/>
          </p:nvPr>
        </p:nvSpPr>
        <p:spPr>
          <a:xfrm>
            <a:off x="504967" y="675564"/>
            <a:ext cx="4569953" cy="5204085"/>
          </a:xfrm>
        </p:spPr>
        <p:txBody>
          <a:bodyPr>
            <a:normAutofit/>
          </a:bodyPr>
          <a:lstStyle/>
          <a:p>
            <a:pPr algn="ctr"/>
            <a:r>
              <a:rPr lang="el-GR" b="1" dirty="0"/>
              <a:t>Προβλήματα – δυσχέρειες που προκύπτουν και υπάρχουν</a:t>
            </a:r>
            <a:endParaRPr lang="en-US" b="1" dirty="0"/>
          </a:p>
        </p:txBody>
      </p:sp>
      <p:graphicFrame>
        <p:nvGraphicFramePr>
          <p:cNvPr id="7" name="Θέση περιεχομένου 4">
            <a:extLst>
              <a:ext uri="{FF2B5EF4-FFF2-40B4-BE49-F238E27FC236}">
                <a16:creationId xmlns:a16="http://schemas.microsoft.com/office/drawing/2014/main" xmlns="" id="{42E876CC-D0FD-66E1-B952-8EBF332E8530}"/>
              </a:ext>
            </a:extLst>
          </p:cNvPr>
          <p:cNvGraphicFramePr>
            <a:graphicFrameLocks noGrp="1"/>
          </p:cNvGraphicFramePr>
          <p:nvPr>
            <p:ph idx="1"/>
            <p:extLst>
              <p:ext uri="{D42A27DB-BD31-4B8C-83A1-F6EECF244321}">
                <p14:modId xmlns:p14="http://schemas.microsoft.com/office/powerpoint/2010/main" val="180465688"/>
              </p:ext>
            </p:extLst>
          </p:nvPr>
        </p:nvGraphicFramePr>
        <p:xfrm>
          <a:off x="4434840" y="521208"/>
          <a:ext cx="7077456" cy="566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52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BC99CB9-DDAD-44A2-8A1C-E3AF4E72DF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4053CBF-3932-45FF-8285-EE5146085F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2E751C04-BEA6-446B-A678-9C74819EBD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xmlns="" id="{2625A013-D9BE-43C4-AF21-6F2B003EFB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7875715-EC2E-457F-851D-F6C817685F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F7E41CC6-0C83-40EE-80BB-79394D9E9B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00603498-5DFE-4D26-BFB5-C9269C9BD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xmlns="" id="{EA72A275-F369-76F0-B48C-B7296C7A4635}"/>
              </a:ext>
            </a:extLst>
          </p:cNvPr>
          <p:cNvSpPr>
            <a:spLocks noGrp="1"/>
          </p:cNvSpPr>
          <p:nvPr>
            <p:ph idx="1"/>
          </p:nvPr>
        </p:nvSpPr>
        <p:spPr>
          <a:xfrm>
            <a:off x="1191491" y="2979336"/>
            <a:ext cx="10039927" cy="2430864"/>
          </a:xfrm>
        </p:spPr>
        <p:txBody>
          <a:bodyPr anchor="t">
            <a:normAutofit/>
          </a:bodyPr>
          <a:lstStyle/>
          <a:p>
            <a:pPr marL="0" indent="0" algn="ctr">
              <a:buNone/>
            </a:pPr>
            <a:r>
              <a:rPr lang="el-GR" sz="5400" dirty="0">
                <a:solidFill>
                  <a:schemeClr val="tx2"/>
                </a:solidFill>
              </a:rPr>
              <a:t>Σας ευχαριστώ για την προσοχή σας</a:t>
            </a:r>
            <a:endParaRPr lang="en-US" sz="5400" dirty="0">
              <a:solidFill>
                <a:schemeClr val="tx2"/>
              </a:solidFill>
            </a:endParaRPr>
          </a:p>
        </p:txBody>
      </p:sp>
      <p:grpSp>
        <p:nvGrpSpPr>
          <p:cNvPr id="18" name="Group 17">
            <a:extLst>
              <a:ext uri="{FF2B5EF4-FFF2-40B4-BE49-F238E27FC236}">
                <a16:creationId xmlns:a16="http://schemas.microsoft.com/office/drawing/2014/main" xmlns="" id="{B63ACBA3-DEFD-4C6D-BBA0-64468FA99C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xmlns="" id="{62F7819D-2B89-4D80-A1C3-8B318116BA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B7065990-2350-41B3-858B-20EF8744F2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58DA7EC7-CAA0-4665-AA29-BFBA806ECA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xmlns="" id="{B1132A14-489F-4CED-B626-2A1711C98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6875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BE545578-0477-B2AE-BF1D-CB29AA41B47D}"/>
              </a:ext>
            </a:extLst>
          </p:cNvPr>
          <p:cNvSpPr>
            <a:spLocks noGrp="1"/>
          </p:cNvSpPr>
          <p:nvPr>
            <p:ph type="title"/>
          </p:nvPr>
        </p:nvSpPr>
        <p:spPr>
          <a:xfrm>
            <a:off x="1137036" y="548640"/>
            <a:ext cx="9963780" cy="1197864"/>
          </a:xfrm>
        </p:spPr>
        <p:txBody>
          <a:bodyPr>
            <a:normAutofit/>
          </a:bodyPr>
          <a:lstStyle/>
          <a:p>
            <a:pPr algn="ctr"/>
            <a:r>
              <a:rPr lang="el-GR" sz="3700" b="1" dirty="0">
                <a:solidFill>
                  <a:schemeClr val="tx1">
                    <a:lumMod val="85000"/>
                    <a:lumOff val="15000"/>
                  </a:schemeClr>
                </a:solidFill>
              </a:rPr>
              <a:t>Ένα βασικό εργαλείο – Τα προγράμματα σπουδών και οι οδηγίες διδασκαλίας </a:t>
            </a:r>
            <a:r>
              <a:rPr lang="el-GR" sz="3700" dirty="0">
                <a:solidFill>
                  <a:schemeClr val="tx1">
                    <a:lumMod val="85000"/>
                    <a:lumOff val="15000"/>
                  </a:schemeClr>
                </a:solidFill>
              </a:rPr>
              <a:t>	</a:t>
            </a:r>
            <a:endParaRPr lang="en-US" sz="3700" dirty="0">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xmlns="" id="{C169EEB9-10F2-9F56-C50F-AA5901DBFDA5}"/>
              </a:ext>
            </a:extLst>
          </p:cNvPr>
          <p:cNvSpPr>
            <a:spLocks noGrp="1"/>
          </p:cNvSpPr>
          <p:nvPr>
            <p:ph idx="1"/>
          </p:nvPr>
        </p:nvSpPr>
        <p:spPr>
          <a:xfrm>
            <a:off x="593888" y="2431765"/>
            <a:ext cx="10916239" cy="3877595"/>
          </a:xfrm>
        </p:spPr>
        <p:txBody>
          <a:bodyPr anchor="ctr">
            <a:normAutofit fontScale="92500"/>
          </a:bodyPr>
          <a:lstStyle/>
          <a:p>
            <a:pPr marL="0" indent="0">
              <a:lnSpc>
                <a:spcPct val="150000"/>
              </a:lnSpc>
              <a:buNone/>
            </a:pPr>
            <a:r>
              <a:rPr lang="el-GR" sz="1900" dirty="0">
                <a:solidFill>
                  <a:schemeClr val="tx1">
                    <a:lumMod val="85000"/>
                    <a:lumOff val="15000"/>
                  </a:schemeClr>
                </a:solidFill>
              </a:rPr>
              <a:t>Τα προγράμματα σπουδών αποτελούν άρτιους οδηγούς του εκπαιδευτικού έργου και περιλαμβάνουν κυρίως:</a:t>
            </a:r>
          </a:p>
          <a:p>
            <a:pPr lvl="1">
              <a:lnSpc>
                <a:spcPct val="150000"/>
              </a:lnSpc>
            </a:pPr>
            <a:r>
              <a:rPr lang="el-GR" sz="1900" dirty="0">
                <a:solidFill>
                  <a:schemeClr val="tx1">
                    <a:lumMod val="85000"/>
                    <a:lumOff val="15000"/>
                  </a:schemeClr>
                </a:solidFill>
              </a:rPr>
              <a:t>σαφώς διατυπωμένους, κατά μάθημα, σκοπούς μέσα στα πλαίσια των γενικών και ειδικών, κατά βαθμίδα, σκοπών της εκπαίδευσης,</a:t>
            </a:r>
          </a:p>
          <a:p>
            <a:pPr lvl="1">
              <a:lnSpc>
                <a:spcPct val="150000"/>
              </a:lnSpc>
            </a:pPr>
            <a:r>
              <a:rPr lang="el-GR" sz="1900" dirty="0">
                <a:solidFill>
                  <a:schemeClr val="tx1">
                    <a:lumMod val="85000"/>
                    <a:lumOff val="15000"/>
                  </a:schemeClr>
                </a:solidFill>
              </a:rPr>
              <a:t>διδακτέα ύλη επιλεγμένη σύμφωνα με το σκοπό του μαθήματος, σε κάθε επίπεδο, ανάλογη και σύμμετρη προς το ωρολόγιο πρόγραμμα και προς τις αφομοιωτικές δυνατότητες των μαθητών, διαρθρωμένη άρτια σε επιμέρους ενότητες και θέματα,</a:t>
            </a:r>
          </a:p>
          <a:p>
            <a:pPr lvl="1">
              <a:lnSpc>
                <a:spcPct val="150000"/>
              </a:lnSpc>
            </a:pPr>
            <a:r>
              <a:rPr lang="el-GR" sz="1900" dirty="0">
                <a:solidFill>
                  <a:schemeClr val="tx1">
                    <a:lumMod val="85000"/>
                    <a:lumOff val="15000"/>
                  </a:schemeClr>
                </a:solidFill>
              </a:rPr>
              <a:t>ενδεικτικές κατευθύνσεις για τη μέθοδο και τα μέσα διδασκαλίας κάθε ενότητας ή θέματος.</a:t>
            </a:r>
          </a:p>
          <a:p>
            <a:pPr lvl="1">
              <a:lnSpc>
                <a:spcPct val="150000"/>
              </a:lnSpc>
            </a:pPr>
            <a:r>
              <a:rPr lang="el-GR" sz="1900" b="1" dirty="0">
                <a:solidFill>
                  <a:schemeClr val="tx1">
                    <a:lumMod val="85000"/>
                    <a:lumOff val="15000"/>
                  </a:schemeClr>
                </a:solidFill>
              </a:rPr>
              <a:t>ΝΑ ΜΗΝ ΞΕΧΝΑΜΕ ΤΗΝ </a:t>
            </a:r>
            <a:r>
              <a:rPr lang="el-GR" sz="1900" b="1">
                <a:solidFill>
                  <a:schemeClr val="tx1">
                    <a:lumMod val="85000"/>
                    <a:lumOff val="15000"/>
                  </a:schemeClr>
                </a:solidFill>
              </a:rPr>
              <a:t>ΒΑΣΙΚΗ ΟΔΗΓΙΑ </a:t>
            </a:r>
            <a:r>
              <a:rPr lang="el-GR" sz="1900" b="1" dirty="0">
                <a:solidFill>
                  <a:schemeClr val="tx1">
                    <a:lumMod val="85000"/>
                    <a:lumOff val="15000"/>
                  </a:schemeClr>
                </a:solidFill>
              </a:rPr>
              <a:t>ΤΟΥ ΙΕΠ: ΔΙΔΑΣΚΟΥΜΕ ΠΡΟΓΡΑΜΜΑ ΣΠΟΥΔΩΝ ΚΑΙ ΌΧΙ ΒΙΒΛΙΟ</a:t>
            </a:r>
            <a:endParaRPr lang="en-US" sz="1900" b="1" dirty="0">
              <a:solidFill>
                <a:schemeClr val="tx1">
                  <a:lumMod val="85000"/>
                  <a:lumOff val="15000"/>
                </a:schemeClr>
              </a:solidFill>
            </a:endParaRPr>
          </a:p>
        </p:txBody>
      </p:sp>
      <p:sp>
        <p:nvSpPr>
          <p:cNvPr id="20"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6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56646C6-2239-E5F2-7B6D-884ED6F45D8C}"/>
              </a:ext>
            </a:extLst>
          </p:cNvPr>
          <p:cNvPicPr>
            <a:picLocks noChangeAspect="1"/>
          </p:cNvPicPr>
          <p:nvPr/>
        </p:nvPicPr>
        <p:blipFill rotWithShape="1">
          <a:blip r:embed="rId2">
            <a:alphaModFix amt="35000"/>
          </a:blip>
          <a:srcRect t="2530" b="1320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9227146B-0342-6A82-CD0D-138CEFEED701}"/>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Το πρόγραμμα σπουδών για το μάθημα των «</a:t>
            </a:r>
            <a:r>
              <a:rPr lang="el-GR" i="1" dirty="0">
                <a:solidFill>
                  <a:srgbClr val="FFFFFF"/>
                </a:solidFill>
              </a:rPr>
              <a:t>Εφαρμογών Πληροφορικής»</a:t>
            </a:r>
            <a:r>
              <a:rPr lang="el-GR" dirty="0">
                <a:solidFill>
                  <a:srgbClr val="FFFFFF"/>
                </a:solidFill>
              </a:rPr>
              <a:t> Α’ Λυκείου: </a:t>
            </a:r>
          </a:p>
        </p:txBody>
      </p:sp>
      <p:graphicFrame>
        <p:nvGraphicFramePr>
          <p:cNvPr id="5" name="Content Placeholder 2">
            <a:extLst>
              <a:ext uri="{FF2B5EF4-FFF2-40B4-BE49-F238E27FC236}">
                <a16:creationId xmlns:a16="http://schemas.microsoft.com/office/drawing/2014/main" xmlns="" id="{61A249A6-2F8E-C565-1D50-5C6CB9D18F7C}"/>
              </a:ext>
            </a:extLst>
          </p:cNvPr>
          <p:cNvGraphicFramePr>
            <a:graphicFrameLocks noGrp="1"/>
          </p:cNvGraphicFramePr>
          <p:nvPr>
            <p:ph idx="1"/>
            <p:extLst>
              <p:ext uri="{D42A27DB-BD31-4B8C-83A1-F6EECF244321}">
                <p14:modId xmlns:p14="http://schemas.microsoft.com/office/powerpoint/2010/main" val="29409038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8846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FC1118-569A-A82C-24A7-E9EA1B1D05CA}"/>
              </a:ext>
            </a:extLst>
          </p:cNvPr>
          <p:cNvSpPr>
            <a:spLocks noGrp="1"/>
          </p:cNvSpPr>
          <p:nvPr>
            <p:ph type="title"/>
          </p:nvPr>
        </p:nvSpPr>
        <p:spPr>
          <a:xfrm>
            <a:off x="635000" y="640823"/>
            <a:ext cx="3418659" cy="5583148"/>
          </a:xfrm>
        </p:spPr>
        <p:txBody>
          <a:bodyPr anchor="ctr">
            <a:normAutofit/>
          </a:bodyPr>
          <a:lstStyle/>
          <a:p>
            <a:r>
              <a:rPr lang="el-GR" sz="3800" dirty="0"/>
              <a:t>Το μάθημα </a:t>
            </a:r>
            <a:r>
              <a:rPr lang="el-GR" sz="3800" b="1" dirty="0"/>
              <a:t>«Εφαρμογές Πληροφορικής» </a:t>
            </a:r>
            <a:r>
              <a:rPr lang="el-GR" sz="3800" dirty="0"/>
              <a:t>έχει σκοπό οι μαθητές να μπορούν να:</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BF6E06-A553-EF69-6B32-DFC98C24A0C0}"/>
              </a:ext>
            </a:extLst>
          </p:cNvPr>
          <p:cNvGraphicFramePr>
            <a:graphicFrameLocks noGrp="1"/>
          </p:cNvGraphicFramePr>
          <p:nvPr>
            <p:ph idx="1"/>
            <p:extLst>
              <p:ext uri="{D42A27DB-BD31-4B8C-83A1-F6EECF244321}">
                <p14:modId xmlns:p14="http://schemas.microsoft.com/office/powerpoint/2010/main" val="7913234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72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CFC1118-569A-A82C-24A7-E9EA1B1D05CA}"/>
              </a:ext>
            </a:extLst>
          </p:cNvPr>
          <p:cNvSpPr>
            <a:spLocks noGrp="1"/>
          </p:cNvSpPr>
          <p:nvPr>
            <p:ph type="title"/>
          </p:nvPr>
        </p:nvSpPr>
        <p:spPr>
          <a:xfrm>
            <a:off x="192024" y="1165860"/>
            <a:ext cx="3406309" cy="4526280"/>
          </a:xfrm>
        </p:spPr>
        <p:txBody>
          <a:bodyPr>
            <a:normAutofit/>
          </a:bodyPr>
          <a:lstStyle/>
          <a:p>
            <a:r>
              <a:rPr lang="el-GR" sz="4000" dirty="0"/>
              <a:t>Το μάθημα </a:t>
            </a:r>
            <a:r>
              <a:rPr lang="el-GR" sz="4000" b="1" dirty="0"/>
              <a:t>«Εφαρμογές Πληροφορικής» </a:t>
            </a:r>
            <a:r>
              <a:rPr lang="el-GR" sz="4000" dirty="0"/>
              <a:t>έχει σκοπό οι μαθητές να μπορούν να:</a:t>
            </a:r>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xmlns="" id="{123F5BC6-FB9E-6C28-50EA-0A603AB8F704}"/>
              </a:ext>
            </a:extLst>
          </p:cNvPr>
          <p:cNvGraphicFramePr>
            <a:graphicFrameLocks noGrp="1"/>
          </p:cNvGraphicFramePr>
          <p:nvPr>
            <p:ph idx="1"/>
            <p:extLst>
              <p:ext uri="{D42A27DB-BD31-4B8C-83A1-F6EECF244321}">
                <p14:modId xmlns:p14="http://schemas.microsoft.com/office/powerpoint/2010/main" val="1254252935"/>
              </p:ext>
            </p:extLst>
          </p:nvPr>
        </p:nvGraphicFramePr>
        <p:xfrm>
          <a:off x="3598333" y="381000"/>
          <a:ext cx="8483600" cy="6256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58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A4EC4E-5950-F7AE-F49E-B260846351F4}"/>
              </a:ext>
            </a:extLst>
          </p:cNvPr>
          <p:cNvSpPr>
            <a:spLocks noGrp="1"/>
          </p:cNvSpPr>
          <p:nvPr>
            <p:ph type="title"/>
          </p:nvPr>
        </p:nvSpPr>
        <p:spPr>
          <a:xfrm>
            <a:off x="62445" y="232913"/>
            <a:ext cx="11548710" cy="782069"/>
          </a:xfrm>
        </p:spPr>
        <p:txBody>
          <a:bodyPr vert="horz" lIns="91440" tIns="45720" rIns="91440" bIns="45720" rtlCol="0" anchor="t">
            <a:normAutofit fontScale="90000"/>
          </a:bodyPr>
          <a:lstStyle/>
          <a:p>
            <a:pPr algn="ctr"/>
            <a:r>
              <a:rPr lang="el-GR" sz="2800" b="1" dirty="0"/>
              <a:t>Η περίπτωση του μαθήματος των </a:t>
            </a:r>
            <a:r>
              <a:rPr lang="el-GR" sz="2800" b="1" i="1" dirty="0"/>
              <a:t>«Εφαρμογών Πληροφορικής» </a:t>
            </a:r>
            <a:r>
              <a:rPr lang="el-GR" sz="2800" b="1" dirty="0"/>
              <a:t>της </a:t>
            </a:r>
            <a:r>
              <a:rPr lang="el-GR" sz="2800" b="1" i="1" dirty="0"/>
              <a:t>Α’ Λυκείου</a:t>
            </a:r>
            <a:br>
              <a:rPr lang="el-GR" sz="2800" b="1" i="1" dirty="0"/>
            </a:br>
            <a:r>
              <a:rPr lang="el-GR" sz="2700" b="1" i="1" u="sng" dirty="0"/>
              <a:t>ΦΕΚ 932/14-4-2014</a:t>
            </a:r>
            <a:r>
              <a:rPr lang="en-US" sz="1100" dirty="0"/>
              <a:t/>
            </a:r>
            <a:br>
              <a:rPr lang="en-US" sz="1100" dirty="0"/>
            </a:br>
            <a:endParaRPr lang="en-US" sz="2800" b="1" i="1" dirty="0"/>
          </a:p>
        </p:txBody>
      </p:sp>
      <p:sp>
        <p:nvSpPr>
          <p:cNvPr id="7" name="Θέση περιεχομένου 2">
            <a:extLst>
              <a:ext uri="{FF2B5EF4-FFF2-40B4-BE49-F238E27FC236}">
                <a16:creationId xmlns:a16="http://schemas.microsoft.com/office/drawing/2014/main" xmlns="" id="{2757181D-3A8A-CC55-3E6E-74EB74BD8D5E}"/>
              </a:ext>
            </a:extLst>
          </p:cNvPr>
          <p:cNvSpPr txBox="1">
            <a:spLocks/>
          </p:cNvSpPr>
          <p:nvPr/>
        </p:nvSpPr>
        <p:spPr>
          <a:xfrm>
            <a:off x="3739896" y="1517903"/>
            <a:ext cx="8165371" cy="3319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800" b="1">
                <a:solidFill>
                  <a:schemeClr val="tx1">
                    <a:lumMod val="85000"/>
                    <a:lumOff val="15000"/>
                  </a:schemeClr>
                </a:solidFill>
              </a:rPr>
              <a:t>Οι διδακτικές ενότητες: </a:t>
            </a:r>
          </a:p>
          <a:p>
            <a:pPr marL="0" indent="0" algn="ctr">
              <a:buNone/>
            </a:pPr>
            <a:endParaRPr lang="en-US" sz="1800" b="1">
              <a:solidFill>
                <a:schemeClr val="tx1">
                  <a:lumMod val="85000"/>
                  <a:lumOff val="15000"/>
                </a:schemeClr>
              </a:solidFill>
            </a:endParaRPr>
          </a:p>
          <a:p>
            <a:pPr algn="just">
              <a:lnSpc>
                <a:spcPct val="100000"/>
              </a:lnSpc>
            </a:pPr>
            <a:endParaRPr lang="el-GR" sz="1800">
              <a:solidFill>
                <a:schemeClr val="tx1">
                  <a:lumMod val="85000"/>
                  <a:lumOff val="15000"/>
                </a:schemeClr>
              </a:solidFill>
            </a:endParaRPr>
          </a:p>
          <a:p>
            <a:pPr marL="0" indent="0" algn="just">
              <a:lnSpc>
                <a:spcPct val="100000"/>
              </a:lnSpc>
              <a:buNone/>
            </a:pPr>
            <a:endParaRPr lang="en-US" sz="1800" dirty="0">
              <a:solidFill>
                <a:schemeClr val="tx1">
                  <a:lumMod val="85000"/>
                  <a:lumOff val="15000"/>
                </a:schemeClr>
              </a:solidFill>
            </a:endParaRPr>
          </a:p>
        </p:txBody>
      </p:sp>
      <p:pic>
        <p:nvPicPr>
          <p:cNvPr id="4" name="Picture 3">
            <a:extLst>
              <a:ext uri="{FF2B5EF4-FFF2-40B4-BE49-F238E27FC236}">
                <a16:creationId xmlns:a16="http://schemas.microsoft.com/office/drawing/2014/main" xmlns="" id="{8F3F1AF8-D05B-CEB1-E27B-88BD2504FBCB}"/>
              </a:ext>
            </a:extLst>
          </p:cNvPr>
          <p:cNvPicPr>
            <a:picLocks noChangeAspect="1"/>
          </p:cNvPicPr>
          <p:nvPr/>
        </p:nvPicPr>
        <p:blipFill>
          <a:blip r:embed="rId2"/>
          <a:stretch>
            <a:fillRect/>
          </a:stretch>
        </p:blipFill>
        <p:spPr>
          <a:xfrm>
            <a:off x="620928" y="1224604"/>
            <a:ext cx="5043571" cy="2320853"/>
          </a:xfrm>
          <a:prstGeom prst="rect">
            <a:avLst/>
          </a:prstGeom>
        </p:spPr>
      </p:pic>
      <p:pic>
        <p:nvPicPr>
          <p:cNvPr id="6" name="Picture 5">
            <a:extLst>
              <a:ext uri="{FF2B5EF4-FFF2-40B4-BE49-F238E27FC236}">
                <a16:creationId xmlns:a16="http://schemas.microsoft.com/office/drawing/2014/main" xmlns="" id="{FA60859C-2C83-33B6-246C-ABDA89CB6361}"/>
              </a:ext>
            </a:extLst>
          </p:cNvPr>
          <p:cNvPicPr>
            <a:picLocks noChangeAspect="1"/>
          </p:cNvPicPr>
          <p:nvPr/>
        </p:nvPicPr>
        <p:blipFill>
          <a:blip r:embed="rId3"/>
          <a:stretch>
            <a:fillRect/>
          </a:stretch>
        </p:blipFill>
        <p:spPr>
          <a:xfrm>
            <a:off x="5664499" y="2100513"/>
            <a:ext cx="5272311" cy="4641048"/>
          </a:xfrm>
          <a:prstGeom prst="rect">
            <a:avLst/>
          </a:prstGeom>
        </p:spPr>
      </p:pic>
    </p:spTree>
    <p:extLst>
      <p:ext uri="{BB962C8B-B14F-4D97-AF65-F5344CB8AC3E}">
        <p14:creationId xmlns:p14="http://schemas.microsoft.com/office/powerpoint/2010/main" val="169492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003A2D5-7B5D-4A61-7662-51120CF1EB64}"/>
              </a:ext>
            </a:extLst>
          </p:cNvPr>
          <p:cNvPicPr>
            <a:picLocks noGrp="1" noChangeAspect="1"/>
          </p:cNvPicPr>
          <p:nvPr>
            <p:ph idx="1"/>
          </p:nvPr>
        </p:nvPicPr>
        <p:blipFill>
          <a:blip r:embed="rId2"/>
          <a:stretch>
            <a:fillRect/>
          </a:stretch>
        </p:blipFill>
        <p:spPr>
          <a:xfrm>
            <a:off x="326400" y="1170628"/>
            <a:ext cx="5815626" cy="2995929"/>
          </a:xfrm>
        </p:spPr>
      </p:pic>
      <p:pic>
        <p:nvPicPr>
          <p:cNvPr id="7" name="Picture 6">
            <a:extLst>
              <a:ext uri="{FF2B5EF4-FFF2-40B4-BE49-F238E27FC236}">
                <a16:creationId xmlns:a16="http://schemas.microsoft.com/office/drawing/2014/main" xmlns="" id="{D2450AAD-5DE6-F59A-D6C5-408CB0524718}"/>
              </a:ext>
            </a:extLst>
          </p:cNvPr>
          <p:cNvPicPr>
            <a:picLocks noChangeAspect="1"/>
          </p:cNvPicPr>
          <p:nvPr/>
        </p:nvPicPr>
        <p:blipFill>
          <a:blip r:embed="rId3"/>
          <a:stretch>
            <a:fillRect/>
          </a:stretch>
        </p:blipFill>
        <p:spPr>
          <a:xfrm>
            <a:off x="6096000" y="1906438"/>
            <a:ext cx="5860758" cy="4586437"/>
          </a:xfrm>
          <a:prstGeom prst="rect">
            <a:avLst/>
          </a:prstGeom>
        </p:spPr>
      </p:pic>
      <p:sp>
        <p:nvSpPr>
          <p:cNvPr id="3" name="Τίτλος 1">
            <a:extLst>
              <a:ext uri="{FF2B5EF4-FFF2-40B4-BE49-F238E27FC236}">
                <a16:creationId xmlns:a16="http://schemas.microsoft.com/office/drawing/2014/main" xmlns="" id="{257670D6-396D-F7E5-10CE-73CC1A87A836}"/>
              </a:ext>
            </a:extLst>
          </p:cNvPr>
          <p:cNvSpPr txBox="1">
            <a:spLocks/>
          </p:cNvSpPr>
          <p:nvPr/>
        </p:nvSpPr>
        <p:spPr>
          <a:xfrm>
            <a:off x="62445" y="232913"/>
            <a:ext cx="11548710" cy="8735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500" b="1" dirty="0"/>
              <a:t>Η περίπτωση του μαθήματος των </a:t>
            </a:r>
            <a:r>
              <a:rPr lang="el-GR" sz="2500" b="1" i="1" dirty="0"/>
              <a:t>«Εφαρμογών Πληροφορικής» </a:t>
            </a:r>
            <a:r>
              <a:rPr lang="el-GR" sz="2500" b="1" dirty="0"/>
              <a:t>της </a:t>
            </a:r>
            <a:r>
              <a:rPr lang="el-GR" sz="2500" b="1" i="1" dirty="0"/>
              <a:t>Α’ Λυκείου</a:t>
            </a:r>
            <a:br>
              <a:rPr lang="el-GR" sz="2500" b="1" i="1" dirty="0"/>
            </a:br>
            <a:r>
              <a:rPr lang="el-GR" sz="2500" b="1" i="1" u="sng" dirty="0"/>
              <a:t>ΦΕΚ 932/14-4-2014</a:t>
            </a:r>
            <a:r>
              <a:rPr lang="en-US" sz="2500" dirty="0"/>
              <a:t/>
            </a:r>
            <a:br>
              <a:rPr lang="en-US" sz="2500" dirty="0"/>
            </a:br>
            <a:endParaRPr lang="en-US" sz="2500" b="1" i="1" dirty="0"/>
          </a:p>
        </p:txBody>
      </p:sp>
    </p:spTree>
    <p:extLst>
      <p:ext uri="{BB962C8B-B14F-4D97-AF65-F5344CB8AC3E}">
        <p14:creationId xmlns:p14="http://schemas.microsoft.com/office/powerpoint/2010/main" val="125362443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1814</TotalTime>
  <Words>2806</Words>
  <Application>Microsoft Office PowerPoint</Application>
  <PresentationFormat>Προσαρμογή</PresentationFormat>
  <Paragraphs>161</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Η Πληροφορική στη Β΄θμια Εκπαίδευση -   Οι τάξεις Α’ και Β’ Λυκείου</vt:lpstr>
      <vt:lpstr>Το Λύκειο ως ιδέα … </vt:lpstr>
      <vt:lpstr>Το Γενικό Λύκειο ως ιδέα (Ν.4186/2013 )… </vt:lpstr>
      <vt:lpstr>Ένα βασικό εργαλείο – Τα προγράμματα σπουδών και οι οδηγίες διδασκαλίας  </vt:lpstr>
      <vt:lpstr>Το πρόγραμμα σπουδών για το μάθημα των «Εφαρμογών Πληροφορικής» Α’ Λυκείου: </vt:lpstr>
      <vt:lpstr>Το μάθημα «Εφαρμογές Πληροφορικής» έχει σκοπό οι μαθητές να μπορούν να:</vt:lpstr>
      <vt:lpstr>Το μάθημα «Εφαρμογές Πληροφορικής» έχει σκοπό οι μαθητές να μπορούν να:</vt:lpstr>
      <vt:lpstr>Η περίπτωση του μαθήματος των «Εφαρμογών Πληροφορικής» της Α’ Λυκείου ΦΕΚ 932/14-4-2014 </vt:lpstr>
      <vt:lpstr>Παρουσίαση του PowerPoint</vt:lpstr>
      <vt:lpstr>Η περίπτωση του μαθήματος των «Εφαρμογών Πληροφορικής» της Α’ Λυκείου ΦΕΚ 932/14-4-2014 </vt:lpstr>
      <vt:lpstr>Από το ΦΕΚ στο Βιβλίο: </vt:lpstr>
      <vt:lpstr>Από το Πρόγραμμα Σπουδών στην Τάξη…</vt:lpstr>
      <vt:lpstr>Προτεινόμενες – κεντρικές διδακτικές προσεγγίσεις</vt:lpstr>
      <vt:lpstr>Το πρόγραμμα σπουδών για το μάθημα της «Εισαγωγής στις Αρχές της Επιστήμης των Η/Υ» Β’ Λυκείου: </vt:lpstr>
      <vt:lpstr>Το μάθημα «Εισαγωγή στις Αρχές της Επιστήμης των Η/Υ» έχει σκοπό οι μαθήτριες/-τες να μπορούν να…</vt:lpstr>
      <vt:lpstr>Σε ό,τι αφορά τη Θεωρητική πλευρά της Επιστήμης των υπολογιστών, στόχοι του μαθήματος είναι να … </vt:lpstr>
      <vt:lpstr>Σε ό,τι αφορά την Εφαρμοσμένη πλευρά της Επιστήμης των υπολογιστών στόχοι του μαθήματος είναι να… </vt:lpstr>
      <vt:lpstr>-Το μάθημα «Εισαγωγή στις Αρχές της Επιστήμης των Η/Υ» της Β’ Λυκείου-</vt:lpstr>
      <vt:lpstr>Το μάθημα «Εισαγωγή στις Αρχές της Επιστήμης των Η/Υ» της Β Λυκείου</vt:lpstr>
      <vt:lpstr>Προτεινόμενες – κεντρικές διδακτικές προσεγγίσεις</vt:lpstr>
      <vt:lpstr>Προτεινόμενες – κεντρικές διδακτικές προσεγγίσεις – Μια σύγκριση</vt:lpstr>
      <vt:lpstr>Από το ΦΕΚ στο Βιβλίο: </vt:lpstr>
      <vt:lpstr>Από το ΦΕΚ στο Βιβλίο: </vt:lpstr>
      <vt:lpstr>Από το Πρόγραμμα Σπουδών στην Τάξη…</vt:lpstr>
      <vt:lpstr>Ενδιαφέροντα σημεία οδηγιών… </vt:lpstr>
      <vt:lpstr>Ενδιαφέροντα σημεία οδηγιών… </vt:lpstr>
      <vt:lpstr>Αξιολόγηση μαθητριών / μαθητών</vt:lpstr>
      <vt:lpstr>Αξιολόγηση μαθητριών / μαθητών </vt:lpstr>
      <vt:lpstr>Το νέο πρόγραμμα σπουδών</vt:lpstr>
      <vt:lpstr>Το νέο πρόγραμμα σπουδών</vt:lpstr>
      <vt:lpstr>Προβλήματα – δυσχέρειες που προκύπτουν και υπάρχουν</vt:lpstr>
      <vt:lpstr>Παρουσίαση του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Πληροφορική στο Δημοτικό Σχολείο</dc:title>
  <dc:creator>Konstantinos Chertouras</dc:creator>
  <cp:lastModifiedBy>dinos</cp:lastModifiedBy>
  <cp:revision>56</cp:revision>
  <dcterms:created xsi:type="dcterms:W3CDTF">2023-10-09T06:08:27Z</dcterms:created>
  <dcterms:modified xsi:type="dcterms:W3CDTF">2024-01-22T07:52:47Z</dcterms:modified>
</cp:coreProperties>
</file>