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1" r:id="rId6"/>
    <p:sldId id="263" r:id="rId7"/>
    <p:sldId id="262" r:id="rId8"/>
    <p:sldId id="271" r:id="rId9"/>
    <p:sldId id="265" r:id="rId10"/>
    <p:sldId id="272" r:id="rId11"/>
    <p:sldId id="273" r:id="rId12"/>
    <p:sldId id="280" r:id="rId13"/>
    <p:sldId id="277" r:id="rId14"/>
    <p:sldId id="278" r:id="rId15"/>
    <p:sldId id="264" r:id="rId16"/>
    <p:sldId id="281" r:id="rId17"/>
    <p:sldId id="282" r:id="rId18"/>
    <p:sldId id="283" r:id="rId19"/>
    <p:sldId id="284" r:id="rId20"/>
    <p:sldId id="285" r:id="rId21"/>
    <p:sldId id="270"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1" Type="http://schemas.openxmlformats.org/officeDocument/2006/relationships/hyperlink" Target="https://blogs.sch.gr/chertour/files/2023/10/%CE%A0%CE%9B%CE%97%CE%A1%CE%9F%CE%A6%CE%9F%CE%A1%CE%99%CE%9A%CE%97-%CE%91-%CE%92-%CE%93-%CE%93%CE%A5%CE%9C%CE%9D%CE%91%CE%A3%CE%99%CE%9F%CE%A5_2023-2024.pdf"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blogs.sch.gr/chertour/files/2023/10/%CE%A0%CE%9B%CE%97%CE%A1%CE%9F%CE%A6%CE%9F%CE%A1%CE%99%CE%9A%CE%97-%CE%91-%CE%92-%CE%93-%CE%93%CE%A5%CE%9C%CE%9D%CE%91%CE%A3%CE%99%CE%9F%CE%A5_2023-2024.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D8CAB6-46BC-4123-A75B-A6026A706B7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7739425-EC77-4AF6-8707-AB1F2CE7FB7D}">
      <dgm:prSet/>
      <dgm:spPr/>
      <dgm:t>
        <a:bodyPr/>
        <a:lstStyle/>
        <a:p>
          <a:r>
            <a:rPr lang="el-GR" dirty="0"/>
            <a:t>Προοίμιο: Η Πληροφορική αποτελεί δομική συνιστώσα της σύγχρονης κοινωνίας και έχει επηρεάσει καθοριστικά κάθε πτυχή της καθημερινότητας</a:t>
          </a:r>
          <a:endParaRPr lang="en-US" dirty="0"/>
        </a:p>
      </dgm:t>
    </dgm:pt>
    <dgm:pt modelId="{C8718429-AB52-4E56-B71C-AF08CA71146F}" type="parTrans" cxnId="{7EEA95CB-91BE-4579-BD5D-232A17A6FA82}">
      <dgm:prSet/>
      <dgm:spPr/>
      <dgm:t>
        <a:bodyPr/>
        <a:lstStyle/>
        <a:p>
          <a:endParaRPr lang="en-US"/>
        </a:p>
      </dgm:t>
    </dgm:pt>
    <dgm:pt modelId="{82FD66B0-6BC6-4C34-B4D3-4A0D40D0FACD}" type="sibTrans" cxnId="{7EEA95CB-91BE-4579-BD5D-232A17A6FA82}">
      <dgm:prSet/>
      <dgm:spPr/>
      <dgm:t>
        <a:bodyPr/>
        <a:lstStyle/>
        <a:p>
          <a:endParaRPr lang="en-US"/>
        </a:p>
      </dgm:t>
    </dgm:pt>
    <dgm:pt modelId="{B056D34E-0CFF-41A4-9CB1-184C8AE00683}">
      <dgm:prSet/>
      <dgm:spPr/>
      <dgm:t>
        <a:bodyPr/>
        <a:lstStyle/>
        <a:p>
          <a:r>
            <a:rPr lang="el-GR" dirty="0"/>
            <a:t>Η Πληροφορική εντάσσεται στο Πρόγραμμα Σπουδών του Γυμνασίου με στόχο την ενίσχυση της ικανότητας μάθησης και τη συνεχή ανάπτυξη των δεξιοτήτων των μαθητών/-</a:t>
          </a:r>
          <a:r>
            <a:rPr lang="el-GR" dirty="0" err="1"/>
            <a:t>τριων</a:t>
          </a:r>
          <a:r>
            <a:rPr lang="el-GR" dirty="0"/>
            <a:t> να χρησιμοποιούν τις σύγχρονες ψηφιακές τεχνολογίες για τη απροβλημάτιστη συμμετοχή τους στην Κοινωνία της Γνώσης.</a:t>
          </a:r>
          <a:endParaRPr lang="en-US" dirty="0"/>
        </a:p>
      </dgm:t>
    </dgm:pt>
    <dgm:pt modelId="{4C0EC3C7-A66C-4C7A-9048-7234C2BA1394}" type="parTrans" cxnId="{82ACF59B-812B-4FED-819A-5DE586CADE34}">
      <dgm:prSet/>
      <dgm:spPr/>
      <dgm:t>
        <a:bodyPr/>
        <a:lstStyle/>
        <a:p>
          <a:endParaRPr lang="en-US"/>
        </a:p>
      </dgm:t>
    </dgm:pt>
    <dgm:pt modelId="{AC984827-89CC-4AA5-BD6E-4A60BEA69472}" type="sibTrans" cxnId="{82ACF59B-812B-4FED-819A-5DE586CADE34}">
      <dgm:prSet/>
      <dgm:spPr/>
      <dgm:t>
        <a:bodyPr/>
        <a:lstStyle/>
        <a:p>
          <a:endParaRPr lang="en-US"/>
        </a:p>
      </dgm:t>
    </dgm:pt>
    <dgm:pt modelId="{36879C56-82C2-408C-8552-959DB5B9F412}" type="pres">
      <dgm:prSet presAssocID="{97D8CAB6-46BC-4123-A75B-A6026A706B77}" presName="linear" presStyleCnt="0">
        <dgm:presLayoutVars>
          <dgm:animLvl val="lvl"/>
          <dgm:resizeHandles val="exact"/>
        </dgm:presLayoutVars>
      </dgm:prSet>
      <dgm:spPr/>
    </dgm:pt>
    <dgm:pt modelId="{2E76DBE3-359F-41A7-9B14-4260F2CC9BE8}" type="pres">
      <dgm:prSet presAssocID="{E7739425-EC77-4AF6-8707-AB1F2CE7FB7D}" presName="parentText" presStyleLbl="node1" presStyleIdx="0" presStyleCnt="2">
        <dgm:presLayoutVars>
          <dgm:chMax val="0"/>
          <dgm:bulletEnabled val="1"/>
        </dgm:presLayoutVars>
      </dgm:prSet>
      <dgm:spPr/>
    </dgm:pt>
    <dgm:pt modelId="{8C227770-FE11-4E18-B845-E17E1F3923C3}" type="pres">
      <dgm:prSet presAssocID="{82FD66B0-6BC6-4C34-B4D3-4A0D40D0FACD}" presName="spacer" presStyleCnt="0"/>
      <dgm:spPr/>
    </dgm:pt>
    <dgm:pt modelId="{249AA1FF-223E-4619-8A1F-DFE72A34B1E0}" type="pres">
      <dgm:prSet presAssocID="{B056D34E-0CFF-41A4-9CB1-184C8AE00683}" presName="parentText" presStyleLbl="node1" presStyleIdx="1" presStyleCnt="2">
        <dgm:presLayoutVars>
          <dgm:chMax val="0"/>
          <dgm:bulletEnabled val="1"/>
        </dgm:presLayoutVars>
      </dgm:prSet>
      <dgm:spPr/>
    </dgm:pt>
  </dgm:ptLst>
  <dgm:cxnLst>
    <dgm:cxn modelId="{A5733F44-F0CA-43D0-B588-D9F6C6D17FD0}" type="presOf" srcId="{E7739425-EC77-4AF6-8707-AB1F2CE7FB7D}" destId="{2E76DBE3-359F-41A7-9B14-4260F2CC9BE8}" srcOrd="0" destOrd="0" presId="urn:microsoft.com/office/officeart/2005/8/layout/vList2"/>
    <dgm:cxn modelId="{1F8F446E-41A1-4FF3-BA4E-C51185D9F677}" type="presOf" srcId="{B056D34E-0CFF-41A4-9CB1-184C8AE00683}" destId="{249AA1FF-223E-4619-8A1F-DFE72A34B1E0}" srcOrd="0" destOrd="0" presId="urn:microsoft.com/office/officeart/2005/8/layout/vList2"/>
    <dgm:cxn modelId="{82ACF59B-812B-4FED-819A-5DE586CADE34}" srcId="{97D8CAB6-46BC-4123-A75B-A6026A706B77}" destId="{B056D34E-0CFF-41A4-9CB1-184C8AE00683}" srcOrd="1" destOrd="0" parTransId="{4C0EC3C7-A66C-4C7A-9048-7234C2BA1394}" sibTransId="{AC984827-89CC-4AA5-BD6E-4A60BEA69472}"/>
    <dgm:cxn modelId="{7EEA95CB-91BE-4579-BD5D-232A17A6FA82}" srcId="{97D8CAB6-46BC-4123-A75B-A6026A706B77}" destId="{E7739425-EC77-4AF6-8707-AB1F2CE7FB7D}" srcOrd="0" destOrd="0" parTransId="{C8718429-AB52-4E56-B71C-AF08CA71146F}" sibTransId="{82FD66B0-6BC6-4C34-B4D3-4A0D40D0FACD}"/>
    <dgm:cxn modelId="{79FBD4F3-AFEE-47E2-98BF-B3CECF7A5AFA}" type="presOf" srcId="{97D8CAB6-46BC-4123-A75B-A6026A706B77}" destId="{36879C56-82C2-408C-8552-959DB5B9F412}" srcOrd="0" destOrd="0" presId="urn:microsoft.com/office/officeart/2005/8/layout/vList2"/>
    <dgm:cxn modelId="{52EA11F9-9DF7-4133-B5E3-C9220602C104}" type="presParOf" srcId="{36879C56-82C2-408C-8552-959DB5B9F412}" destId="{2E76DBE3-359F-41A7-9B14-4260F2CC9BE8}" srcOrd="0" destOrd="0" presId="urn:microsoft.com/office/officeart/2005/8/layout/vList2"/>
    <dgm:cxn modelId="{640A242E-2788-4BA6-AC35-3B7FB42FED55}" type="presParOf" srcId="{36879C56-82C2-408C-8552-959DB5B9F412}" destId="{8C227770-FE11-4E18-B845-E17E1F3923C3}" srcOrd="1" destOrd="0" presId="urn:microsoft.com/office/officeart/2005/8/layout/vList2"/>
    <dgm:cxn modelId="{1AC32D1C-1CC5-4766-AE06-7900BD79A99D}" type="presParOf" srcId="{36879C56-82C2-408C-8552-959DB5B9F412}" destId="{249AA1FF-223E-4619-8A1F-DFE72A34B1E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944E2A-C484-4B66-93D4-73437F7CCFCA}" type="doc">
      <dgm:prSet loTypeId="urn:microsoft.com/office/officeart/2005/8/layout/bProcess4" loCatId="process" qsTypeId="urn:microsoft.com/office/officeart/2005/8/quickstyle/simple4" qsCatId="simple" csTypeId="urn:microsoft.com/office/officeart/2005/8/colors/colorful1" csCatId="colorful" phldr="1"/>
      <dgm:spPr/>
      <dgm:t>
        <a:bodyPr/>
        <a:lstStyle/>
        <a:p>
          <a:endParaRPr lang="en-US"/>
        </a:p>
      </dgm:t>
    </dgm:pt>
    <dgm:pt modelId="{D307C40E-DC99-4DDD-8DD7-5593755450C8}">
      <dgm:prSet custT="1"/>
      <dgm:spPr/>
      <dgm:t>
        <a:bodyPr/>
        <a:lstStyle/>
        <a:p>
          <a:r>
            <a:rPr lang="el-GR" sz="1400" dirty="0"/>
            <a:t>Η αξιολόγηση των μαθητών </a:t>
          </a:r>
          <a:r>
            <a:rPr lang="el-GR" sz="1400" dirty="0" err="1"/>
            <a:t>καθορίζεται</a:t>
          </a:r>
          <a:r>
            <a:rPr lang="el-GR" sz="1400" dirty="0"/>
            <a:t> με τις </a:t>
          </a:r>
          <a:r>
            <a:rPr lang="el-GR" sz="1400" dirty="0" err="1"/>
            <a:t>διατάξεις</a:t>
          </a:r>
          <a:r>
            <a:rPr lang="el-GR" sz="1400" dirty="0"/>
            <a:t> του </a:t>
          </a:r>
          <a:r>
            <a:rPr lang="el-GR" sz="1400" dirty="0" err="1"/>
            <a:t>π.δ.</a:t>
          </a:r>
          <a:r>
            <a:rPr lang="el-GR" sz="1400" dirty="0"/>
            <a:t> 126/2016 (Α’ 211), </a:t>
          </a:r>
          <a:r>
            <a:rPr lang="el-GR" sz="1400" dirty="0" err="1"/>
            <a:t>όπως</a:t>
          </a:r>
          <a:r>
            <a:rPr lang="el-GR" sz="1400" dirty="0"/>
            <a:t> </a:t>
          </a:r>
          <a:r>
            <a:rPr lang="el-GR" sz="1400" dirty="0" err="1"/>
            <a:t>τροποποιήθηκε</a:t>
          </a:r>
          <a:r>
            <a:rPr lang="el-GR" sz="1400" dirty="0"/>
            <a:t> με το </a:t>
          </a:r>
          <a:r>
            <a:rPr lang="el-GR" sz="1400" dirty="0" err="1"/>
            <a:t>άρθρο</a:t>
          </a:r>
          <a:r>
            <a:rPr lang="el-GR" sz="1400" dirty="0"/>
            <a:t> 4 του ν. 4692/2020 (Α ́ 111), την παρ. 1 του </a:t>
          </a:r>
          <a:r>
            <a:rPr lang="el-GR" sz="1400" dirty="0" err="1"/>
            <a:t>άρθρου</a:t>
          </a:r>
          <a:r>
            <a:rPr lang="el-GR" sz="1400" dirty="0"/>
            <a:t> 86 του ν. 4823/2021 (Α ́ 136) και το </a:t>
          </a:r>
          <a:r>
            <a:rPr lang="el-GR" sz="1400" dirty="0" err="1"/>
            <a:t>άρθρο</a:t>
          </a:r>
          <a:r>
            <a:rPr lang="el-GR" sz="1400" dirty="0"/>
            <a:t> 122 του ν. 4876/2021 (Α ́ 251). </a:t>
          </a:r>
          <a:endParaRPr lang="en-US" sz="1400" dirty="0"/>
        </a:p>
      </dgm:t>
    </dgm:pt>
    <dgm:pt modelId="{E7E7DDB4-F84C-4955-B3A4-92DBE7BF3606}" type="parTrans" cxnId="{F6F32EA2-BEA2-447E-ADDE-E8F4F33B765E}">
      <dgm:prSet/>
      <dgm:spPr/>
      <dgm:t>
        <a:bodyPr/>
        <a:lstStyle/>
        <a:p>
          <a:endParaRPr lang="en-US"/>
        </a:p>
      </dgm:t>
    </dgm:pt>
    <dgm:pt modelId="{099255F6-4CE6-40DE-9701-4653D549B368}" type="sibTrans" cxnId="{F6F32EA2-BEA2-447E-ADDE-E8F4F33B765E}">
      <dgm:prSet/>
      <dgm:spPr/>
      <dgm:t>
        <a:bodyPr/>
        <a:lstStyle/>
        <a:p>
          <a:endParaRPr lang="en-US"/>
        </a:p>
      </dgm:t>
    </dgm:pt>
    <dgm:pt modelId="{26462744-3DA8-43A1-83E0-92648DCB9BC6}">
      <dgm:prSet custT="1"/>
      <dgm:spPr/>
      <dgm:t>
        <a:bodyPr/>
        <a:lstStyle/>
        <a:p>
          <a:pPr algn="just"/>
          <a:r>
            <a:rPr lang="el-GR" sz="1400" dirty="0"/>
            <a:t>1. Για την αξιολόγηση της επίδοσης του μαθητή κατά τη διάρκεια των </a:t>
          </a:r>
          <a:r>
            <a:rPr lang="el-GR" sz="1400" dirty="0" err="1"/>
            <a:t>τετραμήνων</a:t>
          </a:r>
          <a:r>
            <a:rPr lang="el-GR" sz="1400" dirty="0"/>
            <a:t> </a:t>
          </a:r>
          <a:r>
            <a:rPr lang="el-GR" sz="1400" b="1" dirty="0"/>
            <a:t>συνεκτιμώνται</a:t>
          </a:r>
          <a:r>
            <a:rPr lang="el-GR" sz="1400" dirty="0"/>
            <a:t> τα παρακάτω κριτήρια:</a:t>
          </a:r>
        </a:p>
        <a:p>
          <a:pPr algn="just"/>
          <a:r>
            <a:rPr lang="el-GR" sz="1400" dirty="0"/>
            <a:t>  α) η συνολική συμμετοχή του μαθητή στη μαθησιακή διαδικασία</a:t>
          </a:r>
        </a:p>
        <a:p>
          <a:pPr algn="just"/>
          <a:r>
            <a:rPr lang="el-GR" sz="1400" dirty="0"/>
            <a:t>  β) οι εργασίες που εκτελεί ο μαθητής στο πλαίσιο της καθημερινής μαθησιακής διαδικασίας στο σχολείο ή στο σπίτι, ατομικά ή ομαδικά,</a:t>
          </a:r>
        </a:p>
        <a:p>
          <a:pPr algn="just"/>
          <a:r>
            <a:rPr lang="el-GR" sz="1400" dirty="0"/>
            <a:t>  γ) οι συνθετικές δημιουργικές εργασίες, ατομικές ή ομαδικές, και οι διαθεματικές εργασίες, ατομικές ή ομαδικές,</a:t>
          </a:r>
        </a:p>
        <a:p>
          <a:pPr algn="just"/>
          <a:r>
            <a:rPr lang="el-GR" sz="1400" dirty="0"/>
            <a:t>  δ) </a:t>
          </a:r>
          <a:r>
            <a:rPr lang="el-GR" sz="1600" b="1" dirty="0"/>
            <a:t>οι </a:t>
          </a:r>
          <a:r>
            <a:rPr lang="el-GR" sz="1600" b="1" dirty="0" err="1"/>
            <a:t>τετραμηνιαίες</a:t>
          </a:r>
          <a:r>
            <a:rPr lang="el-GR" sz="1600" b="1" dirty="0"/>
            <a:t> δοκιμασίες αξιολόγησης (ωριαίες γραπτές δοκιμασίες ή ανάθεση και υποβολή/παρουσίαση ατομικής ή ομαδικής συνθετικής ή διαθεματικής δημιουργικής εργασίας ή αξιοποίηση των χαρακτηριστικών και των σταδίων εφαρμογής του μοντέλου της ανεστραμμένης τάξης),</a:t>
          </a:r>
        </a:p>
        <a:p>
          <a:pPr algn="just"/>
          <a:r>
            <a:rPr lang="el-GR" sz="1400" dirty="0"/>
            <a:t> ε) οι ολιγόλεπτες γραπτές δοκιμασίες (τεστ). </a:t>
          </a:r>
          <a:endParaRPr lang="en-US" sz="1400" dirty="0"/>
        </a:p>
      </dgm:t>
    </dgm:pt>
    <dgm:pt modelId="{3FDEEEBD-C4D0-455F-BF9A-35C3DAF6BF9B}" type="parTrans" cxnId="{41F21B12-379F-4112-BFB4-1CBF992A7088}">
      <dgm:prSet/>
      <dgm:spPr/>
      <dgm:t>
        <a:bodyPr/>
        <a:lstStyle/>
        <a:p>
          <a:endParaRPr lang="en-US"/>
        </a:p>
      </dgm:t>
    </dgm:pt>
    <dgm:pt modelId="{4E630A23-E6A8-4EB9-8FD5-CAFBAFC18C9E}" type="sibTrans" cxnId="{41F21B12-379F-4112-BFB4-1CBF992A7088}">
      <dgm:prSet>
        <dgm:style>
          <a:lnRef idx="2">
            <a:schemeClr val="accent2">
              <a:shade val="15000"/>
            </a:schemeClr>
          </a:lnRef>
          <a:fillRef idx="1">
            <a:schemeClr val="accent2"/>
          </a:fillRef>
          <a:effectRef idx="0">
            <a:schemeClr val="accent2"/>
          </a:effectRef>
          <a:fontRef idx="minor">
            <a:schemeClr val="lt1"/>
          </a:fontRef>
        </dgm:style>
      </dgm:prSet>
      <dgm:spPr/>
      <dgm:t>
        <a:bodyPr/>
        <a:lstStyle/>
        <a:p>
          <a:endParaRPr lang="en-US"/>
        </a:p>
      </dgm:t>
    </dgm:pt>
    <dgm:pt modelId="{211CF49D-1F80-4F5D-8259-F4BEA609C0FA}">
      <dgm:prSet custT="1">
        <dgm:style>
          <a:lnRef idx="2">
            <a:schemeClr val="accent1">
              <a:shade val="15000"/>
            </a:schemeClr>
          </a:lnRef>
          <a:fillRef idx="1">
            <a:schemeClr val="accent1"/>
          </a:fillRef>
          <a:effectRef idx="0">
            <a:schemeClr val="accent1"/>
          </a:effectRef>
          <a:fontRef idx="minor">
            <a:schemeClr val="lt1"/>
          </a:fontRef>
        </dgm:style>
      </dgm:prSet>
      <dgm:spPr/>
      <dgm:t>
        <a:bodyPr/>
        <a:lstStyle/>
        <a:p>
          <a:pPr algn="just"/>
          <a:r>
            <a:rPr lang="el-GR" sz="1400" dirty="0"/>
            <a:t> Όσον αφορά τις ωριαίες γραπτές δοκιμασίες αυτές είναι: </a:t>
          </a:r>
          <a:r>
            <a:rPr lang="el-GR" sz="1400" b="1" dirty="0"/>
            <a:t>α) προειδοποιημένες</a:t>
          </a:r>
          <a:r>
            <a:rPr lang="el-GR" sz="1400" dirty="0"/>
            <a:t>, αν έπονται μιας ανακεφαλαίωσης ή β) </a:t>
          </a:r>
          <a:r>
            <a:rPr lang="el-GR" sz="1400" b="1" dirty="0"/>
            <a:t>μη προειδοποιημένες</a:t>
          </a:r>
          <a:r>
            <a:rPr lang="el-GR" sz="1400" dirty="0"/>
            <a:t>, αν καλύπτουν την ύλη που διδάχθηκε στο αμέσως προηγούμενο μάθημα.</a:t>
          </a:r>
          <a:endParaRPr lang="en-US" sz="1400" dirty="0"/>
        </a:p>
        <a:p>
          <a:pPr algn="just"/>
          <a:r>
            <a:rPr lang="el-GR" sz="1400" dirty="0"/>
            <a:t>3. </a:t>
          </a:r>
          <a:r>
            <a:rPr lang="el-GR" sz="1400" b="1" u="sng" dirty="0"/>
            <a:t>Στα μαθήματα της Ομάδας Α΄ και της Ομάδας Β΄ των περ. α’ και β’, αντίστοιχα, της παρ. 1 του άρθρου 2 διενεργείται υποχρεωτικά μία (1) </a:t>
          </a:r>
          <a:r>
            <a:rPr lang="el-GR" sz="1400" b="1" u="sng" dirty="0" err="1"/>
            <a:t>τετραμηνιαία</a:t>
          </a:r>
          <a:r>
            <a:rPr lang="el-GR" sz="1400" b="1" u="sng" dirty="0"/>
            <a:t> δοκιμασία αξιολόγησης. Οι διδάσκοντες μαθήματα της Ομάδας Α’ και της Ομάδας Β’ δύνανται να επιλέξουν στο πρώτο και στο δεύτερο τετράμηνο, τον τρόπο διεξαγωγής της αξιολόγησης αυτής επιλέγοντας μεταξύ των εναλλακτικών που προβλέπονται στην περ. δ’ της παρ. 1</a:t>
          </a:r>
          <a:r>
            <a:rPr lang="el-GR" sz="1400" dirty="0"/>
            <a:t>. </a:t>
          </a:r>
        </a:p>
        <a:p>
          <a:pPr algn="just"/>
          <a:r>
            <a:rPr lang="el-GR" sz="1400" dirty="0"/>
            <a:t>4. Οι ολιγόλεπτες δοκιμασίες πραγματοποιούνται με ή χωρίς προειδοποίηση των μαθητών με τη μορφή σύντομων, ποικίλων και κατάλληλων γραπτών ερωτήσεων. Ο αριθμός και η συχνότητα των ολιγόλεπτων δοκιμασιών που πραγματοποιούνται σε κάθε τετράμηνο επαφίενται στην κρίση του διδάσκοντος.».</a:t>
          </a:r>
          <a:endParaRPr lang="en-US" sz="1400" dirty="0"/>
        </a:p>
        <a:p>
          <a:pPr algn="l"/>
          <a:endParaRPr lang="en-US" sz="1400" dirty="0"/>
        </a:p>
      </dgm:t>
    </dgm:pt>
    <dgm:pt modelId="{D29705D9-39B4-4FE6-A43B-848CEB2779FA}" type="parTrans" cxnId="{0F370575-2770-4E10-A9B6-C80780A0ABE4}">
      <dgm:prSet/>
      <dgm:spPr/>
      <dgm:t>
        <a:bodyPr/>
        <a:lstStyle/>
        <a:p>
          <a:endParaRPr lang="en-US"/>
        </a:p>
      </dgm:t>
    </dgm:pt>
    <dgm:pt modelId="{6295F496-E118-47E0-82F6-5401EA807EF4}" type="sibTrans" cxnId="{0F370575-2770-4E10-A9B6-C80780A0ABE4}">
      <dgm:prSet/>
      <dgm:spPr/>
      <dgm:t>
        <a:bodyPr/>
        <a:lstStyle/>
        <a:p>
          <a:endParaRPr lang="en-US"/>
        </a:p>
      </dgm:t>
    </dgm:pt>
    <dgm:pt modelId="{39D75161-D688-40C2-AA66-F837E55CE254}" type="pres">
      <dgm:prSet presAssocID="{8C944E2A-C484-4B66-93D4-73437F7CCFCA}" presName="Name0" presStyleCnt="0">
        <dgm:presLayoutVars>
          <dgm:dir/>
          <dgm:resizeHandles/>
        </dgm:presLayoutVars>
      </dgm:prSet>
      <dgm:spPr/>
    </dgm:pt>
    <dgm:pt modelId="{2E5D07F2-407F-404C-A386-0B777DAB5899}" type="pres">
      <dgm:prSet presAssocID="{D307C40E-DC99-4DDD-8DD7-5593755450C8}" presName="compNode" presStyleCnt="0"/>
      <dgm:spPr/>
    </dgm:pt>
    <dgm:pt modelId="{7BE73F54-4A09-4454-BF43-D4F7E668DDB5}" type="pres">
      <dgm:prSet presAssocID="{D307C40E-DC99-4DDD-8DD7-5593755450C8}" presName="dummyConnPt" presStyleCnt="0"/>
      <dgm:spPr/>
    </dgm:pt>
    <dgm:pt modelId="{6CBA8942-1193-416F-B69B-0483BE7BB5D4}" type="pres">
      <dgm:prSet presAssocID="{D307C40E-DC99-4DDD-8DD7-5593755450C8}" presName="node" presStyleLbl="node1" presStyleIdx="0" presStyleCnt="3" custScaleX="301298" custLinFactNeighborX="-67622" custLinFactNeighborY="-50750">
        <dgm:presLayoutVars>
          <dgm:bulletEnabled val="1"/>
        </dgm:presLayoutVars>
      </dgm:prSet>
      <dgm:spPr/>
    </dgm:pt>
    <dgm:pt modelId="{3C68841C-99AE-42D1-BAB6-AF9C206FEF75}" type="pres">
      <dgm:prSet presAssocID="{099255F6-4CE6-40DE-9701-4653D549B368}" presName="sibTrans" presStyleLbl="bgSibTrans2D1" presStyleIdx="0" presStyleCnt="2"/>
      <dgm:spPr/>
    </dgm:pt>
    <dgm:pt modelId="{997200CF-0579-43FE-B589-AD92700F1F8B}" type="pres">
      <dgm:prSet presAssocID="{26462744-3DA8-43A1-83E0-92648DCB9BC6}" presName="compNode" presStyleCnt="0"/>
      <dgm:spPr/>
    </dgm:pt>
    <dgm:pt modelId="{F900C0A1-84F7-43C4-89EE-0DD71C96142D}" type="pres">
      <dgm:prSet presAssocID="{26462744-3DA8-43A1-83E0-92648DCB9BC6}" presName="dummyConnPt" presStyleCnt="0"/>
      <dgm:spPr/>
    </dgm:pt>
    <dgm:pt modelId="{FFFF7AFC-846A-46F0-B0D2-D48555C740AE}" type="pres">
      <dgm:prSet presAssocID="{26462744-3DA8-43A1-83E0-92648DCB9BC6}" presName="node" presStyleLbl="node1" presStyleIdx="1" presStyleCnt="3" custScaleX="343221" custScaleY="364253">
        <dgm:presLayoutVars>
          <dgm:bulletEnabled val="1"/>
        </dgm:presLayoutVars>
      </dgm:prSet>
      <dgm:spPr/>
    </dgm:pt>
    <dgm:pt modelId="{8DE912CB-DBC4-478E-8E03-27A90C5722AC}" type="pres">
      <dgm:prSet presAssocID="{4E630A23-E6A8-4EB9-8FD5-CAFBAFC18C9E}" presName="sibTrans" presStyleLbl="bgSibTrans2D1" presStyleIdx="1" presStyleCnt="2" custScaleX="13468" custScaleY="329239" custLinFactY="415654" custLinFactNeighborX="-2522" custLinFactNeighborY="500000"/>
      <dgm:spPr/>
    </dgm:pt>
    <dgm:pt modelId="{3156862F-2886-4527-859C-58C11C31D5AA}" type="pres">
      <dgm:prSet presAssocID="{211CF49D-1F80-4F5D-8259-F4BEA609C0FA}" presName="compNode" presStyleCnt="0"/>
      <dgm:spPr/>
    </dgm:pt>
    <dgm:pt modelId="{05AA1198-9574-474E-9AEC-F6CDF6EDF579}" type="pres">
      <dgm:prSet presAssocID="{211CF49D-1F80-4F5D-8259-F4BEA609C0FA}" presName="dummyConnPt" presStyleCnt="0"/>
      <dgm:spPr/>
    </dgm:pt>
    <dgm:pt modelId="{FE8997AA-53C0-40C2-B6D6-AF5257BF1836}" type="pres">
      <dgm:prSet presAssocID="{211CF49D-1F80-4F5D-8259-F4BEA609C0FA}" presName="node" presStyleLbl="node1" presStyleIdx="2" presStyleCnt="3" custScaleX="326635" custScaleY="404796" custLinFactY="35458" custLinFactNeighborX="-5378" custLinFactNeighborY="100000">
        <dgm:presLayoutVars>
          <dgm:bulletEnabled val="1"/>
        </dgm:presLayoutVars>
      </dgm:prSet>
      <dgm:spPr/>
    </dgm:pt>
  </dgm:ptLst>
  <dgm:cxnLst>
    <dgm:cxn modelId="{41F21B12-379F-4112-BFB4-1CBF992A7088}" srcId="{8C944E2A-C484-4B66-93D4-73437F7CCFCA}" destId="{26462744-3DA8-43A1-83E0-92648DCB9BC6}" srcOrd="1" destOrd="0" parTransId="{3FDEEEBD-C4D0-455F-BF9A-35C3DAF6BF9B}" sibTransId="{4E630A23-E6A8-4EB9-8FD5-CAFBAFC18C9E}"/>
    <dgm:cxn modelId="{BCECF829-832F-4010-B772-B1406C84B508}" type="presOf" srcId="{211CF49D-1F80-4F5D-8259-F4BEA609C0FA}" destId="{FE8997AA-53C0-40C2-B6D6-AF5257BF1836}" srcOrd="0" destOrd="0" presId="urn:microsoft.com/office/officeart/2005/8/layout/bProcess4"/>
    <dgm:cxn modelId="{D3054352-7387-4A8E-AA93-148906CCF190}" type="presOf" srcId="{099255F6-4CE6-40DE-9701-4653D549B368}" destId="{3C68841C-99AE-42D1-BAB6-AF9C206FEF75}" srcOrd="0" destOrd="0" presId="urn:microsoft.com/office/officeart/2005/8/layout/bProcess4"/>
    <dgm:cxn modelId="{0F370575-2770-4E10-A9B6-C80780A0ABE4}" srcId="{8C944E2A-C484-4B66-93D4-73437F7CCFCA}" destId="{211CF49D-1F80-4F5D-8259-F4BEA609C0FA}" srcOrd="2" destOrd="0" parTransId="{D29705D9-39B4-4FE6-A43B-848CEB2779FA}" sibTransId="{6295F496-E118-47E0-82F6-5401EA807EF4}"/>
    <dgm:cxn modelId="{D4B67558-497C-4909-AF5B-B09EE12D6B0B}" type="presOf" srcId="{8C944E2A-C484-4B66-93D4-73437F7CCFCA}" destId="{39D75161-D688-40C2-AA66-F837E55CE254}" srcOrd="0" destOrd="0" presId="urn:microsoft.com/office/officeart/2005/8/layout/bProcess4"/>
    <dgm:cxn modelId="{0DC85A96-FB1F-4F23-8882-C739BE8D3B91}" type="presOf" srcId="{26462744-3DA8-43A1-83E0-92648DCB9BC6}" destId="{FFFF7AFC-846A-46F0-B0D2-D48555C740AE}" srcOrd="0" destOrd="0" presId="urn:microsoft.com/office/officeart/2005/8/layout/bProcess4"/>
    <dgm:cxn modelId="{F6F32EA2-BEA2-447E-ADDE-E8F4F33B765E}" srcId="{8C944E2A-C484-4B66-93D4-73437F7CCFCA}" destId="{D307C40E-DC99-4DDD-8DD7-5593755450C8}" srcOrd="0" destOrd="0" parTransId="{E7E7DDB4-F84C-4955-B3A4-92DBE7BF3606}" sibTransId="{099255F6-4CE6-40DE-9701-4653D549B368}"/>
    <dgm:cxn modelId="{065900DD-B94F-4B17-BBE6-FD477275251A}" type="presOf" srcId="{4E630A23-E6A8-4EB9-8FD5-CAFBAFC18C9E}" destId="{8DE912CB-DBC4-478E-8E03-27A90C5722AC}" srcOrd="0" destOrd="0" presId="urn:microsoft.com/office/officeart/2005/8/layout/bProcess4"/>
    <dgm:cxn modelId="{0F5CF6FD-EAEB-4C12-89F0-E27486A3897A}" type="presOf" srcId="{D307C40E-DC99-4DDD-8DD7-5593755450C8}" destId="{6CBA8942-1193-416F-B69B-0483BE7BB5D4}" srcOrd="0" destOrd="0" presId="urn:microsoft.com/office/officeart/2005/8/layout/bProcess4"/>
    <dgm:cxn modelId="{46E81302-8372-42E4-8BD2-EEE9FF251540}" type="presParOf" srcId="{39D75161-D688-40C2-AA66-F837E55CE254}" destId="{2E5D07F2-407F-404C-A386-0B777DAB5899}" srcOrd="0" destOrd="0" presId="urn:microsoft.com/office/officeart/2005/8/layout/bProcess4"/>
    <dgm:cxn modelId="{8F958F98-793D-4896-87CC-90A10C407A57}" type="presParOf" srcId="{2E5D07F2-407F-404C-A386-0B777DAB5899}" destId="{7BE73F54-4A09-4454-BF43-D4F7E668DDB5}" srcOrd="0" destOrd="0" presId="urn:microsoft.com/office/officeart/2005/8/layout/bProcess4"/>
    <dgm:cxn modelId="{75579FEA-A8E5-4610-90E9-E00BC55DF8C8}" type="presParOf" srcId="{2E5D07F2-407F-404C-A386-0B777DAB5899}" destId="{6CBA8942-1193-416F-B69B-0483BE7BB5D4}" srcOrd="1" destOrd="0" presId="urn:microsoft.com/office/officeart/2005/8/layout/bProcess4"/>
    <dgm:cxn modelId="{05DB6685-2071-4A43-A5C1-B71C28847E0A}" type="presParOf" srcId="{39D75161-D688-40C2-AA66-F837E55CE254}" destId="{3C68841C-99AE-42D1-BAB6-AF9C206FEF75}" srcOrd="1" destOrd="0" presId="urn:microsoft.com/office/officeart/2005/8/layout/bProcess4"/>
    <dgm:cxn modelId="{D6F7C70A-570B-448B-B232-959661AF8497}" type="presParOf" srcId="{39D75161-D688-40C2-AA66-F837E55CE254}" destId="{997200CF-0579-43FE-B589-AD92700F1F8B}" srcOrd="2" destOrd="0" presId="urn:microsoft.com/office/officeart/2005/8/layout/bProcess4"/>
    <dgm:cxn modelId="{FEB7F6C4-CFF6-41D3-9D52-27B0956D9606}" type="presParOf" srcId="{997200CF-0579-43FE-B589-AD92700F1F8B}" destId="{F900C0A1-84F7-43C4-89EE-0DD71C96142D}" srcOrd="0" destOrd="0" presId="urn:microsoft.com/office/officeart/2005/8/layout/bProcess4"/>
    <dgm:cxn modelId="{D1188E1F-3F4A-4C51-8D91-8CE3EC970CC5}" type="presParOf" srcId="{997200CF-0579-43FE-B589-AD92700F1F8B}" destId="{FFFF7AFC-846A-46F0-B0D2-D48555C740AE}" srcOrd="1" destOrd="0" presId="urn:microsoft.com/office/officeart/2005/8/layout/bProcess4"/>
    <dgm:cxn modelId="{DD73AD92-DDAE-4AE1-B6A0-74F2A8F021B4}" type="presParOf" srcId="{39D75161-D688-40C2-AA66-F837E55CE254}" destId="{8DE912CB-DBC4-478E-8E03-27A90C5722AC}" srcOrd="3" destOrd="0" presId="urn:microsoft.com/office/officeart/2005/8/layout/bProcess4"/>
    <dgm:cxn modelId="{8F6C946A-7E64-43FA-AF77-1136440B21B3}" type="presParOf" srcId="{39D75161-D688-40C2-AA66-F837E55CE254}" destId="{3156862F-2886-4527-859C-58C11C31D5AA}" srcOrd="4" destOrd="0" presId="urn:microsoft.com/office/officeart/2005/8/layout/bProcess4"/>
    <dgm:cxn modelId="{BFD34085-C55E-411F-B7E3-ACA8F5ADF623}" type="presParOf" srcId="{3156862F-2886-4527-859C-58C11C31D5AA}" destId="{05AA1198-9574-474E-9AEC-F6CDF6EDF579}" srcOrd="0" destOrd="0" presId="urn:microsoft.com/office/officeart/2005/8/layout/bProcess4"/>
    <dgm:cxn modelId="{22A55803-4161-48EF-BC6C-7172C0C85756}" type="presParOf" srcId="{3156862F-2886-4527-859C-58C11C31D5AA}" destId="{FE8997AA-53C0-40C2-B6D6-AF5257BF1836}"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C84731-0C20-4529-83E6-537B671848FC}"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58D5FF5B-AA6F-4553-84C8-82042BE285C2}">
      <dgm:prSet/>
      <dgm:spPr/>
      <dgm:t>
        <a:bodyPr/>
        <a:lstStyle/>
        <a:p>
          <a:r>
            <a:rPr lang="el-GR" dirty="0"/>
            <a:t>Εργαστήριο Πληροφορικής ( η ίδια του η ύπαρξη, λειτουργικότητα </a:t>
          </a:r>
          <a:r>
            <a:rPr lang="el-GR" dirty="0" err="1"/>
            <a:t>κλπ</a:t>
          </a:r>
          <a:r>
            <a:rPr lang="el-GR" dirty="0"/>
            <a:t>)</a:t>
          </a:r>
          <a:endParaRPr lang="en-US" dirty="0"/>
        </a:p>
      </dgm:t>
    </dgm:pt>
    <dgm:pt modelId="{F937CF8E-543B-40AA-922F-205DE4C681A1}" type="parTrans" cxnId="{CC7F33BF-7417-4899-A24B-5C21A28211F6}">
      <dgm:prSet/>
      <dgm:spPr/>
      <dgm:t>
        <a:bodyPr/>
        <a:lstStyle/>
        <a:p>
          <a:endParaRPr lang="en-US"/>
        </a:p>
      </dgm:t>
    </dgm:pt>
    <dgm:pt modelId="{532D6621-0E35-49BE-B899-E1A06FDDE6AE}" type="sibTrans" cxnId="{CC7F33BF-7417-4899-A24B-5C21A28211F6}">
      <dgm:prSet/>
      <dgm:spPr/>
      <dgm:t>
        <a:bodyPr/>
        <a:lstStyle/>
        <a:p>
          <a:endParaRPr lang="en-US"/>
        </a:p>
      </dgm:t>
    </dgm:pt>
    <dgm:pt modelId="{0A052861-6398-4870-978E-01CBD7A3512C}">
      <dgm:prSet/>
      <dgm:spPr/>
      <dgm:t>
        <a:bodyPr/>
        <a:lstStyle/>
        <a:p>
          <a:r>
            <a:rPr lang="el-GR" dirty="0"/>
            <a:t>Ύπαρξη </a:t>
          </a:r>
          <a:r>
            <a:rPr lang="el-GR" dirty="0" err="1"/>
            <a:t>κιτ</a:t>
          </a:r>
          <a:r>
            <a:rPr lang="el-GR" dirty="0"/>
            <a:t> ρομποτικής (υπάρχουν, ποια είναι </a:t>
          </a:r>
          <a:r>
            <a:rPr lang="el-GR" dirty="0" err="1"/>
            <a:t>κλπ</a:t>
          </a:r>
          <a:r>
            <a:rPr lang="el-GR" dirty="0"/>
            <a:t>)</a:t>
          </a:r>
          <a:endParaRPr lang="en-US" dirty="0"/>
        </a:p>
      </dgm:t>
    </dgm:pt>
    <dgm:pt modelId="{B478B041-EBAB-4311-9534-AB5C3755EDE7}" type="parTrans" cxnId="{8094ACD6-B69B-47DC-97A1-9880F563217C}">
      <dgm:prSet/>
      <dgm:spPr/>
      <dgm:t>
        <a:bodyPr/>
        <a:lstStyle/>
        <a:p>
          <a:endParaRPr lang="en-US"/>
        </a:p>
      </dgm:t>
    </dgm:pt>
    <dgm:pt modelId="{4F6A3D3D-AFBE-438C-B35F-B0C15B330A99}" type="sibTrans" cxnId="{8094ACD6-B69B-47DC-97A1-9880F563217C}">
      <dgm:prSet/>
      <dgm:spPr/>
      <dgm:t>
        <a:bodyPr/>
        <a:lstStyle/>
        <a:p>
          <a:endParaRPr lang="en-US"/>
        </a:p>
      </dgm:t>
    </dgm:pt>
    <dgm:pt modelId="{97622670-7CCD-48EA-9D05-CC697F4A85D9}">
      <dgm:prSet/>
      <dgm:spPr/>
      <dgm:t>
        <a:bodyPr/>
        <a:lstStyle/>
        <a:p>
          <a:r>
            <a:rPr lang="el-GR" dirty="0"/>
            <a:t>Μεγάλα τμήματα </a:t>
          </a:r>
          <a:endParaRPr lang="en-US" dirty="0"/>
        </a:p>
      </dgm:t>
    </dgm:pt>
    <dgm:pt modelId="{FE7E457F-997E-4975-938C-15973CC89697}" type="parTrans" cxnId="{9AD31CA8-24ED-44C5-A2BB-AC73CA32F0AE}">
      <dgm:prSet/>
      <dgm:spPr/>
      <dgm:t>
        <a:bodyPr/>
        <a:lstStyle/>
        <a:p>
          <a:endParaRPr lang="en-US"/>
        </a:p>
      </dgm:t>
    </dgm:pt>
    <dgm:pt modelId="{86CD1A43-4F63-480C-8C1D-824CFE2AC961}" type="sibTrans" cxnId="{9AD31CA8-24ED-44C5-A2BB-AC73CA32F0AE}">
      <dgm:prSet/>
      <dgm:spPr/>
      <dgm:t>
        <a:bodyPr/>
        <a:lstStyle/>
        <a:p>
          <a:endParaRPr lang="en-US"/>
        </a:p>
      </dgm:t>
    </dgm:pt>
    <dgm:pt modelId="{299C63E1-4ED5-4C3C-90CE-5D47099487D3}">
      <dgm:prSet/>
      <dgm:spPr/>
      <dgm:t>
        <a:bodyPr/>
        <a:lstStyle/>
        <a:p>
          <a:r>
            <a:rPr lang="el-GR" dirty="0"/>
            <a:t>Πολλές χαμένες ώρες</a:t>
          </a:r>
          <a:endParaRPr lang="en-US" dirty="0"/>
        </a:p>
      </dgm:t>
    </dgm:pt>
    <dgm:pt modelId="{52D82802-4A50-4D9A-876B-4AD7269DDE72}" type="parTrans" cxnId="{C796F80A-8DF8-41F3-AE02-B7E4DF3488D2}">
      <dgm:prSet/>
      <dgm:spPr/>
      <dgm:t>
        <a:bodyPr/>
        <a:lstStyle/>
        <a:p>
          <a:endParaRPr lang="en-US"/>
        </a:p>
      </dgm:t>
    </dgm:pt>
    <dgm:pt modelId="{1919DE78-16BB-461B-84FE-C0C392F911CA}" type="sibTrans" cxnId="{C796F80A-8DF8-41F3-AE02-B7E4DF3488D2}">
      <dgm:prSet/>
      <dgm:spPr/>
      <dgm:t>
        <a:bodyPr/>
        <a:lstStyle/>
        <a:p>
          <a:endParaRPr lang="en-US"/>
        </a:p>
      </dgm:t>
    </dgm:pt>
    <dgm:pt modelId="{4A9B6DBA-6246-4B6C-8579-5B013F520020}" type="pres">
      <dgm:prSet presAssocID="{17C84731-0C20-4529-83E6-537B671848FC}" presName="matrix" presStyleCnt="0">
        <dgm:presLayoutVars>
          <dgm:chMax val="1"/>
          <dgm:dir/>
          <dgm:resizeHandles val="exact"/>
        </dgm:presLayoutVars>
      </dgm:prSet>
      <dgm:spPr/>
    </dgm:pt>
    <dgm:pt modelId="{B0AE6124-DDBC-45A6-B287-4EA5F9CDCF4B}" type="pres">
      <dgm:prSet presAssocID="{17C84731-0C20-4529-83E6-537B671848FC}" presName="diamond" presStyleLbl="bgShp" presStyleIdx="0" presStyleCnt="1"/>
      <dgm:spPr/>
    </dgm:pt>
    <dgm:pt modelId="{968E1FDC-939A-4C95-80F3-775127C007C5}" type="pres">
      <dgm:prSet presAssocID="{17C84731-0C20-4529-83E6-537B671848FC}" presName="quad1" presStyleLbl="node1" presStyleIdx="0" presStyleCnt="4" custScaleX="129000">
        <dgm:presLayoutVars>
          <dgm:chMax val="0"/>
          <dgm:chPref val="0"/>
          <dgm:bulletEnabled val="1"/>
        </dgm:presLayoutVars>
      </dgm:prSet>
      <dgm:spPr/>
    </dgm:pt>
    <dgm:pt modelId="{4156157E-339F-48CD-AFC1-B769BFB12D05}" type="pres">
      <dgm:prSet presAssocID="{17C84731-0C20-4529-83E6-537B671848FC}" presName="quad2" presStyleLbl="node1" presStyleIdx="1" presStyleCnt="4" custScaleX="126864" custLinFactNeighborX="27721" custLinFactNeighborY="3242">
        <dgm:presLayoutVars>
          <dgm:chMax val="0"/>
          <dgm:chPref val="0"/>
          <dgm:bulletEnabled val="1"/>
        </dgm:presLayoutVars>
      </dgm:prSet>
      <dgm:spPr/>
    </dgm:pt>
    <dgm:pt modelId="{469AFE51-AB8D-4BAF-8E0A-113656C85B4F}" type="pres">
      <dgm:prSet presAssocID="{17C84731-0C20-4529-83E6-537B671848FC}" presName="quad3" presStyleLbl="node1" presStyleIdx="2" presStyleCnt="4" custScaleX="130789">
        <dgm:presLayoutVars>
          <dgm:chMax val="0"/>
          <dgm:chPref val="0"/>
          <dgm:bulletEnabled val="1"/>
        </dgm:presLayoutVars>
      </dgm:prSet>
      <dgm:spPr/>
    </dgm:pt>
    <dgm:pt modelId="{3F813818-C46C-41C2-92D4-07E1E15D2DA1}" type="pres">
      <dgm:prSet presAssocID="{17C84731-0C20-4529-83E6-537B671848FC}" presName="quad4" presStyleLbl="node1" presStyleIdx="3" presStyleCnt="4" custScaleX="112557" custLinFactNeighborX="19226" custLinFactNeighborY="447">
        <dgm:presLayoutVars>
          <dgm:chMax val="0"/>
          <dgm:chPref val="0"/>
          <dgm:bulletEnabled val="1"/>
        </dgm:presLayoutVars>
      </dgm:prSet>
      <dgm:spPr/>
    </dgm:pt>
  </dgm:ptLst>
  <dgm:cxnLst>
    <dgm:cxn modelId="{C796F80A-8DF8-41F3-AE02-B7E4DF3488D2}" srcId="{17C84731-0C20-4529-83E6-537B671848FC}" destId="{299C63E1-4ED5-4C3C-90CE-5D47099487D3}" srcOrd="3" destOrd="0" parTransId="{52D82802-4A50-4D9A-876B-4AD7269DDE72}" sibTransId="{1919DE78-16BB-461B-84FE-C0C392F911CA}"/>
    <dgm:cxn modelId="{F12BA61F-C6BC-4E7C-9C55-1CC25E4E4298}" type="presOf" srcId="{17C84731-0C20-4529-83E6-537B671848FC}" destId="{4A9B6DBA-6246-4B6C-8579-5B013F520020}" srcOrd="0" destOrd="0" presId="urn:microsoft.com/office/officeart/2005/8/layout/matrix3"/>
    <dgm:cxn modelId="{68F33874-8BAB-4CBB-BA17-0943920B74E4}" type="presOf" srcId="{58D5FF5B-AA6F-4553-84C8-82042BE285C2}" destId="{968E1FDC-939A-4C95-80F3-775127C007C5}" srcOrd="0" destOrd="0" presId="urn:microsoft.com/office/officeart/2005/8/layout/matrix3"/>
    <dgm:cxn modelId="{8DC75758-C33D-4688-902B-91B9C0E6CA7F}" type="presOf" srcId="{0A052861-6398-4870-978E-01CBD7A3512C}" destId="{4156157E-339F-48CD-AFC1-B769BFB12D05}" srcOrd="0" destOrd="0" presId="urn:microsoft.com/office/officeart/2005/8/layout/matrix3"/>
    <dgm:cxn modelId="{96C25E96-77B2-427C-8AFA-B388AAFE4BA1}" type="presOf" srcId="{97622670-7CCD-48EA-9D05-CC697F4A85D9}" destId="{469AFE51-AB8D-4BAF-8E0A-113656C85B4F}" srcOrd="0" destOrd="0" presId="urn:microsoft.com/office/officeart/2005/8/layout/matrix3"/>
    <dgm:cxn modelId="{9AD31CA8-24ED-44C5-A2BB-AC73CA32F0AE}" srcId="{17C84731-0C20-4529-83E6-537B671848FC}" destId="{97622670-7CCD-48EA-9D05-CC697F4A85D9}" srcOrd="2" destOrd="0" parTransId="{FE7E457F-997E-4975-938C-15973CC89697}" sibTransId="{86CD1A43-4F63-480C-8C1D-824CFE2AC961}"/>
    <dgm:cxn modelId="{CC7F33BF-7417-4899-A24B-5C21A28211F6}" srcId="{17C84731-0C20-4529-83E6-537B671848FC}" destId="{58D5FF5B-AA6F-4553-84C8-82042BE285C2}" srcOrd="0" destOrd="0" parTransId="{F937CF8E-543B-40AA-922F-205DE4C681A1}" sibTransId="{532D6621-0E35-49BE-B899-E1A06FDDE6AE}"/>
    <dgm:cxn modelId="{8094ACD6-B69B-47DC-97A1-9880F563217C}" srcId="{17C84731-0C20-4529-83E6-537B671848FC}" destId="{0A052861-6398-4870-978E-01CBD7A3512C}" srcOrd="1" destOrd="0" parTransId="{B478B041-EBAB-4311-9534-AB5C3755EDE7}" sibTransId="{4F6A3D3D-AFBE-438C-B35F-B0C15B330A99}"/>
    <dgm:cxn modelId="{1346CEF4-2990-4DCD-85C2-59C5B1B32B5D}" type="presOf" srcId="{299C63E1-4ED5-4C3C-90CE-5D47099487D3}" destId="{3F813818-C46C-41C2-92D4-07E1E15D2DA1}" srcOrd="0" destOrd="0" presId="urn:microsoft.com/office/officeart/2005/8/layout/matrix3"/>
    <dgm:cxn modelId="{D76B701A-2453-4C20-B6D1-B39B6B0F12AD}" type="presParOf" srcId="{4A9B6DBA-6246-4B6C-8579-5B013F520020}" destId="{B0AE6124-DDBC-45A6-B287-4EA5F9CDCF4B}" srcOrd="0" destOrd="0" presId="urn:microsoft.com/office/officeart/2005/8/layout/matrix3"/>
    <dgm:cxn modelId="{EB57644A-CB31-453F-B35C-5701C0C0FFA3}" type="presParOf" srcId="{4A9B6DBA-6246-4B6C-8579-5B013F520020}" destId="{968E1FDC-939A-4C95-80F3-775127C007C5}" srcOrd="1" destOrd="0" presId="urn:microsoft.com/office/officeart/2005/8/layout/matrix3"/>
    <dgm:cxn modelId="{75049FBB-AEDB-4FDF-AB5A-97210BB79537}" type="presParOf" srcId="{4A9B6DBA-6246-4B6C-8579-5B013F520020}" destId="{4156157E-339F-48CD-AFC1-B769BFB12D05}" srcOrd="2" destOrd="0" presId="urn:microsoft.com/office/officeart/2005/8/layout/matrix3"/>
    <dgm:cxn modelId="{0200C5C7-331A-451F-9E46-BD3893C68350}" type="presParOf" srcId="{4A9B6DBA-6246-4B6C-8579-5B013F520020}" destId="{469AFE51-AB8D-4BAF-8E0A-113656C85B4F}" srcOrd="3" destOrd="0" presId="urn:microsoft.com/office/officeart/2005/8/layout/matrix3"/>
    <dgm:cxn modelId="{7B223FC2-F3FC-4C5D-BD08-D61034B100DD}" type="presParOf" srcId="{4A9B6DBA-6246-4B6C-8579-5B013F520020}" destId="{3F813818-C46C-41C2-92D4-07E1E15D2DA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DE6F2F-9F1A-4B93-96B7-46CF0DAC9096}"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176A77D-FE1F-4385-98A7-4FFF3528EB5C}">
      <dgm:prSet/>
      <dgm:spPr/>
      <dgm:t>
        <a:bodyPr/>
        <a:lstStyle/>
        <a:p>
          <a:r>
            <a:rPr lang="el-GR"/>
            <a:t>Ας δούμε ενδεικτικά: </a:t>
          </a:r>
          <a:endParaRPr lang="en-US"/>
        </a:p>
      </dgm:t>
    </dgm:pt>
    <dgm:pt modelId="{0266ADE8-E5F1-4508-A824-AAD2E82FC0CE}" type="parTrans" cxnId="{417712C2-9A8A-41FD-A91E-6318E46476C6}">
      <dgm:prSet/>
      <dgm:spPr/>
      <dgm:t>
        <a:bodyPr/>
        <a:lstStyle/>
        <a:p>
          <a:endParaRPr lang="en-US"/>
        </a:p>
      </dgm:t>
    </dgm:pt>
    <dgm:pt modelId="{B47EB11A-062E-4A76-8E58-C54820449FA5}" type="sibTrans" cxnId="{417712C2-9A8A-41FD-A91E-6318E46476C6}">
      <dgm:prSet/>
      <dgm:spPr/>
      <dgm:t>
        <a:bodyPr/>
        <a:lstStyle/>
        <a:p>
          <a:endParaRPr lang="en-US"/>
        </a:p>
      </dgm:t>
    </dgm:pt>
    <dgm:pt modelId="{A599898B-8BB3-44AF-91EB-FB2289364537}">
      <dgm:prSet/>
      <dgm:spPr/>
      <dgm:t>
        <a:bodyPr/>
        <a:lstStyle/>
        <a:p>
          <a:r>
            <a:rPr lang="el-GR" dirty="0">
              <a:hlinkClick xmlns:r="http://schemas.openxmlformats.org/officeDocument/2006/relationships" r:id="rId1"/>
            </a:rPr>
            <a:t>Διδασκαλία Πληροφορικής στο Γυμνάσιο</a:t>
          </a:r>
          <a:endParaRPr lang="en-US" dirty="0"/>
        </a:p>
      </dgm:t>
    </dgm:pt>
    <dgm:pt modelId="{B75C9E88-077A-4D14-B8F3-1C277B4B4676}" type="parTrans" cxnId="{E6E9099F-6592-4D5F-80B9-403BE7187BF2}">
      <dgm:prSet/>
      <dgm:spPr/>
      <dgm:t>
        <a:bodyPr/>
        <a:lstStyle/>
        <a:p>
          <a:endParaRPr lang="en-US"/>
        </a:p>
      </dgm:t>
    </dgm:pt>
    <dgm:pt modelId="{D4ADA336-E798-4988-A86F-4AB7AE1CEB93}" type="sibTrans" cxnId="{E6E9099F-6592-4D5F-80B9-403BE7187BF2}">
      <dgm:prSet/>
      <dgm:spPr/>
      <dgm:t>
        <a:bodyPr/>
        <a:lstStyle/>
        <a:p>
          <a:endParaRPr lang="en-US"/>
        </a:p>
      </dgm:t>
    </dgm:pt>
    <dgm:pt modelId="{BC4319F2-576B-460F-B320-C9AD91428FF3}" type="pres">
      <dgm:prSet presAssocID="{ADDE6F2F-9F1A-4B93-96B7-46CF0DAC9096}" presName="hierChild1" presStyleCnt="0">
        <dgm:presLayoutVars>
          <dgm:chPref val="1"/>
          <dgm:dir/>
          <dgm:animOne val="branch"/>
          <dgm:animLvl val="lvl"/>
          <dgm:resizeHandles/>
        </dgm:presLayoutVars>
      </dgm:prSet>
      <dgm:spPr/>
    </dgm:pt>
    <dgm:pt modelId="{FF192B5E-661B-416B-8B9F-1B07686EC889}" type="pres">
      <dgm:prSet presAssocID="{A176A77D-FE1F-4385-98A7-4FFF3528EB5C}" presName="hierRoot1" presStyleCnt="0"/>
      <dgm:spPr/>
    </dgm:pt>
    <dgm:pt modelId="{653A0C49-D45A-4790-9864-2E76C7E3FEFE}" type="pres">
      <dgm:prSet presAssocID="{A176A77D-FE1F-4385-98A7-4FFF3528EB5C}" presName="composite" presStyleCnt="0"/>
      <dgm:spPr/>
    </dgm:pt>
    <dgm:pt modelId="{7A255B50-918C-4780-B638-0BADCC8D1D07}" type="pres">
      <dgm:prSet presAssocID="{A176A77D-FE1F-4385-98A7-4FFF3528EB5C}" presName="background" presStyleLbl="node0" presStyleIdx="0" presStyleCnt="2"/>
      <dgm:spPr/>
    </dgm:pt>
    <dgm:pt modelId="{72D0592B-7315-4C19-ADB3-B5AEE3AE4030}" type="pres">
      <dgm:prSet presAssocID="{A176A77D-FE1F-4385-98A7-4FFF3528EB5C}" presName="text" presStyleLbl="fgAcc0" presStyleIdx="0" presStyleCnt="2">
        <dgm:presLayoutVars>
          <dgm:chPref val="3"/>
        </dgm:presLayoutVars>
      </dgm:prSet>
      <dgm:spPr/>
    </dgm:pt>
    <dgm:pt modelId="{A8697501-86F0-4F09-885D-7E765063BA7B}" type="pres">
      <dgm:prSet presAssocID="{A176A77D-FE1F-4385-98A7-4FFF3528EB5C}" presName="hierChild2" presStyleCnt="0"/>
      <dgm:spPr/>
    </dgm:pt>
    <dgm:pt modelId="{652C9601-920E-4DD0-9EDD-AA6E4E7055A4}" type="pres">
      <dgm:prSet presAssocID="{A599898B-8BB3-44AF-91EB-FB2289364537}" presName="hierRoot1" presStyleCnt="0"/>
      <dgm:spPr/>
    </dgm:pt>
    <dgm:pt modelId="{78BD7753-61E5-44A8-A062-357C6FC51873}" type="pres">
      <dgm:prSet presAssocID="{A599898B-8BB3-44AF-91EB-FB2289364537}" presName="composite" presStyleCnt="0"/>
      <dgm:spPr/>
    </dgm:pt>
    <dgm:pt modelId="{75E24696-4BC4-4758-AD49-BF0A273AD39B}" type="pres">
      <dgm:prSet presAssocID="{A599898B-8BB3-44AF-91EB-FB2289364537}" presName="background" presStyleLbl="node0" presStyleIdx="1" presStyleCnt="2"/>
      <dgm:spPr/>
    </dgm:pt>
    <dgm:pt modelId="{26F2567D-06BF-4308-B729-7A87363B0654}" type="pres">
      <dgm:prSet presAssocID="{A599898B-8BB3-44AF-91EB-FB2289364537}" presName="text" presStyleLbl="fgAcc0" presStyleIdx="1" presStyleCnt="2">
        <dgm:presLayoutVars>
          <dgm:chPref val="3"/>
        </dgm:presLayoutVars>
      </dgm:prSet>
      <dgm:spPr/>
    </dgm:pt>
    <dgm:pt modelId="{2BB69A2E-E0D7-4B98-BD69-55390673429B}" type="pres">
      <dgm:prSet presAssocID="{A599898B-8BB3-44AF-91EB-FB2289364537}" presName="hierChild2" presStyleCnt="0"/>
      <dgm:spPr/>
    </dgm:pt>
  </dgm:ptLst>
  <dgm:cxnLst>
    <dgm:cxn modelId="{5C432576-D580-4CFB-AB39-1894B5A64E58}" type="presOf" srcId="{A599898B-8BB3-44AF-91EB-FB2289364537}" destId="{26F2567D-06BF-4308-B729-7A87363B0654}" srcOrd="0" destOrd="0" presId="urn:microsoft.com/office/officeart/2005/8/layout/hierarchy1"/>
    <dgm:cxn modelId="{E6E9099F-6592-4D5F-80B9-403BE7187BF2}" srcId="{ADDE6F2F-9F1A-4B93-96B7-46CF0DAC9096}" destId="{A599898B-8BB3-44AF-91EB-FB2289364537}" srcOrd="1" destOrd="0" parTransId="{B75C9E88-077A-4D14-B8F3-1C277B4B4676}" sibTransId="{D4ADA336-E798-4988-A86F-4AB7AE1CEB93}"/>
    <dgm:cxn modelId="{42CFB1C0-7114-4104-AA4B-7DE67836687A}" type="presOf" srcId="{A176A77D-FE1F-4385-98A7-4FFF3528EB5C}" destId="{72D0592B-7315-4C19-ADB3-B5AEE3AE4030}" srcOrd="0" destOrd="0" presId="urn:microsoft.com/office/officeart/2005/8/layout/hierarchy1"/>
    <dgm:cxn modelId="{417712C2-9A8A-41FD-A91E-6318E46476C6}" srcId="{ADDE6F2F-9F1A-4B93-96B7-46CF0DAC9096}" destId="{A176A77D-FE1F-4385-98A7-4FFF3528EB5C}" srcOrd="0" destOrd="0" parTransId="{0266ADE8-E5F1-4508-A824-AAD2E82FC0CE}" sibTransId="{B47EB11A-062E-4A76-8E58-C54820449FA5}"/>
    <dgm:cxn modelId="{801E82EF-AE1F-47E1-9A58-BF7B38C55D9E}" type="presOf" srcId="{ADDE6F2F-9F1A-4B93-96B7-46CF0DAC9096}" destId="{BC4319F2-576B-460F-B320-C9AD91428FF3}" srcOrd="0" destOrd="0" presId="urn:microsoft.com/office/officeart/2005/8/layout/hierarchy1"/>
    <dgm:cxn modelId="{318A40C5-3369-4B3E-85A6-475E52C262C5}" type="presParOf" srcId="{BC4319F2-576B-460F-B320-C9AD91428FF3}" destId="{FF192B5E-661B-416B-8B9F-1B07686EC889}" srcOrd="0" destOrd="0" presId="urn:microsoft.com/office/officeart/2005/8/layout/hierarchy1"/>
    <dgm:cxn modelId="{A86FFA2B-7185-4959-92AF-FBCA272C981D}" type="presParOf" srcId="{FF192B5E-661B-416B-8B9F-1B07686EC889}" destId="{653A0C49-D45A-4790-9864-2E76C7E3FEFE}" srcOrd="0" destOrd="0" presId="urn:microsoft.com/office/officeart/2005/8/layout/hierarchy1"/>
    <dgm:cxn modelId="{D71729B4-71AF-4C88-AD0D-FB00D1FCF8E9}" type="presParOf" srcId="{653A0C49-D45A-4790-9864-2E76C7E3FEFE}" destId="{7A255B50-918C-4780-B638-0BADCC8D1D07}" srcOrd="0" destOrd="0" presId="urn:microsoft.com/office/officeart/2005/8/layout/hierarchy1"/>
    <dgm:cxn modelId="{B8E26BE8-86E7-474D-8D2D-B6F5F26A9C00}" type="presParOf" srcId="{653A0C49-D45A-4790-9864-2E76C7E3FEFE}" destId="{72D0592B-7315-4C19-ADB3-B5AEE3AE4030}" srcOrd="1" destOrd="0" presId="urn:microsoft.com/office/officeart/2005/8/layout/hierarchy1"/>
    <dgm:cxn modelId="{A094B106-6DDE-4983-A156-A1A3D279B944}" type="presParOf" srcId="{FF192B5E-661B-416B-8B9F-1B07686EC889}" destId="{A8697501-86F0-4F09-885D-7E765063BA7B}" srcOrd="1" destOrd="0" presId="urn:microsoft.com/office/officeart/2005/8/layout/hierarchy1"/>
    <dgm:cxn modelId="{9A7E7C25-1986-40AF-9947-4BA051D9B36D}" type="presParOf" srcId="{BC4319F2-576B-460F-B320-C9AD91428FF3}" destId="{652C9601-920E-4DD0-9EDD-AA6E4E7055A4}" srcOrd="1" destOrd="0" presId="urn:microsoft.com/office/officeart/2005/8/layout/hierarchy1"/>
    <dgm:cxn modelId="{AFC604BF-6E6B-443E-B8E5-B20D974CE329}" type="presParOf" srcId="{652C9601-920E-4DD0-9EDD-AA6E4E7055A4}" destId="{78BD7753-61E5-44A8-A062-357C6FC51873}" srcOrd="0" destOrd="0" presId="urn:microsoft.com/office/officeart/2005/8/layout/hierarchy1"/>
    <dgm:cxn modelId="{5207B056-AC5F-440D-8308-62487E31D7EA}" type="presParOf" srcId="{78BD7753-61E5-44A8-A062-357C6FC51873}" destId="{75E24696-4BC4-4758-AD49-BF0A273AD39B}" srcOrd="0" destOrd="0" presId="urn:microsoft.com/office/officeart/2005/8/layout/hierarchy1"/>
    <dgm:cxn modelId="{A9F6B7CE-0794-46E4-BE83-E030940C8A4C}" type="presParOf" srcId="{78BD7753-61E5-44A8-A062-357C6FC51873}" destId="{26F2567D-06BF-4308-B729-7A87363B0654}" srcOrd="1" destOrd="0" presId="urn:microsoft.com/office/officeart/2005/8/layout/hierarchy1"/>
    <dgm:cxn modelId="{70F1D59F-4744-4439-8CC8-C5F7F69C287B}" type="presParOf" srcId="{652C9601-920E-4DD0-9EDD-AA6E4E7055A4}" destId="{2BB69A2E-E0D7-4B98-BD69-55390673429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6DBE3-359F-41A7-9B14-4260F2CC9BE8}">
      <dsp:nvSpPr>
        <dsp:cNvPr id="0" name=""/>
        <dsp:cNvSpPr/>
      </dsp:nvSpPr>
      <dsp:spPr>
        <a:xfrm>
          <a:off x="0" y="42108"/>
          <a:ext cx="6040745" cy="24823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t>Προοίμιο: Η Πληροφορική αποτελεί δομική συνιστώσα της σύγχρονης κοινωνίας και έχει επηρεάσει καθοριστικά κάθε πτυχή της καθημερινότητας</a:t>
          </a:r>
          <a:endParaRPr lang="en-US" sz="2100" kern="1200" dirty="0"/>
        </a:p>
      </dsp:txBody>
      <dsp:txXfrm>
        <a:off x="121178" y="163286"/>
        <a:ext cx="5798389" cy="2239981"/>
      </dsp:txXfrm>
    </dsp:sp>
    <dsp:sp modelId="{249AA1FF-223E-4619-8A1F-DFE72A34B1E0}">
      <dsp:nvSpPr>
        <dsp:cNvPr id="0" name=""/>
        <dsp:cNvSpPr/>
      </dsp:nvSpPr>
      <dsp:spPr>
        <a:xfrm>
          <a:off x="0" y="2584926"/>
          <a:ext cx="6040745" cy="248233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dirty="0"/>
            <a:t>Η Πληροφορική εντάσσεται στο Πρόγραμμα Σπουδών του Γυμνασίου με στόχο την ενίσχυση της ικανότητας μάθησης και τη συνεχή ανάπτυξη των δεξιοτήτων των μαθητών/-</a:t>
          </a:r>
          <a:r>
            <a:rPr lang="el-GR" sz="2100" kern="1200" dirty="0" err="1"/>
            <a:t>τριων</a:t>
          </a:r>
          <a:r>
            <a:rPr lang="el-GR" sz="2100" kern="1200" dirty="0"/>
            <a:t> να χρησιμοποιούν τις σύγχρονες ψηφιακές τεχνολογίες για τη απροβλημάτιστη συμμετοχή τους στην Κοινωνία της Γνώσης.</a:t>
          </a:r>
          <a:endParaRPr lang="en-US" sz="2100" kern="1200" dirty="0"/>
        </a:p>
      </dsp:txBody>
      <dsp:txXfrm>
        <a:off x="121178" y="2706104"/>
        <a:ext cx="5798389" cy="2239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8841C-99AE-42D1-BAB6-AF9C206FEF75}">
      <dsp:nvSpPr>
        <dsp:cNvPr id="0" name=""/>
        <dsp:cNvSpPr/>
      </dsp:nvSpPr>
      <dsp:spPr>
        <a:xfrm rot="4881620">
          <a:off x="905366" y="1431632"/>
          <a:ext cx="2558612" cy="1478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CBA8942-1193-416F-B69B-0483BE7BB5D4}">
      <dsp:nvSpPr>
        <dsp:cNvPr id="0" name=""/>
        <dsp:cNvSpPr/>
      </dsp:nvSpPr>
      <dsp:spPr>
        <a:xfrm>
          <a:off x="0" y="0"/>
          <a:ext cx="4950424" cy="98581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Η αξιολόγηση των μαθητών </a:t>
          </a:r>
          <a:r>
            <a:rPr lang="el-GR" sz="1400" kern="1200" dirty="0" err="1"/>
            <a:t>καθορίζεται</a:t>
          </a:r>
          <a:r>
            <a:rPr lang="el-GR" sz="1400" kern="1200" dirty="0"/>
            <a:t> με τις </a:t>
          </a:r>
          <a:r>
            <a:rPr lang="el-GR" sz="1400" kern="1200" dirty="0" err="1"/>
            <a:t>διατάξεις</a:t>
          </a:r>
          <a:r>
            <a:rPr lang="el-GR" sz="1400" kern="1200" dirty="0"/>
            <a:t> του </a:t>
          </a:r>
          <a:r>
            <a:rPr lang="el-GR" sz="1400" kern="1200" dirty="0" err="1"/>
            <a:t>π.δ.</a:t>
          </a:r>
          <a:r>
            <a:rPr lang="el-GR" sz="1400" kern="1200" dirty="0"/>
            <a:t> 126/2016 (Α’ 211), </a:t>
          </a:r>
          <a:r>
            <a:rPr lang="el-GR" sz="1400" kern="1200" dirty="0" err="1"/>
            <a:t>όπως</a:t>
          </a:r>
          <a:r>
            <a:rPr lang="el-GR" sz="1400" kern="1200" dirty="0"/>
            <a:t> </a:t>
          </a:r>
          <a:r>
            <a:rPr lang="el-GR" sz="1400" kern="1200" dirty="0" err="1"/>
            <a:t>τροποποιήθηκε</a:t>
          </a:r>
          <a:r>
            <a:rPr lang="el-GR" sz="1400" kern="1200" dirty="0"/>
            <a:t> με το </a:t>
          </a:r>
          <a:r>
            <a:rPr lang="el-GR" sz="1400" kern="1200" dirty="0" err="1"/>
            <a:t>άρθρο</a:t>
          </a:r>
          <a:r>
            <a:rPr lang="el-GR" sz="1400" kern="1200" dirty="0"/>
            <a:t> 4 του ν. 4692/2020 (Α ́ 111), την παρ. 1 του </a:t>
          </a:r>
          <a:r>
            <a:rPr lang="el-GR" sz="1400" kern="1200" dirty="0" err="1"/>
            <a:t>άρθρου</a:t>
          </a:r>
          <a:r>
            <a:rPr lang="el-GR" sz="1400" kern="1200" dirty="0"/>
            <a:t> 86 του ν. 4823/2021 (Α ́ 136) και το </a:t>
          </a:r>
          <a:r>
            <a:rPr lang="el-GR" sz="1400" kern="1200" dirty="0" err="1"/>
            <a:t>άρθρο</a:t>
          </a:r>
          <a:r>
            <a:rPr lang="el-GR" sz="1400" kern="1200" dirty="0"/>
            <a:t> 122 του ν. 4876/2021 (Α ́ 251). </a:t>
          </a:r>
          <a:endParaRPr lang="en-US" sz="1400" kern="1200" dirty="0"/>
        </a:p>
      </dsp:txBody>
      <dsp:txXfrm>
        <a:off x="28874" y="28874"/>
        <a:ext cx="4892676" cy="928071"/>
      </dsp:txXfrm>
    </dsp:sp>
    <dsp:sp modelId="{8DE912CB-DBC4-478E-8E03-27A90C5722AC}">
      <dsp:nvSpPr>
        <dsp:cNvPr id="0" name=""/>
        <dsp:cNvSpPr/>
      </dsp:nvSpPr>
      <dsp:spPr>
        <a:xfrm rot="21498297">
          <a:off x="4803653" y="3792795"/>
          <a:ext cx="802615" cy="486855"/>
        </a:xfrm>
        <a:prstGeom prst="rect">
          <a:avLst/>
        </a:prstGeom>
        <a:solidFill>
          <a:schemeClr val="accent2"/>
        </a:solidFill>
        <a:ln w="12700" cap="flat" cmpd="sng" algn="ctr">
          <a:solidFill>
            <a:schemeClr val="accent2">
              <a:shade val="15000"/>
            </a:schemeClr>
          </a:solidFill>
          <a:prstDash val="solid"/>
          <a:miter lim="800000"/>
        </a:ln>
        <a:effectLst/>
      </dsp:spPr>
      <dsp:style>
        <a:lnRef idx="2">
          <a:schemeClr val="accent2">
            <a:shade val="15000"/>
          </a:schemeClr>
        </a:lnRef>
        <a:fillRef idx="1">
          <a:schemeClr val="accent2"/>
        </a:fillRef>
        <a:effectRef idx="0">
          <a:schemeClr val="accent2"/>
        </a:effectRef>
        <a:fontRef idx="minor">
          <a:schemeClr val="lt1"/>
        </a:fontRef>
      </dsp:style>
    </dsp:sp>
    <dsp:sp modelId="{FFFF7AFC-846A-46F0-B0D2-D48555C740AE}">
      <dsp:nvSpPr>
        <dsp:cNvPr id="0" name=""/>
        <dsp:cNvSpPr/>
      </dsp:nvSpPr>
      <dsp:spPr>
        <a:xfrm>
          <a:off x="47602" y="1236301"/>
          <a:ext cx="5639233" cy="359087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l-GR" sz="1400" kern="1200" dirty="0"/>
            <a:t>1. Για την αξιολόγηση της επίδοσης του μαθητή κατά τη διάρκεια των </a:t>
          </a:r>
          <a:r>
            <a:rPr lang="el-GR" sz="1400" kern="1200" dirty="0" err="1"/>
            <a:t>τετραμήνων</a:t>
          </a:r>
          <a:r>
            <a:rPr lang="el-GR" sz="1400" kern="1200" dirty="0"/>
            <a:t> </a:t>
          </a:r>
          <a:r>
            <a:rPr lang="el-GR" sz="1400" b="1" kern="1200" dirty="0"/>
            <a:t>συνεκτιμώνται</a:t>
          </a:r>
          <a:r>
            <a:rPr lang="el-GR" sz="1400" kern="1200" dirty="0"/>
            <a:t> τα παρακάτω κριτήρια:</a:t>
          </a:r>
        </a:p>
        <a:p>
          <a:pPr marL="0" lvl="0" indent="0" algn="just" defTabSz="622300">
            <a:lnSpc>
              <a:spcPct val="90000"/>
            </a:lnSpc>
            <a:spcBef>
              <a:spcPct val="0"/>
            </a:spcBef>
            <a:spcAft>
              <a:spcPct val="35000"/>
            </a:spcAft>
            <a:buNone/>
          </a:pPr>
          <a:r>
            <a:rPr lang="el-GR" sz="1400" kern="1200" dirty="0"/>
            <a:t>  α) η συνολική συμμετοχή του μαθητή στη μαθησιακή διαδικασία</a:t>
          </a:r>
        </a:p>
        <a:p>
          <a:pPr marL="0" lvl="0" indent="0" algn="just" defTabSz="622300">
            <a:lnSpc>
              <a:spcPct val="90000"/>
            </a:lnSpc>
            <a:spcBef>
              <a:spcPct val="0"/>
            </a:spcBef>
            <a:spcAft>
              <a:spcPct val="35000"/>
            </a:spcAft>
            <a:buNone/>
          </a:pPr>
          <a:r>
            <a:rPr lang="el-GR" sz="1400" kern="1200" dirty="0"/>
            <a:t>  β) οι εργασίες που εκτελεί ο μαθητής στο πλαίσιο της καθημερινής μαθησιακής διαδικασίας στο σχολείο ή στο σπίτι, ατομικά ή ομαδικά,</a:t>
          </a:r>
        </a:p>
        <a:p>
          <a:pPr marL="0" lvl="0" indent="0" algn="just" defTabSz="622300">
            <a:lnSpc>
              <a:spcPct val="90000"/>
            </a:lnSpc>
            <a:spcBef>
              <a:spcPct val="0"/>
            </a:spcBef>
            <a:spcAft>
              <a:spcPct val="35000"/>
            </a:spcAft>
            <a:buNone/>
          </a:pPr>
          <a:r>
            <a:rPr lang="el-GR" sz="1400" kern="1200" dirty="0"/>
            <a:t>  γ) οι συνθετικές δημιουργικές εργασίες, ατομικές ή ομαδικές, και οι διαθεματικές εργασίες, ατομικές ή ομαδικές,</a:t>
          </a:r>
        </a:p>
        <a:p>
          <a:pPr marL="0" lvl="0" indent="0" algn="just" defTabSz="622300">
            <a:lnSpc>
              <a:spcPct val="90000"/>
            </a:lnSpc>
            <a:spcBef>
              <a:spcPct val="0"/>
            </a:spcBef>
            <a:spcAft>
              <a:spcPct val="35000"/>
            </a:spcAft>
            <a:buNone/>
          </a:pPr>
          <a:r>
            <a:rPr lang="el-GR" sz="1400" kern="1200" dirty="0"/>
            <a:t>  δ) </a:t>
          </a:r>
          <a:r>
            <a:rPr lang="el-GR" sz="1600" b="1" kern="1200" dirty="0"/>
            <a:t>οι </a:t>
          </a:r>
          <a:r>
            <a:rPr lang="el-GR" sz="1600" b="1" kern="1200" dirty="0" err="1"/>
            <a:t>τετραμηνιαίες</a:t>
          </a:r>
          <a:r>
            <a:rPr lang="el-GR" sz="1600" b="1" kern="1200" dirty="0"/>
            <a:t> δοκιμασίες αξιολόγησης (ωριαίες γραπτές δοκιμασίες ή ανάθεση και υποβολή/παρουσίαση ατομικής ή ομαδικής συνθετικής ή διαθεματικής δημιουργικής εργασίας ή αξιοποίηση των χαρακτηριστικών και των σταδίων εφαρμογής του μοντέλου της ανεστραμμένης τάξης),</a:t>
          </a:r>
        </a:p>
        <a:p>
          <a:pPr marL="0" lvl="0" indent="0" algn="just" defTabSz="622300">
            <a:lnSpc>
              <a:spcPct val="90000"/>
            </a:lnSpc>
            <a:spcBef>
              <a:spcPct val="0"/>
            </a:spcBef>
            <a:spcAft>
              <a:spcPct val="35000"/>
            </a:spcAft>
            <a:buNone/>
          </a:pPr>
          <a:r>
            <a:rPr lang="el-GR" sz="1400" kern="1200" dirty="0"/>
            <a:t> ε) οι ολιγόλεπτες γραπτές δοκιμασίες (τεστ). </a:t>
          </a:r>
          <a:endParaRPr lang="en-US" sz="1400" kern="1200" dirty="0"/>
        </a:p>
      </dsp:txBody>
      <dsp:txXfrm>
        <a:off x="152775" y="1341474"/>
        <a:ext cx="5428887" cy="3380531"/>
      </dsp:txXfrm>
    </dsp:sp>
    <dsp:sp modelId="{FE8997AA-53C0-40C2-B6D6-AF5257BF1836}">
      <dsp:nvSpPr>
        <dsp:cNvPr id="0" name=""/>
        <dsp:cNvSpPr/>
      </dsp:nvSpPr>
      <dsp:spPr>
        <a:xfrm>
          <a:off x="6140674" y="840648"/>
          <a:ext cx="5366719" cy="3990558"/>
        </a:xfrm>
        <a:prstGeom prst="roundRect">
          <a:avLst>
            <a:gd name="adj" fmla="val 10000"/>
          </a:avLst>
        </a:prstGeom>
        <a:solidFill>
          <a:schemeClr val="accent1"/>
        </a:solidFill>
        <a:ln w="12700" cap="flat" cmpd="sng" algn="ctr">
          <a:solidFill>
            <a:schemeClr val="accent1">
              <a:shade val="15000"/>
            </a:schemeClr>
          </a:solid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l-GR" sz="1400" kern="1200" dirty="0"/>
            <a:t> Όσον αφορά τις ωριαίες γραπτές δοκιμασίες αυτές είναι: </a:t>
          </a:r>
          <a:r>
            <a:rPr lang="el-GR" sz="1400" b="1" kern="1200" dirty="0"/>
            <a:t>α) προειδοποιημένες</a:t>
          </a:r>
          <a:r>
            <a:rPr lang="el-GR" sz="1400" kern="1200" dirty="0"/>
            <a:t>, αν έπονται μιας ανακεφαλαίωσης ή β) </a:t>
          </a:r>
          <a:r>
            <a:rPr lang="el-GR" sz="1400" b="1" kern="1200" dirty="0"/>
            <a:t>μη προειδοποιημένες</a:t>
          </a:r>
          <a:r>
            <a:rPr lang="el-GR" sz="1400" kern="1200" dirty="0"/>
            <a:t>, αν καλύπτουν την ύλη που διδάχθηκε στο αμέσως προηγούμενο μάθημα.</a:t>
          </a:r>
          <a:endParaRPr lang="en-US" sz="1400" kern="1200" dirty="0"/>
        </a:p>
        <a:p>
          <a:pPr marL="0" lvl="0" indent="0" algn="just" defTabSz="622300">
            <a:lnSpc>
              <a:spcPct val="90000"/>
            </a:lnSpc>
            <a:spcBef>
              <a:spcPct val="0"/>
            </a:spcBef>
            <a:spcAft>
              <a:spcPct val="35000"/>
            </a:spcAft>
            <a:buNone/>
          </a:pPr>
          <a:r>
            <a:rPr lang="el-GR" sz="1400" kern="1200" dirty="0"/>
            <a:t>3. </a:t>
          </a:r>
          <a:r>
            <a:rPr lang="el-GR" sz="1400" b="1" u="sng" kern="1200" dirty="0"/>
            <a:t>Στα μαθήματα της Ομάδας Α΄ και της Ομάδας Β΄ των περ. α’ και β’, αντίστοιχα, της παρ. 1 του άρθρου 2 διενεργείται υποχρεωτικά μία (1) </a:t>
          </a:r>
          <a:r>
            <a:rPr lang="el-GR" sz="1400" b="1" u="sng" kern="1200" dirty="0" err="1"/>
            <a:t>τετραμηνιαία</a:t>
          </a:r>
          <a:r>
            <a:rPr lang="el-GR" sz="1400" b="1" u="sng" kern="1200" dirty="0"/>
            <a:t> δοκιμασία αξιολόγησης. Οι διδάσκοντες μαθήματα της Ομάδας Α’ και της Ομάδας Β’ δύνανται να επιλέξουν στο πρώτο και στο δεύτερο τετράμηνο, τον τρόπο διεξαγωγής της αξιολόγησης αυτής επιλέγοντας μεταξύ των εναλλακτικών που προβλέπονται στην περ. δ’ της παρ. 1</a:t>
          </a:r>
          <a:r>
            <a:rPr lang="el-GR" sz="1400" kern="1200" dirty="0"/>
            <a:t>. </a:t>
          </a:r>
        </a:p>
        <a:p>
          <a:pPr marL="0" lvl="0" indent="0" algn="just" defTabSz="622300">
            <a:lnSpc>
              <a:spcPct val="90000"/>
            </a:lnSpc>
            <a:spcBef>
              <a:spcPct val="0"/>
            </a:spcBef>
            <a:spcAft>
              <a:spcPct val="35000"/>
            </a:spcAft>
            <a:buNone/>
          </a:pPr>
          <a:r>
            <a:rPr lang="el-GR" sz="1400" kern="1200" dirty="0"/>
            <a:t>4. Οι ολιγόλεπτες δοκιμασίες πραγματοποιούνται με ή χωρίς προειδοποίηση των μαθητών με τη μορφή σύντομων, ποικίλων και κατάλληλων γραπτών ερωτήσεων. Ο αριθμός και η συχνότητα των ολιγόλεπτων δοκιμασιών που πραγματοποιούνται σε κάθε τετράμηνο επαφίενται στην κρίση του διδάσκοντος.».</a:t>
          </a:r>
          <a:endParaRPr lang="en-US" sz="1400" kern="1200" dirty="0"/>
        </a:p>
        <a:p>
          <a:pPr marL="0" lvl="0" indent="0" algn="l" defTabSz="622300">
            <a:lnSpc>
              <a:spcPct val="90000"/>
            </a:lnSpc>
            <a:spcBef>
              <a:spcPct val="0"/>
            </a:spcBef>
            <a:spcAft>
              <a:spcPct val="35000"/>
            </a:spcAft>
            <a:buNone/>
          </a:pPr>
          <a:endParaRPr lang="en-US" sz="1400" kern="1200" dirty="0"/>
        </a:p>
      </dsp:txBody>
      <dsp:txXfrm>
        <a:off x="6257553" y="957527"/>
        <a:ext cx="5132961" cy="3756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E6124-DDBC-45A6-B287-4EA5F9CDCF4B}">
      <dsp:nvSpPr>
        <dsp:cNvPr id="0" name=""/>
        <dsp:cNvSpPr/>
      </dsp:nvSpPr>
      <dsp:spPr>
        <a:xfrm>
          <a:off x="672633" y="0"/>
          <a:ext cx="5243992" cy="524399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E1FDC-939A-4C95-80F3-775127C007C5}">
      <dsp:nvSpPr>
        <dsp:cNvPr id="0" name=""/>
        <dsp:cNvSpPr/>
      </dsp:nvSpPr>
      <dsp:spPr>
        <a:xfrm>
          <a:off x="874265" y="498179"/>
          <a:ext cx="2638252" cy="20451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Εργαστήριο Πληροφορικής ( η ίδια του η ύπαρξη, λειτουργικότητα </a:t>
          </a:r>
          <a:r>
            <a:rPr lang="el-GR" sz="2300" kern="1200" dirty="0" err="1"/>
            <a:t>κλπ</a:t>
          </a:r>
          <a:r>
            <a:rPr lang="el-GR" sz="2300" kern="1200" dirty="0"/>
            <a:t>)</a:t>
          </a:r>
          <a:endParaRPr lang="en-US" sz="2300" kern="1200" dirty="0"/>
        </a:p>
      </dsp:txBody>
      <dsp:txXfrm>
        <a:off x="974101" y="598015"/>
        <a:ext cx="2438580" cy="1845485"/>
      </dsp:txXfrm>
    </dsp:sp>
    <dsp:sp modelId="{4156157E-339F-48CD-AFC1-B769BFB12D05}">
      <dsp:nvSpPr>
        <dsp:cNvPr id="0" name=""/>
        <dsp:cNvSpPr/>
      </dsp:nvSpPr>
      <dsp:spPr>
        <a:xfrm>
          <a:off x="3665522" y="564483"/>
          <a:ext cx="2594568" cy="204515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Ύπαρξη </a:t>
          </a:r>
          <a:r>
            <a:rPr lang="el-GR" sz="2300" kern="1200" dirty="0" err="1"/>
            <a:t>κιτ</a:t>
          </a:r>
          <a:r>
            <a:rPr lang="el-GR" sz="2300" kern="1200" dirty="0"/>
            <a:t> ρομποτικής (υπάρχουν, ποια είναι </a:t>
          </a:r>
          <a:r>
            <a:rPr lang="el-GR" sz="2300" kern="1200" dirty="0" err="1"/>
            <a:t>κλπ</a:t>
          </a:r>
          <a:r>
            <a:rPr lang="el-GR" sz="2300" kern="1200" dirty="0"/>
            <a:t>)</a:t>
          </a:r>
          <a:endParaRPr lang="en-US" sz="2300" kern="1200" dirty="0"/>
        </a:p>
      </dsp:txBody>
      <dsp:txXfrm>
        <a:off x="3765358" y="664319"/>
        <a:ext cx="2394896" cy="1845485"/>
      </dsp:txXfrm>
    </dsp:sp>
    <dsp:sp modelId="{469AFE51-AB8D-4BAF-8E0A-113656C85B4F}">
      <dsp:nvSpPr>
        <dsp:cNvPr id="0" name=""/>
        <dsp:cNvSpPr/>
      </dsp:nvSpPr>
      <dsp:spPr>
        <a:xfrm>
          <a:off x="855971" y="2700656"/>
          <a:ext cx="2674840" cy="204515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Μεγάλα τμήματα </a:t>
          </a:r>
          <a:endParaRPr lang="en-US" sz="2300" kern="1200" dirty="0"/>
        </a:p>
      </dsp:txBody>
      <dsp:txXfrm>
        <a:off x="955807" y="2800492"/>
        <a:ext cx="2475168" cy="1845485"/>
      </dsp:txXfrm>
    </dsp:sp>
    <dsp:sp modelId="{3F813818-C46C-41C2-92D4-07E1E15D2DA1}">
      <dsp:nvSpPr>
        <dsp:cNvPr id="0" name=""/>
        <dsp:cNvSpPr/>
      </dsp:nvSpPr>
      <dsp:spPr>
        <a:xfrm>
          <a:off x="3638086" y="2709798"/>
          <a:ext cx="2301967" cy="20451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Πολλές χαμένες ώρες</a:t>
          </a:r>
          <a:endParaRPr lang="en-US" sz="2300" kern="1200" dirty="0"/>
        </a:p>
      </dsp:txBody>
      <dsp:txXfrm>
        <a:off x="3737922" y="2809634"/>
        <a:ext cx="2102295" cy="18454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55B50-918C-4780-B638-0BADCC8D1D07}">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0592B-7315-4C19-ADB3-B5AEE3AE4030}">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l-GR" sz="5300" kern="1200"/>
            <a:t>Ας δούμε ενδεικτικά: </a:t>
          </a:r>
          <a:endParaRPr lang="en-US" sz="5300" kern="1200"/>
        </a:p>
      </dsp:txBody>
      <dsp:txXfrm>
        <a:off x="602678" y="725825"/>
        <a:ext cx="4463730" cy="2771523"/>
      </dsp:txXfrm>
    </dsp:sp>
    <dsp:sp modelId="{75E24696-4BC4-4758-AD49-BF0A273AD39B}">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F2567D-06BF-4308-B729-7A87363B0654}">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l-GR" sz="5300" kern="1200" dirty="0">
              <a:hlinkClick xmlns:r="http://schemas.openxmlformats.org/officeDocument/2006/relationships" r:id="rId1"/>
            </a:rPr>
            <a:t>Διδασκαλία Πληροφορικής στο Γυμνάσιο</a:t>
          </a:r>
          <a:endParaRPr lang="en-US" sz="5300" kern="1200" dirty="0"/>
        </a:p>
      </dsp:txBody>
      <dsp:txXfrm>
        <a:off x="6269123" y="725825"/>
        <a:ext cx="4463730" cy="27715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9349A2-E3AD-4589-A4A5-2CD6814A43E8}" type="datetimeFigureOut">
              <a:rPr lang="en-US" smtClean="0"/>
              <a:t>11/21/2023</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9E920-CF59-4745-9343-4E285E5ADD19}" type="slidenum">
              <a:rPr lang="en-US" smtClean="0"/>
              <a:t>‹#›</a:t>
            </a:fld>
            <a:endParaRPr lang="en-US"/>
          </a:p>
        </p:txBody>
      </p:sp>
    </p:spTree>
    <p:extLst>
      <p:ext uri="{BB962C8B-B14F-4D97-AF65-F5344CB8AC3E}">
        <p14:creationId xmlns:p14="http://schemas.microsoft.com/office/powerpoint/2010/main" val="377301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A3C9E920-CF59-4745-9343-4E285E5ADD19}" type="slidenum">
              <a:rPr lang="en-US" smtClean="0"/>
              <a:t>4</a:t>
            </a:fld>
            <a:endParaRPr lang="en-US"/>
          </a:p>
        </p:txBody>
      </p:sp>
    </p:spTree>
    <p:extLst>
      <p:ext uri="{BB962C8B-B14F-4D97-AF65-F5344CB8AC3E}">
        <p14:creationId xmlns:p14="http://schemas.microsoft.com/office/powerpoint/2010/main" val="71471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Υπάρχουν τα γνωστά προβλήματα με το </a:t>
            </a:r>
            <a:r>
              <a:rPr lang="en-US" dirty="0"/>
              <a:t>Flash. </a:t>
            </a:r>
            <a:r>
              <a:rPr lang="el-GR" dirty="0"/>
              <a:t>Δεν έχουν μετατραπεί όλα τα μαθήματα σε </a:t>
            </a:r>
            <a:r>
              <a:rPr lang="en-US" dirty="0"/>
              <a:t>html5</a:t>
            </a:r>
          </a:p>
        </p:txBody>
      </p:sp>
      <p:sp>
        <p:nvSpPr>
          <p:cNvPr id="4" name="Θέση αριθμού διαφάνειας 3"/>
          <p:cNvSpPr>
            <a:spLocks noGrp="1"/>
          </p:cNvSpPr>
          <p:nvPr>
            <p:ph type="sldNum" sz="quarter" idx="5"/>
          </p:nvPr>
        </p:nvSpPr>
        <p:spPr/>
        <p:txBody>
          <a:bodyPr/>
          <a:lstStyle/>
          <a:p>
            <a:fld id="{A3C9E920-CF59-4745-9343-4E285E5ADD19}" type="slidenum">
              <a:rPr lang="en-US" smtClean="0"/>
              <a:t>22</a:t>
            </a:fld>
            <a:endParaRPr lang="en-US"/>
          </a:p>
        </p:txBody>
      </p:sp>
    </p:spTree>
    <p:extLst>
      <p:ext uri="{BB962C8B-B14F-4D97-AF65-F5344CB8AC3E}">
        <p14:creationId xmlns:p14="http://schemas.microsoft.com/office/powerpoint/2010/main" val="1431383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B9F008-DA64-6315-74CE-646DD18D7CF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89679D9F-BEA6-B148-0AFA-1D7534D061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1E494A87-EAE1-1197-5454-8D16CE5132AE}"/>
              </a:ext>
            </a:extLst>
          </p:cNvPr>
          <p:cNvSpPr>
            <a:spLocks noGrp="1"/>
          </p:cNvSpPr>
          <p:nvPr>
            <p:ph type="dt" sz="half" idx="10"/>
          </p:nvPr>
        </p:nvSpPr>
        <p:spPr/>
        <p:txBody>
          <a:bodyPr/>
          <a:lstStyle/>
          <a:p>
            <a:fld id="{46515260-4703-4563-AF36-5C802885752B}" type="datetimeFigureOut">
              <a:rPr lang="en-US" smtClean="0"/>
              <a:t>11/21/2023</a:t>
            </a:fld>
            <a:endParaRPr lang="en-US"/>
          </a:p>
        </p:txBody>
      </p:sp>
      <p:sp>
        <p:nvSpPr>
          <p:cNvPr id="5" name="Θέση υποσέλιδου 4">
            <a:extLst>
              <a:ext uri="{FF2B5EF4-FFF2-40B4-BE49-F238E27FC236}">
                <a16:creationId xmlns:a16="http://schemas.microsoft.com/office/drawing/2014/main" id="{F8490762-BEDB-880F-5E61-5CEA3B508B35}"/>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94B3A402-9EEC-C428-53B2-C7C5442BE07B}"/>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445926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558AF8-29DA-2B1E-88C2-149C58ED30E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6ACE0427-9B25-0833-E64C-B8CA18AFBD1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1ED5A9FD-47CF-EB8A-2D71-CBCA02104A14}"/>
              </a:ext>
            </a:extLst>
          </p:cNvPr>
          <p:cNvSpPr>
            <a:spLocks noGrp="1"/>
          </p:cNvSpPr>
          <p:nvPr>
            <p:ph type="dt" sz="half" idx="10"/>
          </p:nvPr>
        </p:nvSpPr>
        <p:spPr/>
        <p:txBody>
          <a:bodyPr/>
          <a:lstStyle/>
          <a:p>
            <a:fld id="{46515260-4703-4563-AF36-5C802885752B}" type="datetimeFigureOut">
              <a:rPr lang="en-US" smtClean="0"/>
              <a:t>11/21/2023</a:t>
            </a:fld>
            <a:endParaRPr lang="en-US"/>
          </a:p>
        </p:txBody>
      </p:sp>
      <p:sp>
        <p:nvSpPr>
          <p:cNvPr id="5" name="Θέση υποσέλιδου 4">
            <a:extLst>
              <a:ext uri="{FF2B5EF4-FFF2-40B4-BE49-F238E27FC236}">
                <a16:creationId xmlns:a16="http://schemas.microsoft.com/office/drawing/2014/main" id="{93542DE6-D42C-966B-F4BC-A14CAB8275AF}"/>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DAA86AD4-0C43-BB98-B025-C76553479A63}"/>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267366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4C886816-7696-50E4-393D-3022189D4B1B}"/>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4746628B-5677-35AC-67FA-EBEF8ED2A67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ACB84D52-464C-ABD9-C8EF-E02CCDA7FD1E}"/>
              </a:ext>
            </a:extLst>
          </p:cNvPr>
          <p:cNvSpPr>
            <a:spLocks noGrp="1"/>
          </p:cNvSpPr>
          <p:nvPr>
            <p:ph type="dt" sz="half" idx="10"/>
          </p:nvPr>
        </p:nvSpPr>
        <p:spPr/>
        <p:txBody>
          <a:bodyPr/>
          <a:lstStyle/>
          <a:p>
            <a:fld id="{46515260-4703-4563-AF36-5C802885752B}" type="datetimeFigureOut">
              <a:rPr lang="en-US" smtClean="0"/>
              <a:t>11/21/2023</a:t>
            </a:fld>
            <a:endParaRPr lang="en-US"/>
          </a:p>
        </p:txBody>
      </p:sp>
      <p:sp>
        <p:nvSpPr>
          <p:cNvPr id="5" name="Θέση υποσέλιδου 4">
            <a:extLst>
              <a:ext uri="{FF2B5EF4-FFF2-40B4-BE49-F238E27FC236}">
                <a16:creationId xmlns:a16="http://schemas.microsoft.com/office/drawing/2014/main" id="{FA3FA538-71A7-1951-198E-A31784257B88}"/>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6CD2CBB7-815E-CFC8-0910-CF7F81805584}"/>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122845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052EEC-C223-B7CE-398D-97A1A58F2ED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C5D28988-9C24-67BE-9987-EBDD5157148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085E4A51-ECEF-7B71-F802-93C4338AD256}"/>
              </a:ext>
            </a:extLst>
          </p:cNvPr>
          <p:cNvSpPr>
            <a:spLocks noGrp="1"/>
          </p:cNvSpPr>
          <p:nvPr>
            <p:ph type="dt" sz="half" idx="10"/>
          </p:nvPr>
        </p:nvSpPr>
        <p:spPr/>
        <p:txBody>
          <a:bodyPr/>
          <a:lstStyle/>
          <a:p>
            <a:fld id="{46515260-4703-4563-AF36-5C802885752B}" type="datetimeFigureOut">
              <a:rPr lang="en-US" smtClean="0"/>
              <a:t>11/21/2023</a:t>
            </a:fld>
            <a:endParaRPr lang="en-US"/>
          </a:p>
        </p:txBody>
      </p:sp>
      <p:sp>
        <p:nvSpPr>
          <p:cNvPr id="5" name="Θέση υποσέλιδου 4">
            <a:extLst>
              <a:ext uri="{FF2B5EF4-FFF2-40B4-BE49-F238E27FC236}">
                <a16:creationId xmlns:a16="http://schemas.microsoft.com/office/drawing/2014/main" id="{2D3E1F2A-C1BD-3B7C-3E86-2E51D638DFA9}"/>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22A50494-EF8E-3B71-77B9-527CDD6515BD}"/>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343702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0A1F43-67C7-D991-04D2-D8A1F573543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4997E626-01DD-7047-4875-647435BC60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0948EF5-ADD2-B84F-437B-4247766B35CE}"/>
              </a:ext>
            </a:extLst>
          </p:cNvPr>
          <p:cNvSpPr>
            <a:spLocks noGrp="1"/>
          </p:cNvSpPr>
          <p:nvPr>
            <p:ph type="dt" sz="half" idx="10"/>
          </p:nvPr>
        </p:nvSpPr>
        <p:spPr/>
        <p:txBody>
          <a:bodyPr/>
          <a:lstStyle/>
          <a:p>
            <a:fld id="{46515260-4703-4563-AF36-5C802885752B}" type="datetimeFigureOut">
              <a:rPr lang="en-US" smtClean="0"/>
              <a:t>11/21/2023</a:t>
            </a:fld>
            <a:endParaRPr lang="en-US"/>
          </a:p>
        </p:txBody>
      </p:sp>
      <p:sp>
        <p:nvSpPr>
          <p:cNvPr id="5" name="Θέση υποσέλιδου 4">
            <a:extLst>
              <a:ext uri="{FF2B5EF4-FFF2-40B4-BE49-F238E27FC236}">
                <a16:creationId xmlns:a16="http://schemas.microsoft.com/office/drawing/2014/main" id="{B999EF61-FD01-BD21-1AAC-A8CA6B758C47}"/>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7B9230FC-89A0-B014-DFD1-6876B04F3491}"/>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1604161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70610C-8BF4-BFB1-D8AC-6F7F610C31AD}"/>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57ED9EB5-5E5C-C00E-8A10-1B987EB35E0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82C00EA4-E107-32B0-B0C0-165D278A56E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9252ADE2-7402-9F71-82B1-9C76C8DDACEE}"/>
              </a:ext>
            </a:extLst>
          </p:cNvPr>
          <p:cNvSpPr>
            <a:spLocks noGrp="1"/>
          </p:cNvSpPr>
          <p:nvPr>
            <p:ph type="dt" sz="half" idx="10"/>
          </p:nvPr>
        </p:nvSpPr>
        <p:spPr/>
        <p:txBody>
          <a:bodyPr/>
          <a:lstStyle/>
          <a:p>
            <a:fld id="{46515260-4703-4563-AF36-5C802885752B}" type="datetimeFigureOut">
              <a:rPr lang="en-US" smtClean="0"/>
              <a:t>11/21/2023</a:t>
            </a:fld>
            <a:endParaRPr lang="en-US"/>
          </a:p>
        </p:txBody>
      </p:sp>
      <p:sp>
        <p:nvSpPr>
          <p:cNvPr id="6" name="Θέση υποσέλιδου 5">
            <a:extLst>
              <a:ext uri="{FF2B5EF4-FFF2-40B4-BE49-F238E27FC236}">
                <a16:creationId xmlns:a16="http://schemas.microsoft.com/office/drawing/2014/main" id="{F5568695-7DD0-6ED2-6450-41994B23DBFB}"/>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5D65FFD6-73C4-8303-42C4-7D2CD86D81B4}"/>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1299427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684470-3A22-7286-55A1-A6D56F3DBC0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31EF9202-79AE-AFD8-69C3-7DC4D3D04C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D7AE9FF-DFEA-6392-36A6-885FC38DCD1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52BFF5EB-5903-5CCD-C29A-E3A8EA3B7F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8D5CDC5-EE78-AF49-B11B-E26FB2278AE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D6883A32-6D7E-8918-47B8-AB03B6B6FFA5}"/>
              </a:ext>
            </a:extLst>
          </p:cNvPr>
          <p:cNvSpPr>
            <a:spLocks noGrp="1"/>
          </p:cNvSpPr>
          <p:nvPr>
            <p:ph type="dt" sz="half" idx="10"/>
          </p:nvPr>
        </p:nvSpPr>
        <p:spPr/>
        <p:txBody>
          <a:bodyPr/>
          <a:lstStyle/>
          <a:p>
            <a:fld id="{46515260-4703-4563-AF36-5C802885752B}" type="datetimeFigureOut">
              <a:rPr lang="en-US" smtClean="0"/>
              <a:t>11/21/2023</a:t>
            </a:fld>
            <a:endParaRPr lang="en-US"/>
          </a:p>
        </p:txBody>
      </p:sp>
      <p:sp>
        <p:nvSpPr>
          <p:cNvPr id="8" name="Θέση υποσέλιδου 7">
            <a:extLst>
              <a:ext uri="{FF2B5EF4-FFF2-40B4-BE49-F238E27FC236}">
                <a16:creationId xmlns:a16="http://schemas.microsoft.com/office/drawing/2014/main" id="{F53342E5-9FC6-7A64-E771-AAB78F4DAF7A}"/>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A194B239-5B58-42C8-FC04-61EFA86771A1}"/>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35126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D32F66-11D0-A9E9-9241-7345C894E2ED}"/>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1FB470DC-BA9A-0BFD-3D29-48B3F87BE27A}"/>
              </a:ext>
            </a:extLst>
          </p:cNvPr>
          <p:cNvSpPr>
            <a:spLocks noGrp="1"/>
          </p:cNvSpPr>
          <p:nvPr>
            <p:ph type="dt" sz="half" idx="10"/>
          </p:nvPr>
        </p:nvSpPr>
        <p:spPr/>
        <p:txBody>
          <a:bodyPr/>
          <a:lstStyle/>
          <a:p>
            <a:fld id="{46515260-4703-4563-AF36-5C802885752B}" type="datetimeFigureOut">
              <a:rPr lang="en-US" smtClean="0"/>
              <a:t>11/21/2023</a:t>
            </a:fld>
            <a:endParaRPr lang="en-US"/>
          </a:p>
        </p:txBody>
      </p:sp>
      <p:sp>
        <p:nvSpPr>
          <p:cNvPr id="4" name="Θέση υποσέλιδου 3">
            <a:extLst>
              <a:ext uri="{FF2B5EF4-FFF2-40B4-BE49-F238E27FC236}">
                <a16:creationId xmlns:a16="http://schemas.microsoft.com/office/drawing/2014/main" id="{A3DD6191-507E-08EB-332F-DF2608AE9A5B}"/>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311B909A-CFC9-51A5-EB9F-A0DC06FA3C2C}"/>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385748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AEB0A16-9D68-B0DA-A825-607CDECDF0FA}"/>
              </a:ext>
            </a:extLst>
          </p:cNvPr>
          <p:cNvSpPr>
            <a:spLocks noGrp="1"/>
          </p:cNvSpPr>
          <p:nvPr>
            <p:ph type="dt" sz="half" idx="10"/>
          </p:nvPr>
        </p:nvSpPr>
        <p:spPr/>
        <p:txBody>
          <a:bodyPr/>
          <a:lstStyle/>
          <a:p>
            <a:fld id="{46515260-4703-4563-AF36-5C802885752B}" type="datetimeFigureOut">
              <a:rPr lang="en-US" smtClean="0"/>
              <a:t>11/21/2023</a:t>
            </a:fld>
            <a:endParaRPr lang="en-US"/>
          </a:p>
        </p:txBody>
      </p:sp>
      <p:sp>
        <p:nvSpPr>
          <p:cNvPr id="3" name="Θέση υποσέλιδου 2">
            <a:extLst>
              <a:ext uri="{FF2B5EF4-FFF2-40B4-BE49-F238E27FC236}">
                <a16:creationId xmlns:a16="http://schemas.microsoft.com/office/drawing/2014/main" id="{24B1411D-710F-02AE-67E0-B941D14FADEC}"/>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24CA0183-C865-0C9C-7B6B-8D9648F60393}"/>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208158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91094C-8606-B317-747F-D2D6F3A7232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4B7CAACE-2924-09A4-9B85-EBCD0EB6E4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8DB6771B-4DAB-EBEB-DAA0-0B7F6E69F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05774C8-6B4B-5D9F-DBC4-65E951742788}"/>
              </a:ext>
            </a:extLst>
          </p:cNvPr>
          <p:cNvSpPr>
            <a:spLocks noGrp="1"/>
          </p:cNvSpPr>
          <p:nvPr>
            <p:ph type="dt" sz="half" idx="10"/>
          </p:nvPr>
        </p:nvSpPr>
        <p:spPr/>
        <p:txBody>
          <a:bodyPr/>
          <a:lstStyle/>
          <a:p>
            <a:fld id="{46515260-4703-4563-AF36-5C802885752B}" type="datetimeFigureOut">
              <a:rPr lang="en-US" smtClean="0"/>
              <a:t>11/21/2023</a:t>
            </a:fld>
            <a:endParaRPr lang="en-US"/>
          </a:p>
        </p:txBody>
      </p:sp>
      <p:sp>
        <p:nvSpPr>
          <p:cNvPr id="6" name="Θέση υποσέλιδου 5">
            <a:extLst>
              <a:ext uri="{FF2B5EF4-FFF2-40B4-BE49-F238E27FC236}">
                <a16:creationId xmlns:a16="http://schemas.microsoft.com/office/drawing/2014/main" id="{0B9825D0-91DB-27AE-12B5-281BC374C5E6}"/>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D438CAC5-6859-EF06-E98D-32C1A5D9C8E1}"/>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4127705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C10C25-3002-C170-4050-9BA390EAC87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B255DDAA-1D52-E6C5-50D6-6C4E45CFFF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05A73887-73C0-C9A8-4C6B-2A06D44487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8531809-6F00-D919-42B1-FEE73014F607}"/>
              </a:ext>
            </a:extLst>
          </p:cNvPr>
          <p:cNvSpPr>
            <a:spLocks noGrp="1"/>
          </p:cNvSpPr>
          <p:nvPr>
            <p:ph type="dt" sz="half" idx="10"/>
          </p:nvPr>
        </p:nvSpPr>
        <p:spPr/>
        <p:txBody>
          <a:bodyPr/>
          <a:lstStyle/>
          <a:p>
            <a:fld id="{46515260-4703-4563-AF36-5C802885752B}" type="datetimeFigureOut">
              <a:rPr lang="en-US" smtClean="0"/>
              <a:t>11/21/2023</a:t>
            </a:fld>
            <a:endParaRPr lang="en-US"/>
          </a:p>
        </p:txBody>
      </p:sp>
      <p:sp>
        <p:nvSpPr>
          <p:cNvPr id="6" name="Θέση υποσέλιδου 5">
            <a:extLst>
              <a:ext uri="{FF2B5EF4-FFF2-40B4-BE49-F238E27FC236}">
                <a16:creationId xmlns:a16="http://schemas.microsoft.com/office/drawing/2014/main" id="{DD787510-7593-6930-C453-9450576A7383}"/>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B5138E51-35F8-938A-982E-0526C6FB6EDC}"/>
              </a:ext>
            </a:extLst>
          </p:cNvPr>
          <p:cNvSpPr>
            <a:spLocks noGrp="1"/>
          </p:cNvSpPr>
          <p:nvPr>
            <p:ph type="sldNum" sz="quarter" idx="12"/>
          </p:nvPr>
        </p:nvSpPr>
        <p:spPr/>
        <p:txBody>
          <a:bodyPr/>
          <a:lstStyle/>
          <a:p>
            <a:fld id="{D1C3C3D6-544F-4A39-956A-7F555EE1CA7E}" type="slidenum">
              <a:rPr lang="en-US" smtClean="0"/>
              <a:t>‹#›</a:t>
            </a:fld>
            <a:endParaRPr lang="en-US"/>
          </a:p>
        </p:txBody>
      </p:sp>
    </p:spTree>
    <p:extLst>
      <p:ext uri="{BB962C8B-B14F-4D97-AF65-F5344CB8AC3E}">
        <p14:creationId xmlns:p14="http://schemas.microsoft.com/office/powerpoint/2010/main" val="38006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9B0ECEC-0230-5F9D-8FB4-B5861ADE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3044A0DB-1145-2B74-0492-94A427D6BB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8624831A-5853-500B-97C1-FA714984DE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15260-4703-4563-AF36-5C802885752B}" type="datetimeFigureOut">
              <a:rPr lang="en-US" smtClean="0"/>
              <a:t>11/21/2023</a:t>
            </a:fld>
            <a:endParaRPr lang="en-US"/>
          </a:p>
        </p:txBody>
      </p:sp>
      <p:sp>
        <p:nvSpPr>
          <p:cNvPr id="5" name="Θέση υποσέλιδου 4">
            <a:extLst>
              <a:ext uri="{FF2B5EF4-FFF2-40B4-BE49-F238E27FC236}">
                <a16:creationId xmlns:a16="http://schemas.microsoft.com/office/drawing/2014/main" id="{4FA3FDC6-A324-683F-26B2-C34A8A3EA9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16AB4B82-2075-EDFF-C221-796EBF3A51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3C3D6-544F-4A39-956A-7F555EE1CA7E}" type="slidenum">
              <a:rPr lang="en-US" smtClean="0"/>
              <a:t>‹#›</a:t>
            </a:fld>
            <a:endParaRPr lang="en-US"/>
          </a:p>
        </p:txBody>
      </p:sp>
    </p:spTree>
    <p:extLst>
      <p:ext uri="{BB962C8B-B14F-4D97-AF65-F5344CB8AC3E}">
        <p14:creationId xmlns:p14="http://schemas.microsoft.com/office/powerpoint/2010/main" val="4147771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layground-inovacao.com.br/tecnologia-e-educacao-evento-internacional-pela-primeira-vez-no-brasi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layground-inovacao.com.br/tecnologia-e-educacao-evento-internacional-pela-primeira-vez-no-brasi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layground-inovacao.com.br/tecnologia-e-educacao-evento-internacional-pela-primeira-vez-no-brasi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layground-inovacao.com.br/tecnologia-e-educacao-evento-internacional-pela-primeira-vez-no-brasi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layground-inovacao.com.br/tecnologia-e-educacao-evento-internacional-pela-primeira-vez-no-brasi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layground-inovacao.com.br/tecnologia-e-educacao-evento-internacional-pela-primeira-vez-no-brasi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layground-inovacao.com.br/tecnologia-e-educacao-evento-internacional-pela-primeira-vez-no-brasi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layground-inovacao.com.br/tecnologia-e-educacao-evento-internacional-pela-primeira-vez-no-brasi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layground-inovacao.com.br/tecnologia-e-educacao-evento-internacional-pela-primeira-vez-no-brasi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layground-inovacao.com.br/tecnologia-e-educacao-evento-internacional-pela-primeira-vez-no-brasil/"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Τίτλος 1">
            <a:extLst>
              <a:ext uri="{FF2B5EF4-FFF2-40B4-BE49-F238E27FC236}">
                <a16:creationId xmlns:a16="http://schemas.microsoft.com/office/drawing/2014/main" id="{58598648-32C2-4385-1E0C-E12805ABF797}"/>
              </a:ext>
            </a:extLst>
          </p:cNvPr>
          <p:cNvSpPr>
            <a:spLocks noGrp="1"/>
          </p:cNvSpPr>
          <p:nvPr>
            <p:ph type="ctrTitle"/>
          </p:nvPr>
        </p:nvSpPr>
        <p:spPr>
          <a:xfrm>
            <a:off x="5411897" y="886691"/>
            <a:ext cx="6302266" cy="1785938"/>
          </a:xfrm>
        </p:spPr>
        <p:txBody>
          <a:bodyPr anchor="b">
            <a:normAutofit fontScale="90000"/>
          </a:bodyPr>
          <a:lstStyle/>
          <a:p>
            <a:pPr algn="l"/>
            <a:r>
              <a:rPr lang="el-GR" b="1" dirty="0"/>
              <a:t>Η Πληροφορική στη </a:t>
            </a:r>
            <a:r>
              <a:rPr lang="el-GR" b="1" dirty="0" err="1"/>
              <a:t>Β΄θμια</a:t>
            </a:r>
            <a:r>
              <a:rPr lang="el-GR" b="1" dirty="0"/>
              <a:t> Εκπαίδευση -  Το Γυμνάσιο</a:t>
            </a:r>
            <a:endParaRPr lang="en-US" b="1" dirty="0"/>
          </a:p>
        </p:txBody>
      </p:sp>
      <p:sp>
        <p:nvSpPr>
          <p:cNvPr id="3" name="Υπότιτλος 2">
            <a:extLst>
              <a:ext uri="{FF2B5EF4-FFF2-40B4-BE49-F238E27FC236}">
                <a16:creationId xmlns:a16="http://schemas.microsoft.com/office/drawing/2014/main" id="{0A331DC1-7560-9436-9031-2BFB4983C66E}"/>
              </a:ext>
            </a:extLst>
          </p:cNvPr>
          <p:cNvSpPr>
            <a:spLocks noGrp="1"/>
          </p:cNvSpPr>
          <p:nvPr>
            <p:ph type="subTitle" idx="1"/>
          </p:nvPr>
        </p:nvSpPr>
        <p:spPr>
          <a:xfrm>
            <a:off x="5891668" y="3199102"/>
            <a:ext cx="6143313" cy="2278062"/>
          </a:xfrm>
        </p:spPr>
        <p:txBody>
          <a:bodyPr anchor="t">
            <a:normAutofit/>
          </a:bodyPr>
          <a:lstStyle/>
          <a:p>
            <a:pPr algn="l"/>
            <a:r>
              <a:rPr lang="el-GR" sz="1800" dirty="0"/>
              <a:t>Η διδασκαλία του μαθήματος </a:t>
            </a:r>
            <a:r>
              <a:rPr lang="el-GR" sz="1800" b="1" dirty="0"/>
              <a:t>Πληροφορική </a:t>
            </a:r>
            <a:r>
              <a:rPr lang="el-GR" sz="1800" dirty="0"/>
              <a:t>σύμφωνα με τις επικαιροποιημένες οδηγίες του 2023 - 2024</a:t>
            </a:r>
            <a:endParaRPr lang="en-US" sz="1800" dirty="0"/>
          </a:p>
          <a:p>
            <a:pPr algn="l"/>
            <a:endParaRPr lang="en-US" sz="800" dirty="0"/>
          </a:p>
          <a:p>
            <a:pPr algn="l"/>
            <a:r>
              <a:rPr lang="el-GR" sz="1200" dirty="0"/>
              <a:t>Κωνσταντίνος Χερτούρας – Σύμβουλος Εκπαίδευσης Πληροφορικής Χαλκιδικής</a:t>
            </a:r>
            <a:endParaRPr lang="en-US" sz="1200" dirty="0"/>
          </a:p>
        </p:txBody>
      </p:sp>
      <p:sp>
        <p:nvSpPr>
          <p:cNvPr id="16" name="Freeform: Shape 10">
            <a:extLst>
              <a:ext uri="{FF2B5EF4-FFF2-40B4-BE49-F238E27FC236}">
                <a16:creationId xmlns:a16="http://schemas.microsoft.com/office/drawing/2014/main" id="{18D32C3D-8F76-4E99-BE56-0836CC38C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493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70766076-46F5-42D5-A773-2B3BEF2B8B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557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7" name="Picture 4">
            <a:extLst>
              <a:ext uri="{FF2B5EF4-FFF2-40B4-BE49-F238E27FC236}">
                <a16:creationId xmlns:a16="http://schemas.microsoft.com/office/drawing/2014/main" id="{86242D6C-79D5-383F-0457-435C09CD1F40}"/>
              </a:ext>
            </a:extLst>
          </p:cNvPr>
          <p:cNvPicPr>
            <a:picLocks noChangeAspect="1"/>
          </p:cNvPicPr>
          <p:nvPr/>
        </p:nvPicPr>
        <p:blipFill rotWithShape="1">
          <a:blip r:embed="rId2"/>
          <a:srcRect l="47413" r="5333"/>
          <a:stretch/>
        </p:blipFill>
        <p:spPr>
          <a:xfrm>
            <a:off x="-1507" y="10"/>
            <a:ext cx="5205951" cy="6857990"/>
          </a:xfrm>
          <a:custGeom>
            <a:avLst/>
            <a:gdLst/>
            <a:ahLst/>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p:spPr>
      </p:pic>
      <p:sp>
        <p:nvSpPr>
          <p:cNvPr id="15" name="Freeform: Shape 14">
            <a:extLst>
              <a:ext uri="{FF2B5EF4-FFF2-40B4-BE49-F238E27FC236}">
                <a16:creationId xmlns:a16="http://schemas.microsoft.com/office/drawing/2014/main" id="{CB7B90D9-1EC2-4A12-B24A-342C1BCA2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9072" y="0"/>
            <a:ext cx="2845372" cy="6858000"/>
          </a:xfrm>
          <a:custGeom>
            <a:avLst/>
            <a:gdLst>
              <a:gd name="connsiteX0" fmla="*/ 939908 w 2845372"/>
              <a:gd name="connsiteY0" fmla="*/ 0 h 6858000"/>
              <a:gd name="connsiteX1" fmla="*/ 1222349 w 2845372"/>
              <a:gd name="connsiteY1" fmla="*/ 0 h 6858000"/>
              <a:gd name="connsiteX2" fmla="*/ 1244473 w 2845372"/>
              <a:gd name="connsiteY2" fmla="*/ 14997 h 6858000"/>
              <a:gd name="connsiteX3" fmla="*/ 2845372 w 2845372"/>
              <a:gd name="connsiteY3" fmla="*/ 3621656 h 6858000"/>
              <a:gd name="connsiteX4" fmla="*/ 971022 w 2845372"/>
              <a:gd name="connsiteY4" fmla="*/ 6374814 h 6858000"/>
              <a:gd name="connsiteX5" fmla="*/ 454374 w 2845372"/>
              <a:gd name="connsiteY5" fmla="*/ 6780599 h 6858000"/>
              <a:gd name="connsiteX6" fmla="*/ 342618 w 2845372"/>
              <a:gd name="connsiteY6" fmla="*/ 6858000 h 6858000"/>
              <a:gd name="connsiteX7" fmla="*/ 129116 w 2845372"/>
              <a:gd name="connsiteY7" fmla="*/ 6858000 h 6858000"/>
              <a:gd name="connsiteX8" fmla="*/ 0 w 2845372"/>
              <a:gd name="connsiteY8" fmla="*/ 6858000 h 6858000"/>
              <a:gd name="connsiteX9" fmla="*/ 119401 w 2845372"/>
              <a:gd name="connsiteY9" fmla="*/ 6780599 h 6858000"/>
              <a:gd name="connsiteX10" fmla="*/ 671389 w 2845372"/>
              <a:gd name="connsiteY10" fmla="*/ 6374814 h 6858000"/>
              <a:gd name="connsiteX11" fmla="*/ 2673952 w 2845372"/>
              <a:gd name="connsiteY11" fmla="*/ 3621656 h 6858000"/>
              <a:gd name="connsiteX12" fmla="*/ 963545 w 2845372"/>
              <a:gd name="connsiteY12"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5372" h="6858000">
                <a:moveTo>
                  <a:pt x="939908" y="0"/>
                </a:moveTo>
                <a:lnTo>
                  <a:pt x="1222349" y="0"/>
                </a:lnTo>
                <a:lnTo>
                  <a:pt x="1244473" y="14997"/>
                </a:lnTo>
                <a:cubicBezTo>
                  <a:pt x="2271636" y="754641"/>
                  <a:pt x="2845372" y="2093192"/>
                  <a:pt x="2845372" y="3621656"/>
                </a:cubicBezTo>
                <a:cubicBezTo>
                  <a:pt x="2845372" y="4969131"/>
                  <a:pt x="1916647" y="5602839"/>
                  <a:pt x="971022" y="6374814"/>
                </a:cubicBezTo>
                <a:cubicBezTo>
                  <a:pt x="798819" y="6515397"/>
                  <a:pt x="628192" y="6653108"/>
                  <a:pt x="454374" y="6780599"/>
                </a:cubicBezTo>
                <a:lnTo>
                  <a:pt x="342618" y="6858000"/>
                </a:lnTo>
                <a:lnTo>
                  <a:pt x="129116" y="6858000"/>
                </a:lnTo>
                <a:lnTo>
                  <a:pt x="0" y="6858000"/>
                </a:lnTo>
                <a:lnTo>
                  <a:pt x="119401" y="6780599"/>
                </a:lnTo>
                <a:cubicBezTo>
                  <a:pt x="305108" y="6653108"/>
                  <a:pt x="487407" y="6515397"/>
                  <a:pt x="671389" y="6374814"/>
                </a:cubicBezTo>
                <a:cubicBezTo>
                  <a:pt x="1681699" y="5602839"/>
                  <a:pt x="2673952" y="4969131"/>
                  <a:pt x="2673952" y="3621656"/>
                </a:cubicBezTo>
                <a:cubicBezTo>
                  <a:pt x="2673952" y="2093192"/>
                  <a:pt x="2060970" y="754641"/>
                  <a:pt x="963545"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38833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C50569-D6A6-E691-11A7-9C6873E2C641}"/>
              </a:ext>
            </a:extLst>
          </p:cNvPr>
          <p:cNvSpPr>
            <a:spLocks noGrp="1"/>
          </p:cNvSpPr>
          <p:nvPr>
            <p:ph type="title"/>
          </p:nvPr>
        </p:nvSpPr>
        <p:spPr>
          <a:xfrm>
            <a:off x="1137033" y="670559"/>
            <a:ext cx="4683321" cy="2148841"/>
          </a:xfrm>
        </p:spPr>
        <p:txBody>
          <a:bodyPr vert="horz" lIns="91440" tIns="45720" rIns="91440" bIns="45720" rtlCol="0" anchor="t">
            <a:normAutofit/>
          </a:bodyPr>
          <a:lstStyle/>
          <a:p>
            <a:r>
              <a:rPr lang="en-US" sz="4100" b="1" dirty="0"/>
              <a:t>Προτεινόμενες – </a:t>
            </a:r>
            <a:r>
              <a:rPr lang="el-GR" sz="4100" b="1" dirty="0"/>
              <a:t>κ</a:t>
            </a:r>
            <a:r>
              <a:rPr lang="en-US" sz="4100" b="1" dirty="0"/>
              <a:t>εντρικές διδακτικές προσεγγίσεις</a:t>
            </a:r>
          </a:p>
        </p:txBody>
      </p:sp>
      <p:pic>
        <p:nvPicPr>
          <p:cNvPr id="5" name="Θέση περιεχομένου 4" descr="Εικόνα που περιέχει οριγκάμι&#10;&#10;Περιγραφή που δημιουργήθηκε αυτόματα με χαμηλό επίπεδο εμπιστοσύνης">
            <a:extLst>
              <a:ext uri="{FF2B5EF4-FFF2-40B4-BE49-F238E27FC236}">
                <a16:creationId xmlns:a16="http://schemas.microsoft.com/office/drawing/2014/main" id="{6717D005-7206-06BC-028C-3151A173EE7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2704"/>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Θέση περιεχομένου 2">
            <a:extLst>
              <a:ext uri="{FF2B5EF4-FFF2-40B4-BE49-F238E27FC236}">
                <a16:creationId xmlns:a16="http://schemas.microsoft.com/office/drawing/2014/main" id="{5A245F49-3FFA-2945-73C8-BC0ACDB77C70}"/>
              </a:ext>
            </a:extLst>
          </p:cNvPr>
          <p:cNvSpPr txBox="1">
            <a:spLocks/>
          </p:cNvSpPr>
          <p:nvPr/>
        </p:nvSpPr>
        <p:spPr>
          <a:xfrm>
            <a:off x="6096000" y="670559"/>
            <a:ext cx="5256786" cy="5445076"/>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900" b="1" dirty="0" err="1"/>
              <a:t>Κύρι</a:t>
            </a:r>
            <a:r>
              <a:rPr lang="en-US" sz="1900" b="1" dirty="0"/>
              <a:t>α σημεία</a:t>
            </a:r>
          </a:p>
          <a:p>
            <a:pPr marL="0" algn="just"/>
            <a:endParaRPr lang="en-US" sz="1900" b="1" dirty="0"/>
          </a:p>
          <a:p>
            <a:pPr algn="just"/>
            <a:r>
              <a:rPr lang="en-US" sz="1900" b="1" dirty="0"/>
              <a:t> Η/Ο </a:t>
            </a:r>
            <a:r>
              <a:rPr lang="en-US" sz="1900" b="1" dirty="0" err="1"/>
              <a:t>εκ</a:t>
            </a:r>
            <a:r>
              <a:rPr lang="en-US" sz="1900" b="1" dirty="0"/>
              <a:t>παιδευτικός είναι ο καθοδηγητής – συντονιστής των δραστηριοτήτων</a:t>
            </a:r>
            <a:r>
              <a:rPr lang="el-GR" sz="1900" b="1" dirty="0"/>
              <a:t>. Δύνανται να προβούν σε εκείνες τις αλλαγές των οδηγιών του ΙΕΠ που επιβάλλονται για την ορθότερη επίτευξη των στόχων του μαθήματος. </a:t>
            </a:r>
            <a:endParaRPr lang="en-US" sz="1900" b="1" dirty="0"/>
          </a:p>
          <a:p>
            <a:pPr algn="just"/>
            <a:endParaRPr lang="en-US" sz="1900" b="1" dirty="0"/>
          </a:p>
          <a:p>
            <a:pPr algn="just"/>
            <a:r>
              <a:rPr lang="en-US" sz="1900" b="1" dirty="0"/>
              <a:t>  Η/Ο </a:t>
            </a:r>
            <a:r>
              <a:rPr lang="en-US" sz="1900" b="1" dirty="0" err="1"/>
              <a:t>εκ</a:t>
            </a:r>
            <a:r>
              <a:rPr lang="en-US" sz="1900" b="1" dirty="0"/>
              <a:t>παιδευτικός θα πρέπει να κάνει το χρονοπρογραμματισμό και το σχεδιασμό της διάρθρωσης της ύλης με βάση τα μαθησιακά χαρακτηριστικά, τα ενδιαφέροντα και τις προϋπάρχουσες γνώσεις και εμπειρίες των μαθητών</a:t>
            </a:r>
            <a:r>
              <a:rPr lang="el-GR" sz="1900" b="1" dirty="0"/>
              <a:t>/-</a:t>
            </a:r>
            <a:r>
              <a:rPr lang="el-GR" sz="1900" b="1" dirty="0" err="1"/>
              <a:t>τριων</a:t>
            </a:r>
            <a:r>
              <a:rPr lang="en-US" sz="1900" b="1" dirty="0"/>
              <a:t> της </a:t>
            </a:r>
            <a:r>
              <a:rPr lang="en-US" sz="1900" b="1" dirty="0" err="1"/>
              <a:t>τάξης</a:t>
            </a:r>
            <a:r>
              <a:rPr lang="en-US" sz="1900" b="1" dirty="0"/>
              <a:t> </a:t>
            </a:r>
            <a:r>
              <a:rPr lang="en-US" sz="1900" b="1" dirty="0" err="1"/>
              <a:t>του</a:t>
            </a:r>
            <a:r>
              <a:rPr lang="el-GR" sz="1900" b="1" dirty="0"/>
              <a:t> όπως αυτά διαμορφώθηκαν στην πρωτοβάθμια εκπαίδευση</a:t>
            </a:r>
            <a:r>
              <a:rPr lang="en-US" sz="1900" b="1" dirty="0"/>
              <a:t>.</a:t>
            </a:r>
          </a:p>
          <a:p>
            <a:pPr algn="just"/>
            <a:endParaRPr lang="en-US" sz="1900" b="1" dirty="0"/>
          </a:p>
          <a:p>
            <a:pPr algn="just"/>
            <a:r>
              <a:rPr lang="en-US" sz="1900" b="1" dirty="0"/>
              <a:t>Η </a:t>
            </a:r>
            <a:r>
              <a:rPr lang="en-US" sz="1900" b="1" dirty="0" err="1"/>
              <a:t>διδ</a:t>
            </a:r>
            <a:r>
              <a:rPr lang="en-US" sz="1900" b="1" dirty="0"/>
              <a:t>ακτική πορεία θα πρέπει να αξιοποιεί την έμφυτη περιέργεια και την αυτενέργεια των μαθητών/-τριων. </a:t>
            </a:r>
          </a:p>
          <a:p>
            <a:endParaRPr lang="en-US" sz="1900" dirty="0"/>
          </a:p>
          <a:p>
            <a:endParaRPr lang="en-US" sz="1900" dirty="0"/>
          </a:p>
          <a:p>
            <a:endParaRPr lang="en-US" sz="1900" dirty="0"/>
          </a:p>
        </p:txBody>
      </p:sp>
    </p:spTree>
    <p:extLst>
      <p:ext uri="{BB962C8B-B14F-4D97-AF65-F5344CB8AC3E}">
        <p14:creationId xmlns:p14="http://schemas.microsoft.com/office/powerpoint/2010/main" val="18490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E146348-583F-9C90-D3A5-3563E30883F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l-GR" sz="3600" kern="1200" dirty="0">
                <a:solidFill>
                  <a:srgbClr val="FFFFFF"/>
                </a:solidFill>
                <a:latin typeface="+mj-lt"/>
                <a:ea typeface="+mj-ea"/>
                <a:cs typeface="+mj-cs"/>
              </a:rPr>
              <a:t>Οδηγίες Α’ Τάξης</a:t>
            </a:r>
            <a:endParaRPr lang="en-US" sz="3600" kern="1200" dirty="0">
              <a:solidFill>
                <a:srgbClr val="FFFFFF"/>
              </a:solidFill>
              <a:latin typeface="+mj-lt"/>
              <a:ea typeface="+mj-ea"/>
              <a:cs typeface="+mj-cs"/>
            </a:endParaRPr>
          </a:p>
        </p:txBody>
      </p:sp>
      <p:pic>
        <p:nvPicPr>
          <p:cNvPr id="5" name="Θέση περιεχομένου 4">
            <a:extLst>
              <a:ext uri="{FF2B5EF4-FFF2-40B4-BE49-F238E27FC236}">
                <a16:creationId xmlns:a16="http://schemas.microsoft.com/office/drawing/2014/main" id="{1CEDADF4-D0E5-D7F1-0817-71D7E99AF295}"/>
              </a:ext>
            </a:extLst>
          </p:cNvPr>
          <p:cNvPicPr>
            <a:picLocks noGrp="1" noChangeAspect="1"/>
          </p:cNvPicPr>
          <p:nvPr>
            <p:ph idx="1"/>
          </p:nvPr>
        </p:nvPicPr>
        <p:blipFill>
          <a:blip r:embed="rId2"/>
          <a:stretch>
            <a:fillRect/>
          </a:stretch>
        </p:blipFill>
        <p:spPr>
          <a:xfrm>
            <a:off x="5205571" y="643466"/>
            <a:ext cx="5924190" cy="5568739"/>
          </a:xfrm>
          <a:prstGeom prst="rect">
            <a:avLst/>
          </a:prstGeom>
        </p:spPr>
      </p:pic>
    </p:spTree>
    <p:extLst>
      <p:ext uri="{BB962C8B-B14F-4D97-AF65-F5344CB8AC3E}">
        <p14:creationId xmlns:p14="http://schemas.microsoft.com/office/powerpoint/2010/main" val="985125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E146348-583F-9C90-D3A5-3563E30883F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l-GR" sz="3600" kern="1200" dirty="0">
                <a:solidFill>
                  <a:srgbClr val="FFFFFF"/>
                </a:solidFill>
                <a:latin typeface="+mj-lt"/>
                <a:ea typeface="+mj-ea"/>
                <a:cs typeface="+mj-cs"/>
              </a:rPr>
              <a:t>Οδηγίες Β’ Τάξης</a:t>
            </a:r>
            <a:endParaRPr lang="en-US" sz="3600" kern="1200" dirty="0">
              <a:solidFill>
                <a:srgbClr val="FFFFFF"/>
              </a:solidFill>
              <a:latin typeface="+mj-lt"/>
              <a:ea typeface="+mj-ea"/>
              <a:cs typeface="+mj-cs"/>
            </a:endParaRPr>
          </a:p>
        </p:txBody>
      </p:sp>
      <p:pic>
        <p:nvPicPr>
          <p:cNvPr id="9" name="Εικόνα 8">
            <a:extLst>
              <a:ext uri="{FF2B5EF4-FFF2-40B4-BE49-F238E27FC236}">
                <a16:creationId xmlns:a16="http://schemas.microsoft.com/office/drawing/2014/main" id="{0ECD1BA7-5842-9129-E86A-C8A8E4F9E964}"/>
              </a:ext>
            </a:extLst>
          </p:cNvPr>
          <p:cNvPicPr>
            <a:picLocks noChangeAspect="1"/>
          </p:cNvPicPr>
          <p:nvPr/>
        </p:nvPicPr>
        <p:blipFill>
          <a:blip r:embed="rId2"/>
          <a:stretch>
            <a:fillRect/>
          </a:stretch>
        </p:blipFill>
        <p:spPr>
          <a:xfrm>
            <a:off x="5269937" y="1360116"/>
            <a:ext cx="6495993" cy="3547653"/>
          </a:xfrm>
          <a:prstGeom prst="rect">
            <a:avLst/>
          </a:prstGeom>
        </p:spPr>
      </p:pic>
    </p:spTree>
    <p:extLst>
      <p:ext uri="{BB962C8B-B14F-4D97-AF65-F5344CB8AC3E}">
        <p14:creationId xmlns:p14="http://schemas.microsoft.com/office/powerpoint/2010/main" val="1259204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E146348-583F-9C90-D3A5-3563E30883F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l-GR" sz="3600" kern="1200" dirty="0">
                <a:solidFill>
                  <a:srgbClr val="FFFFFF"/>
                </a:solidFill>
                <a:latin typeface="+mj-lt"/>
                <a:ea typeface="+mj-ea"/>
                <a:cs typeface="+mj-cs"/>
              </a:rPr>
              <a:t>Οδηγίες Β’ Τάξης - Συνέχεια</a:t>
            </a:r>
            <a:endParaRPr lang="en-US" sz="3600" kern="1200" dirty="0">
              <a:solidFill>
                <a:srgbClr val="FFFFFF"/>
              </a:solidFill>
              <a:latin typeface="+mj-lt"/>
              <a:ea typeface="+mj-ea"/>
              <a:cs typeface="+mj-cs"/>
            </a:endParaRPr>
          </a:p>
        </p:txBody>
      </p:sp>
      <p:pic>
        <p:nvPicPr>
          <p:cNvPr id="12" name="Εικόνα 11">
            <a:extLst>
              <a:ext uri="{FF2B5EF4-FFF2-40B4-BE49-F238E27FC236}">
                <a16:creationId xmlns:a16="http://schemas.microsoft.com/office/drawing/2014/main" id="{AF5643B4-9104-3B3F-8A22-B5FEABAED99A}"/>
              </a:ext>
            </a:extLst>
          </p:cNvPr>
          <p:cNvPicPr>
            <a:picLocks noChangeAspect="1"/>
          </p:cNvPicPr>
          <p:nvPr/>
        </p:nvPicPr>
        <p:blipFill>
          <a:blip r:embed="rId2"/>
          <a:stretch>
            <a:fillRect/>
          </a:stretch>
        </p:blipFill>
        <p:spPr>
          <a:xfrm>
            <a:off x="5356615" y="602905"/>
            <a:ext cx="5210832" cy="2965211"/>
          </a:xfrm>
          <a:prstGeom prst="rect">
            <a:avLst/>
          </a:prstGeom>
        </p:spPr>
      </p:pic>
      <p:pic>
        <p:nvPicPr>
          <p:cNvPr id="16" name="Εικόνα 15">
            <a:extLst>
              <a:ext uri="{FF2B5EF4-FFF2-40B4-BE49-F238E27FC236}">
                <a16:creationId xmlns:a16="http://schemas.microsoft.com/office/drawing/2014/main" id="{0767A07D-1DA5-E778-A1ED-F38C3F4725DD}"/>
              </a:ext>
            </a:extLst>
          </p:cNvPr>
          <p:cNvPicPr>
            <a:picLocks noChangeAspect="1"/>
          </p:cNvPicPr>
          <p:nvPr/>
        </p:nvPicPr>
        <p:blipFill>
          <a:blip r:embed="rId3"/>
          <a:stretch>
            <a:fillRect/>
          </a:stretch>
        </p:blipFill>
        <p:spPr>
          <a:xfrm>
            <a:off x="5513932" y="3660920"/>
            <a:ext cx="4739491" cy="1246849"/>
          </a:xfrm>
          <a:prstGeom prst="rect">
            <a:avLst/>
          </a:prstGeom>
        </p:spPr>
      </p:pic>
      <p:pic>
        <p:nvPicPr>
          <p:cNvPr id="18" name="Εικόνα 17">
            <a:extLst>
              <a:ext uri="{FF2B5EF4-FFF2-40B4-BE49-F238E27FC236}">
                <a16:creationId xmlns:a16="http://schemas.microsoft.com/office/drawing/2014/main" id="{481ABA3F-B6FF-3003-D5F8-6E7225A67A74}"/>
              </a:ext>
            </a:extLst>
          </p:cNvPr>
          <p:cNvPicPr>
            <a:picLocks noChangeAspect="1"/>
          </p:cNvPicPr>
          <p:nvPr/>
        </p:nvPicPr>
        <p:blipFill>
          <a:blip r:embed="rId4"/>
          <a:stretch>
            <a:fillRect/>
          </a:stretch>
        </p:blipFill>
        <p:spPr>
          <a:xfrm>
            <a:off x="5513931" y="4739430"/>
            <a:ext cx="4739491" cy="1515665"/>
          </a:xfrm>
          <a:prstGeom prst="rect">
            <a:avLst/>
          </a:prstGeom>
        </p:spPr>
      </p:pic>
    </p:spTree>
    <p:extLst>
      <p:ext uri="{BB962C8B-B14F-4D97-AF65-F5344CB8AC3E}">
        <p14:creationId xmlns:p14="http://schemas.microsoft.com/office/powerpoint/2010/main" val="3052199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E146348-583F-9C90-D3A5-3563E30883F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l-GR" sz="3600" kern="1200" dirty="0">
                <a:solidFill>
                  <a:srgbClr val="FFFFFF"/>
                </a:solidFill>
                <a:latin typeface="+mj-lt"/>
                <a:ea typeface="+mj-ea"/>
                <a:cs typeface="+mj-cs"/>
              </a:rPr>
              <a:t>Οδηγίες Γ’ Τάξης</a:t>
            </a:r>
            <a:endParaRPr lang="en-US" sz="3600" kern="1200" dirty="0">
              <a:solidFill>
                <a:srgbClr val="FFFFFF"/>
              </a:solidFill>
              <a:latin typeface="+mj-lt"/>
              <a:ea typeface="+mj-ea"/>
              <a:cs typeface="+mj-cs"/>
            </a:endParaRPr>
          </a:p>
        </p:txBody>
      </p:sp>
      <p:pic>
        <p:nvPicPr>
          <p:cNvPr id="7" name="Εικόνα 6">
            <a:extLst>
              <a:ext uri="{FF2B5EF4-FFF2-40B4-BE49-F238E27FC236}">
                <a16:creationId xmlns:a16="http://schemas.microsoft.com/office/drawing/2014/main" id="{DFA53FC9-C2BA-88B4-7882-051DC91DD6CB}"/>
              </a:ext>
            </a:extLst>
          </p:cNvPr>
          <p:cNvPicPr>
            <a:picLocks noChangeAspect="1"/>
          </p:cNvPicPr>
          <p:nvPr/>
        </p:nvPicPr>
        <p:blipFill>
          <a:blip r:embed="rId2"/>
          <a:stretch>
            <a:fillRect/>
          </a:stretch>
        </p:blipFill>
        <p:spPr>
          <a:xfrm>
            <a:off x="5110868" y="1298810"/>
            <a:ext cx="6242932" cy="4260379"/>
          </a:xfrm>
          <a:prstGeom prst="rect">
            <a:avLst/>
          </a:prstGeom>
        </p:spPr>
      </p:pic>
    </p:spTree>
    <p:extLst>
      <p:ext uri="{BB962C8B-B14F-4D97-AF65-F5344CB8AC3E}">
        <p14:creationId xmlns:p14="http://schemas.microsoft.com/office/powerpoint/2010/main" val="3055920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0C60A4-2E91-70F2-65B6-BA09EE12352A}"/>
              </a:ext>
            </a:extLst>
          </p:cNvPr>
          <p:cNvPicPr>
            <a:picLocks noChangeAspect="1"/>
          </p:cNvPicPr>
          <p:nvPr/>
        </p:nvPicPr>
        <p:blipFill rotWithShape="1">
          <a:blip r:embed="rId2">
            <a:duotone>
              <a:schemeClr val="bg2">
                <a:shade val="45000"/>
                <a:satMod val="135000"/>
              </a:schemeClr>
              <a:prstClr val="white"/>
            </a:duotone>
          </a:blip>
          <a:srcRect b="15730"/>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3649A322-55C2-D74E-49D0-D0511C2ECC7D}"/>
              </a:ext>
            </a:extLst>
          </p:cNvPr>
          <p:cNvSpPr>
            <a:spLocks noGrp="1"/>
          </p:cNvSpPr>
          <p:nvPr>
            <p:ph type="title"/>
          </p:nvPr>
        </p:nvSpPr>
        <p:spPr/>
        <p:txBody>
          <a:bodyPr>
            <a:normAutofit/>
          </a:bodyPr>
          <a:lstStyle/>
          <a:p>
            <a:pPr algn="ctr"/>
            <a:r>
              <a:rPr lang="el-GR" b="1" dirty="0"/>
              <a:t>Αξιολόγηση Μαθητριών – Μαθητών	 στο πλαίσιο των οδηγιών του ΥΠΑΙΘΑ</a:t>
            </a:r>
            <a:endParaRPr lang="en-US" b="1" dirty="0"/>
          </a:p>
        </p:txBody>
      </p:sp>
      <p:graphicFrame>
        <p:nvGraphicFramePr>
          <p:cNvPr id="5" name="Θέση περιεχομένου 2">
            <a:extLst>
              <a:ext uri="{FF2B5EF4-FFF2-40B4-BE49-F238E27FC236}">
                <a16:creationId xmlns:a16="http://schemas.microsoft.com/office/drawing/2014/main" id="{F9B13BCC-EB08-8AD8-BCFB-5C69F9524834}"/>
              </a:ext>
            </a:extLst>
          </p:cNvPr>
          <p:cNvGraphicFramePr>
            <a:graphicFrameLocks noGrp="1"/>
          </p:cNvGraphicFramePr>
          <p:nvPr>
            <p:ph idx="1"/>
            <p:extLst>
              <p:ext uri="{D42A27DB-BD31-4B8C-83A1-F6EECF244321}">
                <p14:modId xmlns:p14="http://schemas.microsoft.com/office/powerpoint/2010/main" val="792737024"/>
              </p:ext>
            </p:extLst>
          </p:nvPr>
        </p:nvGraphicFramePr>
        <p:xfrm>
          <a:off x="335280" y="1898776"/>
          <a:ext cx="11643360" cy="4831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Βέλος: Δεξιό 2">
            <a:extLst>
              <a:ext uri="{FF2B5EF4-FFF2-40B4-BE49-F238E27FC236}">
                <a16:creationId xmlns:a16="http://schemas.microsoft.com/office/drawing/2014/main" id="{3BBF8BDD-7150-841E-12B9-1BF0FB62E911}"/>
              </a:ext>
            </a:extLst>
          </p:cNvPr>
          <p:cNvSpPr/>
          <p:nvPr/>
        </p:nvSpPr>
        <p:spPr>
          <a:xfrm>
            <a:off x="6007608" y="4562856"/>
            <a:ext cx="484632" cy="3474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703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C50569-D6A6-E691-11A7-9C6873E2C641}"/>
              </a:ext>
            </a:extLst>
          </p:cNvPr>
          <p:cNvSpPr>
            <a:spLocks noGrp="1"/>
          </p:cNvSpPr>
          <p:nvPr>
            <p:ph type="title"/>
          </p:nvPr>
        </p:nvSpPr>
        <p:spPr>
          <a:xfrm>
            <a:off x="713233" y="670559"/>
            <a:ext cx="2642615" cy="2148841"/>
          </a:xfrm>
        </p:spPr>
        <p:txBody>
          <a:bodyPr vert="horz" lIns="91440" tIns="45720" rIns="91440" bIns="45720" rtlCol="0" anchor="t">
            <a:normAutofit/>
          </a:bodyPr>
          <a:lstStyle/>
          <a:p>
            <a:r>
              <a:rPr lang="el-GR" sz="4100" b="1" dirty="0"/>
              <a:t>Το νέο πρόγραμμα σπουδών</a:t>
            </a:r>
            <a:endParaRPr lang="en-US" sz="4100" b="1" dirty="0"/>
          </a:p>
        </p:txBody>
      </p:sp>
      <p:pic>
        <p:nvPicPr>
          <p:cNvPr id="5" name="Θέση περιεχομένου 4" descr="Εικόνα που περιέχει οριγκάμι&#10;&#10;Περιγραφή που δημιουργήθηκε αυτόματα με χαμηλό επίπεδο εμπιστοσύνης">
            <a:extLst>
              <a:ext uri="{FF2B5EF4-FFF2-40B4-BE49-F238E27FC236}">
                <a16:creationId xmlns:a16="http://schemas.microsoft.com/office/drawing/2014/main" id="{6717D005-7206-06BC-028C-3151A173EE7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2704"/>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Θέση περιεχομένου 2">
            <a:extLst>
              <a:ext uri="{FF2B5EF4-FFF2-40B4-BE49-F238E27FC236}">
                <a16:creationId xmlns:a16="http://schemas.microsoft.com/office/drawing/2014/main" id="{5A245F49-3FFA-2945-73C8-BC0ACDB77C70}"/>
              </a:ext>
            </a:extLst>
          </p:cNvPr>
          <p:cNvSpPr txBox="1">
            <a:spLocks/>
          </p:cNvSpPr>
          <p:nvPr/>
        </p:nvSpPr>
        <p:spPr>
          <a:xfrm>
            <a:off x="4352544" y="670559"/>
            <a:ext cx="7000242" cy="54450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900" b="1" dirty="0"/>
              <a:t>Στο ΠΣ Πληροφορικής έχουν προστεθεί σημαντικές ενότητες όπως:</a:t>
            </a:r>
            <a:endParaRPr lang="en-US" sz="1900" b="1" dirty="0"/>
          </a:p>
          <a:p>
            <a:pPr marL="0" indent="0" algn="ctr">
              <a:buNone/>
            </a:pPr>
            <a:endParaRPr lang="en-US" sz="1900" b="1" dirty="0"/>
          </a:p>
          <a:p>
            <a:pPr marL="0" indent="0" algn="ctr">
              <a:buNone/>
            </a:pPr>
            <a:endParaRPr lang="el-GR" sz="1900" b="1" dirty="0"/>
          </a:p>
          <a:p>
            <a:pPr algn="just"/>
            <a:r>
              <a:rPr lang="el-GR" sz="1900" b="1" dirty="0"/>
              <a:t>Ανάλυση Δεδομένων, Εκπαιδευτική Ρομποτική και Υλικός Προγραμματισμός, Υπολογιστική Σκέψη, </a:t>
            </a:r>
            <a:r>
              <a:rPr lang="el-GR" sz="1900" b="1" dirty="0" err="1"/>
              <a:t>Κυβερνοασφάλεια</a:t>
            </a:r>
            <a:r>
              <a:rPr lang="el-GR" sz="1900" b="1" dirty="0"/>
              <a:t> (</a:t>
            </a:r>
            <a:r>
              <a:rPr lang="el-GR" sz="1900" b="1" dirty="0" err="1"/>
              <a:t>ιδιωτικότητα</a:t>
            </a:r>
            <a:r>
              <a:rPr lang="el-GR" sz="1900" b="1" dirty="0"/>
              <a:t>, προστασία δεδομένων και</a:t>
            </a:r>
            <a:r>
              <a:rPr lang="en-US" sz="1900" b="1" dirty="0"/>
              <a:t> </a:t>
            </a:r>
            <a:r>
              <a:rPr lang="el-GR" sz="1900" b="1" dirty="0"/>
              <a:t>συστημάτων), Ψηφιακή </a:t>
            </a:r>
            <a:r>
              <a:rPr lang="el-GR" sz="1900" b="1" dirty="0" err="1"/>
              <a:t>Πολιτότητα</a:t>
            </a:r>
            <a:r>
              <a:rPr lang="el-GR" sz="1900" b="1" dirty="0"/>
              <a:t> (πρωτόκολλα επικοινωνίας, διαχείριση διαδικτυακής φήμης και ταυτότητας,</a:t>
            </a:r>
            <a:r>
              <a:rPr lang="en-US" sz="1900" b="1" dirty="0"/>
              <a:t> </a:t>
            </a:r>
            <a:r>
              <a:rPr lang="el-GR" sz="1900" b="1" dirty="0"/>
              <a:t>πνευματικά δικαιώματα και Διαδίκτυο, συμμετοχή στα</a:t>
            </a:r>
            <a:r>
              <a:rPr lang="en-US" sz="1900" b="1" dirty="0"/>
              <a:t> </a:t>
            </a:r>
            <a:r>
              <a:rPr lang="el-GR" sz="1900" b="1" dirty="0"/>
              <a:t>κοινά μέσω Διαδικτύου) κ.α.</a:t>
            </a:r>
            <a:endParaRPr lang="en-US" sz="1900" dirty="0"/>
          </a:p>
          <a:p>
            <a:endParaRPr lang="el-GR" sz="1900" dirty="0"/>
          </a:p>
          <a:p>
            <a:r>
              <a:rPr lang="el-GR" sz="1900" b="1" dirty="0"/>
              <a:t>Σε αναμονή για την έκδοση/ηλεκτρονική τοποθέτηση του – (των) βιβλίου (-ων) που θα θέσει και ένα πλαίσιο διδασκαλίας.</a:t>
            </a:r>
            <a:endParaRPr lang="en-US" sz="1900" b="1" dirty="0"/>
          </a:p>
          <a:p>
            <a:endParaRPr lang="en-US" sz="1900" dirty="0"/>
          </a:p>
        </p:txBody>
      </p:sp>
    </p:spTree>
    <p:extLst>
      <p:ext uri="{BB962C8B-B14F-4D97-AF65-F5344CB8AC3E}">
        <p14:creationId xmlns:p14="http://schemas.microsoft.com/office/powerpoint/2010/main" val="854790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C50569-D6A6-E691-11A7-9C6873E2C641}"/>
              </a:ext>
            </a:extLst>
          </p:cNvPr>
          <p:cNvSpPr>
            <a:spLocks noGrp="1"/>
          </p:cNvSpPr>
          <p:nvPr>
            <p:ph type="title"/>
          </p:nvPr>
        </p:nvSpPr>
        <p:spPr>
          <a:xfrm>
            <a:off x="713233" y="670559"/>
            <a:ext cx="2642615" cy="2148841"/>
          </a:xfrm>
        </p:spPr>
        <p:txBody>
          <a:bodyPr vert="horz" lIns="91440" tIns="45720" rIns="91440" bIns="45720" rtlCol="0" anchor="t">
            <a:normAutofit/>
          </a:bodyPr>
          <a:lstStyle/>
          <a:p>
            <a:r>
              <a:rPr lang="el-GR" sz="4100" b="1" dirty="0"/>
              <a:t>Το νέο πρόγραμμα σπουδών</a:t>
            </a:r>
            <a:endParaRPr lang="en-US" sz="4100" b="1" dirty="0"/>
          </a:p>
        </p:txBody>
      </p:sp>
      <p:pic>
        <p:nvPicPr>
          <p:cNvPr id="5" name="Θέση περιεχομένου 4" descr="Εικόνα που περιέχει οριγκάμι&#10;&#10;Περιγραφή που δημιουργήθηκε αυτόματα με χαμηλό επίπεδο εμπιστοσύνης">
            <a:extLst>
              <a:ext uri="{FF2B5EF4-FFF2-40B4-BE49-F238E27FC236}">
                <a16:creationId xmlns:a16="http://schemas.microsoft.com/office/drawing/2014/main" id="{6717D005-7206-06BC-028C-3151A173EE7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2704"/>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Θέση περιεχομένου 2">
            <a:extLst>
              <a:ext uri="{FF2B5EF4-FFF2-40B4-BE49-F238E27FC236}">
                <a16:creationId xmlns:a16="http://schemas.microsoft.com/office/drawing/2014/main" id="{5A245F49-3FFA-2945-73C8-BC0ACDB77C70}"/>
              </a:ext>
            </a:extLst>
          </p:cNvPr>
          <p:cNvSpPr txBox="1">
            <a:spLocks/>
          </p:cNvSpPr>
          <p:nvPr/>
        </p:nvSpPr>
        <p:spPr>
          <a:xfrm>
            <a:off x="4361688" y="185926"/>
            <a:ext cx="7616952" cy="60137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900" b="1" dirty="0"/>
              <a:t>Το πνεύμα του προγράμματος σπουδών (Τεύχος </a:t>
            </a:r>
            <a:r>
              <a:rPr lang="en-US" sz="1900" b="1" dirty="0"/>
              <a:t>B’ 2932/03.05.2023</a:t>
            </a:r>
            <a:r>
              <a:rPr lang="el-GR" sz="1900" b="1" dirty="0"/>
              <a:t>)</a:t>
            </a:r>
            <a:r>
              <a:rPr lang="en-US" sz="1900" b="1" dirty="0"/>
              <a:t> </a:t>
            </a:r>
            <a:r>
              <a:rPr lang="el-GR" sz="1900" b="1" dirty="0"/>
              <a:t>: </a:t>
            </a:r>
            <a:endParaRPr lang="en-US" sz="1900" b="1" dirty="0"/>
          </a:p>
          <a:p>
            <a:pPr marL="0" indent="0">
              <a:buNone/>
            </a:pPr>
            <a:endParaRPr lang="el-GR" sz="1900" b="1" dirty="0"/>
          </a:p>
          <a:p>
            <a:pPr algn="just"/>
            <a:r>
              <a:rPr lang="el-GR" sz="1900" b="1" dirty="0"/>
              <a:t>Η δημιουργική όψη της Πληροφορικής αξίζει να τοποθετηθεί στο προσκήνιο του μαθήματος της Πληροφορικής στο Γυμνάσιο.</a:t>
            </a:r>
            <a:endParaRPr lang="en-US" sz="1900" b="1" dirty="0"/>
          </a:p>
          <a:p>
            <a:pPr algn="just"/>
            <a:endParaRPr lang="el-GR" sz="1900" b="1" dirty="0"/>
          </a:p>
          <a:p>
            <a:pPr algn="just"/>
            <a:r>
              <a:rPr lang="el-GR" sz="1900" b="1" dirty="0"/>
              <a:t>Οι μαθητές/</a:t>
            </a:r>
            <a:r>
              <a:rPr lang="el-GR" sz="1900" b="1" dirty="0" err="1"/>
              <a:t>τριες</a:t>
            </a:r>
            <a:r>
              <a:rPr lang="el-GR" sz="1900" b="1" dirty="0"/>
              <a:t> είναι σημαντικό να μάθουν πώς να δημιουργούν με τους Η/Υ και τις Ψηφιακές Τεχνολογίες, παράλληλα με την εξοικείωσή τους με τη χρήση έτοιμων εφαρμογών.</a:t>
            </a:r>
            <a:endParaRPr lang="en-US" sz="1900" b="1" dirty="0"/>
          </a:p>
          <a:p>
            <a:pPr algn="just"/>
            <a:endParaRPr lang="en-US" sz="1900" b="1" dirty="0"/>
          </a:p>
          <a:p>
            <a:pPr algn="just"/>
            <a:r>
              <a:rPr lang="el-GR" sz="1900" dirty="0"/>
              <a:t>Το πρωτείο ως ιδέα για το νέο πρόγραμμα σπουδών έχει η ενσωμάτωση της </a:t>
            </a:r>
            <a:r>
              <a:rPr lang="el-GR" sz="1900" b="1" dirty="0"/>
              <a:t>Υπολογιστικής Σκέψης</a:t>
            </a:r>
            <a:r>
              <a:rPr lang="en-US" sz="1900" b="1" dirty="0"/>
              <a:t> </a:t>
            </a:r>
            <a:r>
              <a:rPr lang="en-US" sz="1900" dirty="0"/>
              <a:t>- </a:t>
            </a:r>
            <a:r>
              <a:rPr lang="el-GR" sz="1900" dirty="0"/>
              <a:t>της ικανότητας διερμηνείας των προβλημάτων ως </a:t>
            </a:r>
            <a:r>
              <a:rPr lang="el-GR" sz="1900" b="1" dirty="0"/>
              <a:t>πληροφοριακών διεργασιών </a:t>
            </a:r>
            <a:r>
              <a:rPr lang="el-GR" sz="1900" dirty="0"/>
              <a:t>και την αναζήτηση, στη συνέχεια, της ανακάλυψης μιας υπολογιστικής λύσης.</a:t>
            </a:r>
            <a:r>
              <a:rPr lang="en-US" sz="1900" dirty="0"/>
              <a:t> </a:t>
            </a:r>
          </a:p>
          <a:p>
            <a:pPr algn="just"/>
            <a:endParaRPr lang="el-GR" sz="1900" dirty="0"/>
          </a:p>
          <a:p>
            <a:pPr algn="just"/>
            <a:r>
              <a:rPr lang="el-GR" sz="1900" b="1" dirty="0"/>
              <a:t>Η ανάπτυξη Υπολογιστικής Σκέψης</a:t>
            </a:r>
            <a:r>
              <a:rPr lang="el-GR" sz="1900" dirty="0"/>
              <a:t>, μέσω της εκπαίδευσης στην Πληροφορική, αποτελεί στρατηγικό πλεονέκτημα για την επιστημονική και τεχνολογική πρόοδο.</a:t>
            </a:r>
            <a:endParaRPr lang="en-US" sz="1900" dirty="0"/>
          </a:p>
        </p:txBody>
      </p:sp>
    </p:spTree>
    <p:extLst>
      <p:ext uri="{BB962C8B-B14F-4D97-AF65-F5344CB8AC3E}">
        <p14:creationId xmlns:p14="http://schemas.microsoft.com/office/powerpoint/2010/main" val="1149300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C50569-D6A6-E691-11A7-9C6873E2C641}"/>
              </a:ext>
            </a:extLst>
          </p:cNvPr>
          <p:cNvSpPr>
            <a:spLocks noGrp="1"/>
          </p:cNvSpPr>
          <p:nvPr>
            <p:ph type="title"/>
          </p:nvPr>
        </p:nvSpPr>
        <p:spPr>
          <a:xfrm>
            <a:off x="713233" y="670559"/>
            <a:ext cx="2642615" cy="2148841"/>
          </a:xfrm>
        </p:spPr>
        <p:txBody>
          <a:bodyPr vert="horz" lIns="91440" tIns="45720" rIns="91440" bIns="45720" rtlCol="0" anchor="t">
            <a:normAutofit/>
          </a:bodyPr>
          <a:lstStyle/>
          <a:p>
            <a:r>
              <a:rPr lang="el-GR" sz="4100" b="1" dirty="0"/>
              <a:t>Το νέο πρόγραμμα σπουδών</a:t>
            </a:r>
            <a:endParaRPr lang="en-US" sz="4100" b="1" dirty="0"/>
          </a:p>
        </p:txBody>
      </p:sp>
      <p:pic>
        <p:nvPicPr>
          <p:cNvPr id="5" name="Θέση περιεχομένου 4" descr="Εικόνα που περιέχει οριγκάμι&#10;&#10;Περιγραφή που δημιουργήθηκε αυτόματα με χαμηλό επίπεδο εμπιστοσύνης">
            <a:extLst>
              <a:ext uri="{FF2B5EF4-FFF2-40B4-BE49-F238E27FC236}">
                <a16:creationId xmlns:a16="http://schemas.microsoft.com/office/drawing/2014/main" id="{6717D005-7206-06BC-028C-3151A173EE7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2704"/>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Θέση περιεχομένου 2">
            <a:extLst>
              <a:ext uri="{FF2B5EF4-FFF2-40B4-BE49-F238E27FC236}">
                <a16:creationId xmlns:a16="http://schemas.microsoft.com/office/drawing/2014/main" id="{5A245F49-3FFA-2945-73C8-BC0ACDB77C70}"/>
              </a:ext>
            </a:extLst>
          </p:cNvPr>
          <p:cNvSpPr txBox="1">
            <a:spLocks/>
          </p:cNvSpPr>
          <p:nvPr/>
        </p:nvSpPr>
        <p:spPr>
          <a:xfrm>
            <a:off x="3849624" y="185926"/>
            <a:ext cx="7503162" cy="60137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900" b="1" dirty="0"/>
              <a:t>Το πνεύμα του προγράμματος σπουδών (Τεύχος </a:t>
            </a:r>
            <a:r>
              <a:rPr lang="en-US" sz="1900" b="1" dirty="0"/>
              <a:t>B’ 2932/03.05.2023</a:t>
            </a:r>
            <a:r>
              <a:rPr lang="el-GR" sz="1900" b="1" dirty="0"/>
              <a:t>)</a:t>
            </a:r>
            <a:r>
              <a:rPr lang="en-US" sz="1900" b="1" dirty="0"/>
              <a:t> </a:t>
            </a:r>
            <a:r>
              <a:rPr lang="el-GR" sz="1900" b="1" dirty="0"/>
              <a:t>: </a:t>
            </a:r>
            <a:endParaRPr lang="en-US" sz="1900" b="1" dirty="0"/>
          </a:p>
          <a:p>
            <a:pPr marL="0" indent="0">
              <a:buNone/>
            </a:pPr>
            <a:endParaRPr lang="el-GR" sz="1900" b="1" dirty="0"/>
          </a:p>
          <a:p>
            <a:pPr algn="just"/>
            <a:r>
              <a:rPr lang="el-GR" sz="1900" b="1" dirty="0"/>
              <a:t>Η υπολογιστική σκέψη </a:t>
            </a:r>
            <a:r>
              <a:rPr lang="el-GR" sz="1900" dirty="0"/>
              <a:t>αποτελεί αναμφισβήτητα σημαντική ικανότητα για τον σύγχρονο πολίτη, στην οποία μπορεί να στηριχθεί η μελλοντική επιστημονική και τεχνολογική πρόοδος.</a:t>
            </a:r>
          </a:p>
          <a:p>
            <a:pPr algn="just"/>
            <a:r>
              <a:rPr lang="el-GR" sz="1900" b="1" dirty="0"/>
              <a:t> Η εξοικείωση με εφαρμογές παραγωγικότητας της Πληροφορικής </a:t>
            </a:r>
            <a:r>
              <a:rPr lang="el-GR" sz="1900" dirty="0"/>
              <a:t>θεωρείται απαραίτητη για τη συμμετοχή στο οικονομικό γίγνεσθαι, όπως και η εξοικείωση με τις εφαρμογές του Διαδικτύου. </a:t>
            </a:r>
          </a:p>
          <a:p>
            <a:pPr algn="just"/>
            <a:r>
              <a:rPr lang="el-GR" sz="1900" b="1" dirty="0"/>
              <a:t>Ένα σημαντικό μέρος της σχέσης πολίτη-πολιτείας έχει πλέον ψηφιακή μορφή.</a:t>
            </a:r>
            <a:r>
              <a:rPr lang="en-US" sz="1900" b="1" dirty="0"/>
              <a:t> </a:t>
            </a:r>
            <a:endParaRPr lang="el-GR" sz="1900" b="1" dirty="0"/>
          </a:p>
          <a:p>
            <a:pPr algn="just"/>
            <a:r>
              <a:rPr lang="en-US" sz="1900" b="1" dirty="0"/>
              <a:t>H</a:t>
            </a:r>
            <a:r>
              <a:rPr lang="el-GR" sz="1900" b="1" dirty="0"/>
              <a:t> πρόσβαση στον πολιτισμό και η δημιουργική έκφραση έχουν επίσης μετασχηματιστεί ψηφιακά.</a:t>
            </a:r>
            <a:endParaRPr lang="en-US" sz="1900" b="1" dirty="0"/>
          </a:p>
          <a:p>
            <a:pPr algn="just"/>
            <a:r>
              <a:rPr lang="en-US" sz="1900" b="1" dirty="0"/>
              <a:t>H</a:t>
            </a:r>
            <a:r>
              <a:rPr lang="el-GR" sz="1900" b="1" dirty="0"/>
              <a:t> εξάπλωση των εφαρμογών της τεχνητής νοημοσύνης, </a:t>
            </a:r>
            <a:r>
              <a:rPr lang="el-GR" sz="1900" dirty="0"/>
              <a:t>της μηχανικής μάθησης, της επιστήμης των δεδομένων και του υλικού προγραμματισμού, καθώς και του </a:t>
            </a:r>
            <a:r>
              <a:rPr lang="en-US" sz="1900" dirty="0"/>
              <a:t>IOT </a:t>
            </a:r>
            <a:r>
              <a:rPr lang="el-GR" sz="1900" dirty="0"/>
              <a:t>στην καθημερινή ζωή έχει καταστήσει αναγκαία</a:t>
            </a:r>
            <a:r>
              <a:rPr lang="en-US" sz="1900" dirty="0"/>
              <a:t> </a:t>
            </a:r>
            <a:r>
              <a:rPr lang="el-GR" sz="1900" dirty="0"/>
              <a:t>την ανάλογη εκπαίδευση των πολιτών, για να μπορούν</a:t>
            </a:r>
            <a:r>
              <a:rPr lang="en-US" sz="1900" dirty="0"/>
              <a:t> </a:t>
            </a:r>
            <a:r>
              <a:rPr lang="el-GR" sz="1900" dirty="0"/>
              <a:t>να </a:t>
            </a:r>
            <a:r>
              <a:rPr lang="el-GR" sz="1900" dirty="0" err="1"/>
              <a:t>νοηματοδοτούν</a:t>
            </a:r>
            <a:r>
              <a:rPr lang="el-GR" sz="1900" dirty="0"/>
              <a:t> την καθημερινότητά τους</a:t>
            </a:r>
            <a:endParaRPr lang="en-US" sz="1900" dirty="0"/>
          </a:p>
          <a:p>
            <a:pPr algn="just"/>
            <a:endParaRPr lang="el-GR" sz="1900" dirty="0"/>
          </a:p>
          <a:p>
            <a:pPr marL="0" indent="0" algn="just">
              <a:buNone/>
            </a:pPr>
            <a:r>
              <a:rPr lang="en-US" sz="1000" dirty="0"/>
              <a:t>        						</a:t>
            </a:r>
            <a:r>
              <a:rPr lang="el-GR" sz="1000" dirty="0"/>
              <a:t>ΙΟΤ (</a:t>
            </a:r>
            <a:r>
              <a:rPr lang="en-US" sz="1000" dirty="0"/>
              <a:t>Internet of Things)</a:t>
            </a:r>
          </a:p>
        </p:txBody>
      </p:sp>
    </p:spTree>
    <p:extLst>
      <p:ext uri="{BB962C8B-B14F-4D97-AF65-F5344CB8AC3E}">
        <p14:creationId xmlns:p14="http://schemas.microsoft.com/office/powerpoint/2010/main" val="3309133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C50569-D6A6-E691-11A7-9C6873E2C641}"/>
              </a:ext>
            </a:extLst>
          </p:cNvPr>
          <p:cNvSpPr>
            <a:spLocks noGrp="1"/>
          </p:cNvSpPr>
          <p:nvPr>
            <p:ph type="title"/>
          </p:nvPr>
        </p:nvSpPr>
        <p:spPr>
          <a:xfrm>
            <a:off x="713233" y="670559"/>
            <a:ext cx="2642615" cy="2148841"/>
          </a:xfrm>
        </p:spPr>
        <p:txBody>
          <a:bodyPr vert="horz" lIns="91440" tIns="45720" rIns="91440" bIns="45720" rtlCol="0" anchor="t">
            <a:normAutofit/>
          </a:bodyPr>
          <a:lstStyle/>
          <a:p>
            <a:r>
              <a:rPr lang="el-GR" sz="4100" b="1" dirty="0"/>
              <a:t>Το νέο πρόγραμμα σπουδών</a:t>
            </a:r>
            <a:endParaRPr lang="en-US" sz="4100" b="1" dirty="0"/>
          </a:p>
        </p:txBody>
      </p:sp>
      <p:pic>
        <p:nvPicPr>
          <p:cNvPr id="5" name="Θέση περιεχομένου 4" descr="Εικόνα που περιέχει οριγκάμι&#10;&#10;Περιγραφή που δημιουργήθηκε αυτόματα με χαμηλό επίπεδο εμπιστοσύνης">
            <a:extLst>
              <a:ext uri="{FF2B5EF4-FFF2-40B4-BE49-F238E27FC236}">
                <a16:creationId xmlns:a16="http://schemas.microsoft.com/office/drawing/2014/main" id="{6717D005-7206-06BC-028C-3151A173EE7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2704"/>
          <a:stretch/>
        </p:blipFill>
        <p:spPr>
          <a:xfrm>
            <a:off x="1" y="3105151"/>
            <a:ext cx="4099125" cy="2920745"/>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Θέση περιεχομένου 2">
            <a:extLst>
              <a:ext uri="{FF2B5EF4-FFF2-40B4-BE49-F238E27FC236}">
                <a16:creationId xmlns:a16="http://schemas.microsoft.com/office/drawing/2014/main" id="{5A245F49-3FFA-2945-73C8-BC0ACDB77C70}"/>
              </a:ext>
            </a:extLst>
          </p:cNvPr>
          <p:cNvSpPr txBox="1">
            <a:spLocks/>
          </p:cNvSpPr>
          <p:nvPr/>
        </p:nvSpPr>
        <p:spPr>
          <a:xfrm>
            <a:off x="3172968" y="185926"/>
            <a:ext cx="8805672" cy="6498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900" b="1" dirty="0"/>
              <a:t>Το πνεύμα του προγράμματος σπουδών (Τεύχος </a:t>
            </a:r>
            <a:r>
              <a:rPr lang="en-US" sz="1900" b="1" dirty="0"/>
              <a:t>B’ 2932/03.05.2023</a:t>
            </a:r>
            <a:r>
              <a:rPr lang="el-GR" sz="1900" b="1" dirty="0"/>
              <a:t>)</a:t>
            </a:r>
            <a:r>
              <a:rPr lang="en-US" sz="1900" b="1" dirty="0"/>
              <a:t> </a:t>
            </a:r>
            <a:r>
              <a:rPr lang="el-GR" sz="1900" b="1" dirty="0"/>
              <a:t>: </a:t>
            </a:r>
            <a:endParaRPr lang="en-US" sz="1900" b="1" dirty="0"/>
          </a:p>
          <a:p>
            <a:pPr marL="0" indent="0">
              <a:buNone/>
            </a:pPr>
            <a:endParaRPr lang="el-GR" sz="1900" b="1" dirty="0"/>
          </a:p>
          <a:p>
            <a:pPr algn="just"/>
            <a:r>
              <a:rPr lang="el-GR" sz="1900" b="1" dirty="0"/>
              <a:t>Ένα σύγχρονο Πρόγραμμα Σπουδών Πληροφορικής στο Γυμνάσιο καλείται να προετοιμάσει αποτελεσματικά όλους τους/τις μαθητές/</a:t>
            </a:r>
            <a:r>
              <a:rPr lang="el-GR" sz="1900" b="1" dirty="0" err="1"/>
              <a:t>τριες</a:t>
            </a:r>
            <a:r>
              <a:rPr lang="en-US" sz="1900" b="1" dirty="0"/>
              <a:t> </a:t>
            </a:r>
            <a:r>
              <a:rPr lang="el-GR" sz="1900" b="1" dirty="0"/>
              <a:t>προκειμένου να είναι σε θέση να αντιμετωπίσουν τις</a:t>
            </a:r>
            <a:r>
              <a:rPr lang="en-US" sz="1900" b="1" dirty="0"/>
              <a:t> </a:t>
            </a:r>
            <a:r>
              <a:rPr lang="el-GR" sz="1900" b="1" dirty="0"/>
              <a:t>προκλήσεις και να αξιοποιήσουν τις ευκαιρίες της ψηφιακής εποχής, η οποία διαμορφώνεται με τον ψηφιακό</a:t>
            </a:r>
            <a:r>
              <a:rPr lang="en-US" sz="1900" b="1" dirty="0"/>
              <a:t> </a:t>
            </a:r>
            <a:r>
              <a:rPr lang="el-GR" sz="1900" b="1" dirty="0"/>
              <a:t>μετασχηματισμό της κοινωνίας και της οικονομίας σε</a:t>
            </a:r>
            <a:r>
              <a:rPr lang="en-US" sz="1900" b="1" dirty="0"/>
              <a:t> </a:t>
            </a:r>
            <a:r>
              <a:rPr lang="el-GR" sz="1900" b="1" dirty="0"/>
              <a:t>παγκόσμιο επίπεδο.</a:t>
            </a:r>
            <a:endParaRPr lang="en-US" sz="1900" b="1" dirty="0"/>
          </a:p>
          <a:p>
            <a:pPr algn="just"/>
            <a:r>
              <a:rPr lang="el-GR" sz="1900" dirty="0"/>
              <a:t>Η εκπαίδευση των μελλοντικών</a:t>
            </a:r>
            <a:r>
              <a:rPr lang="en-US" sz="1900" dirty="0"/>
              <a:t> </a:t>
            </a:r>
            <a:r>
              <a:rPr lang="el-GR" sz="1900" dirty="0"/>
              <a:t>πολιτών στην υποχρεωτική βαθμίδα της εκπαίδευσης</a:t>
            </a:r>
            <a:r>
              <a:rPr lang="en-US" sz="1900" dirty="0"/>
              <a:t> </a:t>
            </a:r>
            <a:r>
              <a:rPr lang="el-GR" sz="1900" dirty="0"/>
              <a:t>στο γνωστικό αντικείμενο της Πληροφορικής εξυπηρετεί</a:t>
            </a:r>
            <a:r>
              <a:rPr lang="en-US" sz="1900" dirty="0"/>
              <a:t> </a:t>
            </a:r>
            <a:r>
              <a:rPr lang="el-GR" sz="1900" dirty="0"/>
              <a:t>αφενός</a:t>
            </a:r>
            <a:r>
              <a:rPr lang="en-US" sz="1900" dirty="0"/>
              <a:t>:</a:t>
            </a:r>
            <a:r>
              <a:rPr lang="el-GR" sz="1900" dirty="0"/>
              <a:t> </a:t>
            </a:r>
            <a:endParaRPr lang="en-US" sz="1900" dirty="0"/>
          </a:p>
          <a:p>
            <a:pPr lvl="1" algn="just"/>
            <a:r>
              <a:rPr lang="el-GR" sz="1500" dirty="0"/>
              <a:t>Την ανάπτυξη της ικανότητας</a:t>
            </a:r>
            <a:r>
              <a:rPr lang="en-US" sz="1500" dirty="0"/>
              <a:t> </a:t>
            </a:r>
            <a:r>
              <a:rPr lang="el-GR" sz="1500" dirty="0"/>
              <a:t>χρήσης των εφαρμογών ψηφιακής τεχνολογίας</a:t>
            </a:r>
            <a:r>
              <a:rPr lang="en-US" sz="1500" dirty="0"/>
              <a:t> </a:t>
            </a:r>
            <a:r>
              <a:rPr lang="el-GR" sz="1500" dirty="0"/>
              <a:t> </a:t>
            </a:r>
            <a:r>
              <a:rPr lang="el-GR" sz="1500" b="1" dirty="0"/>
              <a:t>αλλά ταυτόχρονα επιδιώκει οι μαθήτριες/ μαθητές να γίνουν ικανές /-οι για:</a:t>
            </a:r>
            <a:endParaRPr lang="en-US" sz="1500" b="1" dirty="0"/>
          </a:p>
          <a:p>
            <a:pPr lvl="1" algn="just"/>
            <a:endParaRPr lang="el-GR" sz="1500" b="1" dirty="0"/>
          </a:p>
          <a:p>
            <a:pPr lvl="1" algn="just"/>
            <a:r>
              <a:rPr lang="el-GR" sz="1500" dirty="0"/>
              <a:t>Να</a:t>
            </a:r>
            <a:r>
              <a:rPr lang="en-US" sz="1500" dirty="0"/>
              <a:t> </a:t>
            </a:r>
            <a:r>
              <a:rPr lang="el-GR" sz="1500" dirty="0"/>
              <a:t>οικοδομήσουν σε βάθος γνώσεις για βασικές έννοιες της Πληροφορικής και τον τρόπο λειτουργίας της υπολογιστικής τεχνολογίας</a:t>
            </a:r>
            <a:r>
              <a:rPr lang="en-US" sz="1500" dirty="0"/>
              <a:t>,</a:t>
            </a:r>
          </a:p>
          <a:p>
            <a:pPr lvl="1" algn="just"/>
            <a:endParaRPr lang="el-GR" sz="1500" dirty="0"/>
          </a:p>
          <a:p>
            <a:pPr lvl="1" algn="just"/>
            <a:r>
              <a:rPr lang="el-GR" sz="1500" dirty="0"/>
              <a:t>Να αξιοποιούν την ψηφιακή τεχνολογία και σκέψη στην επίλυση προβλημάτων</a:t>
            </a:r>
            <a:r>
              <a:rPr lang="en-US" sz="1500" dirty="0"/>
              <a:t>,</a:t>
            </a:r>
          </a:p>
          <a:p>
            <a:pPr lvl="1" algn="just"/>
            <a:endParaRPr lang="el-GR" sz="1500" dirty="0"/>
          </a:p>
          <a:p>
            <a:pPr lvl="1" algn="just"/>
            <a:r>
              <a:rPr lang="el-GR" sz="1500" dirty="0"/>
              <a:t>Να αντιλαμβάνονται το ρόλο και την επίδραση της ψηφιακής τεχνολογίας στη σύγχρονη κοινωνία και να μπορούν να σκέφτονται κριτικά</a:t>
            </a:r>
            <a:r>
              <a:rPr lang="en-US" sz="1500" dirty="0"/>
              <a:t>,</a:t>
            </a:r>
          </a:p>
          <a:p>
            <a:pPr lvl="1" algn="just"/>
            <a:endParaRPr lang="el-GR" sz="1500" dirty="0"/>
          </a:p>
          <a:p>
            <a:pPr lvl="1" algn="just"/>
            <a:r>
              <a:rPr lang="el-GR" sz="1500" dirty="0"/>
              <a:t>Να διάγουν πολιτισμένα, υπεύθυνα και με ασφάλεια στον κυβερνοχώρο και να συμμετέχουν ενεργά στις δημοκρατικές λειτουργίες της πολιτείας</a:t>
            </a:r>
            <a:r>
              <a:rPr lang="en-US" sz="1500" dirty="0"/>
              <a:t>.</a:t>
            </a:r>
            <a:endParaRPr lang="el-GR" sz="1500" dirty="0"/>
          </a:p>
          <a:p>
            <a:pPr lvl="1" algn="just"/>
            <a:endParaRPr lang="el-GR" sz="1500" b="1" dirty="0"/>
          </a:p>
          <a:p>
            <a:pPr lvl="2" algn="just"/>
            <a:endParaRPr lang="en-US" sz="1100" dirty="0"/>
          </a:p>
        </p:txBody>
      </p:sp>
    </p:spTree>
    <p:extLst>
      <p:ext uri="{BB962C8B-B14F-4D97-AF65-F5344CB8AC3E}">
        <p14:creationId xmlns:p14="http://schemas.microsoft.com/office/powerpoint/2010/main" val="365698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ACC08F3-FE63-9294-9191-AB40D676C7E8}"/>
              </a:ext>
            </a:extLst>
          </p:cNvPr>
          <p:cNvSpPr>
            <a:spLocks noGrp="1"/>
          </p:cNvSpPr>
          <p:nvPr>
            <p:ph type="title"/>
          </p:nvPr>
        </p:nvSpPr>
        <p:spPr>
          <a:xfrm>
            <a:off x="7320466" y="609600"/>
            <a:ext cx="4140014" cy="1330839"/>
          </a:xfrm>
        </p:spPr>
        <p:txBody>
          <a:bodyPr>
            <a:normAutofit/>
          </a:bodyPr>
          <a:lstStyle/>
          <a:p>
            <a:pPr algn="ctr"/>
            <a:r>
              <a:rPr lang="el-GR" b="1" dirty="0"/>
              <a:t>Το Γυμνάσιο ως ιδέα … </a:t>
            </a:r>
            <a:endParaRPr lang="en-US" b="1" dirty="0"/>
          </a:p>
        </p:txBody>
      </p:sp>
      <p:pic>
        <p:nvPicPr>
          <p:cNvPr id="5" name="Picture 4" descr="Ημερολόγιο σε τραπέζι">
            <a:extLst>
              <a:ext uri="{FF2B5EF4-FFF2-40B4-BE49-F238E27FC236}">
                <a16:creationId xmlns:a16="http://schemas.microsoft.com/office/drawing/2014/main" id="{3F90A024-299E-85C0-F60C-FBD5352EAB07}"/>
              </a:ext>
            </a:extLst>
          </p:cNvPr>
          <p:cNvPicPr>
            <a:picLocks noChangeAspect="1"/>
          </p:cNvPicPr>
          <p:nvPr/>
        </p:nvPicPr>
        <p:blipFill rotWithShape="1">
          <a:blip r:embed="rId2"/>
          <a:srcRect r="32824" b="-1"/>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Θέση περιεχομένου 2">
            <a:extLst>
              <a:ext uri="{FF2B5EF4-FFF2-40B4-BE49-F238E27FC236}">
                <a16:creationId xmlns:a16="http://schemas.microsoft.com/office/drawing/2014/main" id="{0F0AB0A5-D539-6A92-E10C-414E6423C1AE}"/>
              </a:ext>
            </a:extLst>
          </p:cNvPr>
          <p:cNvSpPr>
            <a:spLocks noGrp="1"/>
          </p:cNvSpPr>
          <p:nvPr>
            <p:ph idx="1"/>
          </p:nvPr>
        </p:nvSpPr>
        <p:spPr>
          <a:xfrm>
            <a:off x="6502401" y="2194102"/>
            <a:ext cx="4958078" cy="3908586"/>
          </a:xfrm>
        </p:spPr>
        <p:txBody>
          <a:bodyPr>
            <a:normAutofit fontScale="92500" lnSpcReduction="20000"/>
          </a:bodyPr>
          <a:lstStyle/>
          <a:p>
            <a:pPr marL="0" indent="0">
              <a:lnSpc>
                <a:spcPct val="150000"/>
              </a:lnSpc>
              <a:buNone/>
            </a:pPr>
            <a:r>
              <a:rPr lang="el-GR" sz="2000" dirty="0"/>
              <a:t>Άρθρο 1 ν. 1566/1985: </a:t>
            </a:r>
            <a:r>
              <a:rPr lang="el-GR" sz="2000" i="1" dirty="0">
                <a:effectLst/>
                <a:latin typeface="Arial" panose="020B0604020202020204" pitchFamily="34" charset="0"/>
              </a:rPr>
              <a:t>Σκοπός της  πρωτοβάθμιας και δευτεροβάθμιας εκπαίδευσης είναι να συμβάλλει στην ολόπλευρη, αρμονική και ισόρροπη ανάπτυξη των διανοητικών και ψυχοσωματικών δυνάμεων των μαθητών, ώστε ανεξάρτητα από φύλο και καταγωγή, να έχουν τη δυνατότητα να εξελιχθούν σε ολοκληρωμένες προσωπικότητες και να ζήσουν δημιουργικά.</a:t>
            </a:r>
          </a:p>
          <a:p>
            <a:endParaRPr lang="en-US" sz="2000" dirty="0"/>
          </a:p>
        </p:txBody>
      </p:sp>
    </p:spTree>
    <p:extLst>
      <p:ext uri="{BB962C8B-B14F-4D97-AF65-F5344CB8AC3E}">
        <p14:creationId xmlns:p14="http://schemas.microsoft.com/office/powerpoint/2010/main" val="1592202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C50569-D6A6-E691-11A7-9C6873E2C641}"/>
              </a:ext>
            </a:extLst>
          </p:cNvPr>
          <p:cNvSpPr>
            <a:spLocks noGrp="1"/>
          </p:cNvSpPr>
          <p:nvPr>
            <p:ph type="title"/>
          </p:nvPr>
        </p:nvSpPr>
        <p:spPr>
          <a:xfrm>
            <a:off x="713233" y="670559"/>
            <a:ext cx="2642615" cy="2148841"/>
          </a:xfrm>
        </p:spPr>
        <p:txBody>
          <a:bodyPr vert="horz" lIns="91440" tIns="45720" rIns="91440" bIns="45720" rtlCol="0" anchor="t">
            <a:normAutofit/>
          </a:bodyPr>
          <a:lstStyle/>
          <a:p>
            <a:r>
              <a:rPr lang="el-GR" sz="4100" b="1" dirty="0"/>
              <a:t>Το νέο πρόγραμμα σπουδών</a:t>
            </a:r>
            <a:endParaRPr lang="en-US" sz="4100" b="1" dirty="0"/>
          </a:p>
        </p:txBody>
      </p:sp>
      <p:pic>
        <p:nvPicPr>
          <p:cNvPr id="5" name="Θέση περιεχομένου 4" descr="Εικόνα που περιέχει οριγκάμι&#10;&#10;Περιγραφή που δημιουργήθηκε αυτόματα με χαμηλό επίπεδο εμπιστοσύνης">
            <a:extLst>
              <a:ext uri="{FF2B5EF4-FFF2-40B4-BE49-F238E27FC236}">
                <a16:creationId xmlns:a16="http://schemas.microsoft.com/office/drawing/2014/main" id="{6717D005-7206-06BC-028C-3151A173EE7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2704"/>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Θέση περιεχομένου 2">
            <a:extLst>
              <a:ext uri="{FF2B5EF4-FFF2-40B4-BE49-F238E27FC236}">
                <a16:creationId xmlns:a16="http://schemas.microsoft.com/office/drawing/2014/main" id="{5A245F49-3FFA-2945-73C8-BC0ACDB77C70}"/>
              </a:ext>
            </a:extLst>
          </p:cNvPr>
          <p:cNvSpPr txBox="1">
            <a:spLocks/>
          </p:cNvSpPr>
          <p:nvPr/>
        </p:nvSpPr>
        <p:spPr>
          <a:xfrm>
            <a:off x="3803904" y="185926"/>
            <a:ext cx="8174736" cy="601370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900" b="1" dirty="0"/>
              <a:t>Το πνεύμα του προγράμματος σπουδών (Τεύχος </a:t>
            </a:r>
            <a:r>
              <a:rPr lang="en-US" sz="1900" b="1" dirty="0"/>
              <a:t>B’ 2932/03.05.2023</a:t>
            </a:r>
            <a:r>
              <a:rPr lang="el-GR" sz="1900" b="1" dirty="0"/>
              <a:t>)</a:t>
            </a:r>
            <a:r>
              <a:rPr lang="en-US" sz="1900" b="1" dirty="0"/>
              <a:t> </a:t>
            </a:r>
            <a:r>
              <a:rPr lang="el-GR" sz="1900" b="1" dirty="0"/>
              <a:t>: </a:t>
            </a:r>
            <a:endParaRPr lang="en-US" sz="1900" b="1" dirty="0"/>
          </a:p>
          <a:p>
            <a:pPr marL="0" indent="0">
              <a:buNone/>
            </a:pPr>
            <a:endParaRPr lang="el-GR" sz="1900" b="1" dirty="0"/>
          </a:p>
          <a:p>
            <a:pPr algn="just"/>
            <a:r>
              <a:rPr lang="el-GR" sz="1900" b="1" dirty="0"/>
              <a:t>Η Πληροφορική στο σχολείο έρχεται να καλύψει μια</a:t>
            </a:r>
            <a:r>
              <a:rPr lang="en-US" sz="1900" b="1" dirty="0"/>
              <a:t> </a:t>
            </a:r>
            <a:r>
              <a:rPr lang="el-GR" sz="1900" b="1" dirty="0"/>
              <a:t>σειρά από ρόλους και </a:t>
            </a:r>
            <a:r>
              <a:rPr lang="el-GR" sz="1900" b="1" dirty="0" err="1"/>
              <a:t>γραμματισμούς</a:t>
            </a:r>
            <a:r>
              <a:rPr lang="el-GR" sz="1900" b="1" dirty="0"/>
              <a:t>:</a:t>
            </a:r>
            <a:r>
              <a:rPr lang="en-US" sz="1900" b="1" dirty="0"/>
              <a:t> </a:t>
            </a:r>
          </a:p>
          <a:p>
            <a:pPr algn="just"/>
            <a:endParaRPr lang="en-US" sz="1900" b="1" dirty="0"/>
          </a:p>
          <a:p>
            <a:pPr lvl="1" algn="just"/>
            <a:r>
              <a:rPr lang="el-GR" sz="1700" b="1" dirty="0"/>
              <a:t>Πληροφορικός </a:t>
            </a:r>
            <a:r>
              <a:rPr lang="el-GR" sz="1700" b="1" dirty="0" err="1"/>
              <a:t>γραμματισμός</a:t>
            </a:r>
            <a:r>
              <a:rPr lang="el-GR" sz="1700" b="1" dirty="0"/>
              <a:t> (Computer </a:t>
            </a:r>
            <a:r>
              <a:rPr lang="el-GR" sz="1700" b="1" dirty="0" err="1"/>
              <a:t>Literacy</a:t>
            </a:r>
            <a:r>
              <a:rPr lang="el-GR" sz="1700" b="1" dirty="0"/>
              <a:t>):</a:t>
            </a:r>
            <a:r>
              <a:rPr lang="en-US" sz="1700" b="1" dirty="0"/>
              <a:t> </a:t>
            </a:r>
            <a:r>
              <a:rPr lang="el-GR" sz="1700" dirty="0"/>
              <a:t>Αφορά τη μάθηση στοιχείων και θεμελιωδών αρχών,</a:t>
            </a:r>
            <a:r>
              <a:rPr lang="en-US" sz="1700" dirty="0"/>
              <a:t> </a:t>
            </a:r>
            <a:r>
              <a:rPr lang="el-GR" sz="1700" dirty="0"/>
              <a:t>μεθόδων και πρακτικών της Πληροφορικής για την κατανόηση σε βάθος της τεχνολογίας, ώστε οι μαθητές/-</a:t>
            </a:r>
            <a:r>
              <a:rPr lang="el-GR" sz="1700" dirty="0" err="1"/>
              <a:t>τριες</a:t>
            </a:r>
            <a:r>
              <a:rPr lang="en-US" sz="1700" dirty="0"/>
              <a:t> </a:t>
            </a:r>
            <a:r>
              <a:rPr lang="el-GR" sz="1700" dirty="0"/>
              <a:t>να μπορούν να συμμετέχουν στην εξέλιξή της και στη</a:t>
            </a:r>
            <a:r>
              <a:rPr lang="en-US" sz="1700" dirty="0"/>
              <a:t> </a:t>
            </a:r>
            <a:r>
              <a:rPr lang="el-GR" sz="1700" dirty="0"/>
              <a:t>δημιουργία εφαρμογών και καινοτομιών.</a:t>
            </a:r>
          </a:p>
          <a:p>
            <a:pPr lvl="1" algn="just"/>
            <a:r>
              <a:rPr lang="el-GR" sz="1700" b="1" dirty="0"/>
              <a:t>Ψηφιακός </a:t>
            </a:r>
            <a:r>
              <a:rPr lang="el-GR" sz="1700" b="1" dirty="0" err="1"/>
              <a:t>γραμματισμός</a:t>
            </a:r>
            <a:r>
              <a:rPr lang="el-GR" sz="1700" b="1" dirty="0"/>
              <a:t> (Digital </a:t>
            </a:r>
            <a:r>
              <a:rPr lang="el-GR" sz="1700" b="1" dirty="0" err="1"/>
              <a:t>Literacy</a:t>
            </a:r>
            <a:r>
              <a:rPr lang="el-GR" sz="1700" b="1" dirty="0"/>
              <a:t>): </a:t>
            </a:r>
            <a:r>
              <a:rPr lang="el-GR" sz="1700" dirty="0"/>
              <a:t>Αφορά τη</a:t>
            </a:r>
            <a:r>
              <a:rPr lang="en-US" sz="1700" dirty="0"/>
              <a:t> </a:t>
            </a:r>
            <a:r>
              <a:rPr lang="el-GR" sz="1700" dirty="0"/>
              <a:t>γενική χρήση των Η/Υ και των συναφών ψηφιακών συσκευών, τη χρήση εφαρμογών λογισμικού συστήματος</a:t>
            </a:r>
            <a:r>
              <a:rPr lang="en-US" sz="1700" dirty="0"/>
              <a:t> </a:t>
            </a:r>
            <a:r>
              <a:rPr lang="el-GR" sz="1700" dirty="0"/>
              <a:t>(λειτουργικό σύστημα) και γενικής χρήσης (λογισμικό παραγωγικότητας), καθώς και την αξιοποίηση εφαρμογών</a:t>
            </a:r>
            <a:r>
              <a:rPr lang="en-US" sz="1700" dirty="0"/>
              <a:t> </a:t>
            </a:r>
            <a:r>
              <a:rPr lang="el-GR" sz="1700" dirty="0"/>
              <a:t>του Διαδικτύου για την αναζήτηση πληροφοριών, την επικοινωνία, τη συνεργασία και τη δημοσίευση πληροφοριών.</a:t>
            </a:r>
          </a:p>
          <a:p>
            <a:pPr lvl="1" algn="just"/>
            <a:r>
              <a:rPr lang="el-GR" sz="1700" b="1" dirty="0"/>
              <a:t>Ψηφιακή </a:t>
            </a:r>
            <a:r>
              <a:rPr lang="el-GR" sz="1700" b="1" dirty="0" err="1"/>
              <a:t>πολιτότητα</a:t>
            </a:r>
            <a:r>
              <a:rPr lang="el-GR" sz="1700" b="1" dirty="0"/>
              <a:t> (Digital </a:t>
            </a:r>
            <a:r>
              <a:rPr lang="el-GR" sz="1700" b="1" dirty="0" err="1"/>
              <a:t>Citizenship</a:t>
            </a:r>
            <a:r>
              <a:rPr lang="el-GR" sz="1700" b="1" dirty="0"/>
              <a:t>): </a:t>
            </a:r>
            <a:r>
              <a:rPr lang="el-GR" sz="1700" dirty="0"/>
              <a:t>Αφορά</a:t>
            </a:r>
            <a:r>
              <a:rPr lang="en-US" sz="1700" dirty="0"/>
              <a:t> </a:t>
            </a:r>
            <a:r>
              <a:rPr lang="el-GR" sz="1700" dirty="0"/>
              <a:t>την καλλιεργημένη-πολιτισμένη, υπεύθυνη και ασφαλή</a:t>
            </a:r>
            <a:r>
              <a:rPr lang="en-US" sz="1700" dirty="0"/>
              <a:t> </a:t>
            </a:r>
            <a:r>
              <a:rPr lang="el-GR" sz="1700" dirty="0"/>
              <a:t>χρήση των ψηφιακών τεχνολογιών γενικά και του διαδικτύου, καθώς και την ικανότητα ενεργής συμμετοχής στα</a:t>
            </a:r>
            <a:r>
              <a:rPr lang="en-US" sz="1700" dirty="0"/>
              <a:t> </a:t>
            </a:r>
            <a:r>
              <a:rPr lang="el-GR" sz="1700" dirty="0"/>
              <a:t>κοινά και τις διεργασίες διακυβέρνησης της πολιτείας</a:t>
            </a:r>
            <a:r>
              <a:rPr lang="en-US" sz="1700" dirty="0"/>
              <a:t> </a:t>
            </a:r>
            <a:r>
              <a:rPr lang="el-GR" sz="1700" dirty="0"/>
              <a:t>στον κυβερνοχώρο μέσω του διαδικτύου.</a:t>
            </a:r>
          </a:p>
          <a:p>
            <a:pPr lvl="1" algn="just"/>
            <a:r>
              <a:rPr lang="el-GR" sz="1700" b="1" dirty="0" err="1"/>
              <a:t>Γραμματισμός</a:t>
            </a:r>
            <a:r>
              <a:rPr lang="el-GR" sz="1700" b="1" dirty="0"/>
              <a:t> στη μαθησιακή τεχνολογία (</a:t>
            </a:r>
            <a:r>
              <a:rPr lang="el-GR" sz="1700" b="1" dirty="0" err="1"/>
              <a:t>Learning</a:t>
            </a:r>
            <a:r>
              <a:rPr lang="en-US" sz="1700" b="1" dirty="0"/>
              <a:t> </a:t>
            </a:r>
            <a:r>
              <a:rPr lang="el-GR" sz="1700" b="1" dirty="0" err="1"/>
              <a:t>Technology</a:t>
            </a:r>
            <a:r>
              <a:rPr lang="el-GR" sz="1700" b="1" dirty="0"/>
              <a:t> </a:t>
            </a:r>
            <a:r>
              <a:rPr lang="el-GR" sz="1700" b="1" dirty="0" err="1"/>
              <a:t>Literacy</a:t>
            </a:r>
            <a:r>
              <a:rPr lang="el-GR" sz="1700" b="1" dirty="0"/>
              <a:t>): </a:t>
            </a:r>
            <a:r>
              <a:rPr lang="el-GR" sz="1700" dirty="0"/>
              <a:t>Αφορά την ικανότητα διά βίου μάθησης με την αξιοποίηση των ψηφιακών τεχνολογιών σε</a:t>
            </a:r>
            <a:r>
              <a:rPr lang="en-US" sz="1700" dirty="0"/>
              <a:t> </a:t>
            </a:r>
            <a:r>
              <a:rPr lang="el-GR" sz="1700" dirty="0"/>
              <a:t>όλα τα μαθήματα</a:t>
            </a:r>
            <a:r>
              <a:rPr lang="el-GR" sz="1700" b="1" dirty="0"/>
              <a:t>.</a:t>
            </a:r>
          </a:p>
          <a:p>
            <a:pPr lvl="2" algn="just"/>
            <a:endParaRPr lang="en-US" sz="1100" dirty="0"/>
          </a:p>
        </p:txBody>
      </p:sp>
    </p:spTree>
    <p:extLst>
      <p:ext uri="{BB962C8B-B14F-4D97-AF65-F5344CB8AC3E}">
        <p14:creationId xmlns:p14="http://schemas.microsoft.com/office/powerpoint/2010/main" val="4079236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574BB63F-4138-679B-26A9-230CF7923B49}"/>
              </a:ext>
            </a:extLst>
          </p:cNvPr>
          <p:cNvSpPr>
            <a:spLocks noGrp="1"/>
          </p:cNvSpPr>
          <p:nvPr>
            <p:ph type="title"/>
          </p:nvPr>
        </p:nvSpPr>
        <p:spPr>
          <a:xfrm>
            <a:off x="504967" y="675564"/>
            <a:ext cx="4569953" cy="5204085"/>
          </a:xfrm>
        </p:spPr>
        <p:txBody>
          <a:bodyPr>
            <a:normAutofit/>
          </a:bodyPr>
          <a:lstStyle/>
          <a:p>
            <a:pPr algn="ctr"/>
            <a:r>
              <a:rPr lang="el-GR" b="1" dirty="0"/>
              <a:t>Προβλήματα – δυσχέρειες που προκύπτουν και υπάρχουν</a:t>
            </a:r>
            <a:endParaRPr lang="en-US" b="1" dirty="0"/>
          </a:p>
        </p:txBody>
      </p:sp>
      <p:graphicFrame>
        <p:nvGraphicFramePr>
          <p:cNvPr id="7" name="Θέση περιεχομένου 4">
            <a:extLst>
              <a:ext uri="{FF2B5EF4-FFF2-40B4-BE49-F238E27FC236}">
                <a16:creationId xmlns:a16="http://schemas.microsoft.com/office/drawing/2014/main" id="{42E876CC-D0FD-66E1-B952-8EBF332E8530}"/>
              </a:ext>
            </a:extLst>
          </p:cNvPr>
          <p:cNvGraphicFramePr>
            <a:graphicFrameLocks noGrp="1"/>
          </p:cNvGraphicFramePr>
          <p:nvPr>
            <p:ph idx="1"/>
            <p:extLst>
              <p:ext uri="{D42A27DB-BD31-4B8C-83A1-F6EECF244321}">
                <p14:modId xmlns:p14="http://schemas.microsoft.com/office/powerpoint/2010/main" val="761812335"/>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529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244A67-832D-09DC-A769-72BC267628AC}"/>
              </a:ext>
            </a:extLst>
          </p:cNvPr>
          <p:cNvSpPr>
            <a:spLocks noGrp="1"/>
          </p:cNvSpPr>
          <p:nvPr>
            <p:ph type="title"/>
          </p:nvPr>
        </p:nvSpPr>
        <p:spPr>
          <a:xfrm>
            <a:off x="1143000" y="990599"/>
            <a:ext cx="9906000" cy="685800"/>
          </a:xfrm>
        </p:spPr>
        <p:txBody>
          <a:bodyPr anchor="t">
            <a:normAutofit/>
          </a:bodyPr>
          <a:lstStyle/>
          <a:p>
            <a:pPr algn="ctr"/>
            <a:r>
              <a:rPr lang="el-GR" sz="4000" b="1" dirty="0"/>
              <a:t>Λεπτομέρειες εφαρμογής	</a:t>
            </a:r>
            <a:endParaRPr lang="en-US" sz="4000" b="1" dirty="0"/>
          </a:p>
        </p:txBody>
      </p:sp>
      <p:graphicFrame>
        <p:nvGraphicFramePr>
          <p:cNvPr id="5" name="Θέση περιεχομένου 2">
            <a:extLst>
              <a:ext uri="{FF2B5EF4-FFF2-40B4-BE49-F238E27FC236}">
                <a16:creationId xmlns:a16="http://schemas.microsoft.com/office/drawing/2014/main" id="{AF72B759-8CE6-2362-32FA-BFD6637F7127}"/>
              </a:ext>
            </a:extLst>
          </p:cNvPr>
          <p:cNvGraphicFramePr>
            <a:graphicFrameLocks noGrp="1"/>
          </p:cNvGraphicFramePr>
          <p:nvPr>
            <p:ph idx="1"/>
            <p:extLst>
              <p:ext uri="{D42A27DB-BD31-4B8C-83A1-F6EECF244321}">
                <p14:modId xmlns:p14="http://schemas.microsoft.com/office/powerpoint/2010/main" val="919639852"/>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9821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BE545578-0477-B2AE-BF1D-CB29AA41B47D}"/>
              </a:ext>
            </a:extLst>
          </p:cNvPr>
          <p:cNvSpPr>
            <a:spLocks noGrp="1"/>
          </p:cNvSpPr>
          <p:nvPr>
            <p:ph type="title"/>
          </p:nvPr>
        </p:nvSpPr>
        <p:spPr>
          <a:xfrm>
            <a:off x="1137036" y="548640"/>
            <a:ext cx="9963780" cy="1197864"/>
          </a:xfrm>
        </p:spPr>
        <p:txBody>
          <a:bodyPr>
            <a:normAutofit/>
          </a:bodyPr>
          <a:lstStyle/>
          <a:p>
            <a:pPr algn="ctr"/>
            <a:r>
              <a:rPr lang="el-GR" sz="3700" b="1" dirty="0">
                <a:solidFill>
                  <a:schemeClr val="tx1">
                    <a:lumMod val="85000"/>
                    <a:lumOff val="15000"/>
                  </a:schemeClr>
                </a:solidFill>
              </a:rPr>
              <a:t>Ένα βασικό εργαλείο – Τα προγράμματα σπουδών και οι οδηγίες διδασκαλίας </a:t>
            </a:r>
            <a:r>
              <a:rPr lang="el-GR" sz="3700" dirty="0">
                <a:solidFill>
                  <a:schemeClr val="tx1">
                    <a:lumMod val="85000"/>
                    <a:lumOff val="15000"/>
                  </a:schemeClr>
                </a:solidFill>
              </a:rPr>
              <a:t>	</a:t>
            </a:r>
            <a:endParaRPr lang="en-US" sz="3700" dirty="0">
              <a:solidFill>
                <a:schemeClr val="tx1">
                  <a:lumMod val="85000"/>
                  <a:lumOff val="15000"/>
                </a:schemeClr>
              </a:solidFill>
            </a:endParaRPr>
          </a:p>
        </p:txBody>
      </p:sp>
      <p:sp>
        <p:nvSpPr>
          <p:cNvPr id="3" name="Θέση περιεχομένου 2">
            <a:extLst>
              <a:ext uri="{FF2B5EF4-FFF2-40B4-BE49-F238E27FC236}">
                <a16:creationId xmlns:a16="http://schemas.microsoft.com/office/drawing/2014/main" id="{C169EEB9-10F2-9F56-C50F-AA5901DBFDA5}"/>
              </a:ext>
            </a:extLst>
          </p:cNvPr>
          <p:cNvSpPr>
            <a:spLocks noGrp="1"/>
          </p:cNvSpPr>
          <p:nvPr>
            <p:ph idx="1"/>
          </p:nvPr>
        </p:nvSpPr>
        <p:spPr>
          <a:xfrm>
            <a:off x="593888" y="2431765"/>
            <a:ext cx="10916239" cy="3320031"/>
          </a:xfrm>
        </p:spPr>
        <p:txBody>
          <a:bodyPr anchor="ctr">
            <a:normAutofit fontScale="92500"/>
          </a:bodyPr>
          <a:lstStyle/>
          <a:p>
            <a:pPr marL="0" indent="0">
              <a:lnSpc>
                <a:spcPct val="150000"/>
              </a:lnSpc>
              <a:buNone/>
            </a:pPr>
            <a:r>
              <a:rPr lang="el-GR" sz="1900" dirty="0">
                <a:solidFill>
                  <a:schemeClr val="tx1">
                    <a:lumMod val="85000"/>
                    <a:lumOff val="15000"/>
                  </a:schemeClr>
                </a:solidFill>
              </a:rPr>
              <a:t>Τα προγράμματα σπουδών αποτελούν άρτιους οδηγούς του εκπαιδευτικού έργου και περιλαμβάνουν κυρίως:</a:t>
            </a:r>
          </a:p>
          <a:p>
            <a:pPr lvl="1">
              <a:lnSpc>
                <a:spcPct val="150000"/>
              </a:lnSpc>
            </a:pPr>
            <a:r>
              <a:rPr lang="el-GR" sz="1900" dirty="0">
                <a:solidFill>
                  <a:schemeClr val="tx1">
                    <a:lumMod val="85000"/>
                    <a:lumOff val="15000"/>
                  </a:schemeClr>
                </a:solidFill>
              </a:rPr>
              <a:t>σαφώς διατυπωμένους, κατά μάθημα, σκοπούς μέσα στα πλαίσια των γενικών και ειδικών, κατά βαθμίδα, σκοπών της εκπαίδευσης,</a:t>
            </a:r>
          </a:p>
          <a:p>
            <a:pPr lvl="1">
              <a:lnSpc>
                <a:spcPct val="150000"/>
              </a:lnSpc>
            </a:pPr>
            <a:r>
              <a:rPr lang="el-GR" sz="1900" dirty="0">
                <a:solidFill>
                  <a:schemeClr val="tx1">
                    <a:lumMod val="85000"/>
                    <a:lumOff val="15000"/>
                  </a:schemeClr>
                </a:solidFill>
              </a:rPr>
              <a:t>διδακτέα ύλη επιλεγμένη σύμφωνα με το σκοπό του μαθήματος, σε κάθε επίπεδο, ανάλογη και σύμμετρη προς το ωρολόγιο πρόγραμμα και προς τις αφομοιωτικές δυνατότητες των μαθητών, διαρθρωμένη άρτια σε επιμέρους ενότητες και θέματα,</a:t>
            </a:r>
          </a:p>
          <a:p>
            <a:pPr lvl="1">
              <a:lnSpc>
                <a:spcPct val="150000"/>
              </a:lnSpc>
            </a:pPr>
            <a:r>
              <a:rPr lang="el-GR" sz="1900" dirty="0">
                <a:solidFill>
                  <a:schemeClr val="tx1">
                    <a:lumMod val="85000"/>
                    <a:lumOff val="15000"/>
                  </a:schemeClr>
                </a:solidFill>
              </a:rPr>
              <a:t>ενδεικτικές κατευθύνσεις για τη μέθοδο και τα μέσα διδασκαλίας κάθε ενότητας ή θέματος.</a:t>
            </a:r>
            <a:endParaRPr lang="en-US" sz="1900" dirty="0">
              <a:solidFill>
                <a:schemeClr val="tx1">
                  <a:lumMod val="85000"/>
                  <a:lumOff val="15000"/>
                </a:schemeClr>
              </a:solidFill>
            </a:endParaRPr>
          </a:p>
        </p:txBody>
      </p:sp>
      <p:sp>
        <p:nvSpPr>
          <p:cNvPr id="20"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546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B7396A-F127-FAA8-F5E7-2A717F5BC979}"/>
              </a:ext>
            </a:extLst>
          </p:cNvPr>
          <p:cNvSpPr>
            <a:spLocks noGrp="1"/>
          </p:cNvSpPr>
          <p:nvPr>
            <p:ph type="title"/>
          </p:nvPr>
        </p:nvSpPr>
        <p:spPr>
          <a:xfrm>
            <a:off x="652470" y="1018560"/>
            <a:ext cx="3796079" cy="4633614"/>
          </a:xfrm>
        </p:spPr>
        <p:txBody>
          <a:bodyPr anchor="ctr">
            <a:normAutofit/>
          </a:bodyPr>
          <a:lstStyle/>
          <a:p>
            <a:pPr algn="ctr"/>
            <a:r>
              <a:rPr lang="el-GR" sz="3600" b="1" dirty="0"/>
              <a:t>Η περίπτωση του μαθήματος της Πληροφορικής του Γυμνασίου</a:t>
            </a:r>
            <a:endParaRPr lang="en-US" sz="3600" b="1" dirty="0"/>
          </a:p>
        </p:txBody>
      </p:sp>
      <p:graphicFrame>
        <p:nvGraphicFramePr>
          <p:cNvPr id="5" name="Θέση περιεχομένου 2">
            <a:extLst>
              <a:ext uri="{FF2B5EF4-FFF2-40B4-BE49-F238E27FC236}">
                <a16:creationId xmlns:a16="http://schemas.microsoft.com/office/drawing/2014/main" id="{A5BC7126-0258-A737-0171-E185ECCEA05B}"/>
              </a:ext>
            </a:extLst>
          </p:cNvPr>
          <p:cNvGraphicFramePr>
            <a:graphicFrameLocks noGrp="1"/>
          </p:cNvGraphicFramePr>
          <p:nvPr>
            <p:ph idx="1"/>
            <p:extLst>
              <p:ext uri="{D42A27DB-BD31-4B8C-83A1-F6EECF244321}">
                <p14:modId xmlns:p14="http://schemas.microsoft.com/office/powerpoint/2010/main" val="4245523392"/>
              </p:ext>
            </p:extLst>
          </p:nvPr>
        </p:nvGraphicFramePr>
        <p:xfrm>
          <a:off x="5313054" y="879732"/>
          <a:ext cx="6040745" cy="5109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37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A4EC4E-5950-F7AE-F49E-B260846351F4}"/>
              </a:ext>
            </a:extLst>
          </p:cNvPr>
          <p:cNvSpPr>
            <a:spLocks noGrp="1"/>
          </p:cNvSpPr>
          <p:nvPr>
            <p:ph type="title"/>
          </p:nvPr>
        </p:nvSpPr>
        <p:spPr>
          <a:xfrm>
            <a:off x="286732" y="1676400"/>
            <a:ext cx="3517172" cy="3505200"/>
          </a:xfrm>
        </p:spPr>
        <p:txBody>
          <a:bodyPr vert="horz" lIns="91440" tIns="45720" rIns="91440" bIns="45720" rtlCol="0" anchor="t">
            <a:normAutofit/>
          </a:bodyPr>
          <a:lstStyle/>
          <a:p>
            <a:pPr algn="ctr"/>
            <a:br>
              <a:rPr lang="el-GR" sz="4000" b="1" kern="1200" dirty="0">
                <a:solidFill>
                  <a:schemeClr val="tx1"/>
                </a:solidFill>
                <a:latin typeface="+mj-lt"/>
                <a:ea typeface="+mj-ea"/>
                <a:cs typeface="+mj-cs"/>
              </a:rPr>
            </a:br>
            <a:r>
              <a:rPr lang="el-GR" sz="3600" b="1" dirty="0"/>
              <a:t>Η περίπτωση του μαθήματος Πληροφορικής του Γυμνασίου</a:t>
            </a:r>
            <a:endParaRPr lang="en-US" sz="3600" b="1" dirty="0"/>
          </a:p>
        </p:txBody>
      </p:sp>
      <p:sp>
        <p:nvSpPr>
          <p:cNvPr id="8" name="Θέση υποσέλιδου 7">
            <a:extLst>
              <a:ext uri="{FF2B5EF4-FFF2-40B4-BE49-F238E27FC236}">
                <a16:creationId xmlns:a16="http://schemas.microsoft.com/office/drawing/2014/main" id="{7B4A8D34-4473-EC16-ACB6-7DF1112F7061}"/>
              </a:ext>
            </a:extLst>
          </p:cNvPr>
          <p:cNvSpPr>
            <a:spLocks noGrp="1"/>
          </p:cNvSpPr>
          <p:nvPr>
            <p:ph type="ftr" sz="quarter" idx="11"/>
          </p:nvPr>
        </p:nvSpPr>
        <p:spPr>
          <a:xfrm>
            <a:off x="520044" y="5982092"/>
            <a:ext cx="8175899" cy="693028"/>
          </a:xfrm>
        </p:spPr>
        <p:txBody>
          <a:bodyPr vert="horz" lIns="91440" tIns="45720" rIns="91440" bIns="45720" rtlCol="0" anchor="ctr">
            <a:normAutofit/>
          </a:bodyPr>
          <a:lstStyle/>
          <a:p>
            <a:pPr algn="just">
              <a:spcAft>
                <a:spcPts val="600"/>
              </a:spcAft>
            </a:pPr>
            <a:r>
              <a:rPr lang="en-US" sz="1000" b="1" kern="1200" dirty="0">
                <a:solidFill>
                  <a:srgbClr val="000000">
                    <a:alpha val="70000"/>
                  </a:srgbClr>
                </a:solidFill>
                <a:latin typeface="+mn-lt"/>
                <a:ea typeface="+mn-ea"/>
                <a:cs typeface="+mn-cs"/>
              </a:rPr>
              <a:t>1:  O π</a:t>
            </a:r>
            <a:r>
              <a:rPr lang="en-US" sz="1000" b="1" kern="1200" dirty="0" err="1">
                <a:solidFill>
                  <a:srgbClr val="000000">
                    <a:alpha val="70000"/>
                  </a:srgbClr>
                </a:solidFill>
                <a:latin typeface="+mn-lt"/>
                <a:ea typeface="+mn-ea"/>
                <a:cs typeface="+mn-cs"/>
              </a:rPr>
              <a:t>ληροφορικός</a:t>
            </a:r>
            <a:r>
              <a:rPr lang="en-US" sz="1000" b="1" kern="1200" dirty="0">
                <a:solidFill>
                  <a:srgbClr val="000000">
                    <a:alpha val="70000"/>
                  </a:srgbClr>
                </a:solidFill>
                <a:latin typeface="+mn-lt"/>
                <a:ea typeface="+mn-ea"/>
                <a:cs typeface="+mn-cs"/>
              </a:rPr>
              <a:t> </a:t>
            </a:r>
            <a:r>
              <a:rPr lang="en-US" sz="1000" b="1" kern="1200" dirty="0" err="1">
                <a:solidFill>
                  <a:srgbClr val="000000">
                    <a:alpha val="70000"/>
                  </a:srgbClr>
                </a:solidFill>
                <a:latin typeface="+mn-lt"/>
                <a:ea typeface="+mn-ea"/>
                <a:cs typeface="+mn-cs"/>
              </a:rPr>
              <a:t>γρ</a:t>
            </a:r>
            <a:r>
              <a:rPr lang="en-US" sz="1000" b="1" kern="1200" dirty="0">
                <a:solidFill>
                  <a:srgbClr val="000000">
                    <a:alpha val="70000"/>
                  </a:srgbClr>
                </a:solidFill>
                <a:latin typeface="+mn-lt"/>
                <a:ea typeface="+mn-ea"/>
                <a:cs typeface="+mn-cs"/>
              </a:rPr>
              <a:t>αμματισμός (ICT lteracy) περιγράφει την ικανότητα των μαθητών να χρησιμοποιούν τις σύγχρονες ψηφιακές τεχνολογίες, τα εργαλεία επικοινωνίας και τις δικτυακές υπηρεσίες για την προσπέλαση, διαχείριση, ενσωμάτωση, αξιολόγηση, δημιουργία και επικοινωνία πληροφοριών, με στόχο την επίλυση προβλημάτων και, τελικά, τη μάθηση και τη συνεχή τους ανάπτυξη.</a:t>
            </a:r>
          </a:p>
        </p:txBody>
      </p:sp>
      <p:sp>
        <p:nvSpPr>
          <p:cNvPr id="7" name="Θέση περιεχομένου 2">
            <a:extLst>
              <a:ext uri="{FF2B5EF4-FFF2-40B4-BE49-F238E27FC236}">
                <a16:creationId xmlns:a16="http://schemas.microsoft.com/office/drawing/2014/main" id="{2757181D-3A8A-CC55-3E6E-74EB74BD8D5E}"/>
              </a:ext>
            </a:extLst>
          </p:cNvPr>
          <p:cNvSpPr txBox="1">
            <a:spLocks/>
          </p:cNvSpPr>
          <p:nvPr/>
        </p:nvSpPr>
        <p:spPr>
          <a:xfrm>
            <a:off x="3739896" y="1517903"/>
            <a:ext cx="8165371" cy="33192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solidFill>
                  <a:schemeClr val="tx1">
                    <a:lumMod val="85000"/>
                    <a:lumOff val="15000"/>
                  </a:schemeClr>
                </a:solidFill>
              </a:rPr>
              <a:t>Η </a:t>
            </a:r>
            <a:r>
              <a:rPr lang="en-US" sz="1800" b="1" dirty="0" err="1">
                <a:solidFill>
                  <a:schemeClr val="tx1">
                    <a:lumMod val="85000"/>
                    <a:lumOff val="15000"/>
                  </a:schemeClr>
                </a:solidFill>
              </a:rPr>
              <a:t>διδ</a:t>
            </a:r>
            <a:r>
              <a:rPr lang="en-US" sz="1800" b="1" dirty="0">
                <a:solidFill>
                  <a:schemeClr val="tx1">
                    <a:lumMod val="85000"/>
                    <a:lumOff val="15000"/>
                  </a:schemeClr>
                </a:solidFill>
              </a:rPr>
              <a:t>ασκαλία </a:t>
            </a:r>
            <a:r>
              <a:rPr lang="el-GR" sz="1800" b="1" dirty="0">
                <a:solidFill>
                  <a:schemeClr val="tx1">
                    <a:lumMod val="85000"/>
                    <a:lumOff val="15000"/>
                  </a:schemeClr>
                </a:solidFill>
              </a:rPr>
              <a:t>της Πληροφορικής </a:t>
            </a:r>
            <a:r>
              <a:rPr lang="en-US" sz="1800" b="1" dirty="0">
                <a:solidFill>
                  <a:schemeClr val="tx1">
                    <a:lumMod val="85000"/>
                    <a:lumOff val="15000"/>
                  </a:schemeClr>
                </a:solidFill>
              </a:rPr>
              <a:t>και του πληροφορικού γραμματισμού στο </a:t>
            </a:r>
            <a:r>
              <a:rPr lang="el-GR" sz="1800" b="1" dirty="0">
                <a:solidFill>
                  <a:schemeClr val="tx1">
                    <a:lumMod val="85000"/>
                    <a:lumOff val="15000"/>
                  </a:schemeClr>
                </a:solidFill>
              </a:rPr>
              <a:t>Γυμνάσιο</a:t>
            </a:r>
          </a:p>
          <a:p>
            <a:pPr marL="0" indent="0" algn="ctr">
              <a:buNone/>
            </a:pPr>
            <a:endParaRPr lang="en-US" sz="1800" b="1" dirty="0">
              <a:solidFill>
                <a:schemeClr val="tx1">
                  <a:lumMod val="85000"/>
                  <a:lumOff val="15000"/>
                </a:schemeClr>
              </a:solidFill>
            </a:endParaRPr>
          </a:p>
          <a:p>
            <a:pPr algn="just">
              <a:lnSpc>
                <a:spcPct val="100000"/>
              </a:lnSpc>
            </a:pPr>
            <a:endParaRPr lang="el-GR" sz="1800" dirty="0">
              <a:solidFill>
                <a:schemeClr val="tx1">
                  <a:lumMod val="85000"/>
                  <a:lumOff val="15000"/>
                </a:schemeClr>
              </a:solidFill>
            </a:endParaRPr>
          </a:p>
          <a:p>
            <a:pPr marL="0" indent="0" algn="just">
              <a:lnSpc>
                <a:spcPct val="100000"/>
              </a:lnSpc>
              <a:buNone/>
            </a:pPr>
            <a:r>
              <a:rPr lang="en-US" sz="1800" dirty="0">
                <a:solidFill>
                  <a:schemeClr val="tx1">
                    <a:lumMod val="85000"/>
                    <a:lumOff val="15000"/>
                  </a:schemeClr>
                </a:solidFill>
              </a:rPr>
              <a:t>B</a:t>
            </a:r>
            <a:r>
              <a:rPr lang="el-GR" sz="1800" dirty="0" err="1">
                <a:solidFill>
                  <a:schemeClr val="tx1">
                    <a:lumMod val="85000"/>
                    <a:lumOff val="15000"/>
                  </a:schemeClr>
                </a:solidFill>
              </a:rPr>
              <a:t>ασικός</a:t>
            </a:r>
            <a:r>
              <a:rPr lang="el-GR" sz="1800" dirty="0">
                <a:solidFill>
                  <a:schemeClr val="tx1">
                    <a:lumMod val="85000"/>
                    <a:lumOff val="15000"/>
                  </a:schemeClr>
                </a:solidFill>
              </a:rPr>
              <a:t> στόχος ενός σύγχρονου</a:t>
            </a:r>
            <a:r>
              <a:rPr lang="en-US" sz="1800" dirty="0">
                <a:solidFill>
                  <a:schemeClr val="tx1">
                    <a:lumMod val="85000"/>
                    <a:lumOff val="15000"/>
                  </a:schemeClr>
                </a:solidFill>
              </a:rPr>
              <a:t> </a:t>
            </a:r>
            <a:r>
              <a:rPr lang="el-GR" sz="1800" dirty="0">
                <a:solidFill>
                  <a:schemeClr val="tx1">
                    <a:lumMod val="85000"/>
                    <a:lumOff val="15000"/>
                  </a:schemeClr>
                </a:solidFill>
              </a:rPr>
              <a:t>Προγράμματος Σπουδών μαθήματος Πληροφορικής, είναι η</a:t>
            </a:r>
            <a:r>
              <a:rPr lang="en-US" sz="1800" dirty="0">
                <a:solidFill>
                  <a:schemeClr val="tx1">
                    <a:lumMod val="85000"/>
                    <a:lumOff val="15000"/>
                  </a:schemeClr>
                </a:solidFill>
              </a:rPr>
              <a:t> </a:t>
            </a:r>
            <a:r>
              <a:rPr lang="el-GR" sz="1800" dirty="0">
                <a:solidFill>
                  <a:schemeClr val="tx1">
                    <a:lumMod val="85000"/>
                    <a:lumOff val="15000"/>
                  </a:schemeClr>
                </a:solidFill>
              </a:rPr>
              <a:t>ικανότητα των μαθητών/-τριών να χρησιμοποιούν τις σύγχρονες ψηφιακές τεχνολογίες, τα</a:t>
            </a:r>
            <a:r>
              <a:rPr lang="en-US" sz="1800" dirty="0">
                <a:solidFill>
                  <a:schemeClr val="tx1">
                    <a:lumMod val="85000"/>
                    <a:lumOff val="15000"/>
                  </a:schemeClr>
                </a:solidFill>
              </a:rPr>
              <a:t> </a:t>
            </a:r>
            <a:r>
              <a:rPr lang="el-GR" sz="1800" dirty="0">
                <a:solidFill>
                  <a:schemeClr val="tx1">
                    <a:lumMod val="85000"/>
                    <a:lumOff val="15000"/>
                  </a:schemeClr>
                </a:solidFill>
              </a:rPr>
              <a:t>εργαλεία επικοινωνίας και τις δικτυακές υπηρεσίες για την προσπέλαση, διαχείριση,</a:t>
            </a:r>
            <a:r>
              <a:rPr lang="en-US" sz="1800" dirty="0">
                <a:solidFill>
                  <a:schemeClr val="tx1">
                    <a:lumMod val="85000"/>
                    <a:lumOff val="15000"/>
                  </a:schemeClr>
                </a:solidFill>
              </a:rPr>
              <a:t> </a:t>
            </a:r>
            <a:r>
              <a:rPr lang="el-GR" sz="1800" dirty="0">
                <a:solidFill>
                  <a:schemeClr val="tx1">
                    <a:lumMod val="85000"/>
                    <a:lumOff val="15000"/>
                  </a:schemeClr>
                </a:solidFill>
              </a:rPr>
              <a:t>ενσωμάτωση, αξιολόγηση, δημιουργία και επικοινωνία πληροφοριών, με στόχο την επίλυση</a:t>
            </a:r>
            <a:r>
              <a:rPr lang="en-US" sz="1800" dirty="0">
                <a:solidFill>
                  <a:schemeClr val="tx1">
                    <a:lumMod val="85000"/>
                    <a:lumOff val="15000"/>
                  </a:schemeClr>
                </a:solidFill>
              </a:rPr>
              <a:t> </a:t>
            </a:r>
            <a:r>
              <a:rPr lang="el-GR" sz="1800" dirty="0">
                <a:solidFill>
                  <a:schemeClr val="tx1">
                    <a:lumMod val="85000"/>
                    <a:lumOff val="15000"/>
                  </a:schemeClr>
                </a:solidFill>
              </a:rPr>
              <a:t>προβλημάτων και, τελικά, τη συμμετοχή τους στη σύγχρονη κοινωνία της γνώσης (</a:t>
            </a:r>
            <a:r>
              <a:rPr lang="el-GR" sz="1800" dirty="0" err="1">
                <a:solidFill>
                  <a:schemeClr val="tx1">
                    <a:lumMod val="85000"/>
                    <a:lumOff val="15000"/>
                  </a:schemeClr>
                </a:solidFill>
              </a:rPr>
              <a:t>knowledge</a:t>
            </a:r>
            <a:r>
              <a:rPr lang="en-US" sz="1800" dirty="0">
                <a:solidFill>
                  <a:schemeClr val="tx1">
                    <a:lumMod val="85000"/>
                    <a:lumOff val="15000"/>
                  </a:schemeClr>
                </a:solidFill>
              </a:rPr>
              <a:t> </a:t>
            </a:r>
            <a:r>
              <a:rPr lang="el-GR" sz="1800" dirty="0" err="1">
                <a:solidFill>
                  <a:schemeClr val="tx1">
                    <a:lumMod val="85000"/>
                    <a:lumOff val="15000"/>
                  </a:schemeClr>
                </a:solidFill>
              </a:rPr>
              <a:t>society</a:t>
            </a:r>
            <a:r>
              <a:rPr lang="el-GR" sz="1800" dirty="0">
                <a:solidFill>
                  <a:schemeClr val="tx1">
                    <a:lumMod val="85000"/>
                    <a:lumOff val="15000"/>
                  </a:schemeClr>
                </a:solidFill>
              </a:rPr>
              <a:t>)</a:t>
            </a:r>
            <a:r>
              <a:rPr lang="en-US" sz="1800" dirty="0">
                <a:solidFill>
                  <a:schemeClr val="tx1">
                    <a:lumMod val="85000"/>
                    <a:lumOff val="15000"/>
                  </a:schemeClr>
                </a:solidFill>
              </a:rPr>
              <a:t> (</a:t>
            </a:r>
            <a:r>
              <a:rPr lang="el-GR" sz="1050" b="1" i="1" dirty="0">
                <a:solidFill>
                  <a:schemeClr val="tx1">
                    <a:lumMod val="85000"/>
                    <a:lumOff val="15000"/>
                  </a:schemeClr>
                </a:solidFill>
              </a:rPr>
              <a:t>Οδηγίες ΙΕΠ – σελίδα 1</a:t>
            </a:r>
            <a:r>
              <a:rPr lang="el-GR" sz="1800" dirty="0">
                <a:solidFill>
                  <a:schemeClr val="tx1">
                    <a:lumMod val="85000"/>
                    <a:lumOff val="15000"/>
                  </a:schemeClr>
                </a:solidFill>
              </a:rPr>
              <a:t>).</a:t>
            </a:r>
            <a:r>
              <a:rPr lang="en-US" sz="1800" dirty="0">
                <a:solidFill>
                  <a:schemeClr val="tx1">
                    <a:lumMod val="85000"/>
                    <a:lumOff val="15000"/>
                  </a:schemeClr>
                </a:solidFill>
              </a:rPr>
              <a:t> </a:t>
            </a:r>
            <a:endParaRPr lang="el-GR" sz="1800" dirty="0">
              <a:solidFill>
                <a:schemeClr val="tx1">
                  <a:lumMod val="85000"/>
                  <a:lumOff val="15000"/>
                </a:schemeClr>
              </a:solidFill>
            </a:endParaRPr>
          </a:p>
          <a:p>
            <a:pPr marL="0" indent="0" algn="just">
              <a:lnSpc>
                <a:spcPct val="100000"/>
              </a:lnSpc>
              <a:buNone/>
            </a:pPr>
            <a:endParaRPr lang="en-US" sz="1800" dirty="0">
              <a:solidFill>
                <a:schemeClr val="tx1">
                  <a:lumMod val="85000"/>
                  <a:lumOff val="15000"/>
                </a:schemeClr>
              </a:solidFill>
            </a:endParaRPr>
          </a:p>
        </p:txBody>
      </p:sp>
    </p:spTree>
    <p:extLst>
      <p:ext uri="{BB962C8B-B14F-4D97-AF65-F5344CB8AC3E}">
        <p14:creationId xmlns:p14="http://schemas.microsoft.com/office/powerpoint/2010/main" val="169492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C50569-D6A6-E691-11A7-9C6873E2C641}"/>
              </a:ext>
            </a:extLst>
          </p:cNvPr>
          <p:cNvSpPr>
            <a:spLocks noGrp="1"/>
          </p:cNvSpPr>
          <p:nvPr>
            <p:ph type="title"/>
          </p:nvPr>
        </p:nvSpPr>
        <p:spPr>
          <a:xfrm>
            <a:off x="1137033" y="670559"/>
            <a:ext cx="4683321" cy="2148841"/>
          </a:xfrm>
        </p:spPr>
        <p:txBody>
          <a:bodyPr vert="horz" lIns="91440" tIns="45720" rIns="91440" bIns="45720" rtlCol="0" anchor="t">
            <a:normAutofit/>
          </a:bodyPr>
          <a:lstStyle/>
          <a:p>
            <a:r>
              <a:rPr lang="en-US" sz="4100" b="1" dirty="0"/>
              <a:t>Προτεινόμενες – </a:t>
            </a:r>
            <a:r>
              <a:rPr lang="el-GR" sz="4100" b="1" dirty="0"/>
              <a:t>κ</a:t>
            </a:r>
            <a:r>
              <a:rPr lang="en-US" sz="4100" b="1" dirty="0"/>
              <a:t>εντρικές διδακτικές προσεγγίσεις</a:t>
            </a:r>
          </a:p>
        </p:txBody>
      </p:sp>
      <p:pic>
        <p:nvPicPr>
          <p:cNvPr id="5" name="Θέση περιεχομένου 4" descr="Εικόνα που περιέχει οριγκάμι&#10;&#10;Περιγραφή που δημιουργήθηκε αυτόματα με χαμηλό επίπεδο εμπιστοσύνης">
            <a:extLst>
              <a:ext uri="{FF2B5EF4-FFF2-40B4-BE49-F238E27FC236}">
                <a16:creationId xmlns:a16="http://schemas.microsoft.com/office/drawing/2014/main" id="{6717D005-7206-06BC-028C-3151A173EE7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2704"/>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Θέση περιεχομένου 2">
            <a:extLst>
              <a:ext uri="{FF2B5EF4-FFF2-40B4-BE49-F238E27FC236}">
                <a16:creationId xmlns:a16="http://schemas.microsoft.com/office/drawing/2014/main" id="{5A245F49-3FFA-2945-73C8-BC0ACDB77C70}"/>
              </a:ext>
            </a:extLst>
          </p:cNvPr>
          <p:cNvSpPr txBox="1">
            <a:spLocks/>
          </p:cNvSpPr>
          <p:nvPr/>
        </p:nvSpPr>
        <p:spPr>
          <a:xfrm>
            <a:off x="5751576" y="110836"/>
            <a:ext cx="6329588" cy="628996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800" b="1" dirty="0"/>
              <a:t>Η ανάπτυξη των μαθητών/-τριών συνίσταται σε τέσσερις διαστάσεις (συνιστώσες)</a:t>
            </a:r>
          </a:p>
          <a:p>
            <a:pPr marL="0" indent="0" algn="ctr">
              <a:buNone/>
            </a:pPr>
            <a:endParaRPr lang="en-US" sz="1600" dirty="0"/>
          </a:p>
          <a:p>
            <a:pPr algn="just"/>
            <a:r>
              <a:rPr lang="en-US" sz="1800" b="1" dirty="0" err="1">
                <a:highlight>
                  <a:srgbClr val="FFFF00"/>
                </a:highlight>
              </a:rPr>
              <a:t>Τεχνολογική</a:t>
            </a:r>
            <a:r>
              <a:rPr lang="en-US" sz="1600" b="1" dirty="0"/>
              <a:t>: </a:t>
            </a:r>
            <a:r>
              <a:rPr lang="en-US" sz="1600" b="1" dirty="0" err="1"/>
              <a:t>Περιλ</a:t>
            </a:r>
            <a:r>
              <a:rPr lang="en-US" sz="1600" b="1" dirty="0"/>
              <a:t>αμβάνει τεχνικές γνώσεις που αφορούν σε θεμελιώδεις έννοιες </a:t>
            </a:r>
            <a:r>
              <a:rPr lang="el-GR" sz="1600" b="1" dirty="0"/>
              <a:t>Πληροφορικής</a:t>
            </a:r>
            <a:r>
              <a:rPr lang="en-US" sz="1600" b="1" dirty="0"/>
              <a:t> (π.χ. </a:t>
            </a:r>
            <a:r>
              <a:rPr lang="en-US" sz="1600" b="1" dirty="0" err="1"/>
              <a:t>υλικό</a:t>
            </a:r>
            <a:r>
              <a:rPr lang="en-US" sz="1600" b="1" dirty="0"/>
              <a:t>, </a:t>
            </a:r>
            <a:r>
              <a:rPr lang="en-US" sz="1600" b="1" dirty="0" err="1"/>
              <a:t>λογισμικό</a:t>
            </a:r>
            <a:r>
              <a:rPr lang="el-GR" sz="1600" b="1" dirty="0"/>
              <a:t>)</a:t>
            </a:r>
            <a:r>
              <a:rPr lang="en-US" sz="1600" b="1" dirty="0"/>
              <a:t>, και ικανότητες χρήσης βασικών περιβαλλόντων των ΤΠΕ (εκπαιδευτικό λογισμικό, επεξεργασία κειμένου κ.λ</a:t>
            </a:r>
            <a:r>
              <a:rPr lang="el-GR" sz="1600" b="1" dirty="0"/>
              <a:t>.</a:t>
            </a:r>
            <a:r>
              <a:rPr lang="en-US" sz="1600" b="1" dirty="0"/>
              <a:t>π.).</a:t>
            </a:r>
            <a:endParaRPr lang="el-GR" sz="1600" b="1" dirty="0"/>
          </a:p>
          <a:p>
            <a:pPr algn="just"/>
            <a:endParaRPr lang="en-US" sz="1600" b="1" dirty="0"/>
          </a:p>
          <a:p>
            <a:pPr algn="just"/>
            <a:r>
              <a:rPr lang="en-US" sz="1800" b="1" dirty="0" err="1">
                <a:highlight>
                  <a:srgbClr val="FFFF00"/>
                </a:highlight>
              </a:rPr>
              <a:t>Γνωστική</a:t>
            </a:r>
            <a:r>
              <a:rPr lang="en-US" sz="1600" b="1" dirty="0"/>
              <a:t>: </a:t>
            </a:r>
            <a:r>
              <a:rPr lang="en-US" sz="1600" b="1" dirty="0" err="1"/>
              <a:t>Περιγράφει</a:t>
            </a:r>
            <a:r>
              <a:rPr lang="en-US" sz="1600" b="1" dirty="0"/>
              <a:t> </a:t>
            </a:r>
            <a:r>
              <a:rPr lang="en-US" sz="1600" b="1" dirty="0" err="1"/>
              <a:t>τις</a:t>
            </a:r>
            <a:r>
              <a:rPr lang="en-US" sz="1600" b="1" dirty="0"/>
              <a:t> </a:t>
            </a:r>
            <a:r>
              <a:rPr lang="en-US" sz="1600" b="1" dirty="0" err="1"/>
              <a:t>θεμελιώδεις</a:t>
            </a:r>
            <a:r>
              <a:rPr lang="en-US" sz="1600" b="1" dirty="0"/>
              <a:t> </a:t>
            </a:r>
            <a:r>
              <a:rPr lang="en-US" sz="1600" b="1" dirty="0" err="1"/>
              <a:t>δεξιότητες</a:t>
            </a:r>
            <a:r>
              <a:rPr lang="en-US" sz="1600" b="1" dirty="0"/>
              <a:t> α</a:t>
            </a:r>
            <a:r>
              <a:rPr lang="en-US" sz="1600" b="1" dirty="0" err="1"/>
              <a:t>ξιο</a:t>
            </a:r>
            <a:r>
              <a:rPr lang="en-US" sz="1600" b="1" dirty="0"/>
              <a:t>ποίησης των ΤΠΕ ως εργαλεία έρευνας, δημιουργίας, επικοινωνίας και μάθησης στα πλαίσια όλων των μαθημάτων του Προγράμματος Σπουδών αλλά και της καθημερινής σχολικής ζωής</a:t>
            </a:r>
            <a:r>
              <a:rPr lang="el-GR" sz="1600" b="1" dirty="0"/>
              <a:t>.</a:t>
            </a:r>
          </a:p>
          <a:p>
            <a:pPr algn="just"/>
            <a:endParaRPr lang="en-US" sz="1600" b="1" dirty="0"/>
          </a:p>
          <a:p>
            <a:pPr algn="just"/>
            <a:r>
              <a:rPr lang="en-US" sz="1800" b="1" dirty="0">
                <a:highlight>
                  <a:srgbClr val="FFFF00"/>
                </a:highlight>
              </a:rPr>
              <a:t>Επ</a:t>
            </a:r>
            <a:r>
              <a:rPr lang="en-US" sz="1800" b="1" dirty="0" err="1">
                <a:highlight>
                  <a:srgbClr val="FFFF00"/>
                </a:highlight>
              </a:rPr>
              <a:t>ίλυση</a:t>
            </a:r>
            <a:r>
              <a:rPr lang="el-GR" sz="1800" b="1" dirty="0">
                <a:highlight>
                  <a:srgbClr val="FFFF00"/>
                </a:highlight>
              </a:rPr>
              <a:t>ς </a:t>
            </a:r>
            <a:r>
              <a:rPr lang="en-US" sz="1800" b="1" dirty="0">
                <a:highlight>
                  <a:srgbClr val="FFFF00"/>
                </a:highlight>
              </a:rPr>
              <a:t>π</a:t>
            </a:r>
            <a:r>
              <a:rPr lang="en-US" sz="1800" b="1" dirty="0" err="1">
                <a:highlight>
                  <a:srgbClr val="FFFF00"/>
                </a:highlight>
              </a:rPr>
              <a:t>ρο</a:t>
            </a:r>
            <a:r>
              <a:rPr lang="en-US" sz="1800" b="1" dirty="0">
                <a:highlight>
                  <a:srgbClr val="FFFF00"/>
                </a:highlight>
              </a:rPr>
              <a:t>βλήματος</a:t>
            </a:r>
            <a:r>
              <a:rPr lang="en-US" sz="1600" b="1" dirty="0">
                <a:highlight>
                  <a:srgbClr val="FFFF00"/>
                </a:highlight>
              </a:rPr>
              <a:t> </a:t>
            </a:r>
            <a:r>
              <a:rPr lang="en-US" sz="1600" b="1" dirty="0"/>
              <a:t>(problem solving): Αφορά στην εφαρμογή και ολοκλήρωση των τεχνικών και γνωστικών δεξιοτήτων με στόχο την επίλυση προβλημάτων</a:t>
            </a:r>
            <a:r>
              <a:rPr lang="el-GR" sz="1600" b="1" dirty="0"/>
              <a:t> – ανάπτυξη υπολογιστικής σκέψης</a:t>
            </a:r>
            <a:r>
              <a:rPr lang="en-US" sz="1600" b="1" dirty="0"/>
              <a:t>. </a:t>
            </a:r>
            <a:endParaRPr lang="el-GR" sz="1600" b="1" dirty="0"/>
          </a:p>
          <a:p>
            <a:pPr algn="just"/>
            <a:endParaRPr lang="en-US" sz="1600" b="1" dirty="0"/>
          </a:p>
          <a:p>
            <a:pPr algn="just"/>
            <a:r>
              <a:rPr lang="en-US" sz="1800" b="1" dirty="0" err="1">
                <a:highlight>
                  <a:srgbClr val="FFFF00"/>
                </a:highlight>
              </a:rPr>
              <a:t>Κοινωνικές</a:t>
            </a:r>
            <a:r>
              <a:rPr lang="en-US" sz="1800" b="1" dirty="0">
                <a:highlight>
                  <a:srgbClr val="FFFF00"/>
                </a:highlight>
              </a:rPr>
              <a:t> </a:t>
            </a:r>
            <a:r>
              <a:rPr lang="en-US" sz="1800" b="1" dirty="0" err="1">
                <a:highlight>
                  <a:srgbClr val="FFFF00"/>
                </a:highlight>
              </a:rPr>
              <a:t>δεξιότητες</a:t>
            </a:r>
            <a:r>
              <a:rPr lang="en-US" sz="1600" b="1" dirty="0"/>
              <a:t>: Η </a:t>
            </a:r>
            <a:r>
              <a:rPr lang="en-US" sz="1600" b="1" dirty="0" err="1"/>
              <a:t>διάστ</a:t>
            </a:r>
            <a:r>
              <a:rPr lang="en-US" sz="1600" b="1" dirty="0"/>
              <a:t>αση αυτή </a:t>
            </a:r>
            <a:r>
              <a:rPr lang="el-GR" sz="1600" b="1" dirty="0"/>
              <a:t> </a:t>
            </a:r>
            <a:r>
              <a:rPr lang="en-US" sz="1600" b="1" dirty="0"/>
              <a:t>(e-citizenship) α</a:t>
            </a:r>
            <a:r>
              <a:rPr lang="en-US" sz="1600" b="1" dirty="0" err="1"/>
              <a:t>φορά</a:t>
            </a:r>
            <a:r>
              <a:rPr lang="en-US" sz="1600" b="1" dirty="0"/>
              <a:t> σε ζητήματα ηλεκτρονικής ασφάλειας, προστασίας προσωπικών δεδομένων, πληροφορικής ηθικής και δεοντολογίας, σε κώδικες διαχείρισης και αξιοποίησης πληροφοριών από πηγές κ.λπ.).</a:t>
            </a:r>
            <a:endParaRPr lang="en-US" sz="1600" dirty="0"/>
          </a:p>
        </p:txBody>
      </p:sp>
    </p:spTree>
    <p:extLst>
      <p:ext uri="{BB962C8B-B14F-4D97-AF65-F5344CB8AC3E}">
        <p14:creationId xmlns:p14="http://schemas.microsoft.com/office/powerpoint/2010/main" val="1945101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C50569-D6A6-E691-11A7-9C6873E2C641}"/>
              </a:ext>
            </a:extLst>
          </p:cNvPr>
          <p:cNvSpPr>
            <a:spLocks noGrp="1"/>
          </p:cNvSpPr>
          <p:nvPr>
            <p:ph type="title"/>
          </p:nvPr>
        </p:nvSpPr>
        <p:spPr>
          <a:xfrm>
            <a:off x="1137033" y="670559"/>
            <a:ext cx="4568823" cy="2109217"/>
          </a:xfrm>
        </p:spPr>
        <p:txBody>
          <a:bodyPr vert="horz" lIns="91440" tIns="45720" rIns="91440" bIns="45720" rtlCol="0" anchor="t">
            <a:normAutofit/>
          </a:bodyPr>
          <a:lstStyle/>
          <a:p>
            <a:r>
              <a:rPr lang="en-US" sz="4100" b="1" dirty="0"/>
              <a:t>Προτεινόμενες – </a:t>
            </a:r>
            <a:r>
              <a:rPr lang="el-GR" sz="4100" b="1" dirty="0"/>
              <a:t>κ</a:t>
            </a:r>
            <a:r>
              <a:rPr lang="en-US" sz="4100" b="1" dirty="0"/>
              <a:t>εντρικές </a:t>
            </a:r>
            <a:r>
              <a:rPr lang="en-US" sz="4100" b="1" dirty="0" err="1"/>
              <a:t>διδ</a:t>
            </a:r>
            <a:r>
              <a:rPr lang="en-US" sz="4100" b="1" dirty="0"/>
              <a:t>ακτικές προσεγγίσεις</a:t>
            </a:r>
          </a:p>
        </p:txBody>
      </p:sp>
      <p:pic>
        <p:nvPicPr>
          <p:cNvPr id="5" name="Θέση περιεχομένου 4" descr="Εικόνα που περιέχει οριγκάμι&#10;&#10;Περιγραφή που δημιουργήθηκε αυτόματα με χαμηλό επίπεδο εμπιστοσύνης">
            <a:extLst>
              <a:ext uri="{FF2B5EF4-FFF2-40B4-BE49-F238E27FC236}">
                <a16:creationId xmlns:a16="http://schemas.microsoft.com/office/drawing/2014/main" id="{6717D005-7206-06BC-028C-3151A173EE7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2704"/>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Θέση περιεχομένου 2">
            <a:extLst>
              <a:ext uri="{FF2B5EF4-FFF2-40B4-BE49-F238E27FC236}">
                <a16:creationId xmlns:a16="http://schemas.microsoft.com/office/drawing/2014/main" id="{5A245F49-3FFA-2945-73C8-BC0ACDB77C70}"/>
              </a:ext>
            </a:extLst>
          </p:cNvPr>
          <p:cNvSpPr txBox="1">
            <a:spLocks/>
          </p:cNvSpPr>
          <p:nvPr/>
        </p:nvSpPr>
        <p:spPr>
          <a:xfrm>
            <a:off x="5961888" y="246889"/>
            <a:ext cx="5943600" cy="647395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300" b="1" dirty="0"/>
              <a:t>Η</a:t>
            </a:r>
            <a:r>
              <a:rPr lang="el-GR" sz="2300" b="1" dirty="0"/>
              <a:t> </a:t>
            </a:r>
            <a:r>
              <a:rPr lang="en-US" sz="2300" b="1" dirty="0" err="1"/>
              <a:t>διδ</a:t>
            </a:r>
            <a:r>
              <a:rPr lang="en-US" sz="2300" b="1" dirty="0"/>
              <a:t>ασκαλία </a:t>
            </a:r>
            <a:r>
              <a:rPr lang="el-GR" sz="2300" b="1" dirty="0"/>
              <a:t>της </a:t>
            </a:r>
            <a:r>
              <a:rPr lang="en-US" sz="2300" b="1" dirty="0"/>
              <a:t>π</a:t>
            </a:r>
            <a:r>
              <a:rPr lang="en-US" sz="2300" b="1" dirty="0" err="1"/>
              <a:t>ληροφορικ</a:t>
            </a:r>
            <a:r>
              <a:rPr lang="el-GR" sz="2300" b="1" dirty="0" err="1"/>
              <a:t>ής</a:t>
            </a:r>
            <a:r>
              <a:rPr lang="en-US" sz="2300" b="1" dirty="0"/>
              <a:t> </a:t>
            </a:r>
            <a:r>
              <a:rPr lang="en-US" sz="2300" b="1" dirty="0" err="1"/>
              <a:t>στο</a:t>
            </a:r>
            <a:r>
              <a:rPr lang="en-US" sz="2300" b="1" dirty="0"/>
              <a:t> </a:t>
            </a:r>
            <a:r>
              <a:rPr lang="el-GR" sz="2300" b="1" dirty="0"/>
              <a:t>Γυμνάσιο έχει ως χαρακτηριστικά: </a:t>
            </a:r>
          </a:p>
          <a:p>
            <a:pPr marL="0" indent="0" algn="ctr">
              <a:lnSpc>
                <a:spcPct val="120000"/>
              </a:lnSpc>
              <a:buNone/>
            </a:pPr>
            <a:endParaRPr lang="en-US" sz="2300" b="1" dirty="0"/>
          </a:p>
          <a:p>
            <a:pPr algn="just"/>
            <a:r>
              <a:rPr lang="en-US" sz="2300" b="1" dirty="0"/>
              <a:t>Σα</a:t>
            </a:r>
            <a:r>
              <a:rPr lang="en-US" sz="2300" b="1" dirty="0" err="1"/>
              <a:t>φή</a:t>
            </a:r>
            <a:r>
              <a:rPr lang="en-US" sz="2300" b="1" dirty="0"/>
              <a:t> </a:t>
            </a:r>
            <a:r>
              <a:rPr lang="en-US" sz="2300" b="1" dirty="0" err="1"/>
              <a:t>εργ</a:t>
            </a:r>
            <a:r>
              <a:rPr lang="en-US" sz="2300" b="1" dirty="0"/>
              <a:t>αστηριακό προσανατολισμό </a:t>
            </a:r>
            <a:r>
              <a:rPr lang="en-US" sz="2300" dirty="0"/>
              <a:t>με βασικό παράγοντα την ενεργό συμμετοχή κάθε μαθητή/</a:t>
            </a:r>
            <a:r>
              <a:rPr lang="el-GR" sz="2300" dirty="0"/>
              <a:t>-</a:t>
            </a:r>
            <a:r>
              <a:rPr lang="en-US" sz="2300" dirty="0" err="1"/>
              <a:t>τρι</a:t>
            </a:r>
            <a:r>
              <a:rPr lang="en-US" sz="2300" dirty="0"/>
              <a:t>ας, την συνεχή αλληλεπίδραση και την συνεργασία με τον/την διδάσκοντα/-ουσα και, κυρίως, με τους συμμαθητές/-τριες του. </a:t>
            </a:r>
            <a:endParaRPr lang="el-GR" sz="2300" dirty="0"/>
          </a:p>
          <a:p>
            <a:pPr algn="just"/>
            <a:r>
              <a:rPr lang="en-US" sz="2300" b="1" dirty="0" err="1"/>
              <a:t>Στο</a:t>
            </a:r>
            <a:r>
              <a:rPr lang="en-US" sz="2300" b="1" dirty="0"/>
              <a:t> </a:t>
            </a:r>
            <a:r>
              <a:rPr lang="en-US" sz="2300" b="1" dirty="0" err="1"/>
              <a:t>εργ</a:t>
            </a:r>
            <a:r>
              <a:rPr lang="en-US" sz="2300" b="1" dirty="0"/>
              <a:t>αστήριο </a:t>
            </a:r>
            <a:r>
              <a:rPr lang="en-US" sz="2300" dirty="0"/>
              <a:t>πρέπει να ενθαρρύνεται και να ευνοείται η διερευνητική προσέγγιση των νέων γνώσεων, η αλληλεπιδραστική και συνεργατική μάθηση, η αυτενέργεια και η δημιουργικότητα</a:t>
            </a:r>
            <a:r>
              <a:rPr lang="el-GR" sz="2300" dirty="0"/>
              <a:t>.</a:t>
            </a:r>
          </a:p>
          <a:p>
            <a:pPr algn="just"/>
            <a:r>
              <a:rPr lang="el-GR" sz="2300" b="1" dirty="0"/>
              <a:t>Βασική τεχνική διδασκαλίας</a:t>
            </a:r>
            <a:r>
              <a:rPr lang="el-GR" sz="2300" dirty="0"/>
              <a:t> κυρίως στο εργαστηριακό μέρος του μαθήματος καθίστανται τα σχέδια εργασίας/έρευνας (</a:t>
            </a:r>
            <a:r>
              <a:rPr lang="el-GR" sz="2300" dirty="0" err="1"/>
              <a:t>projects</a:t>
            </a:r>
            <a:r>
              <a:rPr lang="el-GR" sz="2300" dirty="0"/>
              <a:t>). Τα σχέδια εργασίας/έρευνας σε ορισμένες περιπτώσεις είναι δυνατό να συνδυάσουν τη διδασκαλία πολλών θεματικών ενοτήτων της Πληροφορικής μαζί, αλλά και να αξιοποιήσουν διαθεματικές και διεπιστημονικές προσεγγίσεις.</a:t>
            </a:r>
            <a:endParaRPr lang="en-US" sz="2300" dirty="0"/>
          </a:p>
          <a:p>
            <a:pPr algn="just"/>
            <a:endParaRPr lang="en-US" sz="2300" dirty="0"/>
          </a:p>
          <a:p>
            <a:endParaRPr lang="en-US" sz="1400" dirty="0"/>
          </a:p>
          <a:p>
            <a:endParaRPr lang="en-US" sz="1400" dirty="0"/>
          </a:p>
        </p:txBody>
      </p:sp>
    </p:spTree>
    <p:extLst>
      <p:ext uri="{BB962C8B-B14F-4D97-AF65-F5344CB8AC3E}">
        <p14:creationId xmlns:p14="http://schemas.microsoft.com/office/powerpoint/2010/main" val="2944039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C50569-D6A6-E691-11A7-9C6873E2C641}"/>
              </a:ext>
            </a:extLst>
          </p:cNvPr>
          <p:cNvSpPr>
            <a:spLocks noGrp="1"/>
          </p:cNvSpPr>
          <p:nvPr>
            <p:ph type="title"/>
          </p:nvPr>
        </p:nvSpPr>
        <p:spPr>
          <a:xfrm>
            <a:off x="1137033" y="670559"/>
            <a:ext cx="4568823" cy="2109217"/>
          </a:xfrm>
        </p:spPr>
        <p:txBody>
          <a:bodyPr vert="horz" lIns="91440" tIns="45720" rIns="91440" bIns="45720" rtlCol="0" anchor="t">
            <a:normAutofit/>
          </a:bodyPr>
          <a:lstStyle/>
          <a:p>
            <a:r>
              <a:rPr lang="en-US" sz="4100" b="1" dirty="0"/>
              <a:t>Προτεινόμενες – </a:t>
            </a:r>
            <a:r>
              <a:rPr lang="el-GR" sz="4100" b="1" dirty="0"/>
              <a:t>κ</a:t>
            </a:r>
            <a:r>
              <a:rPr lang="en-US" sz="4100" b="1" dirty="0"/>
              <a:t>εντρικές </a:t>
            </a:r>
            <a:r>
              <a:rPr lang="en-US" sz="4100" b="1" dirty="0" err="1"/>
              <a:t>διδ</a:t>
            </a:r>
            <a:r>
              <a:rPr lang="en-US" sz="4100" b="1" dirty="0"/>
              <a:t>ακτικές προσεγγίσεις</a:t>
            </a:r>
          </a:p>
        </p:txBody>
      </p:sp>
      <p:pic>
        <p:nvPicPr>
          <p:cNvPr id="5" name="Θέση περιεχομένου 4" descr="Εικόνα που περιέχει οριγκάμι&#10;&#10;Περιγραφή που δημιουργήθηκε αυτόματα με χαμηλό επίπεδο εμπιστοσύνης">
            <a:extLst>
              <a:ext uri="{FF2B5EF4-FFF2-40B4-BE49-F238E27FC236}">
                <a16:creationId xmlns:a16="http://schemas.microsoft.com/office/drawing/2014/main" id="{6717D005-7206-06BC-028C-3151A173EE7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2704"/>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Θέση περιεχομένου 2">
            <a:extLst>
              <a:ext uri="{FF2B5EF4-FFF2-40B4-BE49-F238E27FC236}">
                <a16:creationId xmlns:a16="http://schemas.microsoft.com/office/drawing/2014/main" id="{5A245F49-3FFA-2945-73C8-BC0ACDB77C70}"/>
              </a:ext>
            </a:extLst>
          </p:cNvPr>
          <p:cNvSpPr txBox="1">
            <a:spLocks/>
          </p:cNvSpPr>
          <p:nvPr/>
        </p:nvSpPr>
        <p:spPr>
          <a:xfrm>
            <a:off x="5632703" y="892303"/>
            <a:ext cx="6275831" cy="44256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100" b="1" dirty="0"/>
              <a:t>Η</a:t>
            </a:r>
            <a:r>
              <a:rPr lang="el-GR" sz="2100" b="1" dirty="0"/>
              <a:t> </a:t>
            </a:r>
            <a:r>
              <a:rPr lang="en-US" sz="2100" b="1" dirty="0" err="1"/>
              <a:t>διδ</a:t>
            </a:r>
            <a:r>
              <a:rPr lang="en-US" sz="2100" b="1" dirty="0"/>
              <a:t>ασκαλία </a:t>
            </a:r>
            <a:r>
              <a:rPr lang="el-GR" sz="2100" b="1" dirty="0"/>
              <a:t>της </a:t>
            </a:r>
            <a:r>
              <a:rPr lang="en-US" sz="2100" b="1" dirty="0"/>
              <a:t>π</a:t>
            </a:r>
            <a:r>
              <a:rPr lang="en-US" sz="2100" b="1" dirty="0" err="1"/>
              <a:t>ληροφορικ</a:t>
            </a:r>
            <a:r>
              <a:rPr lang="el-GR" sz="2100" b="1" dirty="0" err="1"/>
              <a:t>ής</a:t>
            </a:r>
            <a:r>
              <a:rPr lang="en-US" sz="2100" b="1" dirty="0"/>
              <a:t> </a:t>
            </a:r>
            <a:r>
              <a:rPr lang="en-US" sz="2100" b="1" dirty="0" err="1"/>
              <a:t>στο</a:t>
            </a:r>
            <a:r>
              <a:rPr lang="en-US" sz="2100" b="1" dirty="0"/>
              <a:t> </a:t>
            </a:r>
            <a:r>
              <a:rPr lang="el-GR" sz="2100" b="1" dirty="0"/>
              <a:t>Γυμνάσιο έχει ως χαρακτηριστικά: </a:t>
            </a:r>
          </a:p>
          <a:p>
            <a:pPr marL="0" indent="0" algn="ctr">
              <a:lnSpc>
                <a:spcPct val="120000"/>
              </a:lnSpc>
              <a:buNone/>
            </a:pPr>
            <a:endParaRPr lang="en-US" sz="2300" b="1" dirty="0"/>
          </a:p>
          <a:p>
            <a:pPr algn="just"/>
            <a:r>
              <a:rPr lang="el-GR" sz="2300" dirty="0"/>
              <a:t>Για τη διδασκαλία της θεωρίας , εκτός των άλλων διαθέσιμων εκπαιδευτικών τεχνικών δραστηριοτήτων, προτείνονται δραστηριότητες Πληροφορικής χωρίς υπολογιστές</a:t>
            </a:r>
            <a:r>
              <a:rPr lang="en-US" sz="2300" dirty="0"/>
              <a:t> </a:t>
            </a:r>
            <a:r>
              <a:rPr lang="el-GR" sz="2300" dirty="0"/>
              <a:t>(με τη </a:t>
            </a:r>
            <a:r>
              <a:rPr lang="el-GR" sz="2300" dirty="0" err="1"/>
              <a:t>χρηση</a:t>
            </a:r>
            <a:r>
              <a:rPr lang="el-GR" sz="2300" dirty="0"/>
              <a:t> κυρίως του </a:t>
            </a:r>
            <a:r>
              <a:rPr lang="en-US" sz="2300" dirty="0" err="1"/>
              <a:t>csunplugged</a:t>
            </a:r>
            <a:r>
              <a:rPr lang="el-GR" sz="2300" dirty="0"/>
              <a:t>, οι οποίες ενεργοποιούν τους μαθητές/-</a:t>
            </a:r>
            <a:r>
              <a:rPr lang="el-GR" sz="2300" dirty="0" err="1"/>
              <a:t>τριες</a:t>
            </a:r>
            <a:r>
              <a:rPr lang="el-GR" sz="2300" dirty="0"/>
              <a:t>, αφού τους διδάσκουν με παιγνιώδη και συμμετοχικό τρόπο τις βασικές έννοιες της Επιστήμης της Πληροφορικής</a:t>
            </a:r>
            <a:endParaRPr lang="en-US" sz="2300" dirty="0"/>
          </a:p>
          <a:p>
            <a:endParaRPr lang="en-US" sz="1400" dirty="0"/>
          </a:p>
          <a:p>
            <a:endParaRPr lang="en-US" sz="1400" dirty="0"/>
          </a:p>
        </p:txBody>
      </p:sp>
    </p:spTree>
    <p:extLst>
      <p:ext uri="{BB962C8B-B14F-4D97-AF65-F5344CB8AC3E}">
        <p14:creationId xmlns:p14="http://schemas.microsoft.com/office/powerpoint/2010/main" val="160731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C50569-D6A6-E691-11A7-9C6873E2C641}"/>
              </a:ext>
            </a:extLst>
          </p:cNvPr>
          <p:cNvSpPr>
            <a:spLocks noGrp="1"/>
          </p:cNvSpPr>
          <p:nvPr>
            <p:ph type="title"/>
          </p:nvPr>
        </p:nvSpPr>
        <p:spPr>
          <a:xfrm>
            <a:off x="1137033" y="670559"/>
            <a:ext cx="4683321" cy="2148841"/>
          </a:xfrm>
        </p:spPr>
        <p:txBody>
          <a:bodyPr vert="horz" lIns="91440" tIns="45720" rIns="91440" bIns="45720" rtlCol="0" anchor="t">
            <a:normAutofit/>
          </a:bodyPr>
          <a:lstStyle/>
          <a:p>
            <a:r>
              <a:rPr lang="en-US" sz="4100" b="1" dirty="0"/>
              <a:t>Προτεινόμενες – </a:t>
            </a:r>
            <a:r>
              <a:rPr lang="el-GR" sz="4100" b="1" dirty="0"/>
              <a:t>κ</a:t>
            </a:r>
            <a:r>
              <a:rPr lang="en-US" sz="4100" b="1" dirty="0"/>
              <a:t>εντρικές διδακτικές προσεγγίσεις</a:t>
            </a:r>
          </a:p>
        </p:txBody>
      </p:sp>
      <p:pic>
        <p:nvPicPr>
          <p:cNvPr id="5" name="Θέση περιεχομένου 4" descr="Εικόνα που περιέχει οριγκάμι&#10;&#10;Περιγραφή που δημιουργήθηκε αυτόματα με χαμηλό επίπεδο εμπιστοσύνης">
            <a:extLst>
              <a:ext uri="{FF2B5EF4-FFF2-40B4-BE49-F238E27FC236}">
                <a16:creationId xmlns:a16="http://schemas.microsoft.com/office/drawing/2014/main" id="{6717D005-7206-06BC-028C-3151A173EE7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2704"/>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9" name="Θέση περιεχομένου 2">
            <a:extLst>
              <a:ext uri="{FF2B5EF4-FFF2-40B4-BE49-F238E27FC236}">
                <a16:creationId xmlns:a16="http://schemas.microsoft.com/office/drawing/2014/main" id="{5A245F49-3FFA-2945-73C8-BC0ACDB77C70}"/>
              </a:ext>
            </a:extLst>
          </p:cNvPr>
          <p:cNvSpPr txBox="1">
            <a:spLocks/>
          </p:cNvSpPr>
          <p:nvPr/>
        </p:nvSpPr>
        <p:spPr>
          <a:xfrm>
            <a:off x="6096000" y="670559"/>
            <a:ext cx="5256786" cy="53736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1900" b="1" dirty="0"/>
              <a:t>Υλικό του Μαθήματος</a:t>
            </a:r>
            <a:endParaRPr lang="en-US" sz="1900" b="1" dirty="0"/>
          </a:p>
          <a:p>
            <a:pPr marL="0" algn="just"/>
            <a:endParaRPr lang="en-US" sz="1900" b="1" dirty="0"/>
          </a:p>
          <a:p>
            <a:pPr algn="just"/>
            <a:r>
              <a:rPr lang="en-US" sz="1900" b="1" dirty="0"/>
              <a:t> </a:t>
            </a:r>
            <a:r>
              <a:rPr lang="el-GR" sz="1900" dirty="0"/>
              <a:t>Το βιβλίο του μαθήματος που αποτελεί </a:t>
            </a:r>
            <a:r>
              <a:rPr lang="el-GR" sz="1900" b="1" i="1" dirty="0"/>
              <a:t>μέρος</a:t>
            </a:r>
            <a:r>
              <a:rPr lang="el-GR" sz="1900" i="1" dirty="0"/>
              <a:t> του εκπαιδευτικού υλικού που θα αξιοποιήσουν εκπαιδευτικοί και μαθητές/-</a:t>
            </a:r>
            <a:r>
              <a:rPr lang="el-GR" sz="1900" i="1" dirty="0" err="1"/>
              <a:t>ήτριες</a:t>
            </a:r>
            <a:r>
              <a:rPr lang="en-US" sz="1900" i="1" dirty="0"/>
              <a:t> </a:t>
            </a:r>
            <a:r>
              <a:rPr lang="el-GR" sz="1900" i="1" dirty="0"/>
              <a:t>. </a:t>
            </a:r>
            <a:r>
              <a:rPr lang="el-GR" sz="1900" b="1" i="1" dirty="0"/>
              <a:t>Εξακολουθεί να παραμένει όμως χρήσιμο.</a:t>
            </a:r>
            <a:endParaRPr lang="en-US" sz="1900" b="1" i="1" dirty="0"/>
          </a:p>
          <a:p>
            <a:pPr algn="just"/>
            <a:endParaRPr lang="en-US" sz="1900" b="1" dirty="0"/>
          </a:p>
          <a:p>
            <a:pPr algn="just"/>
            <a:r>
              <a:rPr lang="en-US" sz="1900" b="1" dirty="0"/>
              <a:t>  </a:t>
            </a:r>
            <a:r>
              <a:rPr lang="el-GR" sz="1900" dirty="0"/>
              <a:t>Οι προτεινόμενες δραστηριότητες τύπου </a:t>
            </a:r>
            <a:r>
              <a:rPr lang="en-US" sz="1900" dirty="0"/>
              <a:t>Project</a:t>
            </a:r>
            <a:r>
              <a:rPr lang="el-GR" sz="1900" dirty="0"/>
              <a:t> από τις οδηγίες διδασκαλίας του Μαθήματος του ΙΕΠ</a:t>
            </a:r>
            <a:r>
              <a:rPr lang="en-US" sz="1900" dirty="0"/>
              <a:t> </a:t>
            </a:r>
            <a:r>
              <a:rPr lang="el-GR" sz="1900" dirty="0"/>
              <a:t>με κύριο όχημα το </a:t>
            </a:r>
            <a:r>
              <a:rPr lang="el-GR" sz="1900" dirty="0" err="1"/>
              <a:t>Φωτόδεντρο</a:t>
            </a:r>
            <a:r>
              <a:rPr lang="en-US" sz="1900" dirty="0"/>
              <a:t> (http://photodentro.edu.gr/).</a:t>
            </a:r>
          </a:p>
          <a:p>
            <a:pPr algn="just"/>
            <a:endParaRPr lang="en-US" sz="1900" b="1" dirty="0"/>
          </a:p>
          <a:p>
            <a:pPr algn="just"/>
            <a:r>
              <a:rPr lang="el-GR" sz="1900" dirty="0"/>
              <a:t>Οποιοδήποτε υλικό της/του εκπαιδευτικού με πνεύμα όμως που κινείται στο πλαίσιο των οδηγιών του ΙΕΠ και ταυτόχρονα είναι επιστημονικά ορθό.  </a:t>
            </a:r>
            <a:endParaRPr lang="en-US" sz="1900" dirty="0"/>
          </a:p>
          <a:p>
            <a:endParaRPr lang="en-US" sz="1900" dirty="0"/>
          </a:p>
          <a:p>
            <a:endParaRPr lang="en-US" sz="1900" dirty="0"/>
          </a:p>
        </p:txBody>
      </p:sp>
    </p:spTree>
    <p:extLst>
      <p:ext uri="{BB962C8B-B14F-4D97-AF65-F5344CB8AC3E}">
        <p14:creationId xmlns:p14="http://schemas.microsoft.com/office/powerpoint/2010/main" val="389571248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1223</TotalTime>
  <Words>2130</Words>
  <Application>Microsoft Office PowerPoint</Application>
  <PresentationFormat>Ευρεία οθόνη</PresentationFormat>
  <Paragraphs>134</Paragraphs>
  <Slides>22</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22</vt:i4>
      </vt:variant>
    </vt:vector>
  </HeadingPairs>
  <TitlesOfParts>
    <vt:vector size="27" baseType="lpstr">
      <vt:lpstr>Meiryo</vt:lpstr>
      <vt:lpstr>Arial</vt:lpstr>
      <vt:lpstr>Calibri</vt:lpstr>
      <vt:lpstr>Calibri Light</vt:lpstr>
      <vt:lpstr>Θέμα του Office</vt:lpstr>
      <vt:lpstr>Η Πληροφορική στη Β΄θμια Εκπαίδευση -  Το Γυμνάσιο</vt:lpstr>
      <vt:lpstr>Το Γυμνάσιο ως ιδέα … </vt:lpstr>
      <vt:lpstr>Ένα βασικό εργαλείο – Τα προγράμματα σπουδών και οι οδηγίες διδασκαλίας  </vt:lpstr>
      <vt:lpstr>Η περίπτωση του μαθήματος της Πληροφορικής του Γυμνασίου</vt:lpstr>
      <vt:lpstr> Η περίπτωση του μαθήματος Πληροφορικής του Γυμνασίου</vt:lpstr>
      <vt:lpstr>Προτεινόμενες – κεντρικές διδακτικές προσεγγίσεις</vt:lpstr>
      <vt:lpstr>Προτεινόμενες – κεντρικές διδακτικές προσεγγίσεις</vt:lpstr>
      <vt:lpstr>Προτεινόμενες – κεντρικές διδακτικές προσεγγίσεις</vt:lpstr>
      <vt:lpstr>Προτεινόμενες – κεντρικές διδακτικές προσεγγίσεις</vt:lpstr>
      <vt:lpstr>Προτεινόμενες – κεντρικές διδακτικές προσεγγίσεις</vt:lpstr>
      <vt:lpstr>Οδηγίες Α’ Τάξης</vt:lpstr>
      <vt:lpstr>Οδηγίες Β’ Τάξης</vt:lpstr>
      <vt:lpstr>Οδηγίες Β’ Τάξης - Συνέχεια</vt:lpstr>
      <vt:lpstr>Οδηγίες Γ’ Τάξης</vt:lpstr>
      <vt:lpstr>Αξιολόγηση Μαθητριών – Μαθητών  στο πλαίσιο των οδηγιών του ΥΠΑΙΘΑ</vt:lpstr>
      <vt:lpstr>Το νέο πρόγραμμα σπουδών</vt:lpstr>
      <vt:lpstr>Το νέο πρόγραμμα σπουδών</vt:lpstr>
      <vt:lpstr>Το νέο πρόγραμμα σπουδών</vt:lpstr>
      <vt:lpstr>Το νέο πρόγραμμα σπουδών</vt:lpstr>
      <vt:lpstr>Το νέο πρόγραμμα σπουδών</vt:lpstr>
      <vt:lpstr>Προβλήματα – δυσχέρειες που προκύπτουν και υπάρχουν</vt:lpstr>
      <vt:lpstr>Λεπτομέρειες εφαρμογής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Πληροφορική στο Δημοτικό Σχολείο</dc:title>
  <dc:creator>Konstantinos Chertouras</dc:creator>
  <cp:lastModifiedBy>Konstantinos Chertouras</cp:lastModifiedBy>
  <cp:revision>30</cp:revision>
  <dcterms:created xsi:type="dcterms:W3CDTF">2023-10-09T06:08:27Z</dcterms:created>
  <dcterms:modified xsi:type="dcterms:W3CDTF">2023-11-21T19:13:58Z</dcterms:modified>
</cp:coreProperties>
</file>