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 id="269" r:id="rId14"/>
    <p:sldId id="270"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718" autoAdjust="0"/>
  </p:normalViewPr>
  <p:slideViewPr>
    <p:cSldViewPr>
      <p:cViewPr varScale="1">
        <p:scale>
          <a:sx n="37" d="100"/>
          <a:sy n="37" d="100"/>
        </p:scale>
        <p:origin x="-124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27E9C28-FE1C-4563-AFE9-F31C17B57284}" type="datetimeFigureOut">
              <a:rPr lang="el-GR" smtClean="0"/>
              <a:t>30/9/2013</a:t>
            </a:fld>
            <a:endParaRPr lang="el-G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l-G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A9314E8-3255-48FB-895E-F29749053ED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7E9C28-FE1C-4563-AFE9-F31C17B57284}" type="datetimeFigureOut">
              <a:rPr lang="el-GR" smtClean="0"/>
              <a:t>30/9/2013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314E8-3255-48FB-895E-F29749053ED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7E9C28-FE1C-4563-AFE9-F31C17B57284}" type="datetimeFigureOut">
              <a:rPr lang="el-GR" smtClean="0"/>
              <a:t>30/9/2013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A9314E8-3255-48FB-895E-F29749053ED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27E9C28-FE1C-4563-AFE9-F31C17B57284}" type="datetimeFigureOut">
              <a:rPr lang="el-GR" smtClean="0"/>
              <a:t>30/9/2013</a:t>
            </a:fld>
            <a:endParaRPr lang="el-GR"/>
          </a:p>
        </p:txBody>
      </p:sp>
      <p:sp>
        <p:nvSpPr>
          <p:cNvPr id="9" name="Slide Number Placeholder 8"/>
          <p:cNvSpPr>
            <a:spLocks noGrp="1"/>
          </p:cNvSpPr>
          <p:nvPr>
            <p:ph type="sldNum" sz="quarter" idx="15"/>
          </p:nvPr>
        </p:nvSpPr>
        <p:spPr/>
        <p:txBody>
          <a:bodyPr rtlCol="0"/>
          <a:lstStyle/>
          <a:p>
            <a:fld id="{9A9314E8-3255-48FB-895E-F29749053EDD}" type="slidenum">
              <a:rPr lang="el-GR" smtClean="0"/>
              <a:t>‹#›</a:t>
            </a:fld>
            <a:endParaRPr lang="el-GR"/>
          </a:p>
        </p:txBody>
      </p:sp>
      <p:sp>
        <p:nvSpPr>
          <p:cNvPr id="10" name="Footer Placeholder 9"/>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27E9C28-FE1C-4563-AFE9-F31C17B57284}" type="datetimeFigureOut">
              <a:rPr lang="el-GR" smtClean="0"/>
              <a:t>30/9/2013</a:t>
            </a:fld>
            <a:endParaRPr lang="el-G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l-G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A9314E8-3255-48FB-895E-F29749053EDD}"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27E9C28-FE1C-4563-AFE9-F31C17B57284}" type="datetimeFigureOut">
              <a:rPr lang="el-GR" smtClean="0"/>
              <a:t>30/9/2013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A9314E8-3255-48FB-895E-F29749053EDD}" type="slidenum">
              <a:rPr lang="el-GR" smtClean="0"/>
              <a:t>‹#›</a:t>
            </a:fld>
            <a:endParaRPr lang="el-G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27E9C28-FE1C-4563-AFE9-F31C17B57284}" type="datetimeFigureOut">
              <a:rPr lang="el-GR" smtClean="0"/>
              <a:t>30/9/2013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A9314E8-3255-48FB-895E-F29749053EDD}" type="slidenum">
              <a:rPr lang="el-GR" smtClean="0"/>
              <a:t>‹#›</a:t>
            </a:fld>
            <a:endParaRPr lang="el-G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27E9C28-FE1C-4563-AFE9-F31C17B57284}" type="datetimeFigureOut">
              <a:rPr lang="el-GR" smtClean="0"/>
              <a:t>30/9/2013</a:t>
            </a:fld>
            <a:endParaRPr lang="el-GR"/>
          </a:p>
        </p:txBody>
      </p:sp>
      <p:sp>
        <p:nvSpPr>
          <p:cNvPr id="7" name="Slide Number Placeholder 6"/>
          <p:cNvSpPr>
            <a:spLocks noGrp="1"/>
          </p:cNvSpPr>
          <p:nvPr>
            <p:ph type="sldNum" sz="quarter" idx="11"/>
          </p:nvPr>
        </p:nvSpPr>
        <p:spPr/>
        <p:txBody>
          <a:bodyPr rtlCol="0"/>
          <a:lstStyle/>
          <a:p>
            <a:fld id="{9A9314E8-3255-48FB-895E-F29749053EDD}" type="slidenum">
              <a:rPr lang="el-GR" smtClean="0"/>
              <a:t>‹#›</a:t>
            </a:fld>
            <a:endParaRPr lang="el-GR"/>
          </a:p>
        </p:txBody>
      </p:sp>
      <p:sp>
        <p:nvSpPr>
          <p:cNvPr id="8" name="Footer Placeholder 7"/>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E9C28-FE1C-4563-AFE9-F31C17B57284}" type="datetimeFigureOut">
              <a:rPr lang="el-GR" smtClean="0"/>
              <a:t>30/9/2013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A9314E8-3255-48FB-895E-F29749053ED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27E9C28-FE1C-4563-AFE9-F31C17B57284}" type="datetimeFigureOut">
              <a:rPr lang="el-GR" smtClean="0"/>
              <a:t>30/9/2013</a:t>
            </a:fld>
            <a:endParaRPr lang="el-GR"/>
          </a:p>
        </p:txBody>
      </p:sp>
      <p:sp>
        <p:nvSpPr>
          <p:cNvPr id="22" name="Slide Number Placeholder 21"/>
          <p:cNvSpPr>
            <a:spLocks noGrp="1"/>
          </p:cNvSpPr>
          <p:nvPr>
            <p:ph type="sldNum" sz="quarter" idx="15"/>
          </p:nvPr>
        </p:nvSpPr>
        <p:spPr/>
        <p:txBody>
          <a:bodyPr rtlCol="0"/>
          <a:lstStyle/>
          <a:p>
            <a:fld id="{9A9314E8-3255-48FB-895E-F29749053EDD}" type="slidenum">
              <a:rPr lang="el-GR" smtClean="0"/>
              <a:t>‹#›</a:t>
            </a:fld>
            <a:endParaRPr lang="el-GR"/>
          </a:p>
        </p:txBody>
      </p:sp>
      <p:sp>
        <p:nvSpPr>
          <p:cNvPr id="23" name="Footer Placeholder 22"/>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27E9C28-FE1C-4563-AFE9-F31C17B57284}" type="datetimeFigureOut">
              <a:rPr lang="el-GR" smtClean="0"/>
              <a:t>30/9/2013</a:t>
            </a:fld>
            <a:endParaRPr lang="el-GR"/>
          </a:p>
        </p:txBody>
      </p:sp>
      <p:sp>
        <p:nvSpPr>
          <p:cNvPr id="18" name="Slide Number Placeholder 17"/>
          <p:cNvSpPr>
            <a:spLocks noGrp="1"/>
          </p:cNvSpPr>
          <p:nvPr>
            <p:ph type="sldNum" sz="quarter" idx="11"/>
          </p:nvPr>
        </p:nvSpPr>
        <p:spPr/>
        <p:txBody>
          <a:bodyPr rtlCol="0"/>
          <a:lstStyle/>
          <a:p>
            <a:fld id="{9A9314E8-3255-48FB-895E-F29749053EDD}" type="slidenum">
              <a:rPr lang="el-GR" smtClean="0"/>
              <a:t>‹#›</a:t>
            </a:fld>
            <a:endParaRPr lang="el-GR"/>
          </a:p>
        </p:txBody>
      </p:sp>
      <p:sp>
        <p:nvSpPr>
          <p:cNvPr id="21" name="Footer Placeholder 20"/>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7E9C28-FE1C-4563-AFE9-F31C17B57284}" type="datetimeFigureOut">
              <a:rPr lang="el-GR" smtClean="0"/>
              <a:t>30/9/2013</a:t>
            </a:fld>
            <a:endParaRPr lang="el-G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A9314E8-3255-48FB-895E-F29749053EDD}"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4.bp.blogspot.com/-zTgF5mMsoIs/US9riGlvXNI/AAAAAAAAHaI/9VVb7IoZjs4/s1600/images.jpg"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3.bp.blogspot.com/-6F_oWmpVx5E/US9r0wl7fsI/AAAAAAAAHaQ/hrAc7khQ2dw/s1600/images.jpg"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1.bp.blogspot.com/-QRxgZNxcrfE/US9sZL00-wI/AAAAAAAAHaY/B8pXBWZ301Q/s1600/images.jpg"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4.bp.blogspot.com/-T5lwuFbGr4g/US9sqP1PtsI/AAAAAAAAHag/wS-XuCvue_0/s1600/images.jpg"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4.bp.blogspot.com/-cxd1Zrig6L4/US9s9lO6qtI/AAAAAAAAHao/dtPw6eJNjD0/s1600/images.jp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yEUMFGKYMrA/US9oL4ySBCI/AAAAAAAAHZA/NP2AW67FA4w/s1600/2.jp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2.bp.blogspot.com/--dU3Q9YXk0k/US9otiU6XxI/AAAAAAAAHZI/oktzp96Rn-o/s1600/%CE%BA%CE%B1%CF%84%CE%AC%CE%BB%CE%BF%CE%B3%CE%BF%CF%82.jp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1.bp.blogspot.com/-2q0nHUWXo0k/US9o-94opeI/AAAAAAAAHZQ/AYAepueorps/s1600/%CE%BA%CE%B1%CF%84%CE%AC%CE%BB%CE%BF%CE%B3%CE%BF%CF%82.jpg"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3.bp.blogspot.com/-v9cdKmh1MVA/US9qDHOvmKI/AAAAAAAAHZg/uHU8qRj743w/s1600/2.jpg"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1.bp.blogspot.com/-E0-zI4ATo1I/US9qK-TbojI/AAAAAAAAHZo/g9JEMswpqkU/s1600/images.jp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4.bp.blogspot.com/-PCYcz5YaKcc/US9qbxwWpLI/AAAAAAAAHZw/dOltNZy2H3o/s1600/images.jp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2.bp.blogspot.com/-ktng2r_KDjM/US9qx5gKTqI/AAAAAAAAHZ4/K8_pf0myIgQ/s1600/images.jpg"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3.bp.blogspot.com/-zAwYPOfzNh8/US9rJymi9FI/AAAAAAAAHaA/Wxc7tXmbnkA/s1600/images.jp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er\Desktop\κατάλογος.jpg"/>
          <p:cNvPicPr>
            <a:picLocks noChangeAspect="1" noChangeArrowheads="1"/>
          </p:cNvPicPr>
          <p:nvPr/>
        </p:nvPicPr>
        <p:blipFill>
          <a:blip r:embed="rId2"/>
          <a:srcRect/>
          <a:stretch>
            <a:fillRect/>
          </a:stretch>
        </p:blipFill>
        <p:spPr bwMode="auto">
          <a:xfrm>
            <a:off x="3643306" y="785794"/>
            <a:ext cx="3571900" cy="500066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ChangeArrowheads="1"/>
          </p:cNvSpPr>
          <p:nvPr/>
        </p:nvSpPr>
        <p:spPr bwMode="auto">
          <a:xfrm>
            <a:off x="0" y="0"/>
            <a:ext cx="9144000" cy="0"/>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rgbClr val="000000"/>
                </a:solidFill>
                <a:effectLst/>
                <a:latin typeface="Arial" pitchFamily="34" charset="0"/>
                <a:cs typeface="Arial" pitchFamily="34" charset="0"/>
              </a:rPr>
              <a:t>Η κατάσταση αυτή μπορεί να επηρεάσει την ψυχοσυναισθηματική ανάπτυξη του παιδιού και τη διαδικασία της μάθησης. Πιο συγκεκριμένα, τα παιδιά που γίνονται θύματα σχολικού εκφοβισμού αρχικά νοιώθουν φόβο, απόγνωση και παρουσιάζουν τάσεις φυγής. </a:t>
            </a: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95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3426" name="Picture 2" descr="http://4.bp.blogspot.com/-zTgF5mMsoIs/US9riGlvXNI/AAAAAAAAHaI/9VVb7IoZjs4/s1600/images.jpg">
            <a:hlinkClick r:id="rId2"/>
          </p:cNvPr>
          <p:cNvPicPr>
            <a:picLocks noChangeAspect="1" noChangeArrowheads="1"/>
          </p:cNvPicPr>
          <p:nvPr/>
        </p:nvPicPr>
        <p:blipFill>
          <a:blip r:embed="rId3"/>
          <a:srcRect/>
          <a:stretch>
            <a:fillRect/>
          </a:stretch>
        </p:blipFill>
        <p:spPr bwMode="auto">
          <a:xfrm>
            <a:off x="3428992" y="3357562"/>
            <a:ext cx="3810000" cy="3095625"/>
          </a:xfrm>
          <a:prstGeom prst="rect">
            <a:avLst/>
          </a:prstGeom>
          <a:noFill/>
        </p:spPr>
      </p:pic>
      <p:sp>
        <p:nvSpPr>
          <p:cNvPr id="4" name="Rectangle 3"/>
          <p:cNvSpPr/>
          <p:nvPr/>
        </p:nvSpPr>
        <p:spPr>
          <a:xfrm>
            <a:off x="2143108" y="1071546"/>
            <a:ext cx="6143668" cy="1754326"/>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Η κατάσταση αυτή μπορεί να επηρεάσει την ψυχοσυναισθηματική ανάπτυξη του παιδιού και τη διαδικασία της μάθησης. Πιο συγκεκριμένα, τα παιδιά που γίνονται θύματα σχολικού εκφοβισμού αρχικά νοιώθουν φόβο, απόγνωση και παρουσιάζουν τάσεις φυγής. </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40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2402" name="Picture 2" descr="http://3.bp.blogspot.com/-6F_oWmpVx5E/US9r0wl7fsI/AAAAAAAAHaQ/hrAc7khQ2dw/s1600/images.jpg">
            <a:hlinkClick r:id="rId2"/>
          </p:cNvPr>
          <p:cNvPicPr>
            <a:picLocks noChangeAspect="1" noChangeArrowheads="1"/>
          </p:cNvPicPr>
          <p:nvPr/>
        </p:nvPicPr>
        <p:blipFill>
          <a:blip r:embed="rId3"/>
          <a:srcRect/>
          <a:stretch>
            <a:fillRect/>
          </a:stretch>
        </p:blipFill>
        <p:spPr bwMode="auto">
          <a:xfrm>
            <a:off x="3500430" y="3857628"/>
            <a:ext cx="3810000" cy="2228850"/>
          </a:xfrm>
          <a:prstGeom prst="rect">
            <a:avLst/>
          </a:prstGeom>
          <a:noFill/>
        </p:spPr>
      </p:pic>
      <p:sp>
        <p:nvSpPr>
          <p:cNvPr id="4" name="Rectangle 3"/>
          <p:cNvSpPr/>
          <p:nvPr/>
        </p:nvSpPr>
        <p:spPr>
          <a:xfrm>
            <a:off x="2500298" y="1000108"/>
            <a:ext cx="5643601" cy="2031325"/>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Αισθάνονται ότι απειλούνται, τρομάζουν, αρνούνται να πάνε σχολείο και παρουσιάζουν συμπτώματα σχολικής φοβίας. Μπορεί επίσης να γίνουν επιθετικά και νευρικά, ενώ δεν είναι λίγες οι περιπτώσεις όπου τα ίδια τα παιδιά-θύματα μπορούν να γίνουν θύτες σε άλλα παιδιά ή στα αδέρφια τους στο σπίτι.</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1"/>
          <p:cNvSpPr>
            <a:spLocks noChangeArrowheads="1"/>
          </p:cNvSpPr>
          <p:nvPr/>
        </p:nvSpPr>
        <p:spPr bwMode="auto">
          <a:xfrm>
            <a:off x="0" y="0"/>
            <a:ext cx="9144000" cy="0"/>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rgbClr val="000000"/>
                </a:solidFill>
                <a:effectLst/>
                <a:latin typeface="Arial" pitchFamily="34" charset="0"/>
                <a:cs typeface="Arial" pitchFamily="34" charset="0"/>
              </a:rPr>
              <a:t>Από την άλλη μεριά οι γονείς συνήθως δεν αντιλαμβάνονται το πρόβλημα και δηλώνουν άγνοια. Αυτό συμβαίνει γιατί τα θύματα εξομολογούνται το γεγονός του εκφοβισμού συχνότερα σε φίλους τους. Αν όμως οι γονείς εντοπίσουν κάποιο από τα προαναφερθέντα συμπτώματα και υποψιάζονται ότι το παιδί τους έχει πέσει θύμα εκφοβισμού κρίνεται αναγκαίο να προσεγγίσουν το παιδί και να αντιδράσουν απευθυνόμενοι αρχικά στους εκπαιδευτικούς και στις αρμόδιες Διευθύνσεις εκπαίδευσης. </a:t>
            </a: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51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1378" name="Picture 2" descr="http://1.bp.blogspot.com/-QRxgZNxcrfE/US9sZL00-wI/AAAAAAAAHaY/B8pXBWZ301Q/s1600/images.jpg">
            <a:hlinkClick r:id="rId2"/>
          </p:cNvPr>
          <p:cNvPicPr>
            <a:picLocks noChangeAspect="1" noChangeArrowheads="1"/>
          </p:cNvPicPr>
          <p:nvPr/>
        </p:nvPicPr>
        <p:blipFill>
          <a:blip r:embed="rId3"/>
          <a:srcRect/>
          <a:stretch>
            <a:fillRect/>
          </a:stretch>
        </p:blipFill>
        <p:spPr bwMode="auto">
          <a:xfrm>
            <a:off x="3571868" y="3357562"/>
            <a:ext cx="3810000" cy="2409825"/>
          </a:xfrm>
          <a:prstGeom prst="rect">
            <a:avLst/>
          </a:prstGeom>
          <a:noFill/>
        </p:spPr>
      </p:pic>
      <p:sp>
        <p:nvSpPr>
          <p:cNvPr id="4" name="Rectangle 3"/>
          <p:cNvSpPr/>
          <p:nvPr/>
        </p:nvSpPr>
        <p:spPr>
          <a:xfrm>
            <a:off x="2071670" y="571480"/>
            <a:ext cx="7072330" cy="2585323"/>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Από την άλλη μεριά οι γονείς συνήθως δεν αντιλαμβάνονται το πρόβλημα και δηλώνουν άγνοια. Αυτό συμβαίνει γιατί τα θύματα εξομολογούνται το γεγονός του εκφοβισμού συχνότερα σε φίλους τους. Αν όμως οι γονείς εντοπίσουν κάποιο από τα προαναφερθέντα συμπτώματα και υποψιάζονται ότι το παιδί τους έχει πέσει θύμα εκφοβισμού κρίνεται αναγκαίο να προσεγγίσουν το παιδί και να αντιδράσουν απευθυνόμενοι αρχικά στους εκπαιδευτικούς και στις αρμόδιες Διευθύνσεις εκπαίδευσης. </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930" name="Picture 2" descr="http://4.bp.blogspot.com/-T5lwuFbGr4g/US9sqP1PtsI/AAAAAAAAHag/wS-XuCvue_0/s1600/images.jpg">
            <a:hlinkClick r:id="rId2"/>
          </p:cNvPr>
          <p:cNvPicPr>
            <a:picLocks noChangeAspect="1" noChangeArrowheads="1"/>
          </p:cNvPicPr>
          <p:nvPr/>
        </p:nvPicPr>
        <p:blipFill>
          <a:blip r:embed="rId3"/>
          <a:srcRect/>
          <a:stretch>
            <a:fillRect/>
          </a:stretch>
        </p:blipFill>
        <p:spPr bwMode="auto">
          <a:xfrm>
            <a:off x="3714744" y="2928934"/>
            <a:ext cx="3810000" cy="3533775"/>
          </a:xfrm>
          <a:prstGeom prst="rect">
            <a:avLst/>
          </a:prstGeom>
          <a:noFill/>
        </p:spPr>
      </p:pic>
      <p:sp>
        <p:nvSpPr>
          <p:cNvPr id="7" name="Rectangle 6"/>
          <p:cNvSpPr/>
          <p:nvPr/>
        </p:nvSpPr>
        <p:spPr>
          <a:xfrm>
            <a:off x="2571736" y="428604"/>
            <a:ext cx="6143668" cy="2585323"/>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Είναι ιδιαίτερα σημαντικό το παιδί να αισθανθεί ότι έχει στήριγμα τους γονείς του και το σχολείο. Επιπλέον, οι ειδικοί επιμένουν ότι τα παιδιά πρέπει να μη φοβούνται, να έχουν το θάρρος της γνώμης και να μάθουν να «μιλούν».</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r>
              <a:rPr lang="el-GR" dirty="0">
                <a:solidFill>
                  <a:srgbClr val="000000"/>
                </a:solidFill>
                <a:latin typeface="Arial" pitchFamily="34" charset="0"/>
                <a:cs typeface="Arial" pitchFamily="34" charset="0"/>
              </a:rPr>
              <a:t>Με βάση προτάσεις που παρουσιάστηκαν στο Ευρωπαϊκό Κοινοβούλιο τονίστηκε η ανάγκη εντοπισμού και επίλυσης των κοινωνικών προβλημάτων που σχετίζονται με τη νεανική εγκληματικότητα.</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smtClean="0">
                <a:ln>
                  <a:noFill/>
                </a:ln>
                <a:solidFill>
                  <a:srgbClr val="EC5F0B"/>
                </a:solidFill>
                <a:effectLst/>
                <a:latin typeface="Arial" pitchFamily="34" charset="0"/>
                <a:cs typeface="Arial" pitchFamily="34" charset="0"/>
                <a:hlinkClick r:id="rId2"/>
              </a:rPr>
              <a:t>  </a:t>
            </a:r>
            <a:endParaRPr kumimoji="0" lang="el-GR" sz="145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26978" name="Picture 2" descr="http://4.bp.blogspot.com/-cxd1Zrig6L4/US9s9lO6qtI/AAAAAAAAHao/dtPw6eJNjD0/s1600/images.jpg">
            <a:hlinkClick r:id="rId2"/>
          </p:cNvPr>
          <p:cNvPicPr>
            <a:picLocks noChangeAspect="1" noChangeArrowheads="1"/>
          </p:cNvPicPr>
          <p:nvPr/>
        </p:nvPicPr>
        <p:blipFill>
          <a:blip r:embed="rId3"/>
          <a:srcRect/>
          <a:stretch>
            <a:fillRect/>
          </a:stretch>
        </p:blipFill>
        <p:spPr bwMode="auto">
          <a:xfrm>
            <a:off x="3428992" y="3857628"/>
            <a:ext cx="3810000" cy="2314575"/>
          </a:xfrm>
          <a:prstGeom prst="rect">
            <a:avLst/>
          </a:prstGeom>
          <a:noFill/>
        </p:spPr>
      </p:pic>
      <p:sp>
        <p:nvSpPr>
          <p:cNvPr id="6" name="Rectangle 5"/>
          <p:cNvSpPr/>
          <p:nvPr/>
        </p:nvSpPr>
        <p:spPr>
          <a:xfrm>
            <a:off x="2214546" y="1000108"/>
            <a:ext cx="6286544" cy="2308324"/>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Επισημάνθηκε ακόμα, ο ρόλος των γονέων και των εκπαιδευτικών που καλούνται να ακολουθήσουν ενιαία γραμμή για την αντιμετώπιση της βίας, η ενθάρρυνση των νέων για συμμετοχή τους στα κοινά και στον αθλητισμό, η προβολή σωστών προτύπων συμπεριφοράς, αλλά και η συνεργασία με φορείς που αγωνίζονται για την εξάλειψη της νεανικής παραβατικότητας.</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98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21858" name="Picture 2" descr="http://4.bp.blogspot.com/-yEUMFGKYMrA/US9oL4ySBCI/AAAAAAAAHZA/NP2AW67FA4w/s1600/2.jpg">
            <a:hlinkClick r:id="rId2"/>
          </p:cNvPr>
          <p:cNvPicPr>
            <a:picLocks noChangeAspect="1" noChangeArrowheads="1"/>
          </p:cNvPicPr>
          <p:nvPr/>
        </p:nvPicPr>
        <p:blipFill>
          <a:blip r:embed="rId3"/>
          <a:srcRect/>
          <a:stretch>
            <a:fillRect/>
          </a:stretch>
        </p:blipFill>
        <p:spPr bwMode="auto">
          <a:xfrm>
            <a:off x="3286116" y="2071678"/>
            <a:ext cx="3810000" cy="3143250"/>
          </a:xfrm>
          <a:prstGeom prst="rect">
            <a:avLst/>
          </a:prstGeom>
          <a:noFill/>
        </p:spPr>
      </p:pic>
      <p:sp>
        <p:nvSpPr>
          <p:cNvPr id="6" name="Rectangle 5"/>
          <p:cNvSpPr/>
          <p:nvPr/>
        </p:nvSpPr>
        <p:spPr>
          <a:xfrm>
            <a:off x="2285984" y="837724"/>
            <a:ext cx="5643602" cy="646331"/>
          </a:xfrm>
          <a:prstGeom prst="rect">
            <a:avLst/>
          </a:prstGeom>
        </p:spPr>
        <p:txBody>
          <a:bodyPr wrap="square">
            <a:spAutoFit/>
          </a:bodyPr>
          <a:lstStyle/>
          <a:p>
            <a:r>
              <a:rPr lang="el-GR" dirty="0">
                <a:solidFill>
                  <a:srgbClr val="000000"/>
                </a:solidFill>
                <a:latin typeface="Arial" pitchFamily="34" charset="0"/>
                <a:cs typeface="Arial" pitchFamily="34" charset="0"/>
              </a:rPr>
              <a:t>Ο </a:t>
            </a:r>
            <a:r>
              <a:rPr lang="el-GR" b="1" dirty="0">
                <a:solidFill>
                  <a:srgbClr val="000000"/>
                </a:solidFill>
                <a:latin typeface="Arial" pitchFamily="34" charset="0"/>
                <a:cs typeface="Arial" pitchFamily="34" charset="0"/>
              </a:rPr>
              <a:t>σχολικός εκφοβισμός</a:t>
            </a:r>
            <a:r>
              <a:rPr lang="el-GR" dirty="0">
                <a:solidFill>
                  <a:srgbClr val="000000"/>
                </a:solidFill>
                <a:latin typeface="Arial" pitchFamily="34" charset="0"/>
                <a:cs typeface="Arial" pitchFamily="34" charset="0"/>
              </a:rPr>
              <a:t> (αγγλ. </a:t>
            </a:r>
            <a:r>
              <a:rPr lang="el-GR" i="1" dirty="0">
                <a:solidFill>
                  <a:srgbClr val="000000"/>
                </a:solidFill>
                <a:latin typeface="Arial" pitchFamily="34" charset="0"/>
                <a:cs typeface="Arial" pitchFamily="34" charset="0"/>
              </a:rPr>
              <a:t>bullying</a:t>
            </a:r>
            <a:r>
              <a:rPr lang="el-GR" dirty="0">
                <a:solidFill>
                  <a:srgbClr val="000000"/>
                </a:solidFill>
                <a:latin typeface="Arial" pitchFamily="34" charset="0"/>
                <a:cs typeface="Arial" pitchFamily="34" charset="0"/>
              </a:rPr>
              <a:t>) είναι ένα </a:t>
            </a:r>
            <a:r>
              <a:rPr lang="el-GR" i="1" dirty="0">
                <a:solidFill>
                  <a:srgbClr val="000000"/>
                </a:solidFill>
                <a:latin typeface="Arial" pitchFamily="34" charset="0"/>
                <a:cs typeface="Arial" pitchFamily="34" charset="0"/>
              </a:rPr>
              <a:t>φαινόμενο </a:t>
            </a:r>
            <a:r>
              <a:rPr lang="el-GR" dirty="0">
                <a:solidFill>
                  <a:srgbClr val="000000"/>
                </a:solidFill>
                <a:latin typeface="Arial" pitchFamily="34" charset="0"/>
                <a:cs typeface="Arial" pitchFamily="34" charset="0"/>
              </a:rPr>
              <a:t>νεανικής παραβατικότητας,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59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10594" name="Picture 2" descr="http://2.bp.blogspot.com/--dU3Q9YXk0k/US9otiU6XxI/AAAAAAAAHZI/oktzp96Rn-o/s1600/%CE%BA%CE%B1%CF%84%CE%AC%CE%BB%CE%BF%CE%B3%CE%BF%CF%82.jpg">
            <a:hlinkClick r:id="rId2"/>
          </p:cNvPr>
          <p:cNvPicPr>
            <a:picLocks noChangeAspect="1" noChangeArrowheads="1"/>
          </p:cNvPicPr>
          <p:nvPr/>
        </p:nvPicPr>
        <p:blipFill>
          <a:blip r:embed="rId3"/>
          <a:srcRect/>
          <a:stretch>
            <a:fillRect/>
          </a:stretch>
        </p:blipFill>
        <p:spPr bwMode="auto">
          <a:xfrm>
            <a:off x="3571868" y="3071810"/>
            <a:ext cx="3810000" cy="2533650"/>
          </a:xfrm>
          <a:prstGeom prst="rect">
            <a:avLst/>
          </a:prstGeom>
          <a:noFill/>
        </p:spPr>
      </p:pic>
      <p:sp>
        <p:nvSpPr>
          <p:cNvPr id="5" name="Rectangle 4"/>
          <p:cNvSpPr/>
          <p:nvPr/>
        </p:nvSpPr>
        <p:spPr>
          <a:xfrm>
            <a:off x="3143240" y="1071546"/>
            <a:ext cx="4786346" cy="1615827"/>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Ο σχολικός εκφοβισμός αναφέρεται στη χρήση βίας μεταξύ μαθητών ή συνομηλίκων παιδιών με στόχο να προκληθεί πόνος ή αναστάτωση.</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a:p>
            <a:pPr lvl="0" algn="ctr" eaLnBrk="0" fontAlgn="base" hangingPunct="0">
              <a:spcBef>
                <a:spcPct val="0"/>
              </a:spcBef>
              <a:spcAft>
                <a:spcPct val="0"/>
              </a:spcAft>
            </a:pPr>
            <a:r>
              <a:rPr lang="el-GR" sz="900" u="sng" dirty="0">
                <a:solidFill>
                  <a:srgbClr val="EC5F0B"/>
                </a:solidFill>
                <a:latin typeface="Arial" pitchFamily="34" charset="0"/>
                <a:cs typeface="Arial" pitchFamily="34" charset="0"/>
                <a:hlinkClick r:id="rId2"/>
              </a:rPr>
              <a:t>  </a:t>
            </a:r>
            <a:endParaRPr lang="el-GR" sz="15900" u="sng" dirty="0">
              <a:solidFill>
                <a:srgbClr val="EC5F0B"/>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68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9570" name="Picture 2" descr="http://1.bp.blogspot.com/-2q0nHUWXo0k/US9o-94opeI/AAAAAAAAHZQ/AYAepueorps/s1600/%CE%BA%CE%B1%CF%84%CE%AC%CE%BB%CE%BF%CE%B3%CE%BF%CF%82.jpg">
            <a:hlinkClick r:id="rId2"/>
          </p:cNvPr>
          <p:cNvPicPr>
            <a:picLocks noChangeAspect="1" noChangeArrowheads="1"/>
          </p:cNvPicPr>
          <p:nvPr/>
        </p:nvPicPr>
        <p:blipFill>
          <a:blip r:embed="rId3"/>
          <a:srcRect/>
          <a:stretch>
            <a:fillRect/>
          </a:stretch>
        </p:blipFill>
        <p:spPr bwMode="auto">
          <a:xfrm>
            <a:off x="4143372" y="3000372"/>
            <a:ext cx="3810000" cy="2676525"/>
          </a:xfrm>
          <a:prstGeom prst="rect">
            <a:avLst/>
          </a:prstGeom>
          <a:noFill/>
        </p:spPr>
      </p:pic>
      <p:sp>
        <p:nvSpPr>
          <p:cNvPr id="4" name="Rectangle 3"/>
          <p:cNvSpPr/>
          <p:nvPr/>
        </p:nvSpPr>
        <p:spPr>
          <a:xfrm>
            <a:off x="4143372" y="1214422"/>
            <a:ext cx="4294214" cy="1200329"/>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Εμφανίζεται με τη μορφή του λεκτικού εκφοβισμού (κοροϊδία, διακρίσεις, σεξουαλικά σχόλια).</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546" name="Picture 2" descr="http://3.bp.blogspot.com/-v9cdKmh1MVA/US9qDHOvmKI/AAAAAAAAHZg/uHU8qRj743w/s1600/2.jpg">
            <a:hlinkClick r:id="rId2"/>
          </p:cNvPr>
          <p:cNvPicPr>
            <a:picLocks noChangeAspect="1" noChangeArrowheads="1"/>
          </p:cNvPicPr>
          <p:nvPr/>
        </p:nvPicPr>
        <p:blipFill>
          <a:blip r:embed="rId3"/>
          <a:srcRect/>
          <a:stretch>
            <a:fillRect/>
          </a:stretch>
        </p:blipFill>
        <p:spPr bwMode="auto">
          <a:xfrm>
            <a:off x="3857620" y="2786058"/>
            <a:ext cx="3810000" cy="2847975"/>
          </a:xfrm>
          <a:prstGeom prst="rect">
            <a:avLst/>
          </a:prstGeom>
          <a:noFill/>
        </p:spPr>
      </p:pic>
      <p:sp>
        <p:nvSpPr>
          <p:cNvPr id="4" name="Rectangle 3"/>
          <p:cNvSpPr/>
          <p:nvPr/>
        </p:nvSpPr>
        <p:spPr>
          <a:xfrm>
            <a:off x="2500298" y="1500174"/>
            <a:ext cx="6215074" cy="923330"/>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Tου κοινωνικού εκφοβισμού (διάδοση φημών, καταστροφή προσωπικών αντικειμένων, απομόνωση από την ομάδα).</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22" name="Picture 2" descr="http://1.bp.blogspot.com/-E0-zI4ATo1I/US9qK-TbojI/AAAAAAAAHZo/g9JEMswpqkU/s1600/images.jpg">
            <a:hlinkClick r:id="rId2"/>
          </p:cNvPr>
          <p:cNvPicPr>
            <a:picLocks noChangeAspect="1" noChangeArrowheads="1"/>
          </p:cNvPicPr>
          <p:nvPr/>
        </p:nvPicPr>
        <p:blipFill>
          <a:blip r:embed="rId3"/>
          <a:srcRect/>
          <a:stretch>
            <a:fillRect/>
          </a:stretch>
        </p:blipFill>
        <p:spPr bwMode="auto">
          <a:xfrm>
            <a:off x="3929058" y="2928934"/>
            <a:ext cx="3810000" cy="2362200"/>
          </a:xfrm>
          <a:prstGeom prst="rect">
            <a:avLst/>
          </a:prstGeom>
          <a:noFill/>
        </p:spPr>
      </p:pic>
      <p:sp>
        <p:nvSpPr>
          <p:cNvPr id="4" name="Rectangle 3"/>
          <p:cNvSpPr/>
          <p:nvPr/>
        </p:nvSpPr>
        <p:spPr>
          <a:xfrm>
            <a:off x="3000364" y="1283425"/>
            <a:ext cx="5572164" cy="923330"/>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Του σωματικού εκφοβισμού (χτυπήματα, σπρωξίματα, κλωτσιές).</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56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6498" name="Picture 2" descr="http://4.bp.blogspot.com/-PCYcz5YaKcc/US9qbxwWpLI/AAAAAAAAHZw/dOltNZy2H3o/s1600/images.jpg">
            <a:hlinkClick r:id="rId2"/>
          </p:cNvPr>
          <p:cNvPicPr>
            <a:picLocks noChangeAspect="1" noChangeArrowheads="1"/>
          </p:cNvPicPr>
          <p:nvPr/>
        </p:nvPicPr>
        <p:blipFill>
          <a:blip r:embed="rId3"/>
          <a:srcRect/>
          <a:stretch>
            <a:fillRect/>
          </a:stretch>
        </p:blipFill>
        <p:spPr bwMode="auto">
          <a:xfrm>
            <a:off x="4000496" y="2786058"/>
            <a:ext cx="3810000" cy="2476500"/>
          </a:xfrm>
          <a:prstGeom prst="rect">
            <a:avLst/>
          </a:prstGeom>
          <a:noFill/>
        </p:spPr>
      </p:pic>
      <p:sp>
        <p:nvSpPr>
          <p:cNvPr id="4" name="Rectangle 3"/>
          <p:cNvSpPr/>
          <p:nvPr/>
        </p:nvSpPr>
        <p:spPr>
          <a:xfrm>
            <a:off x="3000364" y="1428736"/>
            <a:ext cx="5643602" cy="1200329"/>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Του ηλεκτρονικού εκφοβισμού (εκβιασμός μέσω Διαδικτύου και ηλεκτρονικού ταχυδρομείου, μέσω μηνυμάτων στο κινητό τηλέφωνο).</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1"/>
          <p:cNvSpPr>
            <a:spLocks noChangeArrowheads="1"/>
          </p:cNvSpPr>
          <p:nvPr/>
        </p:nvSpPr>
        <p:spPr bwMode="auto">
          <a:xfrm>
            <a:off x="0" y="0"/>
            <a:ext cx="9144000" cy="0"/>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rgbClr val="000000"/>
                </a:solidFill>
                <a:effectLst/>
                <a:latin typeface="Arial" pitchFamily="34" charset="0"/>
                <a:cs typeface="Arial" pitchFamily="34" charset="0"/>
              </a:rPr>
              <a:t>Με βάση τα αποτελέσματα μιας μελέτης που πραγματοποίησε η Εταιρία Ψυχοκοινωνικής Υγείας του Παιδιού και του Εφήβου σε συνεργασία με την Παιδαγωγική σχολή του ΑΠΘ, το 25% των μαθητών έχει υποστεί κάποια μορφή εκφοβισμού εντός του σχολικού περιβάλλοντος με συχνότητα δύο ως τρεις φορές το μήνα ή και περισσότερο.</a:t>
            </a:r>
            <a:r>
              <a:rPr kumimoji="0" lang="el-GR" sz="1800" b="0" i="0" u="none" strike="noStrike" cap="none" normalizeH="0" baseline="0" dirty="0" smtClean="0">
                <a:ln>
                  <a:noFill/>
                </a:ln>
                <a:solidFill>
                  <a:schemeClr val="tx1"/>
                </a:solidFill>
                <a:effectLst/>
                <a:latin typeface="Arial" pitchFamily="34" charset="0"/>
                <a:cs typeface="Arial" pitchFamily="34" charset="0"/>
              </a:rPr>
              <a:t/>
            </a:r>
            <a:br>
              <a:rPr kumimoji="0" lang="el-GR" sz="1800" b="0" i="0" u="none" strike="noStrike" cap="none" normalizeH="0" baseline="0" dirty="0" smtClean="0">
                <a:ln>
                  <a:noFill/>
                </a:ln>
                <a:solidFill>
                  <a:schemeClr val="tx1"/>
                </a:solidFill>
                <a:effectLst/>
                <a:latin typeface="Arial" pitchFamily="34" charset="0"/>
                <a:cs typeface="Arial" pitchFamily="34"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66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5474" name="Picture 2" descr="http://2.bp.blogspot.com/-ktng2r_KDjM/US9qx5gKTqI/AAAAAAAAHZ4/K8_pf0myIgQ/s1600/images.jpg">
            <a:hlinkClick r:id="rId2"/>
          </p:cNvPr>
          <p:cNvPicPr>
            <a:picLocks noChangeAspect="1" noChangeArrowheads="1"/>
          </p:cNvPicPr>
          <p:nvPr/>
        </p:nvPicPr>
        <p:blipFill>
          <a:blip r:embed="rId3"/>
          <a:srcRect/>
          <a:stretch>
            <a:fillRect/>
          </a:stretch>
        </p:blipFill>
        <p:spPr bwMode="auto">
          <a:xfrm>
            <a:off x="3428992" y="2786058"/>
            <a:ext cx="3810000" cy="2647950"/>
          </a:xfrm>
          <a:prstGeom prst="rect">
            <a:avLst/>
          </a:prstGeom>
          <a:noFill/>
        </p:spPr>
      </p:pic>
      <p:sp>
        <p:nvSpPr>
          <p:cNvPr id="4" name="Rectangle 3"/>
          <p:cNvSpPr/>
          <p:nvPr/>
        </p:nvSpPr>
        <p:spPr>
          <a:xfrm>
            <a:off x="1928794" y="857232"/>
            <a:ext cx="7215206" cy="2031325"/>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Με βάση τα αποτελέσματα μιας μελέτης που πραγματοποίησε η Εταιρία Ψυχοκοινωνικής Υγείας του Παιδιού και του Εφήβου σε συνεργασία με την Παιδαγωγική σχολή του ΑΠΘ, το 25% των μαθητών έχει υποστεί κάποια μορφή εκφοβισμού εντός του σχολικού περιβάλλοντος με συχνότητα δύο ως τρεις φορές το μήνα ή και περισσότερο.</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1"/>
          <p:cNvSpPr>
            <a:spLocks noChangeArrowheads="1"/>
          </p:cNvSpPr>
          <p:nvPr/>
        </p:nvSpPr>
        <p:spPr bwMode="auto">
          <a:xfrm>
            <a:off x="0" y="0"/>
            <a:ext cx="384620" cy="230832"/>
          </a:xfrm>
          <a:prstGeom prst="rect">
            <a:avLst/>
          </a:prstGeom>
          <a:solidFill>
            <a:srgbClr val="FFFFFF"/>
          </a:solidFill>
          <a:ln w="9525">
            <a:noFill/>
            <a:miter lim="800000"/>
            <a:headEnd/>
            <a:tailEnd/>
          </a:ln>
          <a:effectLst/>
        </p:spPr>
        <p:txBody>
          <a:bodyPr vert="horz" wrap="none" lIns="158700" tIns="45720" rIns="15870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sz="900" b="0" i="0" u="sng" strike="noStrike" cap="none" normalizeH="0" baseline="0" dirty="0" smtClean="0">
                <a:ln>
                  <a:noFill/>
                </a:ln>
                <a:solidFill>
                  <a:srgbClr val="EC5F0B"/>
                </a:solidFill>
                <a:effectLst/>
                <a:latin typeface="Arial" pitchFamily="34" charset="0"/>
                <a:cs typeface="Arial" pitchFamily="34" charset="0"/>
                <a:hlinkClick r:id="rId2"/>
              </a:rPr>
              <a:t>  </a:t>
            </a:r>
            <a:endParaRPr kumimoji="0" lang="el-GR" sz="15000" b="0" i="0" u="sng" strike="noStrike" cap="none" normalizeH="0" baseline="0" dirty="0" smtClean="0">
              <a:ln>
                <a:noFill/>
              </a:ln>
              <a:solidFill>
                <a:srgbClr val="EC5F0B"/>
              </a:solidFill>
              <a:effectLst/>
              <a:latin typeface="Arial" pitchFamily="34" charset="0"/>
              <a:cs typeface="Arial" pitchFamily="34" charset="0"/>
            </a:endParaRPr>
          </a:p>
        </p:txBody>
      </p:sp>
      <p:pic>
        <p:nvPicPr>
          <p:cNvPr id="104450" name="Picture 2" descr="http://3.bp.blogspot.com/-zAwYPOfzNh8/US9rJymi9FI/AAAAAAAAHaA/Wxc7tXmbnkA/s1600/images.jpg">
            <a:hlinkClick r:id="rId2"/>
          </p:cNvPr>
          <p:cNvPicPr>
            <a:picLocks noChangeAspect="1" noChangeArrowheads="1"/>
          </p:cNvPicPr>
          <p:nvPr/>
        </p:nvPicPr>
        <p:blipFill>
          <a:blip r:embed="rId3"/>
          <a:srcRect/>
          <a:stretch>
            <a:fillRect/>
          </a:stretch>
        </p:blipFill>
        <p:spPr bwMode="auto">
          <a:xfrm>
            <a:off x="3286116" y="2928934"/>
            <a:ext cx="3810000" cy="2390775"/>
          </a:xfrm>
          <a:prstGeom prst="rect">
            <a:avLst/>
          </a:prstGeom>
          <a:noFill/>
        </p:spPr>
      </p:pic>
      <p:sp>
        <p:nvSpPr>
          <p:cNvPr id="5" name="Rectangle 4"/>
          <p:cNvSpPr/>
          <p:nvPr/>
        </p:nvSpPr>
        <p:spPr>
          <a:xfrm>
            <a:off x="1857356" y="1357298"/>
            <a:ext cx="6786610" cy="1477328"/>
          </a:xfrm>
          <a:prstGeom prst="rect">
            <a:avLst/>
          </a:prstGeom>
        </p:spPr>
        <p:txBody>
          <a:bodyPr wrap="square">
            <a:spAutoFit/>
          </a:bodyPr>
          <a:lstStyle/>
          <a:p>
            <a:pPr lvl="0" algn="ctr" fontAlgn="base">
              <a:spcBef>
                <a:spcPct val="0"/>
              </a:spcBef>
              <a:spcAft>
                <a:spcPct val="0"/>
              </a:spcAft>
            </a:pPr>
            <a:r>
              <a:rPr lang="el-GR" dirty="0">
                <a:solidFill>
                  <a:srgbClr val="000000"/>
                </a:solidFill>
                <a:latin typeface="Arial" pitchFamily="34" charset="0"/>
                <a:cs typeface="Arial" pitchFamily="34" charset="0"/>
              </a:rPr>
              <a:t>Τα αγόρια είναι πιο συχνά θύτες και θύματα εκφοβιστικής συμπεριφοράς, που εμφανίζεται κυρίως στο σχολικό περιβάλλον σε χώρους χωρίς επίβλεψη από τους εκπαιδευτικούς, όπως η αυλή, ο διάδρομος και η τάξη κατά τη διάρκεια του διαλείμματος. </a:t>
            </a:r>
            <a:r>
              <a:rPr lang="el-GR" dirty="0">
                <a:solidFill>
                  <a:prstClr val="black"/>
                </a:solidFill>
                <a:latin typeface="Arial" pitchFamily="34" charset="0"/>
                <a:cs typeface="Arial" pitchFamily="34" charset="0"/>
              </a:rPr>
              <a:t/>
            </a:r>
            <a:br>
              <a:rPr lang="el-GR" dirty="0">
                <a:solidFill>
                  <a:prstClr val="black"/>
                </a:solidFill>
                <a:latin typeface="Arial" pitchFamily="34" charset="0"/>
                <a:cs typeface="Arial" pitchFamily="34" charset="0"/>
              </a:rPr>
            </a:br>
            <a:endParaRPr lang="el-GR" dirty="0">
              <a:solidFill>
                <a:prstClr val="black"/>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TotalTime>
  <Words>590</Words>
  <Application>Microsoft Office PowerPoint</Application>
  <PresentationFormat>On-screen Show (4:3)</PresentationFormat>
  <Paragraphs>27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Ser</dc:creator>
  <cp:lastModifiedBy>Ser</cp:lastModifiedBy>
  <cp:revision>2</cp:revision>
  <dcterms:created xsi:type="dcterms:W3CDTF">2013-09-30T16:15:47Z</dcterms:created>
  <dcterms:modified xsi:type="dcterms:W3CDTF">2013-09-30T16:31:58Z</dcterms:modified>
</cp:coreProperties>
</file>