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80339F6-D78F-4A35-8869-B3DEB87B4D0F}" type="datetimeFigureOut">
              <a:rPr lang="el-GR" smtClean="0"/>
              <a:t>6/4/2025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l-GR"/>
          </a:p>
        </p:txBody>
      </p:sp>
      <p:sp>
        <p:nvSpPr>
          <p:cNvPr id="10" name="9 - Ορθογώνιο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- Ορθογώνιο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- Ευθεία γραμμή σύνδεσης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- Ευθεία γραμμή σύνδεσης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- Ευθεία γραμμή σύνδεσης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- Ευθεία γραμμή σύνδεσης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- Ευθεία γραμμή σύνδεσης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- Ορθογώνιο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Έλλειψη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- Έλλειψη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- Έλλειψη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- Έλλειψη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- Έλλειψη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3E52179-91B7-4D42-B5ED-5D748F39E52E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339F6-D78F-4A35-8869-B3DEB87B4D0F}" type="datetimeFigureOut">
              <a:rPr lang="el-GR" smtClean="0"/>
              <a:t>6/4/2025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2179-91B7-4D42-B5ED-5D748F39E52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339F6-D78F-4A35-8869-B3DEB87B4D0F}" type="datetimeFigureOut">
              <a:rPr lang="el-GR" smtClean="0"/>
              <a:t>6/4/2025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2179-91B7-4D42-B5ED-5D748F39E52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80339F6-D78F-4A35-8869-B3DEB87B4D0F}" type="datetimeFigureOut">
              <a:rPr lang="el-GR" smtClean="0"/>
              <a:t>6/4/2025</a:t>
            </a:fld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3E52179-91B7-4D42-B5ED-5D748F39E52E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80339F6-D78F-4A35-8869-B3DEB87B4D0F}" type="datetimeFigureOut">
              <a:rPr lang="el-GR" smtClean="0"/>
              <a:t>6/4/2025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l-GR"/>
          </a:p>
        </p:txBody>
      </p:sp>
      <p:sp>
        <p:nvSpPr>
          <p:cNvPr id="9" name="8 - Ορθογώνιο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Ευθεία γραμμή σύνδεσης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- Ευθεία γραμμή σύνδεσης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- Ευθεία γραμμή σύνδεσης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- Ευθεία γραμμή σύνδεσης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- Ευθεία γραμμή σύνδεσης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- Ορθογώνιο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- Έλλειψη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- Έλλειψη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Έλλειψη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Έλλειψη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- Έλλειψη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- Ευθεία γραμμή σύνδεσης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3E52179-91B7-4D42-B5ED-5D748F39E52E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339F6-D78F-4A35-8869-B3DEB87B4D0F}" type="datetimeFigureOut">
              <a:rPr lang="el-GR" smtClean="0"/>
              <a:t>6/4/2025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2179-91B7-4D42-B5ED-5D748F39E52E}" type="slidenum">
              <a:rPr lang="el-GR" smtClean="0"/>
              <a:t>‹#›</a:t>
            </a:fld>
            <a:endParaRPr lang="el-GR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339F6-D78F-4A35-8869-B3DEB87B4D0F}" type="datetimeFigureOut">
              <a:rPr lang="el-GR" smtClean="0"/>
              <a:t>6/4/2025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2179-91B7-4D42-B5ED-5D748F39E52E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2" name="11 - Θέση κειμένου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4" name="13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6" name="5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80339F6-D78F-4A35-8869-B3DEB87B4D0F}" type="datetimeFigureOut">
              <a:rPr lang="el-GR" smtClean="0"/>
              <a:t>6/4/2025</a:t>
            </a:fld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3E52179-91B7-4D42-B5ED-5D748F39E52E}" type="slidenum">
              <a:rPr lang="el-GR" smtClean="0"/>
              <a:t>‹#›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339F6-D78F-4A35-8869-B3DEB87B4D0F}" type="datetimeFigureOut">
              <a:rPr lang="el-GR" smtClean="0"/>
              <a:t>6/4/2025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2179-91B7-4D42-B5ED-5D748F39E52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Ορθογώνιο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Ευθεία γραμμή σύνδεσης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- Έλλειψη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- Θέση περιεχομένου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1" name="20 - Θέση ημερομηνίας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80339F6-D78F-4A35-8869-B3DEB87B4D0F}" type="datetimeFigureOut">
              <a:rPr lang="el-GR" smtClean="0"/>
              <a:t>6/4/2025</a:t>
            </a:fld>
            <a:endParaRPr lang="el-GR"/>
          </a:p>
        </p:txBody>
      </p:sp>
      <p:sp>
        <p:nvSpPr>
          <p:cNvPr id="22" name="21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3E52179-91B7-4D42-B5ED-5D748F39E52E}" type="slidenum">
              <a:rPr lang="el-GR" smtClean="0"/>
              <a:t>‹#›</a:t>
            </a:fld>
            <a:endParaRPr lang="el-GR"/>
          </a:p>
        </p:txBody>
      </p:sp>
      <p:sp>
        <p:nvSpPr>
          <p:cNvPr id="23" name="22 - Θέση υποσέλιδου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- Έλλειψη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- Ορθογώνιο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Ευθεία γραμμή σύνδεσης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- Ευθεία γραμμή σύνδεσης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- Ευθεία γραμμή σύνδεσης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80339F6-D78F-4A35-8869-B3DEB87B4D0F}" type="datetimeFigureOut">
              <a:rPr lang="el-GR" smtClean="0"/>
              <a:t>6/4/2025</a:t>
            </a:fld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3E52179-91B7-4D42-B5ED-5D748F39E52E}" type="slidenum">
              <a:rPr lang="el-GR" smtClean="0"/>
              <a:t>‹#›</a:t>
            </a:fld>
            <a:endParaRPr lang="el-GR"/>
          </a:p>
        </p:txBody>
      </p:sp>
      <p:sp>
        <p:nvSpPr>
          <p:cNvPr id="21" name="20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- Ευθεία γραμμή σύνδεσης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80339F6-D78F-4A35-8869-B3DEB87B4D0F}" type="datetimeFigureOut">
              <a:rPr lang="el-GR" smtClean="0"/>
              <a:t>6/4/2025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- Ορθογώνιο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Έλλειψη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3E52179-91B7-4D42-B5ED-5D748F39E52E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5400" dirty="0" smtClean="0"/>
              <a:t>BOTTICELLI &amp; RAPHAEL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SIMILARITIES &amp; DIFFERENCES</a:t>
            </a:r>
            <a:endParaRPr lang="el-GR" sz="36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5714976" y="4857760"/>
            <a:ext cx="3429024" cy="2000240"/>
          </a:xfrm>
        </p:spPr>
        <p:txBody>
          <a:bodyPr>
            <a:normAutofit/>
          </a:bodyPr>
          <a:lstStyle/>
          <a:p>
            <a:r>
              <a:rPr lang="el-GR" sz="2400" dirty="0" err="1" smtClean="0"/>
              <a:t>Καρυδάκη</a:t>
            </a:r>
            <a:r>
              <a:rPr lang="el-GR" sz="2400" dirty="0" smtClean="0"/>
              <a:t> Νάντια</a:t>
            </a:r>
          </a:p>
          <a:p>
            <a:r>
              <a:rPr lang="el-GR" sz="2400" dirty="0" smtClean="0"/>
              <a:t>Μάρκου Ιωάννα </a:t>
            </a:r>
          </a:p>
          <a:p>
            <a:r>
              <a:rPr lang="el-GR" sz="2400" dirty="0" smtClean="0"/>
              <a:t>Καλλέργη Κατερίνα</a:t>
            </a:r>
          </a:p>
          <a:p>
            <a:r>
              <a:rPr lang="el-GR" sz="2400" dirty="0" err="1" smtClean="0"/>
              <a:t>Λιουδακη</a:t>
            </a:r>
            <a:r>
              <a:rPr lang="el-GR" sz="2400" dirty="0" smtClean="0"/>
              <a:t> Νίκη 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71472" y="2857496"/>
            <a:ext cx="7929618" cy="225404"/>
          </a:xfrm>
        </p:spPr>
        <p:txBody>
          <a:bodyPr>
            <a:normAutofit fontScale="90000"/>
          </a:bodyPr>
          <a:lstStyle/>
          <a:p>
            <a:pPr algn="l"/>
            <a:r>
              <a:rPr lang="en-US" b="1" i="1" dirty="0" smtClean="0"/>
              <a:t>Botticelli                                Raphael</a:t>
            </a:r>
            <a:endParaRPr lang="el-GR" b="1" i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500034" y="642919"/>
            <a:ext cx="8229600" cy="2071702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Sandro</a:t>
            </a:r>
            <a:r>
              <a:rPr lang="en-US" b="1" dirty="0" smtClean="0"/>
              <a:t> Botticelli </a:t>
            </a:r>
            <a:r>
              <a:rPr lang="en-US" dirty="0" smtClean="0"/>
              <a:t>and </a:t>
            </a:r>
            <a:r>
              <a:rPr lang="en-US" b="1" dirty="0" smtClean="0"/>
              <a:t>Raphael </a:t>
            </a:r>
            <a:r>
              <a:rPr lang="en-US" dirty="0" smtClean="0"/>
              <a:t>were both prominent Italian Renaissance </a:t>
            </a:r>
            <a:r>
              <a:rPr lang="en-US" dirty="0" err="1" smtClean="0"/>
              <a:t>painters,yet</a:t>
            </a:r>
            <a:r>
              <a:rPr lang="en-US" dirty="0" smtClean="0"/>
              <a:t> they belonged to different phases of the period exhibited distinct artistic styles.</a:t>
            </a:r>
            <a:endParaRPr lang="el-GR" dirty="0"/>
          </a:p>
        </p:txBody>
      </p:sp>
      <p:sp>
        <p:nvSpPr>
          <p:cNvPr id="2052" name="AutoShape 4" descr="From Medicis to Mythologies: How Sandro Botticelli Became One of History’s Most Influential Artis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2054" name="AutoShape 6" descr="From Medicis to Mythologies: How Sandro Botticelli Became One of History’s Most Influential Artis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2056" name="Picture 8" descr="From Medicis to Mythologies: How Sandro Botticelli Became One of History’s  Most Influential Artis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286124"/>
            <a:ext cx="2428892" cy="3357586"/>
          </a:xfrm>
          <a:prstGeom prst="rect">
            <a:avLst/>
          </a:prstGeom>
          <a:noFill/>
        </p:spPr>
      </p:pic>
      <p:pic>
        <p:nvPicPr>
          <p:cNvPr id="2058" name="Picture 10" descr="Raffaello Sanzio - Spazio Museo Vespa | Vespa Tours and Rentals in Rom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3429000"/>
            <a:ext cx="4579605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u="sng" dirty="0" smtClean="0"/>
              <a:t>Similarities</a:t>
            </a:r>
            <a:endParaRPr lang="el-GR" b="1" i="1" u="sng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b="1" dirty="0" smtClean="0"/>
              <a:t>Subject Matter</a:t>
            </a:r>
            <a:r>
              <a:rPr lang="el-GR" sz="2800" dirty="0" smtClean="0"/>
              <a:t>: </a:t>
            </a:r>
            <a:r>
              <a:rPr lang="en-US" sz="2800" dirty="0" smtClean="0"/>
              <a:t>Both artists explored religious  and mythological themes in their works. Botticelli</a:t>
            </a:r>
            <a:r>
              <a:rPr lang="el-GR" sz="2800" dirty="0" smtClean="0"/>
              <a:t> ΄ </a:t>
            </a:r>
            <a:r>
              <a:rPr lang="en-US" sz="2800" dirty="0" smtClean="0"/>
              <a:t>s “The Birth of Venus” and Raphael</a:t>
            </a:r>
            <a:r>
              <a:rPr lang="el-GR" sz="2800" dirty="0" smtClean="0"/>
              <a:t> ΄</a:t>
            </a:r>
            <a:r>
              <a:rPr lang="en-US" sz="2800" dirty="0" smtClean="0"/>
              <a:t>s “The School of Athens” exemplify their engagement with classical subjects </a:t>
            </a:r>
          </a:p>
          <a:p>
            <a:r>
              <a:rPr lang="en-US" sz="2800" b="1" dirty="0" smtClean="0"/>
              <a:t>Influence on Later Art</a:t>
            </a:r>
            <a:r>
              <a:rPr lang="en-US" sz="2800" dirty="0" smtClean="0"/>
              <a:t>: Their artworks have inspired subsequent generations. For instance, Botticelli</a:t>
            </a:r>
            <a:r>
              <a:rPr lang="el-GR" sz="2800" dirty="0" smtClean="0"/>
              <a:t> ΄</a:t>
            </a:r>
            <a:r>
              <a:rPr lang="en-US" sz="2800" dirty="0" smtClean="0"/>
              <a:t>s depiction of the Three Graces influenced many artists, including </a:t>
            </a:r>
            <a:r>
              <a:rPr lang="en-US" sz="2800" dirty="0" err="1" smtClean="0"/>
              <a:t>Raphael,who</a:t>
            </a:r>
            <a:r>
              <a:rPr lang="en-US" sz="2800" dirty="0" smtClean="0"/>
              <a:t> incorporated </a:t>
            </a:r>
            <a:r>
              <a:rPr lang="en-US" sz="2800" dirty="0" err="1" smtClean="0"/>
              <a:t>similr</a:t>
            </a:r>
            <a:r>
              <a:rPr lang="en-US" sz="2800" dirty="0" smtClean="0"/>
              <a:t> figures in his works.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u="sng" dirty="0" smtClean="0"/>
              <a:t>Differences</a:t>
            </a:r>
            <a:endParaRPr lang="el-GR" b="1" i="1" u="sng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000" b="1" dirty="0" smtClean="0"/>
              <a:t>Artistic Periods</a:t>
            </a:r>
            <a:r>
              <a:rPr lang="en-US" sz="2000" dirty="0" smtClean="0"/>
              <a:t>: Botticelli was a key figure of the Early Renaissance, focusing on linear grace and decorative </a:t>
            </a:r>
            <a:r>
              <a:rPr lang="en-US" sz="2000" dirty="0" err="1" smtClean="0"/>
              <a:t>detail.In</a:t>
            </a:r>
            <a:r>
              <a:rPr lang="en-US" sz="2000" dirty="0" smtClean="0"/>
              <a:t> contrast, Raphael was a leading artist of the High Renaissance emphasizing balanced composition and anatomical accuracy.</a:t>
            </a:r>
          </a:p>
          <a:p>
            <a:r>
              <a:rPr lang="en-US" sz="2000" b="1" dirty="0" smtClean="0"/>
              <a:t>Style and Technique</a:t>
            </a:r>
            <a:r>
              <a:rPr lang="en-US" sz="2000" dirty="0" smtClean="0"/>
              <a:t>: Botticelli </a:t>
            </a:r>
            <a:r>
              <a:rPr lang="el-GR" sz="2000" dirty="0" smtClean="0"/>
              <a:t>΄ </a:t>
            </a:r>
            <a:r>
              <a:rPr lang="en-US" sz="2000" dirty="0" smtClean="0"/>
              <a:t>s paintings often feature ethereal figures with flowing </a:t>
            </a:r>
            <a:r>
              <a:rPr lang="en-US" sz="2000" dirty="0" err="1" smtClean="0"/>
              <a:t>lines,creating</a:t>
            </a:r>
            <a:r>
              <a:rPr lang="en-US" sz="2000" dirty="0" smtClean="0"/>
              <a:t> a </a:t>
            </a:r>
            <a:r>
              <a:rPr lang="en-US" sz="2000" dirty="0" err="1" smtClean="0"/>
              <a:t>sence</a:t>
            </a:r>
            <a:r>
              <a:rPr lang="en-US" sz="2000" dirty="0" smtClean="0"/>
              <a:t> of movement and </a:t>
            </a:r>
            <a:r>
              <a:rPr lang="en-US" sz="2000" dirty="0" err="1" smtClean="0"/>
              <a:t>elegance.Raphael</a:t>
            </a:r>
            <a:r>
              <a:rPr lang="en-US" sz="2000" dirty="0" smtClean="0"/>
              <a:t> </a:t>
            </a:r>
            <a:r>
              <a:rPr lang="el-GR" sz="2000" dirty="0" smtClean="0"/>
              <a:t>΄</a:t>
            </a:r>
            <a:r>
              <a:rPr lang="en-US" sz="2000" dirty="0" smtClean="0"/>
              <a:t>s works are characterized by harmonious composition and realistic representation of human figures, reflecting the High Renaissance ideals of balance and proportion.</a:t>
            </a:r>
          </a:p>
          <a:p>
            <a:r>
              <a:rPr lang="en-US" sz="2000" b="1" dirty="0" smtClean="0"/>
              <a:t>Use of Space and Perspective</a:t>
            </a:r>
            <a:r>
              <a:rPr lang="en-US" sz="2000" dirty="0" smtClean="0"/>
              <a:t>: Raphael </a:t>
            </a:r>
            <a:r>
              <a:rPr lang="en-US" sz="2000" dirty="0" err="1" smtClean="0"/>
              <a:t>emloyed</a:t>
            </a:r>
            <a:r>
              <a:rPr lang="en-US" sz="2000" dirty="0" smtClean="0"/>
              <a:t> linear perspective to create depth and three-dimensionality in his paintings, as seen in “The School of </a:t>
            </a:r>
            <a:r>
              <a:rPr lang="en-US" sz="2000" dirty="0" err="1" smtClean="0"/>
              <a:t>Athens”.Botticelli</a:t>
            </a:r>
            <a:r>
              <a:rPr lang="el-GR" sz="2000" dirty="0" smtClean="0"/>
              <a:t> ΄</a:t>
            </a:r>
            <a:r>
              <a:rPr lang="en-US" sz="2000" dirty="0" smtClean="0"/>
              <a:t>s compositions, while </a:t>
            </a:r>
            <a:r>
              <a:rPr lang="en-US" sz="2000" dirty="0" err="1" smtClean="0"/>
              <a:t>intricate,often</a:t>
            </a:r>
            <a:r>
              <a:rPr lang="en-US" sz="2000" dirty="0" smtClean="0"/>
              <a:t> present figures in a more flattened space, focusing on decorative elements.</a:t>
            </a:r>
            <a:endParaRPr lang="el-G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b="1" i="1" u="sng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8229600" cy="4840303"/>
          </a:xfrm>
        </p:spPr>
        <p:txBody>
          <a:bodyPr/>
          <a:lstStyle/>
          <a:p>
            <a:r>
              <a:rPr lang="en-US" dirty="0" smtClean="0"/>
              <a:t>In summary, while Botticelli and Raphael shared common thematic </a:t>
            </a:r>
            <a:r>
              <a:rPr lang="en-US" dirty="0" err="1" smtClean="0"/>
              <a:t>interests,their</a:t>
            </a:r>
            <a:r>
              <a:rPr lang="en-US" dirty="0" smtClean="0"/>
              <a:t> artistic approaches and techniques reflect the evolving styles of the Renaissance period in which they worked.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 FOR YOUR ATTENTION 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Προεξοχή">
  <a:themeElements>
    <a:clrScheme name="Δημοτικός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Δημοτικός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Αποκορύφωμα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75</TotalTime>
  <Words>278</Words>
  <Application>Microsoft Office PowerPoint</Application>
  <PresentationFormat>Προβολή στην οθόνη (4:3)</PresentationFormat>
  <Paragraphs>16</Paragraphs>
  <Slides>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7" baseType="lpstr">
      <vt:lpstr>Προεξοχή</vt:lpstr>
      <vt:lpstr>BOTTICELLI &amp; RAPHAEL SIMILARITIES &amp; DIFFERENCES</vt:lpstr>
      <vt:lpstr>Botticelli                                Raphael</vt:lpstr>
      <vt:lpstr>Similarities</vt:lpstr>
      <vt:lpstr>Differences</vt:lpstr>
      <vt:lpstr>Διαφάνεια 5</vt:lpstr>
      <vt:lpstr>THANK YOU FOR YOUR ATTENTION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BOTTICELLI &amp; RAPHAEL SIMILARITIES &amp; DIFFERENCES</dc:title>
  <dc:creator>User</dc:creator>
  <cp:lastModifiedBy>User</cp:lastModifiedBy>
  <cp:revision>8</cp:revision>
  <dcterms:created xsi:type="dcterms:W3CDTF">2025-04-06T13:31:44Z</dcterms:created>
  <dcterms:modified xsi:type="dcterms:W3CDTF">2025-04-06T14:47:02Z</dcterms:modified>
</cp:coreProperties>
</file>