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C70B3-D3B6-423D-B294-900381502DF7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20E68-4592-4255-8C37-82234C6D2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20E68-4592-4255-8C37-82234C6D24FC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2A8AB7-D91E-48C2-AF04-AD6088805C83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673014-E709-4115-85F9-97B81CB3533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el.wikipedia.org/wiki/%CE%9A%CE%B1%CE%B8%CE%BF%CE%BB%CE%B9%CE%BA%CE%B9%CF%83%CE%BC%CF%8C%CF%82" TargetMode="External"/><Relationship Id="rId4" Type="http://schemas.openxmlformats.org/officeDocument/2006/relationships/hyperlink" Target="https://el.wikipedia.org/wiki/%CE%A7%CF%81%CE%B9%CF%83%CF%84%CE%B9%CE%B1%CE%BD%CE%B9%CF%83%CE%BC%CF%8C%CF%8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24" y="-357214"/>
            <a:ext cx="7486648" cy="5643602"/>
          </a:xfrm>
        </p:spPr>
        <p:txBody>
          <a:bodyPr/>
          <a:lstStyle/>
          <a:p>
            <a:r>
              <a:rPr lang="el-GR" dirty="0" smtClean="0"/>
              <a:t>Ισπανία</a:t>
            </a:r>
            <a:endParaRPr lang="el-GR" dirty="0"/>
          </a:p>
        </p:txBody>
      </p:sp>
      <p:sp>
        <p:nvSpPr>
          <p:cNvPr id="1030" name="AutoShape 6" descr="https://upload.wikimedia.org/wikipedia/commons/thumb/9/9a/Flag_of_Spain.svg/1280px-Flag_of_Spain.svg.pn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1285875" y="2786063"/>
            <a:ext cx="6400800" cy="350043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Δημήτρης </a:t>
            </a:r>
            <a:r>
              <a:rPr lang="el-GR" dirty="0" err="1" smtClean="0">
                <a:solidFill>
                  <a:schemeClr val="tx1"/>
                </a:solidFill>
              </a:rPr>
              <a:t>Μανώληκας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&amp; Χρήστος Δανιηλίδης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026" name="AutoShape 2" descr="https://upload.wikimedia.org/wikipedia/commons/thumb/9/9a/Flag_of_Spain.svg/1280px-Flag_of_Spain.svg.png"/>
          <p:cNvSpPr>
            <a:spLocks noChangeAspect="1" noChangeArrowheads="1"/>
          </p:cNvSpPr>
          <p:nvPr/>
        </p:nvSpPr>
        <p:spPr bwMode="auto">
          <a:xfrm>
            <a:off x="155575" y="-3709988"/>
            <a:ext cx="11620500" cy="7743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https://upload.wikimedia.org/wikipedia/commons/thumb/9/9a/Flag_of_Spain.svg/1280px-Flag_of_Spain.svg.png"/>
          <p:cNvSpPr>
            <a:spLocks noChangeAspect="1" noChangeArrowheads="1"/>
          </p:cNvSpPr>
          <p:nvPr/>
        </p:nvSpPr>
        <p:spPr bwMode="auto">
          <a:xfrm>
            <a:off x="155575" y="-3709988"/>
            <a:ext cx="11620500" cy="7743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" name="6 - Εικόνα" descr="Flag_of_Spain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3857628"/>
            <a:ext cx="3905269" cy="2286016"/>
          </a:xfrm>
          <a:prstGeom prst="rect">
            <a:avLst/>
          </a:prstGeom>
        </p:spPr>
      </p:pic>
      <p:pic>
        <p:nvPicPr>
          <p:cNvPr id="8" name="7 - Εικόνα" descr="EU-Spain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3857628"/>
            <a:ext cx="3929090" cy="2286016"/>
          </a:xfrm>
          <a:prstGeom prst="rect">
            <a:avLst/>
          </a:prstGeom>
        </p:spPr>
      </p:pic>
      <p:pic>
        <p:nvPicPr>
          <p:cNvPr id="9" name="8 - Εικόνα" descr="Escudo_de_España_(mazonado).sv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44" y="214290"/>
            <a:ext cx="1857388" cy="1879240"/>
          </a:xfrm>
          <a:prstGeom prst="rect">
            <a:avLst/>
          </a:prstGeom>
        </p:spPr>
      </p:pic>
      <p:sp>
        <p:nvSpPr>
          <p:cNvPr id="10" name="9 - Βέλος προς τα κάτω"/>
          <p:cNvSpPr/>
          <p:nvPr/>
        </p:nvSpPr>
        <p:spPr>
          <a:xfrm>
            <a:off x="642910" y="928670"/>
            <a:ext cx="1785950" cy="2143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14488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ΙΣΤΟΡΙΑ ΤΗΣ ΙΣΠΑΝΙΑΣ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5" name="4 - Θέση περιεχομένου" descr="RETRATO_DEL_GRAL._FRANCISCO_FRANCO_BAHAMONDE_(1960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444904"/>
            <a:ext cx="2571768" cy="3235013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Ο </a:t>
            </a:r>
            <a:r>
              <a:rPr lang="el-GR" dirty="0" err="1" smtClean="0"/>
              <a:t>Φρανθίσκο</a:t>
            </a:r>
            <a:r>
              <a:rPr lang="el-GR" dirty="0" smtClean="0"/>
              <a:t>  Φράνκο (4-12-1892)-(20-11-1975) ήταν Ισπανός Δικτάτορας και κυβέρνησε την Ισπανία από τον Απρίλιο 1939 έως το 1975 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00034" y="4786322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 </a:t>
            </a:r>
            <a:r>
              <a:rPr lang="el-GR" dirty="0" err="1" smtClean="0"/>
              <a:t>Φρανθίσκο</a:t>
            </a:r>
            <a:r>
              <a:rPr lang="el-GR" dirty="0" smtClean="0"/>
              <a:t> Φράνκο</a:t>
            </a:r>
          </a:p>
          <a:p>
            <a:r>
              <a:rPr lang="el-GR" dirty="0" smtClean="0"/>
              <a:t>Δικτάτορας της χώρας από το</a:t>
            </a:r>
          </a:p>
          <a:p>
            <a:r>
              <a:rPr lang="el-GR" dirty="0" smtClean="0"/>
              <a:t>1939 έως το 1975</a:t>
            </a:r>
            <a:endParaRPr lang="el-GR" dirty="0"/>
          </a:p>
        </p:txBody>
      </p:sp>
      <p:pic>
        <p:nvPicPr>
          <p:cNvPr id="7" name="6 - Εικόνα" descr="Carlos_Arias_Navarro_and_Franco_197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786322"/>
            <a:ext cx="2794000" cy="1789134"/>
          </a:xfrm>
          <a:prstGeom prst="rect">
            <a:avLst/>
          </a:prstGeom>
        </p:spPr>
      </p:pic>
      <p:sp>
        <p:nvSpPr>
          <p:cNvPr id="8" name="7 - Δεξιό βέλος"/>
          <p:cNvSpPr/>
          <p:nvPr/>
        </p:nvSpPr>
        <p:spPr>
          <a:xfrm>
            <a:off x="3428992" y="2285992"/>
            <a:ext cx="1500198" cy="1071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0"/>
            <a:ext cx="2894041" cy="1435100"/>
          </a:xfrm>
        </p:spPr>
        <p:txBody>
          <a:bodyPr/>
          <a:lstStyle/>
          <a:p>
            <a:r>
              <a:rPr lang="el-GR" dirty="0" smtClean="0"/>
              <a:t>Μεγαλύτερες αστικές περιοχές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dirty="0" smtClean="0"/>
              <a:t>1.Μαδρίτη *6.055.116 (πρωτεύουσα)</a:t>
            </a:r>
          </a:p>
          <a:p>
            <a:r>
              <a:rPr lang="el-GR" dirty="0" smtClean="0"/>
              <a:t>2.Βαρκελώνη 5.079.243</a:t>
            </a:r>
          </a:p>
          <a:p>
            <a:r>
              <a:rPr lang="el-GR" dirty="0" smtClean="0"/>
              <a:t>3.Βαλένθια 1.545.342</a:t>
            </a:r>
          </a:p>
          <a:p>
            <a:r>
              <a:rPr lang="el-GR" dirty="0" smtClean="0"/>
              <a:t>4. Σεβίλλη 1.305.538</a:t>
            </a:r>
          </a:p>
          <a:p>
            <a:r>
              <a:rPr lang="el-GR" dirty="0" smtClean="0"/>
              <a:t>5. Μάλαγα 967.250</a:t>
            </a:r>
          </a:p>
          <a:p>
            <a:r>
              <a:rPr lang="el-GR" dirty="0" smtClean="0"/>
              <a:t>6. Μπιλμπάο 900.523</a:t>
            </a:r>
          </a:p>
          <a:p>
            <a:r>
              <a:rPr lang="el-GR" dirty="0" smtClean="0"/>
              <a:t>7. </a:t>
            </a:r>
            <a:r>
              <a:rPr lang="el-GR" dirty="0" err="1" smtClean="0"/>
              <a:t>Αστούρας</a:t>
            </a:r>
            <a:r>
              <a:rPr lang="el-GR" dirty="0" smtClean="0"/>
              <a:t> 807.802</a:t>
            </a:r>
          </a:p>
          <a:p>
            <a:r>
              <a:rPr lang="el-GR" dirty="0" smtClean="0"/>
              <a:t>8. Σαραγόσα 742.363</a:t>
            </a:r>
          </a:p>
        </p:txBody>
      </p:sp>
      <p:pic>
        <p:nvPicPr>
          <p:cNvPr id="5" name="4 - Θέση περιεχομένου" descr="AZCA_(Madrid)_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00430" y="0"/>
            <a:ext cx="5643570" cy="6143644"/>
          </a:xfrm>
        </p:spPr>
      </p:pic>
      <p:pic>
        <p:nvPicPr>
          <p:cNvPr id="6" name="5 - Εικόνα" descr="Escudo_de_Madrid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929066"/>
            <a:ext cx="1381129" cy="201482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Έβρος</a:t>
            </a:r>
            <a:endParaRPr lang="el-GR" dirty="0"/>
          </a:p>
        </p:txBody>
      </p:sp>
      <p:pic>
        <p:nvPicPr>
          <p:cNvPr id="3" name="2 - Εικόνα" descr="View_from_top_of_El_Pil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57628"/>
            <a:ext cx="5500694" cy="3000372"/>
          </a:xfrm>
          <a:prstGeom prst="rect">
            <a:avLst/>
          </a:prstGeom>
        </p:spPr>
      </p:pic>
      <p:sp>
        <p:nvSpPr>
          <p:cNvPr id="1026" name="AutoShape 2" descr="https://upload.wikimedia.org/wikipedia/commons/thumb/6/6a/View_from_top_of_El_Pilar.jpg/288px-View_from_top_of_El_Pilar.jpg"/>
          <p:cNvSpPr>
            <a:spLocks noChangeAspect="1" noChangeArrowheads="1"/>
          </p:cNvSpPr>
          <p:nvPr/>
        </p:nvSpPr>
        <p:spPr bwMode="auto">
          <a:xfrm>
            <a:off x="155575" y="-1104900"/>
            <a:ext cx="2743200" cy="2305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" name="4 - Εικόνα" descr="288px-Valle_del_Eb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736"/>
            <a:ext cx="5525988" cy="2428892"/>
          </a:xfrm>
          <a:prstGeom prst="rect">
            <a:avLst/>
          </a:prstGeom>
        </p:spPr>
      </p:pic>
      <p:sp>
        <p:nvSpPr>
          <p:cNvPr id="8" name="7 - Δεξιό βέλος"/>
          <p:cNvSpPr/>
          <p:nvPr/>
        </p:nvSpPr>
        <p:spPr>
          <a:xfrm>
            <a:off x="1071538" y="357166"/>
            <a:ext cx="2143140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6929454" y="714356"/>
            <a:ext cx="1071570" cy="1714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5715008" y="2643182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ποταμός Έβρος της Ισπανίας, είναι ο σημαντικότερος ποταμός της βορειοανατολικής Ιβηρικής χερσονήσου.(μήκος 928</a:t>
            </a:r>
            <a:r>
              <a:rPr lang="en-US" dirty="0" smtClean="0"/>
              <a:t>km)</a:t>
            </a:r>
            <a:endParaRPr lang="el-GR" dirty="0"/>
          </a:p>
        </p:txBody>
      </p:sp>
      <p:sp>
        <p:nvSpPr>
          <p:cNvPr id="12" name="11 - Αριστερό-άνω βέλος"/>
          <p:cNvSpPr/>
          <p:nvPr/>
        </p:nvSpPr>
        <p:spPr>
          <a:xfrm>
            <a:off x="5857884" y="4143380"/>
            <a:ext cx="2071702" cy="2214578"/>
          </a:xfrm>
          <a:prstGeom prst="lef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-214338"/>
            <a:ext cx="8686800" cy="3000396"/>
          </a:xfrm>
        </p:spPr>
        <p:txBody>
          <a:bodyPr/>
          <a:lstStyle/>
          <a:p>
            <a:r>
              <a:rPr lang="el-GR" dirty="0" smtClean="0"/>
              <a:t>Θρησκεία</a:t>
            </a:r>
            <a:endParaRPr lang="el-GR" dirty="0"/>
          </a:p>
        </p:txBody>
      </p:sp>
      <p:pic>
        <p:nvPicPr>
          <p:cNvPr id="5" name="4 - Εικόνα" descr="Spas_vsederzhitel_sina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18" y="500042"/>
            <a:ext cx="2786082" cy="5196043"/>
          </a:xfrm>
          <a:prstGeom prst="rect">
            <a:avLst/>
          </a:prstGeom>
        </p:spPr>
      </p:pic>
      <p:pic>
        <p:nvPicPr>
          <p:cNvPr id="7" name="6 - Εικόνα" descr="CROSS_Sacral_Stavros_from_the_Temple_Repositories_of_Knossos_1600_BCE_Heraclion_Museum_Gree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928802"/>
            <a:ext cx="1928826" cy="2928934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2500298" y="2357430"/>
            <a:ext cx="3357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Ισπανοί είναι κατά το μεγαλύτερο τους είναι </a:t>
            </a:r>
            <a:r>
              <a:rPr lang="el-GR" dirty="0" smtClean="0">
                <a:hlinkClick r:id="rId4" tooltip="Χριστιανισμός"/>
              </a:rPr>
              <a:t>χριστιανοί</a:t>
            </a:r>
            <a:r>
              <a:rPr lang="el-GR" dirty="0" smtClean="0"/>
              <a:t> </a:t>
            </a:r>
            <a:r>
              <a:rPr lang="el-GR" dirty="0" smtClean="0">
                <a:hlinkClick r:id="rId5" tooltip="Καθολικισμός"/>
              </a:rPr>
              <a:t>Ρωμαιοκαθολικοί</a:t>
            </a:r>
            <a:r>
              <a:rPr lang="el-GR" dirty="0" smtClean="0"/>
              <a:t>, αν και η δύναμη της Εκκλησίας έχει μειωθεί αρκετά τα τελευταία χρόνια </a:t>
            </a:r>
            <a:endParaRPr lang="el-GR" dirty="0"/>
          </a:p>
        </p:txBody>
      </p:sp>
      <p:sp>
        <p:nvSpPr>
          <p:cNvPr id="9" name="8 - Βέλος προς τα επάνω"/>
          <p:cNvSpPr/>
          <p:nvPr/>
        </p:nvSpPr>
        <p:spPr>
          <a:xfrm>
            <a:off x="3500430" y="4572008"/>
            <a:ext cx="1285884" cy="18573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l-GR" dirty="0" smtClean="0"/>
              <a:t>ΤΕΛΟΣ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2285984" y="250030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Δημήτρης </a:t>
            </a:r>
            <a:r>
              <a:rPr lang="el-GR" dirty="0" err="1" smtClean="0"/>
              <a:t>Μανώληκας</a:t>
            </a:r>
            <a:r>
              <a:rPr lang="el-GR" dirty="0" smtClean="0"/>
              <a:t> &amp; Χρήστος </a:t>
            </a:r>
            <a:r>
              <a:rPr lang="el-GR" dirty="0" smtClean="0"/>
              <a:t>Δανιηλίδης</a:t>
            </a:r>
            <a:endParaRPr lang="el-GR" dirty="0"/>
          </a:p>
        </p:txBody>
      </p:sp>
      <p:pic>
        <p:nvPicPr>
          <p:cNvPr id="4" name="3 - Εικόνα" descr="Escudo_de_España_(mazonado)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214290"/>
            <a:ext cx="1928826" cy="1948114"/>
          </a:xfrm>
          <a:prstGeom prst="rect">
            <a:avLst/>
          </a:prstGeom>
        </p:spPr>
      </p:pic>
      <p:pic>
        <p:nvPicPr>
          <p:cNvPr id="5" name="4 - Εικόνα" descr="Spain_(orthographic_projection)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4000504"/>
            <a:ext cx="2571768" cy="2571768"/>
          </a:xfrm>
          <a:prstGeom prst="rect">
            <a:avLst/>
          </a:prstGeom>
        </p:spPr>
      </p:pic>
      <p:sp>
        <p:nvSpPr>
          <p:cNvPr id="6" name="5 - Βέλος προς τα κάτω"/>
          <p:cNvSpPr/>
          <p:nvPr/>
        </p:nvSpPr>
        <p:spPr>
          <a:xfrm>
            <a:off x="928662" y="1000108"/>
            <a:ext cx="928694" cy="2857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Αριστερό βέλος"/>
          <p:cNvSpPr/>
          <p:nvPr/>
        </p:nvSpPr>
        <p:spPr>
          <a:xfrm>
            <a:off x="6429388" y="4714884"/>
            <a:ext cx="2143140" cy="11430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1000100" y="4643446"/>
            <a:ext cx="1785950" cy="142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Βέλος προς τα επάνω"/>
          <p:cNvSpPr/>
          <p:nvPr/>
        </p:nvSpPr>
        <p:spPr>
          <a:xfrm>
            <a:off x="7072330" y="1285860"/>
            <a:ext cx="1071570" cy="25717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heel spokes="3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</TotalTime>
  <Words>127</Words>
  <Application>Microsoft Office PowerPoint</Application>
  <PresentationFormat>Προβολή στην οθόνη (4:3)</PresentationFormat>
  <Paragraphs>24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Αποκορύφωμα</vt:lpstr>
      <vt:lpstr>Ισπανία</vt:lpstr>
      <vt:lpstr>ΙΣΤΟΡΙΑ ΤΗΣ ΙΣΠΑΝΙΑΣ</vt:lpstr>
      <vt:lpstr>Μεγαλύτερες αστικές περιοχές</vt:lpstr>
      <vt:lpstr>Έβρος</vt:lpstr>
      <vt:lpstr>Θρησκεία</vt:lpstr>
      <vt:lpstr>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Ισπανία</dc:title>
  <dc:creator>user1</dc:creator>
  <cp:lastModifiedBy>user1</cp:lastModifiedBy>
  <cp:revision>14</cp:revision>
  <dcterms:created xsi:type="dcterms:W3CDTF">2024-10-17T06:15:37Z</dcterms:created>
  <dcterms:modified xsi:type="dcterms:W3CDTF">2024-11-07T07:33:35Z</dcterms:modified>
</cp:coreProperties>
</file>