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5E6C71-F32B-4CF9-B0F3-C8CF583D5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9176"/>
            <a:ext cx="9144000" cy="7726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CD09EFD-599C-4A8E-88E7-D036AB558F2C}"/>
              </a:ext>
            </a:extLst>
          </p:cNvPr>
          <p:cNvSpPr/>
          <p:nvPr userDrawn="1"/>
        </p:nvSpPr>
        <p:spPr>
          <a:xfrm>
            <a:off x="8150469" y="6031523"/>
            <a:ext cx="246185" cy="365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opi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380" y="733426"/>
            <a:ext cx="4091940" cy="2299334"/>
          </a:xfrm>
        </p:spPr>
        <p:txBody>
          <a:bodyPr>
            <a:normAutofit fontScale="90000"/>
          </a:bodyPr>
          <a:lstStyle/>
          <a:p>
            <a:pPr algn="just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Πνευματικής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διοκτησίας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3339466"/>
            <a:ext cx="8694420" cy="286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dirty="0"/>
              <a:t>Γιατί είναι σημαντική η πνευματική ιδιοκτησία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860" y="2118359"/>
            <a:ext cx="5825490" cy="390144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Είναι άμεσα συνυφασμένη με την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προστασία της ανθρώπινης δημιουργικότητας.</a:t>
            </a:r>
          </a:p>
          <a:p>
            <a:pPr marL="0" indent="0">
              <a:buNone/>
            </a:pPr>
            <a:r>
              <a:rPr lang="el-GR" sz="2400" dirty="0"/>
              <a:t>Η προστασία των έργων στην ουσία συνεπάγεται την προστασία των δημιουργών τους, τον σεβασμό και την αναγνώριση του πνευματικού τους μόχθου και την εξασφάλιση κινήτρων (οικονομικών και ηθικών) για περαιτέρω δημιουργία.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" y="3505201"/>
            <a:ext cx="2768805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260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960" y="2598420"/>
            <a:ext cx="8191500" cy="155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dirty="0"/>
              <a:t>Πως μπορώ νόμιμα να χρησιμοποιώ έργα άλλων;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2705735"/>
            <a:ext cx="7886700" cy="2087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b="1" dirty="0">
                <a:solidFill>
                  <a:schemeClr val="bg1"/>
                </a:solidFill>
              </a:rPr>
              <a:t>Θα πρέπει </a:t>
            </a:r>
            <a:r>
              <a:rPr lang="el-GR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ΥΠΟΧΡΕΩΤΙΚΑ</a:t>
            </a:r>
            <a:r>
              <a:rPr lang="el-GR" sz="4000" dirty="0"/>
              <a:t> </a:t>
            </a:r>
            <a:r>
              <a:rPr lang="el-GR" sz="4000" b="1" dirty="0">
                <a:solidFill>
                  <a:schemeClr val="bg1"/>
                </a:solidFill>
              </a:rPr>
              <a:t>να πάρεις την άδεια του δημιουργού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303904"/>
            <a:ext cx="2244090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Πότε υπάρχει προσβολή δικαιώματος</a:t>
            </a:r>
            <a:br>
              <a:rPr lang="el-GR" dirty="0"/>
            </a:br>
            <a:r>
              <a:rPr lang="el-GR" dirty="0"/>
              <a:t>πνευματικής ιδιοκτησίας;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Όταν ένα έργο χρησιμοποιείται χωρίς την άδεια του δικαιούχου ή κατά παράβαση άδειας που έχει δοθεί από τον δικαιούχο.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Υφίσταται ακόμα και αν δεν γίνεται με σκοπό το κέρδος.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Ο νόμος προβλέπει αυστηρές κυρώσεις στις περιπτώσεις αυτές συμπεριλαμβανομένης φυλάκισης και προστίμου.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4383990"/>
            <a:ext cx="2185035" cy="1894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4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2920" y="3665220"/>
            <a:ext cx="8298180" cy="1630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dirty="0"/>
              <a:t>Τι είναι η πειρατεία;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Είναι η δημιουργία, διανομή και πώληση παράνομων (πειρατικών) αντιγράφων προστατευόμενων έργων.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b="1" dirty="0">
                <a:solidFill>
                  <a:schemeClr val="bg1"/>
                </a:solidFill>
              </a:rPr>
              <a:t> Η πειρατεία είναι μια παράνομη δραστηριότητα που δεν βλάπτει μόνο τους δημιουργούς και τους δικαιούχους συγγενικών δικαιωμάτων αλλά και την κοινωνία ως σύνολο.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65985"/>
            <a:ext cx="1443014" cy="149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4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Γιατί λέμε «ΌΧΙ» στην πειρατεία;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Στερεί από τους δημιουργούς το οικονομικό αντάλλαγμα που δικαιούνται και μειώνει τη δυνατότητά τους να συνεχίσουν να δημιουργούν νέα έργα.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Η συρρίκνωση της δημιουργίας οδηγεί αναπόφευκτα στη συρρίκνωση του πολιτισμού.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Μειώνονται τα έσοδα του Κράτους από την είσπραξη ΦΠΑ και ασφαλιστικών εισφορών.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 Μειώνονται οι θέσεις εργασίας.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629096"/>
            <a:ext cx="1263967" cy="115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650" y="4899660"/>
            <a:ext cx="1924670" cy="119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3860" y="4533900"/>
            <a:ext cx="8427720" cy="14779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dirty="0"/>
              <a:t>Τι πρέπει να γνωρίζω για την πνευματική ιδιοκτησία και το διαδίκτυο;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dirty="0"/>
              <a:t>Οτιδήποτε βρίσκεται στο διαδίκτυο δεν σημαίνει ότι είναι ελεύθερο δικαιωμάτων πνευματικής ιδιοκτησίας ή/και συγγενικών δικαιωμάτων. Αυτό σημαίνει ότι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μπορείς να το χρησιμοποιείς χωρίς άδεια, εκτός αν είναι μόνο για προσωπική σου χρήση.</a:t>
            </a:r>
          </a:p>
          <a:p>
            <a:pPr marL="0" indent="0" algn="ctr">
              <a:buNone/>
            </a:pP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l-GR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προσωπική χρήση δεν περιλαμβάνει την ανάρτηση έργων στο Facebook ή τη χρήση έργων που βρίσκονται σε αυτό. Το ίδιο ισχύει και για το </a:t>
            </a:r>
            <a:r>
              <a:rPr lang="el-GR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ΥouTube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τις άλλες πλατφόρμες περιεχομένου ή μέσα κοινωνικής δικτύωσης</a:t>
            </a:r>
            <a:endParaRPr lang="en-US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5" y="4056061"/>
            <a:ext cx="688600" cy="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Πού μπορώ να μάθω περισσότερα</a:t>
            </a:r>
            <a:br>
              <a:rPr lang="el-GR" dirty="0"/>
            </a:br>
            <a:r>
              <a:rPr lang="el-GR" dirty="0"/>
              <a:t>για την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l-GR" dirty="0"/>
              <a:t>Για περισσότερες πληροφορίες μπορείς να επισκεφθείς την ιστοσελίδα του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Οργανισμού Πνευματικής Ιδιοκτησίας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</a:t>
            </a:r>
            <a:r>
              <a:rPr lang="el-GR" dirty="0"/>
              <a:t> </a:t>
            </a:r>
            <a:r>
              <a:rPr lang="en-US" dirty="0"/>
              <a:t>          </a:t>
            </a:r>
            <a:r>
              <a:rPr lang="en-US" dirty="0">
                <a:hlinkClick r:id="rId2"/>
              </a:rPr>
              <a:t>http://www.opi.gr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9144000" cy="25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7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είναι η πνευματική ιδιοκτησία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18630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Πνευματική ιδιοκτησία </a:t>
            </a:r>
            <a:r>
              <a:rPr lang="el-GR" dirty="0"/>
              <a:t>ονομάζεται το δικαίωμα που έχει ο δημιουργός ενός πρωτότυπου πνευματικού έργου πάνω στο έργο αυτό και του δίνει τη δυνατότητα να επιτρέπει ή να απαγορεύει τη χρήση του από τρίτους.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40" y="3489125"/>
            <a:ext cx="2615565" cy="261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είναι συγγενικά δικαιώματα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83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συγγενικά δικαιώματα </a:t>
            </a:r>
            <a:r>
              <a:rPr lang="el-GR" dirty="0"/>
              <a:t>παρέχουν προστασία στους παράγοντες εκείνους (φυσικά ή νομικά πρόσωπα) που συνεισφέρουν στην εμπορική παραγωγή, στην ερμηνεία, εκτέλεση και διάθεση των έργων είτε παρουσιάζοντάς τα στο κοινό είτε επενδύοντας οικονομικά στην εκμετάλλευση και διάδοσή τους.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0" y="4267200"/>
            <a:ext cx="3573780" cy="184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8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/>
              <a:t>Τι προστατεύει η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6880"/>
            <a:ext cx="7886700" cy="448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Οτιδήποτε δημιουργεί κανείς χρησιμοποιώντας το πνεύμα του και πιο συγκεκριμένα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πρωτότυπο πνευματικό δημιούργημα λόγου, τέχνης ή επιστήμης</a:t>
            </a:r>
            <a:r>
              <a:rPr lang="el-GR" sz="2400" dirty="0"/>
              <a:t> που εκφράζεται με οποιαδήποτε μορφή π.χ.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Γραπτά κείμενα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Μουσικά έργα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Οπτικοακουστικά έργα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Έργα εικαστικών τεχνών και εφαρμοσμένων τεχνών 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Βάσεις δεδομένων (π.χ. μια ψηφιακή εφημερίδα)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Προγράμματα ηλεκτρονικών υπολογιστών (π.χ. εφαρμογές)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32" y="527685"/>
            <a:ext cx="1447141" cy="123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6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4450532"/>
            <a:ext cx="7048500" cy="119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93420" y="1981200"/>
            <a:ext cx="8016240" cy="2095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581025"/>
            <a:ext cx="7658100" cy="1194435"/>
          </a:xfrm>
        </p:spPr>
        <p:txBody>
          <a:bodyPr/>
          <a:lstStyle/>
          <a:p>
            <a:r>
              <a:rPr lang="el-GR" dirty="0"/>
              <a:t>Τι προστατεύει η πνευματική ιδιοκτησία;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580" y="1981200"/>
            <a:ext cx="7684770" cy="3733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έργο δεν χρειάζεται να είναι όμορφο, χρήσιμο ή να έχει καλλιτεχνική αξία για να προστατεύεται με δικαίωμα πνευματικής ιδιοκτησίας. Τα έργα προστατεύονται ανεξάρτητα από την ποιότητά τους, την αξία τους ή τις ιδέες που μεταφέρουν.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αδέξια ζωγραφιά ενός μικρού παιδιού προστατεύεται με τον ίδιο ακριβώς τρόπο όπως ο πίνακας ενός καταξιωμένου ζωγράφου.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" y="581025"/>
            <a:ext cx="1446371" cy="1295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180999"/>
            <a:ext cx="625386" cy="6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499235"/>
          </a:xfrm>
        </p:spPr>
        <p:txBody>
          <a:bodyPr>
            <a:noAutofit/>
          </a:bodyPr>
          <a:lstStyle/>
          <a:p>
            <a:pPr algn="ctr"/>
            <a:r>
              <a:rPr lang="el-GR" sz="5400" dirty="0"/>
              <a:t>Τι δεν προστατεύει η πνευματική ιδιοκτησία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0" y="2686050"/>
            <a:ext cx="3806190" cy="2807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ιδέες</a:t>
            </a:r>
            <a:r>
              <a:rPr lang="el-GR" dirty="0"/>
              <a:t> ως ιδέες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προστατεύονται</a:t>
            </a:r>
            <a:r>
              <a:rPr lang="el-GR" dirty="0"/>
              <a:t>, καθώς στόχος είναι να διασφαλιστεί η ελεύθερη κυκλοφορία τους προς όφελος της εξέλιξης και της προόδου.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920418"/>
            <a:ext cx="3729228" cy="2572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αποκτάται το δικαίωμά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07962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Αυτόματα</a:t>
            </a:r>
            <a:r>
              <a:rPr lang="el-GR" dirty="0"/>
              <a:t>, χωρίς διατυπώσεις  με τη δημιουργία (όχι απαραίτητα και την ολοκλήρωση) του έργου.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απαιτούνται τυπικές διαδικασίες </a:t>
            </a:r>
            <a:r>
              <a:rPr lang="el-GR" dirty="0"/>
              <a:t>για να αποκτήσει ο δημιουργός δικαίωμα πνευματικής ιδιοκτησίας.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60" y="3487426"/>
            <a:ext cx="5158741" cy="252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7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περιλαμβάνει το δικαίωμα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8840"/>
            <a:ext cx="7886700" cy="2537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Ο δικαιούχος  έχει τον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πλήρη</a:t>
            </a:r>
            <a:r>
              <a:rPr lang="el-GR" dirty="0"/>
              <a:t> και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αποκλειστικό έλεγχο</a:t>
            </a:r>
            <a:r>
              <a:rPr lang="el-GR" dirty="0"/>
              <a:t> επί του έργου του. </a:t>
            </a:r>
          </a:p>
          <a:p>
            <a:pPr marL="0" indent="0">
              <a:buNone/>
            </a:pPr>
            <a:r>
              <a:rPr lang="el-GR" dirty="0"/>
              <a:t>Αυτό σημαίνει ότι αφενός μπορεί να το χρησιμοποιεί όπως εκείνος κρίνει και αφετέρου μπορεί να εμποδίσει οποιονδήποτε τρίτο να προβεί σε οποιαδήποτε χρήση του έργου του χωρίς την άδειά του.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26000"/>
            <a:ext cx="4570094" cy="208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περιλαμβάνει το δικαίωμα της πνευματικής ιδιοκτησίας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Στο απόλυτο και αποκλειστικό αυτό δικαίωμα ο νόμος αναγνωρίζει εξαιρέσεις χάριν του δημοσίου συμφέροντος π.χ.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Παράθεση σύντομων αποσπασμάτων για υποστήριξη γνώμης ή άσκηση κριτικής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Αναπαραγωγή έργων σε εκπαιδευτικά σχολικά βιβλία και ανθολογίες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Χρήση έργων για λόγους ενημέρωσης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/>
              <a:t>Αναπαραγωγή έργων για ιδιωτική χρήση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" y="583043"/>
            <a:ext cx="1414245" cy="10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746</Words>
  <Application>Microsoft Office PowerPoint</Application>
  <PresentationFormat>Προβολή στην οθόνη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Wingdings</vt:lpstr>
      <vt:lpstr>Office Theme</vt:lpstr>
      <vt:lpstr>Προστασία Πνευματικής Ιδιοκτησίας</vt:lpstr>
      <vt:lpstr>Τι είναι η πνευματική ιδιοκτησία</vt:lpstr>
      <vt:lpstr>Τι είναι συγγενικά δικαιώματα</vt:lpstr>
      <vt:lpstr>Τι προστατεύει η πνευματική ιδιοκτησία;</vt:lpstr>
      <vt:lpstr>Τι προστατεύει η πνευματική ιδιοκτησία;</vt:lpstr>
      <vt:lpstr>Τι δεν προστατεύει η πνευματική ιδιοκτησία</vt:lpstr>
      <vt:lpstr>Πως αποκτάται το δικαίωμά της πνευματικής ιδιοκτησίας</vt:lpstr>
      <vt:lpstr>Τι περιλαμβάνει το δικαίωμα της πνευματικής ιδιοκτησίας</vt:lpstr>
      <vt:lpstr>Τι περιλαμβάνει το δικαίωμα της πνευματικής ιδιοκτησίας</vt:lpstr>
      <vt:lpstr>Γιατί είναι σημαντική η πνευματική ιδιοκτησία</vt:lpstr>
      <vt:lpstr>Πως μπορώ νόμιμα να χρησιμοποιώ έργα άλλων;</vt:lpstr>
      <vt:lpstr>Πότε υπάρχει προσβολή δικαιώματος πνευματικής ιδιοκτησίας;</vt:lpstr>
      <vt:lpstr>Τι είναι η πειρατεία;</vt:lpstr>
      <vt:lpstr>Γιατί λέμε «ΌΧΙ» στην πειρατεία;</vt:lpstr>
      <vt:lpstr>Τι πρέπει να γνωρίζω για την πνευματική ιδιοκτησία και το διαδίκτυο;</vt:lpstr>
      <vt:lpstr>Πού μπορώ να μάθω περισσότερα για την πνευματική ιδιοκτησία;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25</cp:revision>
  <dcterms:created xsi:type="dcterms:W3CDTF">2017-02-20T07:48:45Z</dcterms:created>
  <dcterms:modified xsi:type="dcterms:W3CDTF">2019-11-15T10:37:35Z</dcterms:modified>
</cp:coreProperties>
</file>