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7"/>
  </p:notesMasterIdLst>
  <p:sldIdLst>
    <p:sldId id="256" r:id="rId2"/>
    <p:sldId id="259" r:id="rId3"/>
    <p:sldId id="297" r:id="rId4"/>
    <p:sldId id="298" r:id="rId5"/>
    <p:sldId id="349" r:id="rId6"/>
    <p:sldId id="262" r:id="rId7"/>
    <p:sldId id="299" r:id="rId8"/>
    <p:sldId id="300" r:id="rId9"/>
    <p:sldId id="263" r:id="rId10"/>
    <p:sldId id="301" r:id="rId11"/>
    <p:sldId id="302" r:id="rId12"/>
    <p:sldId id="267" r:id="rId13"/>
    <p:sldId id="303" r:id="rId14"/>
    <p:sldId id="304" r:id="rId15"/>
    <p:sldId id="269" r:id="rId16"/>
    <p:sldId id="305" r:id="rId17"/>
    <p:sldId id="306" r:id="rId18"/>
    <p:sldId id="272" r:id="rId19"/>
    <p:sldId id="307" r:id="rId20"/>
    <p:sldId id="308" r:id="rId21"/>
    <p:sldId id="274" r:id="rId22"/>
    <p:sldId id="309" r:id="rId23"/>
    <p:sldId id="310" r:id="rId24"/>
    <p:sldId id="276" r:id="rId25"/>
    <p:sldId id="311" r:id="rId26"/>
    <p:sldId id="312" r:id="rId27"/>
    <p:sldId id="278" r:id="rId28"/>
    <p:sldId id="313" r:id="rId29"/>
    <p:sldId id="314" r:id="rId30"/>
    <p:sldId id="280" r:id="rId31"/>
    <p:sldId id="315" r:id="rId32"/>
    <p:sldId id="316" r:id="rId33"/>
    <p:sldId id="282" r:id="rId34"/>
    <p:sldId id="317" r:id="rId35"/>
    <p:sldId id="318" r:id="rId36"/>
    <p:sldId id="284" r:id="rId37"/>
    <p:sldId id="319" r:id="rId38"/>
    <p:sldId id="320" r:id="rId39"/>
    <p:sldId id="286" r:id="rId40"/>
    <p:sldId id="321" r:id="rId41"/>
    <p:sldId id="322" r:id="rId42"/>
    <p:sldId id="288" r:id="rId43"/>
    <p:sldId id="323" r:id="rId44"/>
    <p:sldId id="324" r:id="rId45"/>
    <p:sldId id="290" r:id="rId46"/>
    <p:sldId id="325" r:id="rId47"/>
    <p:sldId id="326" r:id="rId48"/>
    <p:sldId id="292" r:id="rId49"/>
    <p:sldId id="327" r:id="rId50"/>
    <p:sldId id="328" r:id="rId51"/>
    <p:sldId id="294" r:id="rId52"/>
    <p:sldId id="329" r:id="rId53"/>
    <p:sldId id="330" r:id="rId54"/>
    <p:sldId id="296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  <p:sldId id="345" r:id="rId70"/>
    <p:sldId id="346" r:id="rId71"/>
    <p:sldId id="347" r:id="rId72"/>
    <p:sldId id="348" r:id="rId73"/>
    <p:sldId id="350" r:id="rId74"/>
    <p:sldId id="351" r:id="rId75"/>
    <p:sldId id="352" r:id="rId7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5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377F9-8E71-4F3B-8E87-7537563D4479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FB659-2DFE-4133-AE25-D66AE726780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advClick="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advClick="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advClick="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advClick="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advClick="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 advClick="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28F6A-63C7-4B8F-9BB5-7382BE460EBA}" type="datetimeFigureOut">
              <a:rPr lang="el-GR" smtClean="0"/>
              <a:pPr/>
              <a:t>30/8/2022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AD2C17-4484-48BA-8032-55560AB39E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Click="0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" Target="slide74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r>
              <a:rPr lang="el-GR" dirty="0"/>
              <a:t> </a:t>
            </a:r>
            <a:r>
              <a:rPr lang="el-GR" dirty="0" smtClean="0"/>
              <a:t>ΓΛΩΣΣΑΣ</a:t>
            </a:r>
            <a:endParaRPr lang="el-GR" dirty="0"/>
          </a:p>
        </p:txBody>
      </p:sp>
      <p:sp>
        <p:nvSpPr>
          <p:cNvPr id="4" name="3 - Ορθογώνιο">
            <a:hlinkClick r:id="" action="ppaction://hlinkshowjump?jump=nextslide"/>
          </p:cNvPr>
          <p:cNvSpPr/>
          <p:nvPr/>
        </p:nvSpPr>
        <p:spPr>
          <a:xfrm>
            <a:off x="3214678" y="4429132"/>
            <a:ext cx="3071834" cy="914400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/>
              <a:t>ΠΑΜΕ</a:t>
            </a:r>
            <a:endParaRPr lang="el-GR" sz="3200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214678" y="378619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6" name="5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7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357554" y="357187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6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142976" y="28572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ΑΠΛΗ</a:t>
            </a:r>
            <a:r>
              <a:rPr lang="en-US" sz="2800" dirty="0" smtClean="0"/>
              <a:t>, </a:t>
            </a:r>
            <a:r>
              <a:rPr lang="el-GR" sz="2800" dirty="0" smtClean="0"/>
              <a:t>ΣΥΝΘΕΤ</a:t>
            </a:r>
            <a:r>
              <a:rPr lang="en-US" sz="2800" dirty="0" smtClean="0">
                <a:latin typeface="Cambria" pitchFamily="18" charset="0"/>
              </a:rPr>
              <a:t>H</a:t>
            </a:r>
            <a:r>
              <a:rPr lang="en-US" sz="2800" dirty="0" smtClean="0"/>
              <a:t> KAI</a:t>
            </a:r>
            <a:r>
              <a:rPr lang="el-GR" sz="2800" dirty="0" smtClean="0"/>
              <a:t> </a:t>
            </a:r>
            <a:r>
              <a:rPr lang="el-GR" sz="2800" dirty="0" smtClean="0"/>
              <a:t>ΕΛΛΕΙΠΤΙ</a:t>
            </a:r>
            <a:r>
              <a:rPr lang="en-US" sz="2800" dirty="0" smtClean="0">
                <a:latin typeface="Cambria" pitchFamily="18" charset="0"/>
              </a:rPr>
              <a:t>K</a:t>
            </a:r>
            <a:r>
              <a:rPr lang="el-GR" sz="2800" dirty="0" smtClean="0"/>
              <a:t>Η </a:t>
            </a:r>
            <a:r>
              <a:rPr lang="el-GR" sz="2800" dirty="0" smtClean="0"/>
              <a:t>ΠΡΟΤΑΣΗ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42873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«Καλό ταξίδι!» είναι ελλειπτική ή σύνθετη; 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2857488" y="242886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ΕΛΛΕΙΠΤΙΚΗ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642910" y="242886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ΣΥΝΘΕΤΗ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286116" y="364331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5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3786182" y="371475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9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142976" y="28572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ΑΠΛΗ</a:t>
            </a:r>
            <a:r>
              <a:rPr lang="en-US" sz="2800" dirty="0" smtClean="0"/>
              <a:t>, </a:t>
            </a:r>
            <a:r>
              <a:rPr lang="el-GR" sz="2800" dirty="0" smtClean="0"/>
              <a:t>ΣΥΝΘΕΤ</a:t>
            </a:r>
            <a:r>
              <a:rPr lang="en-US" sz="2800" dirty="0" smtClean="0"/>
              <a:t>H KAI</a:t>
            </a:r>
            <a:r>
              <a:rPr lang="el-GR" sz="2800" dirty="0" smtClean="0"/>
              <a:t> ΕΛΛΕΙΠΤΙΗ ΠΡΟΤΑΣΗ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42873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«Η Νεκταρία και η Στεφανία παίζουν κυνηγητό.» είναι </a:t>
            </a:r>
            <a:r>
              <a:rPr lang="el-GR" dirty="0" smtClean="0"/>
              <a:t>απλή </a:t>
            </a:r>
            <a:r>
              <a:rPr lang="el-GR" dirty="0" smtClean="0"/>
              <a:t>ή </a:t>
            </a:r>
            <a:r>
              <a:rPr lang="el-GR" dirty="0" smtClean="0"/>
              <a:t>σύνθετη; 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2857488" y="242886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ΑΠΛΗ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642910" y="242886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ΣΥΝΘΕΤΗ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214678" y="378619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5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428992" y="364331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5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ΟΡΙΣΤΙΚΗ, ΥΠΟΤΑΚΤΙΚΗ ΚΑΙ ΠΡΟΣΤΑΚΤΙΚΗ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150017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ρήμα «σταματάμε» είναι στην οριστική, στην υποτακτική ή στην προστακτική;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500034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ΥΠΟΤΑΚΤΙΚΗ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3571868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ΟΡΙΣΤΙΚΗ</a:t>
            </a:r>
            <a:endParaRPr lang="el-GR" dirty="0"/>
          </a:p>
        </p:txBody>
      </p:sp>
      <p:sp>
        <p:nvSpPr>
          <p:cNvPr id="7" name="6 - Ορθογώνιο">
            <a:hlinkClick r:id="rId2" action="ppaction://hlinksldjump"/>
          </p:cNvPr>
          <p:cNvSpPr/>
          <p:nvPr/>
        </p:nvSpPr>
        <p:spPr>
          <a:xfrm>
            <a:off x="6500826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ΠΡΟΣΤΑΚΤΙΚΗ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214678" y="378619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5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57158" y="428604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ΔΥΣ ΚΑΙ ΔΙΣ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428596" y="114298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Πώς γράφεται η λέξη  δ_ σοσμία;</a:t>
            </a:r>
            <a:endParaRPr lang="el-GR" dirty="0"/>
          </a:p>
        </p:txBody>
      </p:sp>
      <p:sp>
        <p:nvSpPr>
          <p:cNvPr id="16" name="15 - Ορθογώνιο">
            <a:hlinkClick r:id="rId2" action="ppaction://hlinksldjump"/>
          </p:cNvPr>
          <p:cNvSpPr/>
          <p:nvPr/>
        </p:nvSpPr>
        <p:spPr>
          <a:xfrm>
            <a:off x="500034" y="2285992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δισοσμία</a:t>
            </a:r>
            <a:endParaRPr lang="el-GR" dirty="0"/>
          </a:p>
        </p:txBody>
      </p:sp>
      <p:sp>
        <p:nvSpPr>
          <p:cNvPr id="17" name="16 - Ορθογώνιο">
            <a:hlinkClick r:id="rId3" action="ppaction://hlinksldjump"/>
          </p:cNvPr>
          <p:cNvSpPr/>
          <p:nvPr/>
        </p:nvSpPr>
        <p:spPr>
          <a:xfrm>
            <a:off x="3143240" y="2285992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δυσοσμία</a:t>
            </a:r>
            <a:endParaRPr lang="el-GR" dirty="0"/>
          </a:p>
        </p:txBody>
      </p:sp>
    </p:spTree>
  </p:cSld>
  <p:clrMapOvr>
    <a:masterClrMapping/>
  </p:clrMapOvr>
  <p:transition spd="med" advClick="0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357554" y="371475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4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6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ΟΡΙΣΤΙΚΗ, ΥΠΟΤΑΚΤΙΚΗ ΚΑΙ ΠΡΟΣΤΑΚΤΙΚΗ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150017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ρήμα «να διαβάσετε» είναι στην οριστική, στην υποτακτική ή στην προστακτική;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500034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ΥΠΟΤΑΚΤΙΚΗ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3571868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ΟΡΙΣΤΙΚΗ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6500826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ΠΡΟΣΤΑΚΤΙΚΗ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2928926" y="357187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5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571868" y="357187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5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ΟΡΙΣΤΙΚΗ, ΥΠΟΤΑΚΤΙΚΗ ΚΑΙ ΠΡΟΣΤΑΚΤΙΚΗ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357158" y="150017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ρήμα «φύγε» είναι στην οριστική, στην υποτακτική ή στην προστακτική;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500034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ΥΠΟΤΑΚΤΙΚΗ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3571868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ΟΡΙΣΤΙΚΗ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6500826" y="2428868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ΠΡΟΣΤΑΚΤΙΚΗ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2928926" y="364331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00430" y="342900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28572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ΙΣΟΣΥΛΛΑΒΑ ΚΑΙ ΑΝΙΣΟΣΥΛΛΑΒΑ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785786" y="114298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λέξη «πίνακας» είναι ισοσύλλαβη ή ανισοσύλλαβη;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571472" y="200024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ΙΣΟΣΥΛΛΑΒΗ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3857620" y="200024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ΑΝΙΣΟΣΥΛΛΑΒΗ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357554" y="350043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643306" y="335756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714612" y="364331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5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34818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28572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ΙΣΟΣΥΛΛΑΒΑ ΚΑΙ ΑΝΙΣΟΣΥΛΛΑΒΑ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785786" y="114298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λέξη </a:t>
            </a:r>
            <a:r>
              <a:rPr lang="el-GR" dirty="0" smtClean="0"/>
              <a:t>«</a:t>
            </a:r>
            <a:r>
              <a:rPr lang="el-GR" dirty="0" smtClean="0"/>
              <a:t>σωλήνας</a:t>
            </a:r>
            <a:r>
              <a:rPr lang="el-GR" dirty="0" smtClean="0"/>
              <a:t>» </a:t>
            </a:r>
            <a:r>
              <a:rPr lang="el-GR" dirty="0" smtClean="0"/>
              <a:t>είναι ισοσύλλαβη ή ανισοσύλλαβη;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571472" y="200024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ΙΣΟΣΥΛΛΑΒΗ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3857620" y="200024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ΑΝΙΣΟΣΥΛΛΑΒΗ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00430" y="371475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71868" y="335756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28572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ΙΣΟΣΥΛΛΑΒΑ ΚΑΙ ΑΝΙΣΟΣΥΛΛΑΒΑ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785786" y="114298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λέξη «όχημα» είναι ισοσύλλαβη ή ανισοσύλλαβη;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571472" y="200024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ΙΣΟΣΥΛΛΑΒΗ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3857620" y="2000240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ΑΝΙΣΟΣΥΛΛΑΒΗ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71868" y="350043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643306" y="328612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714348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ΠΡΟΣΩΠΟΠΟΙΗΣΗ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571472" y="142873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«Το μωρό κοιμάται» είναι προσωποποίηση ή δεν είναι; </a:t>
            </a:r>
            <a:endParaRPr lang="el-GR" dirty="0"/>
          </a:p>
        </p:txBody>
      </p:sp>
      <p:sp>
        <p:nvSpPr>
          <p:cNvPr id="9" name="8 - Ορθογώνιο">
            <a:hlinkClick r:id="rId2" action="ppaction://hlinksldjump"/>
          </p:cNvPr>
          <p:cNvSpPr/>
          <p:nvPr/>
        </p:nvSpPr>
        <p:spPr>
          <a:xfrm>
            <a:off x="571472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ΕΙΝΑΙ</a:t>
            </a:r>
            <a:endParaRPr lang="el-GR" dirty="0"/>
          </a:p>
        </p:txBody>
      </p:sp>
      <p:sp>
        <p:nvSpPr>
          <p:cNvPr id="10" name="9 - Ορθογώνιο">
            <a:hlinkClick r:id="rId3" action="ppaction://hlinksldjump"/>
          </p:cNvPr>
          <p:cNvSpPr/>
          <p:nvPr/>
        </p:nvSpPr>
        <p:spPr>
          <a:xfrm>
            <a:off x="3143240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ΕΙΝΑΙ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00430" y="357187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786182" y="335756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714348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ΠΡΟΣΩΠΟΠΟΙΗΣΗ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571472" y="142873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«Τα φύλλα του πεύκου έτρεμαν από τον φόβο τους.» είναι προσωποποίηση ή δεν είναι; </a:t>
            </a:r>
            <a:endParaRPr lang="el-GR" dirty="0"/>
          </a:p>
        </p:txBody>
      </p:sp>
      <p:sp>
        <p:nvSpPr>
          <p:cNvPr id="9" name="8 - Ορθογώνιο">
            <a:hlinkClick r:id="rId2" action="ppaction://hlinksldjump"/>
          </p:cNvPr>
          <p:cNvSpPr/>
          <p:nvPr/>
        </p:nvSpPr>
        <p:spPr>
          <a:xfrm>
            <a:off x="571472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ΕΙΝΑΙ</a:t>
            </a:r>
            <a:endParaRPr lang="el-GR" dirty="0"/>
          </a:p>
        </p:txBody>
      </p:sp>
      <p:sp>
        <p:nvSpPr>
          <p:cNvPr id="10" name="9 - Ορθογώνιο">
            <a:hlinkClick r:id="rId3" action="ppaction://hlinksldjump"/>
          </p:cNvPr>
          <p:cNvSpPr/>
          <p:nvPr/>
        </p:nvSpPr>
        <p:spPr>
          <a:xfrm>
            <a:off x="3143240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ΕΙΝΑΙ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2071670" y="3500438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92D050"/>
                </a:solidFill>
              </a:rPr>
              <a:t>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5" name="4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33794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428992" y="357187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714744" y="335756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714348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ΠΡΟΣΩΠΟΠΟΙΗΣΗ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571472" y="142873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«Στον δρόμο προς το βουνό συνάντησα μια γελαστή βιολέτα.» είναι προσωποποίηση ή δεν είναι; </a:t>
            </a:r>
            <a:endParaRPr lang="el-GR" dirty="0"/>
          </a:p>
        </p:txBody>
      </p:sp>
      <p:sp>
        <p:nvSpPr>
          <p:cNvPr id="9" name="8 - Ορθογώνιο">
            <a:hlinkClick r:id="rId2" action="ppaction://hlinksldjump"/>
          </p:cNvPr>
          <p:cNvSpPr/>
          <p:nvPr/>
        </p:nvSpPr>
        <p:spPr>
          <a:xfrm>
            <a:off x="571472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ΕΙΝΑΙ</a:t>
            </a:r>
            <a:endParaRPr lang="el-GR" dirty="0"/>
          </a:p>
        </p:txBody>
      </p:sp>
      <p:sp>
        <p:nvSpPr>
          <p:cNvPr id="10" name="9 - Ορθογώνιο">
            <a:hlinkClick r:id="rId3" action="ppaction://hlinksldjump"/>
          </p:cNvPr>
          <p:cNvSpPr/>
          <p:nvPr/>
        </p:nvSpPr>
        <p:spPr>
          <a:xfrm>
            <a:off x="3143240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ΕΙΝΑΙ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71868" y="357187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857620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ΠΑΘΗ ΦΩΝΗΕΝΤΩΝ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357158" y="150017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«Το ‘φερα</a:t>
            </a:r>
            <a:r>
              <a:rPr lang="el-GR" dirty="0" smtClean="0"/>
              <a:t>» είναι αποκοπή, αφαίρεση ή έκθλιψη;  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57147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ΑΠΟΚΟΠΗ</a:t>
            </a:r>
            <a:endParaRPr lang="el-GR" dirty="0"/>
          </a:p>
        </p:txBody>
      </p:sp>
      <p:sp>
        <p:nvSpPr>
          <p:cNvPr id="5" name="4 - Ορθογώνιο">
            <a:hlinkClick r:id="rId3" action="ppaction://hlinksldjump"/>
          </p:cNvPr>
          <p:cNvSpPr/>
          <p:nvPr/>
        </p:nvSpPr>
        <p:spPr>
          <a:xfrm>
            <a:off x="271461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ΑΦΑΙΡΕΣΗ 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4929190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ΕΚΘΛΙΨΗ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357554" y="357187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714744" y="335756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ΠΑΘΗ ΦΩΝΗΕΝΤΩΝ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357158" y="150017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«Απ</a:t>
            </a:r>
            <a:r>
              <a:rPr lang="el-GR" dirty="0" smtClean="0"/>
              <a:t>’ το» είναι αποκοπή, αφαίρεση ή έκθλιψη;  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57147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ΑΠΟΚΟΠΗ</a:t>
            </a:r>
            <a:endParaRPr lang="el-GR" dirty="0"/>
          </a:p>
        </p:txBody>
      </p:sp>
      <p:sp>
        <p:nvSpPr>
          <p:cNvPr id="5" name="4 - Ορθογώνιο">
            <a:hlinkClick r:id="rId3" action="ppaction://hlinksldjump"/>
          </p:cNvPr>
          <p:cNvSpPr/>
          <p:nvPr/>
        </p:nvSpPr>
        <p:spPr>
          <a:xfrm>
            <a:off x="271461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ΑΦΑΙΡΕΣΗ 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4929190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ΕΚΘΛΙΨΗ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428992" y="350043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>
    <p:newsfla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643306" y="328612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ΠΑΘΗ ΦΩΝΗΕΝΤΩΝ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357158" y="150017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«Σ’ </a:t>
            </a:r>
            <a:r>
              <a:rPr lang="el-GR" dirty="0" smtClean="0"/>
              <a:t>ένα» είναι αποκοπή, αφαίρεση ή έκθλιψη;  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57147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ΑΠΟΚΟΠΗ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271461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ΑΦΑΙΡΕΣΗ 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4929190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ΕΚΘΛΙΨΗ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3357554" y="357187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5" name="4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71868" y="342900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ΠΑΘΗ ΦΩΝΗΕΝΤΩΝ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357158" y="150017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«Κι </a:t>
            </a:r>
            <a:r>
              <a:rPr lang="el-GR" dirty="0" smtClean="0"/>
              <a:t>άλλη» είναι αποκοπή, αφαίρεση ή έκθλιψη;  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57147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ΑΠΟΚΟΠΗ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2714612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ΑΦΑΙΡΕΣΗ 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4929190" y="221455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ΕΚΘΛΙΨΗ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71868" y="364331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3500430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14480" y="500042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ΧΡΟΝΙΚΑ ΚΑΙ ΤΡΟΠΙΚΑ ΕΠΙΡΡΗΜΑΤΑ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142844" y="114298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785786" y="1500174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επίρρημα «πρόπερσι» είναι χρονικό ή τροπικό;</a:t>
            </a:r>
            <a:endParaRPr lang="el-GR" dirty="0"/>
          </a:p>
        </p:txBody>
      </p:sp>
      <p:sp>
        <p:nvSpPr>
          <p:cNvPr id="7" name="6 - Ορθογώνιο">
            <a:hlinkClick r:id="rId2" action="ppaction://hlinksldjump"/>
          </p:cNvPr>
          <p:cNvSpPr/>
          <p:nvPr/>
        </p:nvSpPr>
        <p:spPr>
          <a:xfrm>
            <a:off x="714348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ΧΡΟΝΙΚΟ</a:t>
            </a:r>
            <a:endParaRPr lang="el-GR" dirty="0"/>
          </a:p>
        </p:txBody>
      </p:sp>
      <p:sp>
        <p:nvSpPr>
          <p:cNvPr id="8" name="7 - Ορθογώνιο">
            <a:hlinkClick r:id="rId3" action="ppaction://hlinksldjump"/>
          </p:cNvPr>
          <p:cNvSpPr/>
          <p:nvPr/>
        </p:nvSpPr>
        <p:spPr>
          <a:xfrm>
            <a:off x="2786050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ΤΡΟΠΙΚΟ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929058" y="3571876"/>
            <a:ext cx="15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857620" y="3357562"/>
            <a:ext cx="187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357422" y="35716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ΔΥΣ ΚΑΙ ΔΙΣ 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285720" y="128586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Πώς γράφεται η λέξη δ_ στηλο;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285720" y="2500306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δίστηλο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3286116" y="2500306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δύστηλο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25382" y="560463"/>
            <a:ext cx="5473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ΧΡΟΝΙΚΑ ΚΑΙ ΤΡΟΠΙΚΑ ΕΠΙΡΡΗΜΑΤΑ</a:t>
            </a:r>
            <a:endParaRPr lang="el-GR" sz="2800" dirty="0"/>
          </a:p>
        </p:txBody>
      </p:sp>
      <p:sp>
        <p:nvSpPr>
          <p:cNvPr id="3" name="2 - Ορθογώνιο"/>
          <p:cNvSpPr/>
          <p:nvPr/>
        </p:nvSpPr>
        <p:spPr>
          <a:xfrm>
            <a:off x="714348" y="1500174"/>
            <a:ext cx="5500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επίρρημα «έπειτα» είναι χρονικό ή τροπικό;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714348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ΧΡΟΝΙΚΟ</a:t>
            </a:r>
            <a:endParaRPr lang="el-GR" dirty="0"/>
          </a:p>
        </p:txBody>
      </p:sp>
      <p:sp>
        <p:nvSpPr>
          <p:cNvPr id="5" name="4 - Ορθογώνιο">
            <a:hlinkClick r:id="rId3" action="ppaction://hlinksldjump"/>
          </p:cNvPr>
          <p:cNvSpPr/>
          <p:nvPr/>
        </p:nvSpPr>
        <p:spPr>
          <a:xfrm>
            <a:off x="2786050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ΤΡΟΠΙΚΟ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000496" y="3571876"/>
            <a:ext cx="15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635974" y="3244334"/>
            <a:ext cx="187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00166" y="642918"/>
            <a:ext cx="5473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ΧΡΟΝΙΚΑ ΚΑΙ ΤΡΟΠΙΚΑ ΕΠΙΡΡΗΜΑΤΑ</a:t>
            </a:r>
            <a:endParaRPr lang="el-GR" sz="2800" dirty="0"/>
          </a:p>
        </p:txBody>
      </p:sp>
      <p:sp>
        <p:nvSpPr>
          <p:cNvPr id="3" name="2 - Ορθογώνιο"/>
          <p:cNvSpPr/>
          <p:nvPr/>
        </p:nvSpPr>
        <p:spPr>
          <a:xfrm>
            <a:off x="428596" y="1785926"/>
            <a:ext cx="5429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επίρρημα «έτσι» είναι χρονικό ή τροπικό;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714348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ΧΡΟΝΙΚΟ</a:t>
            </a:r>
            <a:endParaRPr lang="el-GR" dirty="0"/>
          </a:p>
        </p:txBody>
      </p:sp>
      <p:sp>
        <p:nvSpPr>
          <p:cNvPr id="5" name="4 - Ορθογώνιο">
            <a:hlinkClick r:id="rId3" action="ppaction://hlinksldjump"/>
          </p:cNvPr>
          <p:cNvSpPr/>
          <p:nvPr/>
        </p:nvSpPr>
        <p:spPr>
          <a:xfrm>
            <a:off x="2786050" y="2357430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ΤΡΟΠΙΚΟ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000496" y="3571876"/>
            <a:ext cx="15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3635974" y="3244334"/>
            <a:ext cx="187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428860" y="50004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ΠΛΑΓΙΟΣ ΚΑΙ ΕΥΘΥΣ ΛΟΓΟΣ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928662" y="1428736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«Η Μαρίνα με ρώτησε αν θα πάμε στο πάρκο το απόγευμα» είναι πλάγιος ή ευθύς λόγος;</a:t>
            </a:r>
            <a:endParaRPr lang="el-GR" dirty="0"/>
          </a:p>
        </p:txBody>
      </p:sp>
      <p:sp>
        <p:nvSpPr>
          <p:cNvPr id="4" name="3 - Ορθογώνιο">
            <a:hlinkClick r:id="rId2" action="ppaction://hlinksldjump"/>
          </p:cNvPr>
          <p:cNvSpPr/>
          <p:nvPr/>
        </p:nvSpPr>
        <p:spPr>
          <a:xfrm>
            <a:off x="1000100" y="2428868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ΠΛΑΓΙΟΣ</a:t>
            </a:r>
            <a:endParaRPr lang="el-GR" dirty="0"/>
          </a:p>
        </p:txBody>
      </p:sp>
      <p:sp>
        <p:nvSpPr>
          <p:cNvPr id="5" name="4 - Ορθογώνιο">
            <a:hlinkClick r:id="rId3" action="ppaction://hlinksldjump"/>
          </p:cNvPr>
          <p:cNvSpPr/>
          <p:nvPr/>
        </p:nvSpPr>
        <p:spPr>
          <a:xfrm>
            <a:off x="4214810" y="2428868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ΕΥΘΥΣ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000496" y="3571876"/>
            <a:ext cx="15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635974" y="3244334"/>
            <a:ext cx="187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000232" y="428604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ΟΥΔΕΤΕΡΑ ΟΥΣΙΑΣΤΙΚΑ ΣΕ -ΟΣ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785786" y="142873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ουσιαστικό</a:t>
            </a:r>
            <a:r>
              <a:rPr lang="el-GR" dirty="0" smtClean="0"/>
              <a:t> «το λάθος</a:t>
            </a:r>
            <a:r>
              <a:rPr lang="el-GR" dirty="0" smtClean="0"/>
              <a:t>» στην γενική πληθυντικού γίνεται «των </a:t>
            </a:r>
            <a:r>
              <a:rPr lang="el-GR" dirty="0" err="1" smtClean="0"/>
              <a:t>λάθων</a:t>
            </a:r>
            <a:r>
              <a:rPr lang="el-GR" dirty="0" smtClean="0"/>
              <a:t>» </a:t>
            </a:r>
            <a:r>
              <a:rPr lang="el-GR" dirty="0" smtClean="0"/>
              <a:t>ή </a:t>
            </a:r>
            <a:r>
              <a:rPr lang="el-GR" dirty="0" smtClean="0"/>
              <a:t>«των λαθών»;  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1000100" y="2428868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των λάθων 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3143240" y="2428868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των λαθών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71736" y="342900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5" name="4 - Δεξιό βέλος">
            <a:hlinkClick r:id="rId2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  <p:pic>
        <p:nvPicPr>
          <p:cNvPr id="6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000496" y="3571876"/>
            <a:ext cx="15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</a:p>
        </p:txBody>
      </p:sp>
      <p:sp>
        <p:nvSpPr>
          <p:cNvPr id="5" name="4 - Δεξιό βέλος">
            <a:hlinkClick r:id="rId3" action="ppaction://hlinksldjump"/>
          </p:cNvPr>
          <p:cNvSpPr/>
          <p:nvPr/>
        </p:nvSpPr>
        <p:spPr>
          <a:xfrm>
            <a:off x="3714744" y="4357694"/>
            <a:ext cx="2500330" cy="178595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Μπράβο! Πήγαινε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635974" y="3244334"/>
            <a:ext cx="187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000232" y="428604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ΟΥΔΕΤΕΡΑ ΟΥΣΙΑΣΤΙΚΑ ΣΕ -ΟΣ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785786" y="142873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ουσιαστικό «το όρος</a:t>
            </a:r>
            <a:r>
              <a:rPr lang="el-GR" dirty="0" smtClean="0"/>
              <a:t>» στην γενική πληθυντικού γίνεται «των </a:t>
            </a:r>
            <a:r>
              <a:rPr lang="el-GR" dirty="0" smtClean="0"/>
              <a:t>ορών» </a:t>
            </a:r>
            <a:r>
              <a:rPr lang="el-GR" dirty="0" smtClean="0"/>
              <a:t>ή </a:t>
            </a:r>
            <a:r>
              <a:rPr lang="el-GR" dirty="0" smtClean="0"/>
              <a:t>«των ορέων»;  </a:t>
            </a:r>
            <a:endParaRPr lang="el-GR" dirty="0"/>
          </a:p>
        </p:txBody>
      </p:sp>
      <p:sp>
        <p:nvSpPr>
          <p:cNvPr id="5" name="4 - Ορθογώνιο">
            <a:hlinkClick r:id="rId2" action="ppaction://hlinksldjump"/>
          </p:cNvPr>
          <p:cNvSpPr/>
          <p:nvPr/>
        </p:nvSpPr>
        <p:spPr>
          <a:xfrm>
            <a:off x="1000100" y="2428868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των ορών </a:t>
            </a:r>
            <a:endParaRPr lang="el-GR" dirty="0"/>
          </a:p>
        </p:txBody>
      </p:sp>
      <p:sp>
        <p:nvSpPr>
          <p:cNvPr id="6" name="5 - Ορθογώνιο">
            <a:hlinkClick r:id="rId3" action="ppaction://hlinksldjump"/>
          </p:cNvPr>
          <p:cNvSpPr/>
          <p:nvPr/>
        </p:nvSpPr>
        <p:spPr>
          <a:xfrm>
            <a:off x="3143240" y="2428868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των ορέων 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Έλεγχο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71480"/>
            <a:ext cx="2833657" cy="270229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000496" y="3571876"/>
            <a:ext cx="150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92D050"/>
                </a:solidFill>
              </a:rPr>
              <a:t>Τα κατάφερες</a:t>
            </a: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714744" y="4286256"/>
            <a:ext cx="2643206" cy="185738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l-GR" dirty="0" smtClean="0"/>
              <a:t>Μπράβο! Πάτησε εδώ για να ολοκληρωθεί το </a:t>
            </a:r>
            <a:r>
              <a:rPr lang="en-US" dirty="0" smtClean="0"/>
              <a:t>quiz</a:t>
            </a:r>
            <a:r>
              <a:rPr lang="el-GR" dirty="0" smtClean="0"/>
              <a:t> 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857472" cy="285747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635974" y="3244334"/>
            <a:ext cx="187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>
            <a:hlinkClick r:id="rId3" action="ppaction://hlinksldjump"/>
          </p:cNvPr>
          <p:cNvSpPr/>
          <p:nvPr/>
        </p:nvSpPr>
        <p:spPr>
          <a:xfrm>
            <a:off x="3571868" y="4572008"/>
            <a:ext cx="2786082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Πάτησε εδώ για να ολοκληρωθεί το</a:t>
            </a:r>
            <a:r>
              <a:rPr lang="en-US" dirty="0" smtClean="0"/>
              <a:t> quiz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786182" y="2000240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ΤΕΛΟΣ</a:t>
            </a:r>
            <a:endParaRPr lang="el-GR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 descr="Δωρεάν διανυσματικά γραφικά με Κορίτσ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214686"/>
            <a:ext cx="1713685" cy="242884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3071802" y="371475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 τα κατάφερες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1" name="10 - Δεξιό βέλος">
            <a:hlinkClick r:id="rId2" action="ppaction://hlinksldjump"/>
          </p:cNvPr>
          <p:cNvSpPr/>
          <p:nvPr/>
        </p:nvSpPr>
        <p:spPr>
          <a:xfrm>
            <a:off x="3571868" y="4572008"/>
            <a:ext cx="2643206" cy="17145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πειράζει! Πήγαινε στην επόμενη ερώτηση.</a:t>
            </a:r>
            <a:endParaRPr lang="el-GR" dirty="0"/>
          </a:p>
        </p:txBody>
      </p:sp>
      <p:pic>
        <p:nvPicPr>
          <p:cNvPr id="7" name="Picture 2" descr="Δωρεάν διανυσματικά γραφικά με Ματαίωσ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857472" cy="285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142976" y="285728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ΑΠΛΗ</a:t>
            </a:r>
            <a:r>
              <a:rPr lang="en-US" sz="2800" dirty="0" smtClean="0"/>
              <a:t>, </a:t>
            </a:r>
            <a:r>
              <a:rPr lang="el-GR" sz="2800" dirty="0" smtClean="0"/>
              <a:t>ΣΥΝΘΕΤ</a:t>
            </a:r>
            <a:r>
              <a:rPr lang="en-US" sz="2800" dirty="0" smtClean="0">
                <a:latin typeface="Cambria" pitchFamily="18" charset="0"/>
              </a:rPr>
              <a:t>H</a:t>
            </a:r>
            <a:r>
              <a:rPr lang="en-US" sz="2800" dirty="0" smtClean="0"/>
              <a:t> </a:t>
            </a:r>
            <a:r>
              <a:rPr lang="en-US" sz="2800" dirty="0" smtClean="0"/>
              <a:t>KAI</a:t>
            </a:r>
            <a:r>
              <a:rPr lang="el-GR" sz="2800" dirty="0" smtClean="0"/>
              <a:t> </a:t>
            </a:r>
            <a:r>
              <a:rPr lang="el-GR" sz="2800" dirty="0" smtClean="0"/>
              <a:t>ΕΛΛΕΙΠΤΙ</a:t>
            </a:r>
            <a:r>
              <a:rPr lang="en-US" sz="2800" dirty="0" smtClean="0">
                <a:latin typeface="Cambria" pitchFamily="18" charset="0"/>
              </a:rPr>
              <a:t>K</a:t>
            </a:r>
            <a:r>
              <a:rPr lang="el-GR" sz="2800" dirty="0" smtClean="0"/>
              <a:t>Η </a:t>
            </a:r>
            <a:r>
              <a:rPr lang="el-GR" sz="2800" dirty="0" smtClean="0"/>
              <a:t>ΠΡΟΤΑΣΗ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42873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πρόταση «Η Στεφανία παίζει κυνηγητό» είναι απλή ή σύνθετη; </a:t>
            </a:r>
            <a:endParaRPr lang="el-GR" dirty="0"/>
          </a:p>
        </p:txBody>
      </p:sp>
      <p:sp>
        <p:nvSpPr>
          <p:cNvPr id="6" name="5 - Ορθογώνιο">
            <a:hlinkClick r:id="rId2" action="ppaction://hlinksldjump"/>
          </p:cNvPr>
          <p:cNvSpPr/>
          <p:nvPr/>
        </p:nvSpPr>
        <p:spPr>
          <a:xfrm>
            <a:off x="2857488" y="242886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ΑΠΛΗ</a:t>
            </a:r>
            <a:endParaRPr lang="el-GR" dirty="0"/>
          </a:p>
        </p:txBody>
      </p:sp>
      <p:sp>
        <p:nvSpPr>
          <p:cNvPr id="7" name="6 - Ορθογώνιο">
            <a:hlinkClick r:id="rId3" action="ppaction://hlinksldjump"/>
          </p:cNvPr>
          <p:cNvSpPr/>
          <p:nvPr/>
        </p:nvSpPr>
        <p:spPr>
          <a:xfrm>
            <a:off x="642910" y="242886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ΣΥΝΘΕΤΗ</a:t>
            </a:r>
            <a:endParaRPr lang="el-G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2625</TotalTime>
  <Words>940</Words>
  <Application>Microsoft Office PowerPoint</Application>
  <PresentationFormat>Προβολή στην οθόνη (4:3)</PresentationFormat>
  <Paragraphs>203</Paragraphs>
  <Slides>75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75</vt:i4>
      </vt:variant>
    </vt:vector>
  </HeadingPairs>
  <TitlesOfParts>
    <vt:vector size="76" baseType="lpstr">
      <vt:lpstr>Δικαιοσύνη</vt:lpstr>
      <vt:lpstr>QUIZ ΓΛΩΣΣΑΣ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  <vt:lpstr>Διαφάνεια 59</vt:lpstr>
      <vt:lpstr>Διαφάνεια 60</vt:lpstr>
      <vt:lpstr>Διαφάνεια 61</vt:lpstr>
      <vt:lpstr>Διαφάνεια 62</vt:lpstr>
      <vt:lpstr>Διαφάνεια 63</vt:lpstr>
      <vt:lpstr>Διαφάνεια 64</vt:lpstr>
      <vt:lpstr>Διαφάνεια 65</vt:lpstr>
      <vt:lpstr>Διαφάνεια 66</vt:lpstr>
      <vt:lpstr>Διαφάνεια 67</vt:lpstr>
      <vt:lpstr>Διαφάνεια 68</vt:lpstr>
      <vt:lpstr>Διαφάνεια 69</vt:lpstr>
      <vt:lpstr>Διαφάνεια 70</vt:lpstr>
      <vt:lpstr>Διαφάνεια 71</vt:lpstr>
      <vt:lpstr>Διαφάνεια 72</vt:lpstr>
      <vt:lpstr>Διαφάνεια 73</vt:lpstr>
      <vt:lpstr>Διαφάνεια 74</vt:lpstr>
      <vt:lpstr>Διαφάνεια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ΓΛΩΣΣΑΣ</dc:title>
  <dc:creator>User</dc:creator>
  <cp:lastModifiedBy>User</cp:lastModifiedBy>
  <cp:revision>75</cp:revision>
  <dcterms:created xsi:type="dcterms:W3CDTF">2022-07-01T23:16:15Z</dcterms:created>
  <dcterms:modified xsi:type="dcterms:W3CDTF">2022-08-30T13:16:38Z</dcterms:modified>
</cp:coreProperties>
</file>