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0" autoAdjust="0"/>
  </p:normalViewPr>
  <p:slideViewPr>
    <p:cSldViewPr snapToGrid="0">
      <p:cViewPr varScale="1">
        <p:scale>
          <a:sx n="94" d="100"/>
          <a:sy n="94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E90A2-53BD-434C-9A18-95E4A66D97FB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9C5BC-5DB8-4E49-B5A1-85EF190244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4801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0841E38-6735-4AFE-87A7-7C347AFFDE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3CEEF4-A618-48AC-A733-A782A8DCA168}" type="slidenum">
              <a:rPr lang="el-GR" altLang="el-GR"/>
              <a:pPr eaLnBrk="1" hangingPunct="1">
                <a:spcBef>
                  <a:spcPct val="0"/>
                </a:spcBef>
              </a:pPr>
              <a:t>3</a:t>
            </a:fld>
            <a:endParaRPr lang="el-GR" altLang="el-GR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16F90A9-2806-487E-A238-6E8E974E4A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3B76B59-4F4B-442F-9071-309424321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49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38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65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9397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489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5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652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2446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89733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19FEE4-4AEF-4A55-A750-E6A56BE9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CA51E0-B2FB-4D06-9048-6423B8437F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02CFCF-A910-4DA0-B2F6-89501E564F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73531-5D96-44E8-92AF-0AFD2F41C39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5402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085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72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84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283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372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04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781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869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039039-E7B6-4B46-88BC-8B17962522C4}" type="datetimeFigureOut">
              <a:rPr lang="el-GR" smtClean="0"/>
              <a:t>24/1/2024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726F08-C926-40AE-8F67-EBFE0189C2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964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3.bin"/><Relationship Id="rId3" Type="http://schemas.openxmlformats.org/officeDocument/2006/relationships/image" Target="../media/image5.wmf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4.bin"/><Relationship Id="rId3" Type="http://schemas.openxmlformats.org/officeDocument/2006/relationships/image" Target="../media/image16.wmf"/><Relationship Id="rId21" Type="http://schemas.openxmlformats.org/officeDocument/2006/relationships/image" Target="../media/image25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oleObject" Target="../embeddings/oleObject16.bin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27.bin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2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33.bin"/><Relationship Id="rId26" Type="http://schemas.openxmlformats.org/officeDocument/2006/relationships/oleObject" Target="../embeddings/oleObject37.bin"/><Relationship Id="rId3" Type="http://schemas.openxmlformats.org/officeDocument/2006/relationships/image" Target="../media/image17.wmf"/><Relationship Id="rId21" Type="http://schemas.openxmlformats.org/officeDocument/2006/relationships/image" Target="../media/image34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2.wmf"/><Relationship Id="rId25" Type="http://schemas.openxmlformats.org/officeDocument/2006/relationships/image" Target="../media/image36.wmf"/><Relationship Id="rId2" Type="http://schemas.openxmlformats.org/officeDocument/2006/relationships/oleObject" Target="../embeddings/oleObject17.bin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4.bin"/><Relationship Id="rId29" Type="http://schemas.openxmlformats.org/officeDocument/2006/relationships/image" Target="../media/image3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24" Type="http://schemas.openxmlformats.org/officeDocument/2006/relationships/oleObject" Target="../embeddings/oleObject36.bin"/><Relationship Id="rId5" Type="http://schemas.openxmlformats.org/officeDocument/2006/relationships/image" Target="../media/image18.wmf"/><Relationship Id="rId15" Type="http://schemas.openxmlformats.org/officeDocument/2006/relationships/image" Target="../media/image31.wmf"/><Relationship Id="rId23" Type="http://schemas.openxmlformats.org/officeDocument/2006/relationships/image" Target="../media/image35.wmf"/><Relationship Id="rId28" Type="http://schemas.openxmlformats.org/officeDocument/2006/relationships/oleObject" Target="../embeddings/oleObject38.bin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33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1.bin"/><Relationship Id="rId22" Type="http://schemas.openxmlformats.org/officeDocument/2006/relationships/oleObject" Target="../embeddings/oleObject35.bin"/><Relationship Id="rId27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77BE868-81BE-40D7-920E-F81D5DC4B0CC}"/>
              </a:ext>
            </a:extLst>
          </p:cNvPr>
          <p:cNvSpPr/>
          <p:nvPr/>
        </p:nvSpPr>
        <p:spPr>
          <a:xfrm>
            <a:off x="1995282" y="1518097"/>
            <a:ext cx="806342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ΔΙΑΛΥΜΑΤΑ ΑΣΘΕΝΩΝ </a:t>
            </a:r>
          </a:p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ΟΞΕΩΝ ΚΑΙ ΒΑΣΕΩΝ</a:t>
            </a:r>
          </a:p>
        </p:txBody>
      </p:sp>
    </p:spTree>
    <p:extLst>
      <p:ext uri="{BB962C8B-B14F-4D97-AF65-F5344CB8AC3E}">
        <p14:creationId xmlns:p14="http://schemas.microsoft.com/office/powerpoint/2010/main" val="62639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28B2EA1-794C-4305-A6C3-426E4917F1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DE341603-6D02-4E0F-9552-4F9404DFD2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20952"/>
              </p:ext>
            </p:extLst>
          </p:nvPr>
        </p:nvGraphicFramePr>
        <p:xfrm>
          <a:off x="171450" y="1819275"/>
          <a:ext cx="481950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2" imgW="1800225" imgH="228600" progId="FXChem2.Equation">
                  <p:embed/>
                </p:oleObj>
              </mc:Choice>
              <mc:Fallback>
                <p:oleObj name="FXChem" r:id="rId2" imgW="1800225" imgH="228600" progId="FXChem2.Equation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1819275"/>
                        <a:ext cx="481950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3424CF51-A54A-4E78-B22C-9B6BC41406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648000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F2D75FF-F69B-41FD-B736-00D8134D1C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736349"/>
              </p:ext>
            </p:extLst>
          </p:nvPr>
        </p:nvGraphicFramePr>
        <p:xfrm>
          <a:off x="6438900" y="1819275"/>
          <a:ext cx="4968000" cy="6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4" imgW="1752600" imgH="228600" progId="FXChem2.Equation">
                  <p:embed/>
                </p:oleObj>
              </mc:Choice>
              <mc:Fallback>
                <p:oleObj name="FXChem" r:id="rId4" imgW="1752600" imgH="228600" progId="FXChem2.Equatio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1819275"/>
                        <a:ext cx="4968000" cy="64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D5182D5-648F-41A0-BF6E-396230C20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90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8E92AAED-F2E7-4033-B16F-D2F53799DB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547900"/>
              </p:ext>
            </p:extLst>
          </p:nvPr>
        </p:nvGraphicFramePr>
        <p:xfrm>
          <a:off x="1228724" y="3190875"/>
          <a:ext cx="2821500" cy="11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9449" imgH="533169" progId="Equation.DSMT4">
                  <p:embed/>
                </p:oleObj>
              </mc:Choice>
              <mc:Fallback>
                <p:oleObj name="Equation" r:id="rId6" imgW="1269449" imgH="5331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4" y="3190875"/>
                        <a:ext cx="2821500" cy="118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16EC8F3A-3CBC-4C34-9D81-31F1FF46C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15275" y="3438525"/>
            <a:ext cx="1080000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B046E36C-4A1A-4677-B252-F6962DB7D2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959324"/>
              </p:ext>
            </p:extLst>
          </p:nvPr>
        </p:nvGraphicFramePr>
        <p:xfrm>
          <a:off x="7048500" y="3209925"/>
          <a:ext cx="3060000" cy="12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33500" imgH="533400" progId="Equation.DSMT4">
                  <p:embed/>
                </p:oleObj>
              </mc:Choice>
              <mc:Fallback>
                <p:oleObj name="Equation" r:id="rId8" imgW="1333500" imgH="533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0" y="3209925"/>
                        <a:ext cx="3060000" cy="12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2922C43-9BBF-498A-A265-D1927B599D91}"/>
              </a:ext>
            </a:extLst>
          </p:cNvPr>
          <p:cNvSpPr txBox="1"/>
          <p:nvPr/>
        </p:nvSpPr>
        <p:spPr>
          <a:xfrm>
            <a:off x="1362076" y="2581275"/>
            <a:ext cx="984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συγκέντρωση του νερού θεωρείται σταθερή και ίση με 55,5Μ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52C2E8-05EF-43E3-A420-7746DB29538D}"/>
              </a:ext>
            </a:extLst>
          </p:cNvPr>
          <p:cNvSpPr txBox="1"/>
          <p:nvPr/>
        </p:nvSpPr>
        <p:spPr>
          <a:xfrm>
            <a:off x="638175" y="4733925"/>
            <a:ext cx="9534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Ka,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σταθερές σε ορισμένη θερμοκρασία</a:t>
            </a:r>
          </a:p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Όσο αυξάνεται η θερμοκρασία, τόσο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αυξάνονται οι Κ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a,Kb</a:t>
            </a:r>
            <a:endParaRPr lang="el-GR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Όσο μεγαλύτερη η Κα, τόσο ισχυρότερο το οξύ</a:t>
            </a:r>
          </a:p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Όσο μεγαλύτερη η </a:t>
            </a:r>
            <a:r>
              <a:rPr lang="en-US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τόσο ισχυρότερη η βάση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l-GR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981E5F-FDC2-490E-8210-CDC7360CFF64}"/>
              </a:ext>
            </a:extLst>
          </p:cNvPr>
          <p:cNvSpPr txBox="1"/>
          <p:nvPr/>
        </p:nvSpPr>
        <p:spPr>
          <a:xfrm>
            <a:off x="3219451" y="13335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Ασθενή οξέα - βάσεις</a:t>
            </a:r>
          </a:p>
        </p:txBody>
      </p:sp>
    </p:spTree>
    <p:extLst>
      <p:ext uri="{BB962C8B-B14F-4D97-AF65-F5344CB8AC3E}">
        <p14:creationId xmlns:p14="http://schemas.microsoft.com/office/powerpoint/2010/main" val="369768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Group 2">
            <a:extLst>
              <a:ext uri="{FF2B5EF4-FFF2-40B4-BE49-F238E27FC236}">
                <a16:creationId xmlns:a16="http://schemas.microsoft.com/office/drawing/2014/main" id="{06E7202D-AD06-477C-8AA2-D60FCCC26A0C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11413226"/>
              </p:ext>
            </p:extLst>
          </p:nvPr>
        </p:nvGraphicFramePr>
        <p:xfrm>
          <a:off x="2927350" y="449264"/>
          <a:ext cx="5545138" cy="6370643"/>
        </p:xfrm>
        <a:graphic>
          <a:graphicData uri="http://schemas.openxmlformats.org/drawingml/2006/table">
            <a:tbl>
              <a:tblPr/>
              <a:tblGrid>
                <a:gridCol w="116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Κα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Οξύ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Συζυγής βάση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HClO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l-GR" sz="1600" b="1" i="0" u="none" strike="noStrike" cap="none" normalizeH="0" baseline="-25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ClO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l-GR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-24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HI</a:t>
                      </a:r>
                      <a:endParaRPr kumimoji="0" 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Ι-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-23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HBr</a:t>
                      </a:r>
                      <a:endParaRPr kumimoji="0" 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Br-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-22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1.3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HCl</a:t>
                      </a:r>
                      <a:endParaRPr kumimoji="0" 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Cl-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7.7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-21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l-GR" sz="16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HSO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-17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HNO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l-GR" sz="16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-16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l-GR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1.1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-2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HSO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SO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9.1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-13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7.2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-4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HNO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1.4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-11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6.6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-4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HF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1.5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-11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2.1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-4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HCOOH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HCOO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4.8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-11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1.8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-5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COOH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COO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5.6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-10</a:t>
                      </a:r>
                      <a:endParaRPr kumimoji="0" 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4.4 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-7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l-GR" sz="1600" b="1" i="0" u="none" strike="noStrike" cap="none" normalizeH="0" baseline="-25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HCO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2.3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-8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5.6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-10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l-GR" sz="16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1.8 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-5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-10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HCN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CN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-5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4.7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-11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HCO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2.1 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-4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l-GR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OH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5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3.2 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10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-16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OH</a:t>
                      </a:r>
                      <a:endParaRPr kumimoji="0" lang="el-GR" sz="16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CH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6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l-GR" sz="16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16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l-GR" sz="16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200" name="Text Box 114">
            <a:extLst>
              <a:ext uri="{FF2B5EF4-FFF2-40B4-BE49-F238E27FC236}">
                <a16:creationId xmlns:a16="http://schemas.microsoft.com/office/drawing/2014/main" id="{91A62FC5-6081-4722-8D54-C987DE1DC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"/>
            <a:ext cx="54721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1800" dirty="0">
                <a:solidFill>
                  <a:schemeClr val="bg1"/>
                </a:solidFill>
              </a:rPr>
              <a:t>ΣΧΕΤΙΚΗ ΙΣΧΥΣ  ΟΞΕΩΝ / ΒΑΣΕΩΝ</a:t>
            </a:r>
          </a:p>
        </p:txBody>
      </p:sp>
      <p:sp>
        <p:nvSpPr>
          <p:cNvPr id="30835" name="AutoShape 115">
            <a:extLst>
              <a:ext uri="{FF2B5EF4-FFF2-40B4-BE49-F238E27FC236}">
                <a16:creationId xmlns:a16="http://schemas.microsoft.com/office/drawing/2014/main" id="{D86A960A-9D76-48BC-92E4-98657F6D9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15900"/>
            <a:ext cx="755650" cy="6453188"/>
          </a:xfrm>
          <a:prstGeom prst="upArrow">
            <a:avLst>
              <a:gd name="adj1" fmla="val 50000"/>
              <a:gd name="adj2" fmla="val 21349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1800"/>
          </a:p>
        </p:txBody>
      </p:sp>
      <p:sp>
        <p:nvSpPr>
          <p:cNvPr id="30836" name="AutoShape 116">
            <a:extLst>
              <a:ext uri="{FF2B5EF4-FFF2-40B4-BE49-F238E27FC236}">
                <a16:creationId xmlns:a16="http://schemas.microsoft.com/office/drawing/2014/main" id="{7A3981B8-E232-42B2-93D9-89116715C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25" y="404813"/>
            <a:ext cx="719138" cy="6119812"/>
          </a:xfrm>
          <a:prstGeom prst="downArrow">
            <a:avLst>
              <a:gd name="adj1" fmla="val 50000"/>
              <a:gd name="adj2" fmla="val 21274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5" grpId="0" animBg="1"/>
      <p:bldP spid="308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0B2C94D-4F10-4226-8221-F70576C5AA4F}"/>
              </a:ext>
            </a:extLst>
          </p:cNvPr>
          <p:cNvSpPr txBox="1"/>
          <p:nvPr/>
        </p:nvSpPr>
        <p:spPr>
          <a:xfrm>
            <a:off x="3810000" y="114300"/>
            <a:ext cx="3543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υπολογισμοί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AA8C5FF-687E-4B49-8987-933D9500A1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51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295E9531-62CB-4CF1-8D30-5033A9D25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750FAD51-DD70-4FE6-A72C-E1D2A4CCB8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588594"/>
              </p:ext>
            </p:extLst>
          </p:nvPr>
        </p:nvGraphicFramePr>
        <p:xfrm>
          <a:off x="7143749" y="1076325"/>
          <a:ext cx="4342500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2" imgW="1838325" imgH="228600" progId="FXChem2.Equation">
                  <p:embed/>
                </p:oleObj>
              </mc:Choice>
              <mc:Fallback>
                <p:oleObj name="FXChem" r:id="rId2" imgW="1838325" imgH="228600" progId="FXChem2.Equation">
                  <p:embed/>
                  <p:pic>
                    <p:nvPicPr>
                      <p:cNvPr id="14" name="Αντικείμενο 13">
                        <a:extLst>
                          <a:ext uri="{FF2B5EF4-FFF2-40B4-BE49-F238E27FC236}">
                            <a16:creationId xmlns:a16="http://schemas.microsoft.com/office/drawing/2014/main" id="{84381F6B-F437-4B7E-A1DC-01DDEA275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49" y="1076325"/>
                        <a:ext cx="4342500" cy="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9D32154-0C28-429A-984A-38B955B4B1EC}"/>
              </a:ext>
            </a:extLst>
          </p:cNvPr>
          <p:cNvSpPr txBox="1"/>
          <p:nvPr/>
        </p:nvSpPr>
        <p:spPr>
          <a:xfrm>
            <a:off x="5962650" y="1676400"/>
            <a:ext cx="569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l-GR" dirty="0" err="1">
                <a:solidFill>
                  <a:schemeClr val="bg1"/>
                </a:solidFill>
              </a:rPr>
              <a:t>ρχ</a:t>
            </a:r>
            <a:r>
              <a:rPr lang="el-GR" dirty="0">
                <a:solidFill>
                  <a:schemeClr val="bg1"/>
                </a:solidFill>
              </a:rPr>
              <a:t>.            </a:t>
            </a:r>
            <a:r>
              <a:rPr lang="en-US" dirty="0">
                <a:solidFill>
                  <a:schemeClr val="bg1"/>
                </a:solidFill>
              </a:rPr>
              <a:t>C                                        -                -</a:t>
            </a:r>
          </a:p>
          <a:p>
            <a:r>
              <a:rPr lang="el-GR" u="sng" dirty="0" err="1">
                <a:solidFill>
                  <a:schemeClr val="bg1"/>
                </a:solidFill>
              </a:rPr>
              <a:t>ιοντ</a:t>
            </a:r>
            <a:r>
              <a:rPr lang="el-GR" u="sng" dirty="0">
                <a:solidFill>
                  <a:schemeClr val="bg1"/>
                </a:solidFill>
              </a:rPr>
              <a:t>/</a:t>
            </a:r>
            <a:r>
              <a:rPr lang="el-GR" u="sng" dirty="0" err="1">
                <a:solidFill>
                  <a:schemeClr val="bg1"/>
                </a:solidFill>
              </a:rPr>
              <a:t>παρ</a:t>
            </a:r>
            <a:r>
              <a:rPr lang="el-GR" u="sng" dirty="0">
                <a:solidFill>
                  <a:schemeClr val="bg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   </a:t>
            </a:r>
            <a:r>
              <a:rPr lang="el-GR" u="sng" dirty="0">
                <a:solidFill>
                  <a:schemeClr val="bg1"/>
                </a:solidFill>
              </a:rPr>
              <a:t>-</a:t>
            </a:r>
            <a:r>
              <a:rPr lang="en-US" u="sng" dirty="0" err="1">
                <a:solidFill>
                  <a:schemeClr val="bg1"/>
                </a:solidFill>
              </a:rPr>
              <a:t>aC</a:t>
            </a:r>
            <a:r>
              <a:rPr lang="en-US" u="sng" dirty="0">
                <a:solidFill>
                  <a:schemeClr val="bg1"/>
                </a:solidFill>
              </a:rPr>
              <a:t>                                   +</a:t>
            </a:r>
            <a:r>
              <a:rPr lang="en-US" u="sng" dirty="0" err="1">
                <a:solidFill>
                  <a:schemeClr val="bg1"/>
                </a:solidFill>
              </a:rPr>
              <a:t>aC</a:t>
            </a:r>
            <a:r>
              <a:rPr lang="en-US" u="sng" dirty="0">
                <a:solidFill>
                  <a:schemeClr val="bg1"/>
                </a:solidFill>
              </a:rPr>
              <a:t>         +</a:t>
            </a:r>
            <a:r>
              <a:rPr lang="en-US" u="sng" dirty="0" err="1">
                <a:solidFill>
                  <a:schemeClr val="bg1"/>
                </a:solidFill>
              </a:rPr>
              <a:t>aC</a:t>
            </a:r>
            <a:endParaRPr lang="el-GR" u="sng" dirty="0">
              <a:solidFill>
                <a:schemeClr val="bg1"/>
              </a:solidFill>
            </a:endParaRPr>
          </a:p>
          <a:p>
            <a:r>
              <a:rPr lang="el-GR" dirty="0">
                <a:solidFill>
                  <a:schemeClr val="bg1"/>
                </a:solidFill>
              </a:rPr>
              <a:t>Ι.Ι              </a:t>
            </a:r>
            <a:r>
              <a:rPr lang="en-US" dirty="0">
                <a:solidFill>
                  <a:schemeClr val="bg1"/>
                </a:solidFill>
              </a:rPr>
              <a:t>C-</a:t>
            </a:r>
            <a:r>
              <a:rPr lang="en-US" dirty="0" err="1">
                <a:solidFill>
                  <a:schemeClr val="bg1"/>
                </a:solidFill>
              </a:rPr>
              <a:t>aC</a:t>
            </a:r>
            <a:r>
              <a:rPr lang="en-US" dirty="0">
                <a:solidFill>
                  <a:schemeClr val="bg1"/>
                </a:solidFill>
              </a:rPr>
              <a:t>                                     </a:t>
            </a:r>
            <a:r>
              <a:rPr lang="en-US" dirty="0" err="1">
                <a:solidFill>
                  <a:schemeClr val="bg1"/>
                </a:solidFill>
              </a:rPr>
              <a:t>aC</a:t>
            </a:r>
            <a:r>
              <a:rPr lang="en-US" dirty="0">
                <a:solidFill>
                  <a:schemeClr val="bg1"/>
                </a:solidFill>
              </a:rPr>
              <a:t>            </a:t>
            </a:r>
            <a:r>
              <a:rPr lang="en-US" dirty="0" err="1">
                <a:solidFill>
                  <a:schemeClr val="bg1"/>
                </a:solidFill>
              </a:rPr>
              <a:t>aC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F5DD09-3B52-4925-AA43-7A70F483F92B}"/>
              </a:ext>
            </a:extLst>
          </p:cNvPr>
          <p:cNvSpPr txBox="1"/>
          <p:nvPr/>
        </p:nvSpPr>
        <p:spPr>
          <a:xfrm>
            <a:off x="66675" y="1628775"/>
            <a:ext cx="569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l-GR" dirty="0" err="1">
                <a:solidFill>
                  <a:schemeClr val="bg1"/>
                </a:solidFill>
              </a:rPr>
              <a:t>ρχ</a:t>
            </a:r>
            <a:r>
              <a:rPr lang="el-GR" dirty="0">
                <a:solidFill>
                  <a:schemeClr val="bg1"/>
                </a:solidFill>
              </a:rPr>
              <a:t>.            </a:t>
            </a:r>
            <a:r>
              <a:rPr lang="en-US" dirty="0">
                <a:solidFill>
                  <a:schemeClr val="bg1"/>
                </a:solidFill>
              </a:rPr>
              <a:t>C                                        -                -</a:t>
            </a:r>
          </a:p>
          <a:p>
            <a:r>
              <a:rPr lang="el-GR" u="sng" dirty="0" err="1">
                <a:solidFill>
                  <a:schemeClr val="bg1"/>
                </a:solidFill>
              </a:rPr>
              <a:t>ιοντ</a:t>
            </a:r>
            <a:r>
              <a:rPr lang="el-GR" u="sng" dirty="0">
                <a:solidFill>
                  <a:schemeClr val="bg1"/>
                </a:solidFill>
              </a:rPr>
              <a:t>/</a:t>
            </a:r>
            <a:r>
              <a:rPr lang="el-GR" u="sng" dirty="0" err="1">
                <a:solidFill>
                  <a:schemeClr val="bg1"/>
                </a:solidFill>
              </a:rPr>
              <a:t>παρ</a:t>
            </a:r>
            <a:r>
              <a:rPr lang="el-GR" u="sng" dirty="0">
                <a:solidFill>
                  <a:schemeClr val="bg1"/>
                </a:solidFill>
              </a:rPr>
              <a:t> </a:t>
            </a:r>
            <a:r>
              <a:rPr lang="en-US" u="sng" dirty="0">
                <a:solidFill>
                  <a:schemeClr val="bg1"/>
                </a:solidFill>
              </a:rPr>
              <a:t>   </a:t>
            </a:r>
            <a:r>
              <a:rPr lang="el-GR" u="sng" dirty="0">
                <a:solidFill>
                  <a:schemeClr val="bg1"/>
                </a:solidFill>
              </a:rPr>
              <a:t>-</a:t>
            </a:r>
            <a:r>
              <a:rPr lang="en-US" u="sng" dirty="0">
                <a:solidFill>
                  <a:schemeClr val="bg1"/>
                </a:solidFill>
              </a:rPr>
              <a:t>x                                      +x              +x</a:t>
            </a:r>
            <a:endParaRPr lang="el-GR" u="sng" dirty="0">
              <a:solidFill>
                <a:schemeClr val="bg1"/>
              </a:solidFill>
            </a:endParaRPr>
          </a:p>
          <a:p>
            <a:r>
              <a:rPr lang="el-GR" dirty="0">
                <a:solidFill>
                  <a:schemeClr val="bg1"/>
                </a:solidFill>
              </a:rPr>
              <a:t>Ι.Ι              </a:t>
            </a:r>
            <a:r>
              <a:rPr lang="en-US" dirty="0">
                <a:solidFill>
                  <a:schemeClr val="bg1"/>
                </a:solidFill>
              </a:rPr>
              <a:t>C-x                                        x              </a:t>
            </a:r>
            <a:r>
              <a:rPr lang="en-US" dirty="0" err="1">
                <a:solidFill>
                  <a:schemeClr val="bg1"/>
                </a:solidFill>
              </a:rPr>
              <a:t>x</a:t>
            </a:r>
            <a:endParaRPr lang="el-GR" dirty="0">
              <a:solidFill>
                <a:schemeClr val="bg1"/>
              </a:solidFill>
            </a:endParaRPr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84381F6B-F437-4B7E-A1DC-01DDEA275F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647638"/>
              </p:ext>
            </p:extLst>
          </p:nvPr>
        </p:nvGraphicFramePr>
        <p:xfrm>
          <a:off x="1190624" y="1028700"/>
          <a:ext cx="4342500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2" imgW="1838325" imgH="228600" progId="FXChem2.Equation">
                  <p:embed/>
                </p:oleObj>
              </mc:Choice>
              <mc:Fallback>
                <p:oleObj name="FXChem" r:id="rId2" imgW="1838325" imgH="228600" progId="FXChem2.Equatio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4" y="1028700"/>
                        <a:ext cx="4342500" cy="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06A475E9-FC3D-4C71-8EF5-295112F8CB94}"/>
              </a:ext>
            </a:extLst>
          </p:cNvPr>
          <p:cNvSpPr/>
          <p:nvPr/>
        </p:nvSpPr>
        <p:spPr>
          <a:xfrm>
            <a:off x="0" y="1038225"/>
            <a:ext cx="5829300" cy="17145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2D2316D-66CE-4C71-A7E9-1570F557C095}"/>
              </a:ext>
            </a:extLst>
          </p:cNvPr>
          <p:cNvSpPr/>
          <p:nvPr/>
        </p:nvSpPr>
        <p:spPr>
          <a:xfrm>
            <a:off x="6019800" y="1066800"/>
            <a:ext cx="5734050" cy="173355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0AF127-818D-432D-9A57-2BFDC0F486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792000" cy="7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08BE5841-3907-4AF6-B5D0-AFDB745F58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421343"/>
              </p:ext>
            </p:extLst>
          </p:nvPr>
        </p:nvGraphicFramePr>
        <p:xfrm>
          <a:off x="4800600" y="2886075"/>
          <a:ext cx="2178000" cy="7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700" imgH="419100" progId="Equation.DSMT4">
                  <p:embed/>
                </p:oleObj>
              </mc:Choice>
              <mc:Fallback>
                <p:oleObj name="Equation" r:id="rId4" imgW="11557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886075"/>
                        <a:ext cx="2178000" cy="79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>
            <a:extLst>
              <a:ext uri="{FF2B5EF4-FFF2-40B4-BE49-F238E27FC236}">
                <a16:creationId xmlns:a16="http://schemas.microsoft.com/office/drawing/2014/main" id="{0093AD2C-969F-4B4E-AEEC-D5D02673F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" y="3552825"/>
            <a:ext cx="12192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B599FEA0-95AE-425E-B7C2-055CAD1B9C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914692"/>
              </p:ext>
            </p:extLst>
          </p:nvPr>
        </p:nvGraphicFramePr>
        <p:xfrm>
          <a:off x="495288" y="3552825"/>
          <a:ext cx="1436175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10891" imgH="444307" progId="Equation.DSMT4">
                  <p:embed/>
                </p:oleObj>
              </mc:Choice>
              <mc:Fallback>
                <p:oleObj name="Equation" r:id="rId6" imgW="710891" imgH="444307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288" y="3552825"/>
                        <a:ext cx="1436175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1">
            <a:extLst>
              <a:ext uri="{FF2B5EF4-FFF2-40B4-BE49-F238E27FC236}">
                <a16:creationId xmlns:a16="http://schemas.microsoft.com/office/drawing/2014/main" id="{768486E9-BD20-4E7A-923F-73DF499D5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3648075"/>
            <a:ext cx="12192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4C0189D3-E32D-440B-9116-1A0473A730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95825" y="4714875"/>
            <a:ext cx="900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" name="Αντικείμενο 17">
            <a:extLst>
              <a:ext uri="{FF2B5EF4-FFF2-40B4-BE49-F238E27FC236}">
                <a16:creationId xmlns:a16="http://schemas.microsoft.com/office/drawing/2014/main" id="{12ABEEEE-F06A-477E-B79A-CB5E656479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225037"/>
              </p:ext>
            </p:extLst>
          </p:nvPr>
        </p:nvGraphicFramePr>
        <p:xfrm>
          <a:off x="5962639" y="3562350"/>
          <a:ext cx="2144675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66337" imgH="444307" progId="Equation.DSMT4">
                  <p:embed/>
                </p:oleObj>
              </mc:Choice>
              <mc:Fallback>
                <p:oleObj name="Equation" r:id="rId8" imgW="1066337" imgH="444307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39" y="3562350"/>
                        <a:ext cx="2144675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>
            <a:extLst>
              <a:ext uri="{FF2B5EF4-FFF2-40B4-BE49-F238E27FC236}">
                <a16:creationId xmlns:a16="http://schemas.microsoft.com/office/drawing/2014/main" id="{245C5246-3789-4AAC-9DE8-B41E36DB2A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900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366C5B-CC36-40F2-8C00-F20561681345}"/>
              </a:ext>
            </a:extLst>
          </p:cNvPr>
          <p:cNvSpPr txBox="1"/>
          <p:nvPr/>
        </p:nvSpPr>
        <p:spPr>
          <a:xfrm>
            <a:off x="200025" y="4667250"/>
            <a:ext cx="1178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  α ≤ 0,1 ή 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Ka/C </a:t>
            </a:r>
            <a:r>
              <a:rPr lang="el-GR" sz="24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≤ 0,01</a:t>
            </a: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τότε 1-α≈</a:t>
            </a:r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και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C-x</a:t>
            </a:r>
            <a:r>
              <a:rPr lang="el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≈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C,</a:t>
            </a:r>
            <a:r>
              <a:rPr lang="el-G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οπότε οι τύποι 1 και 2 γράφονται: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l-G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77EAF6-F683-48FC-BCA2-A466671A18D4}"/>
              </a:ext>
            </a:extLst>
          </p:cNvPr>
          <p:cNvSpPr txBox="1"/>
          <p:nvPr/>
        </p:nvSpPr>
        <p:spPr>
          <a:xfrm>
            <a:off x="2028825" y="3819525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(1)</a:t>
            </a:r>
            <a:endParaRPr lang="el-GR" b="1" dirty="0">
              <a:solidFill>
                <a:schemeClr val="bg1"/>
              </a:solidFill>
            </a:endParaRPr>
          </a:p>
        </p:txBody>
      </p:sp>
      <p:grpSp>
        <p:nvGrpSpPr>
          <p:cNvPr id="36" name="Ομάδα 35">
            <a:extLst>
              <a:ext uri="{FF2B5EF4-FFF2-40B4-BE49-F238E27FC236}">
                <a16:creationId xmlns:a16="http://schemas.microsoft.com/office/drawing/2014/main" id="{B17EFF83-390F-4C2C-94F4-28BD318FE0C6}"/>
              </a:ext>
            </a:extLst>
          </p:cNvPr>
          <p:cNvGrpSpPr/>
          <p:nvPr/>
        </p:nvGrpSpPr>
        <p:grpSpPr>
          <a:xfrm>
            <a:off x="8153388" y="3381375"/>
            <a:ext cx="4029087" cy="1200329"/>
            <a:chOff x="8153388" y="3381375"/>
            <a:chExt cx="4029087" cy="1200329"/>
          </a:xfrm>
        </p:grpSpPr>
        <p:graphicFrame>
          <p:nvGraphicFramePr>
            <p:cNvPr id="20" name="Αντικείμενο 19">
              <a:extLst>
                <a:ext uri="{FF2B5EF4-FFF2-40B4-BE49-F238E27FC236}">
                  <a16:creationId xmlns:a16="http://schemas.microsoft.com/office/drawing/2014/main" id="{B577FB73-4D1D-4493-B866-28D4D7B836A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7001888"/>
                </p:ext>
              </p:extLst>
            </p:nvPr>
          </p:nvGraphicFramePr>
          <p:xfrm>
            <a:off x="8153388" y="3524250"/>
            <a:ext cx="1436175" cy="90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10891" imgH="444307" progId="Equation.DSMT4">
                    <p:embed/>
                  </p:oleObj>
                </mc:Choice>
                <mc:Fallback>
                  <p:oleObj name="Equation" r:id="rId10" imgW="710891" imgH="444307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3388" y="3524250"/>
                          <a:ext cx="1436175" cy="900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Ορθογώνιο 20">
              <a:extLst>
                <a:ext uri="{FF2B5EF4-FFF2-40B4-BE49-F238E27FC236}">
                  <a16:creationId xmlns:a16="http://schemas.microsoft.com/office/drawing/2014/main" id="{3EB0C781-0377-4D7E-A75A-1C9F87854D91}"/>
                </a:ext>
              </a:extLst>
            </p:cNvPr>
            <p:cNvSpPr/>
            <p:nvPr/>
          </p:nvSpPr>
          <p:spPr>
            <a:xfrm>
              <a:off x="8181975" y="3543300"/>
              <a:ext cx="1419225" cy="923925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FD6C1FE-E582-4892-AFF4-48C7913BABC4}"/>
                </a:ext>
              </a:extLst>
            </p:cNvPr>
            <p:cNvSpPr txBox="1"/>
            <p:nvPr/>
          </p:nvSpPr>
          <p:spPr>
            <a:xfrm>
              <a:off x="9944100" y="3381375"/>
              <a:ext cx="22383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Νόμος αραίωσης του </a:t>
              </a:r>
              <a:r>
                <a:rPr lang="en-US" sz="24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Oswald</a:t>
              </a:r>
              <a:endPara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E297E72-9FA7-45AB-B1C2-50C01F4C1812}"/>
                </a:ext>
              </a:extLst>
            </p:cNvPr>
            <p:cNvSpPr txBox="1"/>
            <p:nvPr/>
          </p:nvSpPr>
          <p:spPr>
            <a:xfrm>
              <a:off x="9629775" y="3762375"/>
              <a:ext cx="495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(2)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6" name="Rectangle 17">
            <a:extLst>
              <a:ext uri="{FF2B5EF4-FFF2-40B4-BE49-F238E27FC236}">
                <a16:creationId xmlns:a16="http://schemas.microsoft.com/office/drawing/2014/main" id="{AC98CB46-1566-4A02-9C8F-CF0745510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3450" y="5267325"/>
            <a:ext cx="900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7" name="Αντικείμενο 26">
            <a:extLst>
              <a:ext uri="{FF2B5EF4-FFF2-40B4-BE49-F238E27FC236}">
                <a16:creationId xmlns:a16="http://schemas.microsoft.com/office/drawing/2014/main" id="{EAA750DC-69C3-4742-AE0D-60F8A89FD2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725158"/>
              </p:ext>
            </p:extLst>
          </p:nvPr>
        </p:nvGraphicFramePr>
        <p:xfrm>
          <a:off x="933450" y="5029199"/>
          <a:ext cx="1091489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45863" imgH="444307" progId="Equation.DSMT4">
                  <p:embed/>
                </p:oleObj>
              </mc:Choice>
              <mc:Fallback>
                <p:oleObj name="Equation" r:id="rId12" imgW="545863" imgH="444307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5029199"/>
                        <a:ext cx="1091489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9">
            <a:extLst>
              <a:ext uri="{FF2B5EF4-FFF2-40B4-BE49-F238E27FC236}">
                <a16:creationId xmlns:a16="http://schemas.microsoft.com/office/drawing/2014/main" id="{2061775C-94D0-4F6F-A3A8-A568FBC960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58150" y="5495925"/>
            <a:ext cx="432000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9" name="Αντικείμενο 28">
            <a:extLst>
              <a:ext uri="{FF2B5EF4-FFF2-40B4-BE49-F238E27FC236}">
                <a16:creationId xmlns:a16="http://schemas.microsoft.com/office/drawing/2014/main" id="{2FA869BF-5061-4ED7-91A4-231932782F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578166"/>
              </p:ext>
            </p:extLst>
          </p:nvPr>
        </p:nvGraphicFramePr>
        <p:xfrm>
          <a:off x="8058150" y="5495925"/>
          <a:ext cx="1465048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85502" imgH="215806" progId="Equation.DSMT4">
                  <p:embed/>
                </p:oleObj>
              </mc:Choice>
              <mc:Fallback>
                <p:oleObj name="Equation" r:id="rId14" imgW="685502" imgH="215806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8150" y="5495925"/>
                        <a:ext cx="1465048" cy="4680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3429541A-CE09-4903-B654-420FB0299DAA}"/>
              </a:ext>
            </a:extLst>
          </p:cNvPr>
          <p:cNvSpPr txBox="1"/>
          <p:nvPr/>
        </p:nvSpPr>
        <p:spPr>
          <a:xfrm>
            <a:off x="9858375" y="5581650"/>
            <a:ext cx="22383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απλοποιημένη μορφή</a:t>
            </a:r>
          </a:p>
        </p:txBody>
      </p:sp>
      <p:sp>
        <p:nvSpPr>
          <p:cNvPr id="31" name="Rectangle 21">
            <a:extLst>
              <a:ext uri="{FF2B5EF4-FFF2-40B4-BE49-F238E27FC236}">
                <a16:creationId xmlns:a16="http://schemas.microsoft.com/office/drawing/2014/main" id="{87ABE011-B3E9-4479-B1D0-CEB77F18E9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900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2" name="Αντικείμενο 31">
            <a:extLst>
              <a:ext uri="{FF2B5EF4-FFF2-40B4-BE49-F238E27FC236}">
                <a16:creationId xmlns:a16="http://schemas.microsoft.com/office/drawing/2014/main" id="{4C3AAC32-F296-45A9-A26D-68279E7C89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974245"/>
              </p:ext>
            </p:extLst>
          </p:nvPr>
        </p:nvGraphicFramePr>
        <p:xfrm>
          <a:off x="971550" y="5948475"/>
          <a:ext cx="90000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45863" imgH="444307" progId="Equation.DSMT4">
                  <p:embed/>
                </p:oleObj>
              </mc:Choice>
              <mc:Fallback>
                <p:oleObj name="Equation" r:id="rId16" imgW="545863" imgH="444307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948475"/>
                        <a:ext cx="900000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3">
            <a:extLst>
              <a:ext uri="{FF2B5EF4-FFF2-40B4-BE49-F238E27FC236}">
                <a16:creationId xmlns:a16="http://schemas.microsoft.com/office/drawing/2014/main" id="{7F124064-76CC-4819-82A7-176801C5C7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48625" y="6124575"/>
            <a:ext cx="468000" cy="4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4" name="Αντικείμενο 33">
            <a:extLst>
              <a:ext uri="{FF2B5EF4-FFF2-40B4-BE49-F238E27FC236}">
                <a16:creationId xmlns:a16="http://schemas.microsoft.com/office/drawing/2014/main" id="{C8E902A3-FC3A-4A10-9149-966DE7DF33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430721"/>
              </p:ext>
            </p:extLst>
          </p:nvPr>
        </p:nvGraphicFramePr>
        <p:xfrm>
          <a:off x="8048625" y="6124575"/>
          <a:ext cx="1465048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85502" imgH="215806" progId="Equation.DSMT4">
                  <p:embed/>
                </p:oleObj>
              </mc:Choice>
              <mc:Fallback>
                <p:oleObj name="Equation" r:id="rId18" imgW="685502" imgH="215806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8625" y="6124575"/>
                        <a:ext cx="1465048" cy="4680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1BBE93D-4452-4561-A7FB-5B5FA214A23E}"/>
              </a:ext>
            </a:extLst>
          </p:cNvPr>
          <p:cNvSpPr txBox="1"/>
          <p:nvPr/>
        </p:nvSpPr>
        <p:spPr>
          <a:xfrm>
            <a:off x="142875" y="109537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(M)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FF9F00-0440-49E8-97DF-500612C5CE85}"/>
              </a:ext>
            </a:extLst>
          </p:cNvPr>
          <p:cNvSpPr txBox="1"/>
          <p:nvPr/>
        </p:nvSpPr>
        <p:spPr>
          <a:xfrm>
            <a:off x="6086475" y="113347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(M)</a:t>
            </a:r>
            <a:endParaRPr lang="el-GR" dirty="0">
              <a:solidFill>
                <a:schemeClr val="bg1"/>
              </a:solidFill>
            </a:endParaRPr>
          </a:p>
        </p:txBody>
      </p:sp>
      <p:graphicFrame>
        <p:nvGraphicFramePr>
          <p:cNvPr id="35" name="Αντικείμενο 34">
            <a:extLst>
              <a:ext uri="{FF2B5EF4-FFF2-40B4-BE49-F238E27FC236}">
                <a16:creationId xmlns:a16="http://schemas.microsoft.com/office/drawing/2014/main" id="{04839C8F-49B7-4B9F-AD6C-58A5E7534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882450"/>
              </p:ext>
            </p:extLst>
          </p:nvPr>
        </p:nvGraphicFramePr>
        <p:xfrm>
          <a:off x="5857875" y="5467350"/>
          <a:ext cx="123060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634680" imgH="469800" progId="Equation.DSMT4">
                  <p:embed/>
                </p:oleObj>
              </mc:Choice>
              <mc:Fallback>
                <p:oleObj name="Equation" r:id="rId20" imgW="634680" imgH="469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5467350"/>
                        <a:ext cx="1230600" cy="9000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Αντικείμενο 39">
            <a:extLst>
              <a:ext uri="{FF2B5EF4-FFF2-40B4-BE49-F238E27FC236}">
                <a16:creationId xmlns:a16="http://schemas.microsoft.com/office/drawing/2014/main" id="{71BC2A12-5C14-41A1-ADF6-5EB05FE96C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02611"/>
              </p:ext>
            </p:extLst>
          </p:nvPr>
        </p:nvGraphicFramePr>
        <p:xfrm>
          <a:off x="4314825" y="5467350"/>
          <a:ext cx="123060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34680" imgH="469800" progId="Equation.DSMT4">
                  <p:embed/>
                </p:oleObj>
              </mc:Choice>
              <mc:Fallback>
                <p:oleObj name="Equation" r:id="rId22" imgW="634680" imgH="469800" progId="Equation.DSMT4">
                  <p:embed/>
                  <p:pic>
                    <p:nvPicPr>
                      <p:cNvPr id="35" name="Αντικείμενο 34">
                        <a:extLst>
                          <a:ext uri="{FF2B5EF4-FFF2-40B4-BE49-F238E27FC236}">
                            <a16:creationId xmlns:a16="http://schemas.microsoft.com/office/drawing/2014/main" id="{04839C8F-49B7-4B9F-AD6C-58A5E7534B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5467350"/>
                        <a:ext cx="1230600" cy="9000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04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2" grpId="0" animBg="1"/>
      <p:bldP spid="4" grpId="0" animBg="1"/>
      <p:bldP spid="23" grpId="0"/>
      <p:bldP spid="24" grpId="0"/>
      <p:bldP spid="30" grpId="0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808F3E-B600-4B5B-8E2D-D4BA9B55FE70}"/>
              </a:ext>
            </a:extLst>
          </p:cNvPr>
          <p:cNvSpPr txBox="1"/>
          <p:nvPr/>
        </p:nvSpPr>
        <p:spPr>
          <a:xfrm>
            <a:off x="3810000" y="114300"/>
            <a:ext cx="3543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υπολογισμοί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89B21-DD99-4558-9497-6E73FBC6274D}"/>
              </a:ext>
            </a:extLst>
          </p:cNvPr>
          <p:cNvSpPr txBox="1"/>
          <p:nvPr/>
        </p:nvSpPr>
        <p:spPr>
          <a:xfrm>
            <a:off x="243191" y="856033"/>
            <a:ext cx="1166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Έστω ότι θέλουμε να υπολογίσουμε το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διαλύματος Η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0,01Μ με Κα</a:t>
            </a:r>
            <a:r>
              <a:rPr lang="en-US" sz="2400" b="1" baseline="-25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HF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=10</a:t>
            </a:r>
            <a:r>
              <a:rPr lang="en-US" sz="24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-4</a:t>
            </a:r>
            <a:endParaRPr lang="el-GR" sz="2400" baseline="30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5427F9D-333D-4FF0-8C3D-56EEDA8163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0"/>
            <a:ext cx="5760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1A0ECE68-2CE5-4E8F-8781-FA7A5CA85C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243387"/>
              </p:ext>
            </p:extLst>
          </p:nvPr>
        </p:nvGraphicFramePr>
        <p:xfrm>
          <a:off x="1089498" y="1352145"/>
          <a:ext cx="4440000" cy="57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2" imgW="1762125" imgH="228600" progId="FXChem2.Equation">
                  <p:embed/>
                </p:oleObj>
              </mc:Choice>
              <mc:Fallback>
                <p:oleObj name="FXChem" r:id="rId2" imgW="1762125" imgH="228600" progId="FXChem2.Equation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498" y="1352145"/>
                        <a:ext cx="4440000" cy="57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6869FC-8D17-4CCB-A583-3A7D2F431D19}"/>
              </a:ext>
            </a:extLst>
          </p:cNvPr>
          <p:cNvSpPr txBox="1"/>
          <p:nvPr/>
        </p:nvSpPr>
        <p:spPr>
          <a:xfrm>
            <a:off x="-11147" y="1940063"/>
            <a:ext cx="5536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αρχ.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0,01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-             -</a:t>
            </a:r>
          </a:p>
          <a:p>
            <a:r>
              <a:rPr lang="el-GR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ιοντ</a:t>
            </a:r>
            <a:r>
              <a:rPr lang="el-GR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</a:t>
            </a:r>
            <a:r>
              <a:rPr lang="el-GR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l-GR" sz="2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                                    +x          +x</a:t>
            </a:r>
            <a:endParaRPr lang="el-GR" sz="24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Ι.Ι  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0,01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-x                    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  <a:endParaRPr lang="el-G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94CCF2-65CC-4896-AB1D-2962266AA8D8}"/>
              </a:ext>
            </a:extLst>
          </p:cNvPr>
          <p:cNvSpPr txBox="1"/>
          <p:nvPr/>
        </p:nvSpPr>
        <p:spPr>
          <a:xfrm>
            <a:off x="65053" y="140666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(M)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A1D310-EE0B-479B-81F3-45D2BEFD08D2}"/>
              </a:ext>
            </a:extLst>
          </p:cNvPr>
          <p:cNvSpPr txBox="1"/>
          <p:nvPr/>
        </p:nvSpPr>
        <p:spPr>
          <a:xfrm>
            <a:off x="5885234" y="1284050"/>
            <a:ext cx="6060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 προσεγγίσεις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Κα/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C= 10</a:t>
            </a:r>
            <a:r>
              <a:rPr lang="en-US" sz="240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-2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≤ 0,01)</a:t>
            </a:r>
            <a:endParaRPr lang="el-G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0" name="Αντικείμενο 19">
            <a:extLst>
              <a:ext uri="{FF2B5EF4-FFF2-40B4-BE49-F238E27FC236}">
                <a16:creationId xmlns:a16="http://schemas.microsoft.com/office/drawing/2014/main" id="{7EC704C6-BF83-4FE9-8E81-F5E51CEFBF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949267"/>
              </p:ext>
            </p:extLst>
          </p:nvPr>
        </p:nvGraphicFramePr>
        <p:xfrm>
          <a:off x="5671210" y="1634255"/>
          <a:ext cx="1769370" cy="1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36280" imgH="444307" progId="Equation.DSMT4">
                  <p:embed/>
                </p:oleObj>
              </mc:Choice>
              <mc:Fallback>
                <p:oleObj name="Equation" r:id="rId4" imgW="736280" imgH="444307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210" y="1634255"/>
                        <a:ext cx="1769370" cy="108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Αντικείμενο 20">
            <a:extLst>
              <a:ext uri="{FF2B5EF4-FFF2-40B4-BE49-F238E27FC236}">
                <a16:creationId xmlns:a16="http://schemas.microsoft.com/office/drawing/2014/main" id="{63C81E39-2FB2-412F-8A0B-05FB0F022A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319727"/>
              </p:ext>
            </p:extLst>
          </p:nvPr>
        </p:nvGraphicFramePr>
        <p:xfrm>
          <a:off x="7373565" y="1819284"/>
          <a:ext cx="193392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48975" imgH="241195" progId="Equation.DSMT4">
                  <p:embed/>
                </p:oleObj>
              </mc:Choice>
              <mc:Fallback>
                <p:oleObj name="Equation" r:id="rId6" imgW="748975" imgH="24119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565" y="1819284"/>
                        <a:ext cx="193392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Αντικείμενο 21">
            <a:extLst>
              <a:ext uri="{FF2B5EF4-FFF2-40B4-BE49-F238E27FC236}">
                <a16:creationId xmlns:a16="http://schemas.microsoft.com/office/drawing/2014/main" id="{97A9ECCA-4974-4F64-8D18-F7B2EFFD1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60141"/>
              </p:ext>
            </p:extLst>
          </p:nvPr>
        </p:nvGraphicFramePr>
        <p:xfrm>
          <a:off x="9213436" y="1804491"/>
          <a:ext cx="2863293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060" imgH="266584" progId="Equation.DSMT4">
                  <p:embed/>
                </p:oleObj>
              </mc:Choice>
              <mc:Fallback>
                <p:oleObj name="Equation" r:id="rId8" imgW="1244060" imgH="266584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3436" y="1804491"/>
                        <a:ext cx="2863293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Αντικείμενο 22">
            <a:extLst>
              <a:ext uri="{FF2B5EF4-FFF2-40B4-BE49-F238E27FC236}">
                <a16:creationId xmlns:a16="http://schemas.microsoft.com/office/drawing/2014/main" id="{FF8E7EDC-8DF7-472C-8128-B2D8CD5D97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562667"/>
              </p:ext>
            </p:extLst>
          </p:nvPr>
        </p:nvGraphicFramePr>
        <p:xfrm>
          <a:off x="6887182" y="2538118"/>
          <a:ext cx="1607476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8975" imgH="215806" progId="Equation.DSMT4">
                  <p:embed/>
                </p:oleObj>
              </mc:Choice>
              <mc:Fallback>
                <p:oleObj name="Equation" r:id="rId10" imgW="748975" imgH="215806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7182" y="2538118"/>
                        <a:ext cx="1607476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Αντικείμενο 23">
            <a:extLst>
              <a:ext uri="{FF2B5EF4-FFF2-40B4-BE49-F238E27FC236}">
                <a16:creationId xmlns:a16="http://schemas.microsoft.com/office/drawing/2014/main" id="{3440821E-B785-417A-BAFE-BF5B1D6177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795910"/>
              </p:ext>
            </p:extLst>
          </p:nvPr>
        </p:nvGraphicFramePr>
        <p:xfrm>
          <a:off x="8647885" y="2591822"/>
          <a:ext cx="1582282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72808" imgH="203112" progId="Equation.DSMT4">
                  <p:embed/>
                </p:oleObj>
              </mc:Choice>
              <mc:Fallback>
                <p:oleObj name="Equation" r:id="rId12" imgW="672808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7885" y="2591822"/>
                        <a:ext cx="1582282" cy="4680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0">
            <a:extLst>
              <a:ext uri="{FF2B5EF4-FFF2-40B4-BE49-F238E27FC236}">
                <a16:creationId xmlns:a16="http://schemas.microsoft.com/office/drawing/2014/main" id="{F95CE3DE-6ABA-4CBC-BEFA-9EBC3D875D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474935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33A76628-D106-420D-ABED-F277CC64E1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7130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FC541A5F-2FA4-4856-9B71-ADC7B0B47A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9797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7A4182ED-519D-4F6D-A860-6AE118F0CC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198835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FD234BA8-7B57-4D19-8F0C-0F42630369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3988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7C0128-957E-4090-9E67-3CE6FC8310F4}"/>
              </a:ext>
            </a:extLst>
          </p:cNvPr>
          <p:cNvSpPr txBox="1"/>
          <p:nvPr/>
        </p:nvSpPr>
        <p:spPr>
          <a:xfrm>
            <a:off x="233464" y="3638145"/>
            <a:ext cx="296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ωρίς</a:t>
            </a:r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προσεγγίσεις:</a:t>
            </a:r>
            <a:endParaRPr lang="el-GR" dirty="0"/>
          </a:p>
        </p:txBody>
      </p:sp>
      <p:graphicFrame>
        <p:nvGraphicFramePr>
          <p:cNvPr id="32" name="Αντικείμενο 31">
            <a:extLst>
              <a:ext uri="{FF2B5EF4-FFF2-40B4-BE49-F238E27FC236}">
                <a16:creationId xmlns:a16="http://schemas.microsoft.com/office/drawing/2014/main" id="{DB841FCE-E575-4608-B7D5-C08D122550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142627"/>
              </p:ext>
            </p:extLst>
          </p:nvPr>
        </p:nvGraphicFramePr>
        <p:xfrm>
          <a:off x="350195" y="4066175"/>
          <a:ext cx="1819149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01309" imgH="444307" progId="Equation.DSMT4">
                  <p:embed/>
                </p:oleObj>
              </mc:Choice>
              <mc:Fallback>
                <p:oleObj name="Equation" r:id="rId14" imgW="901309" imgH="444307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95" y="4066175"/>
                        <a:ext cx="1819149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Αντικείμενο 32">
            <a:extLst>
              <a:ext uri="{FF2B5EF4-FFF2-40B4-BE49-F238E27FC236}">
                <a16:creationId xmlns:a16="http://schemas.microsoft.com/office/drawing/2014/main" id="{48A7A206-75EF-4FA2-A28F-048E01C49B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628793"/>
              </p:ext>
            </p:extLst>
          </p:nvPr>
        </p:nvGraphicFramePr>
        <p:xfrm>
          <a:off x="2130355" y="4056648"/>
          <a:ext cx="243192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05977" imgH="444307" progId="Equation.DSMT4">
                  <p:embed/>
                </p:oleObj>
              </mc:Choice>
              <mc:Fallback>
                <p:oleObj name="Equation" r:id="rId16" imgW="1205977" imgH="444307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355" y="4056648"/>
                        <a:ext cx="2431920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Αντικείμενο 33">
            <a:extLst>
              <a:ext uri="{FF2B5EF4-FFF2-40B4-BE49-F238E27FC236}">
                <a16:creationId xmlns:a16="http://schemas.microsoft.com/office/drawing/2014/main" id="{26CC7665-BC67-4635-AE99-A92D3B6E0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155632"/>
              </p:ext>
            </p:extLst>
          </p:nvPr>
        </p:nvGraphicFramePr>
        <p:xfrm>
          <a:off x="4610925" y="4241674"/>
          <a:ext cx="3072523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34477" imgH="215806" progId="Equation.DSMT4">
                  <p:embed/>
                </p:oleObj>
              </mc:Choice>
              <mc:Fallback>
                <p:oleObj name="Equation" r:id="rId18" imgW="1434477" imgH="215806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925" y="4241674"/>
                        <a:ext cx="3072523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Αντικείμενο 34">
            <a:extLst>
              <a:ext uri="{FF2B5EF4-FFF2-40B4-BE49-F238E27FC236}">
                <a16:creationId xmlns:a16="http://schemas.microsoft.com/office/drawing/2014/main" id="{9E2816B6-EB79-45CD-91C3-A7EF3FDFA5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043833"/>
              </p:ext>
            </p:extLst>
          </p:nvPr>
        </p:nvGraphicFramePr>
        <p:xfrm>
          <a:off x="7714058" y="4227287"/>
          <a:ext cx="2360347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104421" imgH="215806" progId="Equation.DSMT4">
                  <p:embed/>
                </p:oleObj>
              </mc:Choice>
              <mc:Fallback>
                <p:oleObj name="Equation" r:id="rId20" imgW="1104421" imgH="215806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4058" y="4227287"/>
                        <a:ext cx="2360347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29">
            <a:extLst>
              <a:ext uri="{FF2B5EF4-FFF2-40B4-BE49-F238E27FC236}">
                <a16:creationId xmlns:a16="http://schemas.microsoft.com/office/drawing/2014/main" id="{5A188B9E-AEC0-487D-9982-2E2AC710D3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1829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AC8BF90D-23D2-4143-B5BC-A1BEC6A2D6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0877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4B8963D9-58DF-4C7F-AB17-E777E8E047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5354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17A740C9-88FB-4394-A4F1-0BC7A1AB4D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7545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0" name="Αντικείμενο 39">
            <a:extLst>
              <a:ext uri="{FF2B5EF4-FFF2-40B4-BE49-F238E27FC236}">
                <a16:creationId xmlns:a16="http://schemas.microsoft.com/office/drawing/2014/main" id="{0505F95B-B854-4356-8BF0-ADF0FD6B3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618605"/>
              </p:ext>
            </p:extLst>
          </p:nvPr>
        </p:nvGraphicFramePr>
        <p:xfrm>
          <a:off x="8464550" y="5000625"/>
          <a:ext cx="20605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876240" imgH="203040" progId="Equation.DSMT4">
                  <p:embed/>
                </p:oleObj>
              </mc:Choice>
              <mc:Fallback>
                <p:oleObj name="Equation" r:id="rId22" imgW="876240" imgH="203040" progId="Equation.DSMT4">
                  <p:embed/>
                  <p:pic>
                    <p:nvPicPr>
                      <p:cNvPr id="24" name="Αντικείμενο 23">
                        <a:extLst>
                          <a:ext uri="{FF2B5EF4-FFF2-40B4-BE49-F238E27FC236}">
                            <a16:creationId xmlns:a16="http://schemas.microsoft.com/office/drawing/2014/main" id="{3440821E-B785-417A-BAFE-BF5B1D6177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4550" y="5000625"/>
                        <a:ext cx="2060575" cy="4683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34">
            <a:extLst>
              <a:ext uri="{FF2B5EF4-FFF2-40B4-BE49-F238E27FC236}">
                <a16:creationId xmlns:a16="http://schemas.microsoft.com/office/drawing/2014/main" id="{7706DA7C-77BA-4C25-B81C-50D0826644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2664" y="4990289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2" name="Αντικείμενο 41">
            <a:extLst>
              <a:ext uri="{FF2B5EF4-FFF2-40B4-BE49-F238E27FC236}">
                <a16:creationId xmlns:a16="http://schemas.microsoft.com/office/drawing/2014/main" id="{D53B13BE-A65D-4E0D-AC16-BE1000DE4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078888"/>
              </p:ext>
            </p:extLst>
          </p:nvPr>
        </p:nvGraphicFramePr>
        <p:xfrm>
          <a:off x="5262658" y="4990289"/>
          <a:ext cx="3061338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62100" imgH="254000" progId="Equation.DSMT4">
                  <p:embed/>
                </p:oleObj>
              </mc:Choice>
              <mc:Fallback>
                <p:oleObj name="Equation" r:id="rId24" imgW="1562100" imgH="2540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658" y="4990289"/>
                        <a:ext cx="3061338" cy="50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945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808F3E-B600-4B5B-8E2D-D4BA9B55FE70}"/>
              </a:ext>
            </a:extLst>
          </p:cNvPr>
          <p:cNvSpPr txBox="1"/>
          <p:nvPr/>
        </p:nvSpPr>
        <p:spPr>
          <a:xfrm>
            <a:off x="3810000" y="114300"/>
            <a:ext cx="3543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υπολογισμοί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689B21-DD99-4558-9497-6E73FBC6274D}"/>
              </a:ext>
            </a:extLst>
          </p:cNvPr>
          <p:cNvSpPr txBox="1"/>
          <p:nvPr/>
        </p:nvSpPr>
        <p:spPr>
          <a:xfrm>
            <a:off x="243191" y="856033"/>
            <a:ext cx="1166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Έστω ότι θέλουμε να υπολογίσουμε το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διαλύματος Η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SCN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0,01Μ με Κα</a:t>
            </a:r>
            <a:r>
              <a:rPr lang="en-US" sz="2400" b="1" baseline="-25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HSCN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=0,14</a:t>
            </a:r>
            <a:endParaRPr lang="el-GR" sz="2400" baseline="30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6869FC-8D17-4CCB-A583-3A7D2F431D19}"/>
              </a:ext>
            </a:extLst>
          </p:cNvPr>
          <p:cNvSpPr txBox="1"/>
          <p:nvPr/>
        </p:nvSpPr>
        <p:spPr>
          <a:xfrm>
            <a:off x="-11147" y="1825763"/>
            <a:ext cx="5536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αρχ.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0,01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-             -</a:t>
            </a:r>
          </a:p>
          <a:p>
            <a:r>
              <a:rPr lang="el-GR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ιοντ</a:t>
            </a:r>
            <a:r>
              <a:rPr lang="el-GR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l-GR" u="sng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</a:t>
            </a:r>
            <a:r>
              <a:rPr lang="el-GR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l-GR" sz="2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u="sng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                                    +x          +x</a:t>
            </a:r>
            <a:endParaRPr lang="el-GR" sz="2400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Ι.Ι  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0,01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-x                     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           </a:t>
            </a:r>
            <a:r>
              <a:rPr lang="el-G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  <a:endParaRPr lang="el-G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94CCF2-65CC-4896-AB1D-2962266AA8D8}"/>
              </a:ext>
            </a:extLst>
          </p:cNvPr>
          <p:cNvSpPr txBox="1"/>
          <p:nvPr/>
        </p:nvSpPr>
        <p:spPr>
          <a:xfrm>
            <a:off x="65053" y="140666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(M)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A1D310-EE0B-479B-81F3-45D2BEFD08D2}"/>
              </a:ext>
            </a:extLst>
          </p:cNvPr>
          <p:cNvSpPr txBox="1"/>
          <p:nvPr/>
        </p:nvSpPr>
        <p:spPr>
          <a:xfrm>
            <a:off x="5885234" y="1284050"/>
            <a:ext cx="2380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 προσεγγίσεις</a:t>
            </a:r>
            <a:endParaRPr lang="el-G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0" name="Αντικείμενο 19">
            <a:extLst>
              <a:ext uri="{FF2B5EF4-FFF2-40B4-BE49-F238E27FC236}">
                <a16:creationId xmlns:a16="http://schemas.microsoft.com/office/drawing/2014/main" id="{7EC704C6-BF83-4FE9-8E81-F5E51CEFBF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71210" y="1634255"/>
          <a:ext cx="1769370" cy="10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280" imgH="444307" progId="Equation.DSMT4">
                  <p:embed/>
                </p:oleObj>
              </mc:Choice>
              <mc:Fallback>
                <p:oleObj name="Equation" r:id="rId2" imgW="736280" imgH="444307" progId="Equation.DSMT4">
                  <p:embed/>
                  <p:pic>
                    <p:nvPicPr>
                      <p:cNvPr id="20" name="Αντικείμενο 19">
                        <a:extLst>
                          <a:ext uri="{FF2B5EF4-FFF2-40B4-BE49-F238E27FC236}">
                            <a16:creationId xmlns:a16="http://schemas.microsoft.com/office/drawing/2014/main" id="{7EC704C6-BF83-4FE9-8E81-F5E51CEFBF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210" y="1634255"/>
                        <a:ext cx="1769370" cy="108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Αντικείμενο 20">
            <a:extLst>
              <a:ext uri="{FF2B5EF4-FFF2-40B4-BE49-F238E27FC236}">
                <a16:creationId xmlns:a16="http://schemas.microsoft.com/office/drawing/2014/main" id="{63C81E39-2FB2-412F-8A0B-05FB0F022A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3565" y="1819284"/>
          <a:ext cx="193392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48975" imgH="241195" progId="Equation.DSMT4">
                  <p:embed/>
                </p:oleObj>
              </mc:Choice>
              <mc:Fallback>
                <p:oleObj name="Equation" r:id="rId4" imgW="748975" imgH="241195" progId="Equation.DSMT4">
                  <p:embed/>
                  <p:pic>
                    <p:nvPicPr>
                      <p:cNvPr id="21" name="Αντικείμενο 20">
                        <a:extLst>
                          <a:ext uri="{FF2B5EF4-FFF2-40B4-BE49-F238E27FC236}">
                            <a16:creationId xmlns:a16="http://schemas.microsoft.com/office/drawing/2014/main" id="{63C81E39-2FB2-412F-8A0B-05FB0F022A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3565" y="1819284"/>
                        <a:ext cx="193392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Αντικείμενο 21">
            <a:extLst>
              <a:ext uri="{FF2B5EF4-FFF2-40B4-BE49-F238E27FC236}">
                <a16:creationId xmlns:a16="http://schemas.microsoft.com/office/drawing/2014/main" id="{97A9ECCA-4974-4F64-8D18-F7B2EFFD1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88043"/>
              </p:ext>
            </p:extLst>
          </p:nvPr>
        </p:nvGraphicFramePr>
        <p:xfrm>
          <a:off x="9228599" y="1804988"/>
          <a:ext cx="2894013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57120" imgH="266400" progId="Equation.DSMT4">
                  <p:embed/>
                </p:oleObj>
              </mc:Choice>
              <mc:Fallback>
                <p:oleObj name="Equation" r:id="rId6" imgW="1257120" imgH="266400" progId="Equation.DSMT4">
                  <p:embed/>
                  <p:pic>
                    <p:nvPicPr>
                      <p:cNvPr id="22" name="Αντικείμενο 21">
                        <a:extLst>
                          <a:ext uri="{FF2B5EF4-FFF2-40B4-BE49-F238E27FC236}">
                            <a16:creationId xmlns:a16="http://schemas.microsoft.com/office/drawing/2014/main" id="{97A9ECCA-4974-4F64-8D18-F7B2EFFD1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8599" y="1804988"/>
                        <a:ext cx="2894013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Αντικείμενο 22">
            <a:extLst>
              <a:ext uri="{FF2B5EF4-FFF2-40B4-BE49-F238E27FC236}">
                <a16:creationId xmlns:a16="http://schemas.microsoft.com/office/drawing/2014/main" id="{FF8E7EDC-8DF7-472C-8128-B2D8CD5D97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901510"/>
              </p:ext>
            </p:extLst>
          </p:nvPr>
        </p:nvGraphicFramePr>
        <p:xfrm>
          <a:off x="6777038" y="2579688"/>
          <a:ext cx="182721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50680" imgH="177480" progId="Equation.DSMT4">
                  <p:embed/>
                </p:oleObj>
              </mc:Choice>
              <mc:Fallback>
                <p:oleObj name="Equation" r:id="rId8" imgW="850680" imgH="177480" progId="Equation.DSMT4">
                  <p:embed/>
                  <p:pic>
                    <p:nvPicPr>
                      <p:cNvPr id="23" name="Αντικείμενο 22">
                        <a:extLst>
                          <a:ext uri="{FF2B5EF4-FFF2-40B4-BE49-F238E27FC236}">
                            <a16:creationId xmlns:a16="http://schemas.microsoft.com/office/drawing/2014/main" id="{FF8E7EDC-8DF7-472C-8128-B2D8CD5D97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8" y="2579688"/>
                        <a:ext cx="1827212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Αντικείμενο 23">
            <a:extLst>
              <a:ext uri="{FF2B5EF4-FFF2-40B4-BE49-F238E27FC236}">
                <a16:creationId xmlns:a16="http://schemas.microsoft.com/office/drawing/2014/main" id="{3440821E-B785-417A-BAFE-BF5B1D6177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507523"/>
              </p:ext>
            </p:extLst>
          </p:nvPr>
        </p:nvGraphicFramePr>
        <p:xfrm>
          <a:off x="8765794" y="2501011"/>
          <a:ext cx="2060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76240" imgH="203040" progId="Equation.DSMT4">
                  <p:embed/>
                </p:oleObj>
              </mc:Choice>
              <mc:Fallback>
                <p:oleObj name="Equation" r:id="rId10" imgW="876240" imgH="203040" progId="Equation.DSMT4">
                  <p:embed/>
                  <p:pic>
                    <p:nvPicPr>
                      <p:cNvPr id="24" name="Αντικείμενο 23">
                        <a:extLst>
                          <a:ext uri="{FF2B5EF4-FFF2-40B4-BE49-F238E27FC236}">
                            <a16:creationId xmlns:a16="http://schemas.microsoft.com/office/drawing/2014/main" id="{3440821E-B785-417A-BAFE-BF5B1D6177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5794" y="2501011"/>
                        <a:ext cx="2060575" cy="4667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0">
            <a:extLst>
              <a:ext uri="{FF2B5EF4-FFF2-40B4-BE49-F238E27FC236}">
                <a16:creationId xmlns:a16="http://schemas.microsoft.com/office/drawing/2014/main" id="{F95CE3DE-6ABA-4CBC-BEFA-9EBC3D875D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474935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33A76628-D106-420D-ABED-F277CC64E1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7130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FC541A5F-2FA4-4856-9B71-ADC7B0B47A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9797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9" name="Rectangle 23">
            <a:extLst>
              <a:ext uri="{FF2B5EF4-FFF2-40B4-BE49-F238E27FC236}">
                <a16:creationId xmlns:a16="http://schemas.microsoft.com/office/drawing/2014/main" id="{7A4182ED-519D-4F6D-A860-6AE118F0CC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198835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FD234BA8-7B57-4D19-8F0C-0F42630369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398860"/>
            <a:ext cx="612000" cy="6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7C0128-957E-4090-9E67-3CE6FC8310F4}"/>
              </a:ext>
            </a:extLst>
          </p:cNvPr>
          <p:cNvSpPr txBox="1"/>
          <p:nvPr/>
        </p:nvSpPr>
        <p:spPr>
          <a:xfrm>
            <a:off x="233464" y="3638145"/>
            <a:ext cx="296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l-GR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ωρίς</a:t>
            </a:r>
            <a:r>
              <a:rPr lang="el-G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προσεγγίσεις:</a:t>
            </a:r>
            <a:endParaRPr lang="el-GR" dirty="0"/>
          </a:p>
        </p:txBody>
      </p:sp>
      <p:graphicFrame>
        <p:nvGraphicFramePr>
          <p:cNvPr id="32" name="Αντικείμενο 31">
            <a:extLst>
              <a:ext uri="{FF2B5EF4-FFF2-40B4-BE49-F238E27FC236}">
                <a16:creationId xmlns:a16="http://schemas.microsoft.com/office/drawing/2014/main" id="{DB841FCE-E575-4608-B7D5-C08D122550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195" y="4066175"/>
          <a:ext cx="1819149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01309" imgH="444307" progId="Equation.DSMT4">
                  <p:embed/>
                </p:oleObj>
              </mc:Choice>
              <mc:Fallback>
                <p:oleObj name="Equation" r:id="rId12" imgW="901309" imgH="444307" progId="Equation.DSMT4">
                  <p:embed/>
                  <p:pic>
                    <p:nvPicPr>
                      <p:cNvPr id="32" name="Αντικείμενο 31">
                        <a:extLst>
                          <a:ext uri="{FF2B5EF4-FFF2-40B4-BE49-F238E27FC236}">
                            <a16:creationId xmlns:a16="http://schemas.microsoft.com/office/drawing/2014/main" id="{DB841FCE-E575-4608-B7D5-C08D122550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95" y="4066175"/>
                        <a:ext cx="1819149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Αντικείμενο 32">
            <a:extLst>
              <a:ext uri="{FF2B5EF4-FFF2-40B4-BE49-F238E27FC236}">
                <a16:creationId xmlns:a16="http://schemas.microsoft.com/office/drawing/2014/main" id="{48A7A206-75EF-4FA2-A28F-048E01C49B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513349"/>
              </p:ext>
            </p:extLst>
          </p:nvPr>
        </p:nvGraphicFramePr>
        <p:xfrm>
          <a:off x="2105025" y="4056063"/>
          <a:ext cx="2484438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31560" imgH="444240" progId="Equation.DSMT4">
                  <p:embed/>
                </p:oleObj>
              </mc:Choice>
              <mc:Fallback>
                <p:oleObj name="Equation" r:id="rId14" imgW="1231560" imgH="444240" progId="Equation.DSMT4">
                  <p:embed/>
                  <p:pic>
                    <p:nvPicPr>
                      <p:cNvPr id="33" name="Αντικείμενο 32">
                        <a:extLst>
                          <a:ext uri="{FF2B5EF4-FFF2-40B4-BE49-F238E27FC236}">
                            <a16:creationId xmlns:a16="http://schemas.microsoft.com/office/drawing/2014/main" id="{48A7A206-75EF-4FA2-A28F-048E01C49B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4056063"/>
                        <a:ext cx="2484438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Αντικείμενο 33">
            <a:extLst>
              <a:ext uri="{FF2B5EF4-FFF2-40B4-BE49-F238E27FC236}">
                <a16:creationId xmlns:a16="http://schemas.microsoft.com/office/drawing/2014/main" id="{26CC7665-BC67-4635-AE99-A92D3B6E07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660394"/>
              </p:ext>
            </p:extLst>
          </p:nvPr>
        </p:nvGraphicFramePr>
        <p:xfrm>
          <a:off x="4492625" y="4227513"/>
          <a:ext cx="36163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88760" imgH="228600" progId="Equation.DSMT4">
                  <p:embed/>
                </p:oleObj>
              </mc:Choice>
              <mc:Fallback>
                <p:oleObj name="Equation" r:id="rId16" imgW="1688760" imgH="228600" progId="Equation.DSMT4">
                  <p:embed/>
                  <p:pic>
                    <p:nvPicPr>
                      <p:cNvPr id="34" name="Αντικείμενο 33">
                        <a:extLst>
                          <a:ext uri="{FF2B5EF4-FFF2-40B4-BE49-F238E27FC236}">
                            <a16:creationId xmlns:a16="http://schemas.microsoft.com/office/drawing/2014/main" id="{26CC7665-BC67-4635-AE99-A92D3B6E07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4227513"/>
                        <a:ext cx="3616325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Αντικείμενο 34">
            <a:extLst>
              <a:ext uri="{FF2B5EF4-FFF2-40B4-BE49-F238E27FC236}">
                <a16:creationId xmlns:a16="http://schemas.microsoft.com/office/drawing/2014/main" id="{9E2816B6-EB79-45CD-91C3-A7EF3FDFA5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839504"/>
              </p:ext>
            </p:extLst>
          </p:nvPr>
        </p:nvGraphicFramePr>
        <p:xfrm>
          <a:off x="8247063" y="4254500"/>
          <a:ext cx="20351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952200" imgH="190440" progId="Equation.DSMT4">
                  <p:embed/>
                </p:oleObj>
              </mc:Choice>
              <mc:Fallback>
                <p:oleObj name="Equation" r:id="rId18" imgW="952200" imgH="190440" progId="Equation.DSMT4">
                  <p:embed/>
                  <p:pic>
                    <p:nvPicPr>
                      <p:cNvPr id="35" name="Αντικείμενο 34">
                        <a:extLst>
                          <a:ext uri="{FF2B5EF4-FFF2-40B4-BE49-F238E27FC236}">
                            <a16:creationId xmlns:a16="http://schemas.microsoft.com/office/drawing/2014/main" id="{9E2816B6-EB79-45CD-91C3-A7EF3FDFA5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7063" y="4254500"/>
                        <a:ext cx="20351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29">
            <a:extLst>
              <a:ext uri="{FF2B5EF4-FFF2-40B4-BE49-F238E27FC236}">
                <a16:creationId xmlns:a16="http://schemas.microsoft.com/office/drawing/2014/main" id="{5A188B9E-AEC0-487D-9982-2E2AC710D3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418290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AC8BF90D-23D2-4143-B5BC-A1BEC6A2D6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0877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4B8963D9-58DF-4C7F-AB17-E777E8E047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5354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17A740C9-88FB-4394-A4F1-0BC7A1AB4D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57545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0" name="Αντικείμενο 39">
            <a:extLst>
              <a:ext uri="{FF2B5EF4-FFF2-40B4-BE49-F238E27FC236}">
                <a16:creationId xmlns:a16="http://schemas.microsoft.com/office/drawing/2014/main" id="{0505F95B-B854-4356-8BF0-ADF0FD6B3F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91125"/>
              </p:ext>
            </p:extLst>
          </p:nvPr>
        </p:nvGraphicFramePr>
        <p:xfrm>
          <a:off x="8450263" y="5000625"/>
          <a:ext cx="20907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88840" imgH="203040" progId="Equation.DSMT4">
                  <p:embed/>
                </p:oleObj>
              </mc:Choice>
              <mc:Fallback>
                <p:oleObj name="Equation" r:id="rId20" imgW="888840" imgH="203040" progId="Equation.DSMT4">
                  <p:embed/>
                  <p:pic>
                    <p:nvPicPr>
                      <p:cNvPr id="40" name="Αντικείμενο 39">
                        <a:extLst>
                          <a:ext uri="{FF2B5EF4-FFF2-40B4-BE49-F238E27FC236}">
                            <a16:creationId xmlns:a16="http://schemas.microsoft.com/office/drawing/2014/main" id="{0505F95B-B854-4356-8BF0-ADF0FD6B3F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0263" y="5000625"/>
                        <a:ext cx="2090737" cy="468313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34">
            <a:extLst>
              <a:ext uri="{FF2B5EF4-FFF2-40B4-BE49-F238E27FC236}">
                <a16:creationId xmlns:a16="http://schemas.microsoft.com/office/drawing/2014/main" id="{7706DA7C-77BA-4C25-B81C-50D0826644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62664" y="4990289"/>
            <a:ext cx="504000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2" name="Αντικείμενο 41">
            <a:extLst>
              <a:ext uri="{FF2B5EF4-FFF2-40B4-BE49-F238E27FC236}">
                <a16:creationId xmlns:a16="http://schemas.microsoft.com/office/drawing/2014/main" id="{D53B13BE-A65D-4E0D-AC16-BE1000DE4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484734"/>
              </p:ext>
            </p:extLst>
          </p:nvPr>
        </p:nvGraphicFramePr>
        <p:xfrm>
          <a:off x="5192713" y="4979987"/>
          <a:ext cx="2954717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409400" imgH="253800" progId="Equation.DSMT4">
                  <p:embed/>
                </p:oleObj>
              </mc:Choice>
              <mc:Fallback>
                <p:oleObj name="Equation" r:id="rId22" imgW="1409400" imgH="253800" progId="Equation.DSMT4">
                  <p:embed/>
                  <p:pic>
                    <p:nvPicPr>
                      <p:cNvPr id="42" name="Αντικείμενο 41">
                        <a:extLst>
                          <a:ext uri="{FF2B5EF4-FFF2-40B4-BE49-F238E27FC236}">
                            <a16:creationId xmlns:a16="http://schemas.microsoft.com/office/drawing/2014/main" id="{D53B13BE-A65D-4E0D-AC16-BE1000DE4F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2713" y="4979987"/>
                        <a:ext cx="2954717" cy="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ED4B91-7B4E-44EF-8332-9D0176AAA8C6}"/>
              </a:ext>
            </a:extLst>
          </p:cNvPr>
          <p:cNvSpPr txBox="1"/>
          <p:nvPr/>
        </p:nvSpPr>
        <p:spPr>
          <a:xfrm>
            <a:off x="8321040" y="1289304"/>
            <a:ext cx="26517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(Κα/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C= 14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≥ 0,01)!!!</a:t>
            </a:r>
            <a:endParaRPr lang="el-GR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50C001C-4FEF-4A60-B52D-C4034A4F64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10100" y="3143250"/>
            <a:ext cx="900000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EB0F96C0-D379-4413-980D-CB80C6254A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745254"/>
              </p:ext>
            </p:extLst>
          </p:nvPr>
        </p:nvGraphicFramePr>
        <p:xfrm>
          <a:off x="4610100" y="3143250"/>
          <a:ext cx="302895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587500" imgH="469900" progId="Equation.DSMT4">
                  <p:embed/>
                </p:oleObj>
              </mc:Choice>
              <mc:Fallback>
                <p:oleObj name="Equation" r:id="rId24" imgW="1587500" imgH="469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143250"/>
                        <a:ext cx="3028950" cy="900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DA7C352-6EA6-408B-9BE9-173416C78E42}"/>
              </a:ext>
            </a:extLst>
          </p:cNvPr>
          <p:cNvSpPr txBox="1"/>
          <p:nvPr/>
        </p:nvSpPr>
        <p:spPr>
          <a:xfrm>
            <a:off x="7762874" y="3333750"/>
            <a:ext cx="2505075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 α=370% !!!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8B839A2-51F9-4DA4-9CC7-30F5530DE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4" name="Αντικείμενο 13">
            <a:extLst>
              <a:ext uri="{FF2B5EF4-FFF2-40B4-BE49-F238E27FC236}">
                <a16:creationId xmlns:a16="http://schemas.microsoft.com/office/drawing/2014/main" id="{ED36A147-8A1F-4D77-BEF0-F0ADC6B42C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974696"/>
              </p:ext>
            </p:extLst>
          </p:nvPr>
        </p:nvGraphicFramePr>
        <p:xfrm>
          <a:off x="828674" y="1381125"/>
          <a:ext cx="4641000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XChem" r:id="rId26" imgW="2105025" imgH="228600" progId="FXChem2.Equation">
                  <p:embed/>
                </p:oleObj>
              </mc:Choice>
              <mc:Fallback>
                <p:oleObj name="FXChem" r:id="rId26" imgW="2105025" imgH="228600" progId="FXChem2.Equation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4" y="1381125"/>
                        <a:ext cx="4641000" cy="50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DFD0932F-473F-6C71-3048-4052343B3C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949636"/>
              </p:ext>
            </p:extLst>
          </p:nvPr>
        </p:nvGraphicFramePr>
        <p:xfrm>
          <a:off x="4801800" y="5728716"/>
          <a:ext cx="3200400" cy="870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447560" imgH="393480" progId="Equation.DSMT4">
                  <p:embed/>
                </p:oleObj>
              </mc:Choice>
              <mc:Fallback>
                <p:oleObj name="Equation" r:id="rId28" imgW="1447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801800" y="5728716"/>
                        <a:ext cx="3200400" cy="8702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8FDD5F7-5C28-1735-7FF5-0E944A771DFC}"/>
              </a:ext>
            </a:extLst>
          </p:cNvPr>
          <p:cNvSpPr txBox="1"/>
          <p:nvPr/>
        </p:nvSpPr>
        <p:spPr>
          <a:xfrm>
            <a:off x="8170531" y="5813697"/>
            <a:ext cx="164403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 α=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94%</a:t>
            </a:r>
            <a:endParaRPr lang="el-GR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31" grpId="0"/>
      <p:bldP spid="9" grpId="0" animBg="1"/>
      <p:bldP spid="12" grpId="0" animBg="1"/>
      <p:bldP spid="15" grpId="1" animBg="1"/>
    </p:bldLst>
  </p:timing>
</p:sld>
</file>

<file path=ppt/theme/theme1.xml><?xml version="1.0" encoding="utf-8"?>
<a:theme xmlns:a="http://schemas.openxmlformats.org/drawingml/2006/main" name="Κομμάτι">
  <a:themeElements>
    <a:clrScheme name="Κομμάτ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Κομμάτ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ομμάτ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218</TotalTime>
  <Words>405</Words>
  <Application>Microsoft Office PowerPoint</Application>
  <PresentationFormat>Ευρεία οθόνη</PresentationFormat>
  <Paragraphs>119</Paragraphs>
  <Slides>6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Κομμάτι</vt:lpstr>
      <vt:lpstr>FXChem</vt:lpstr>
      <vt:lpstr>Equation</vt:lpstr>
      <vt:lpstr>MathType 5.0 Equation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anestis PC</dc:creator>
  <cp:lastModifiedBy>anestis avramidis</cp:lastModifiedBy>
  <cp:revision>9</cp:revision>
  <dcterms:created xsi:type="dcterms:W3CDTF">2020-12-20T15:38:33Z</dcterms:created>
  <dcterms:modified xsi:type="dcterms:W3CDTF">2024-01-24T15:05:01Z</dcterms:modified>
</cp:coreProperties>
</file>