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1" r:id="rId4"/>
    <p:sldId id="270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72" r:id="rId14"/>
    <p:sldId id="266" r:id="rId15"/>
    <p:sldId id="274" r:id="rId16"/>
    <p:sldId id="275" r:id="rId17"/>
    <p:sldId id="265" r:id="rId18"/>
    <p:sldId id="276" r:id="rId19"/>
    <p:sldId id="277" r:id="rId20"/>
    <p:sldId id="278" r:id="rId21"/>
    <p:sldId id="279" r:id="rId2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99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emf"/><Relationship Id="rId1" Type="http://schemas.openxmlformats.org/officeDocument/2006/relationships/image" Target="../media/image16.wmf"/><Relationship Id="rId4" Type="http://schemas.openxmlformats.org/officeDocument/2006/relationships/image" Target="../media/image19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emf"/><Relationship Id="rId1" Type="http://schemas.openxmlformats.org/officeDocument/2006/relationships/image" Target="../media/image16.wmf"/><Relationship Id="rId4" Type="http://schemas.openxmlformats.org/officeDocument/2006/relationships/image" Target="../media/image26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99BF-029F-4631-A440-0EE6BC49CE6D}" type="datetimeFigureOut">
              <a:rPr lang="el-GR" smtClean="0"/>
              <a:pPr/>
              <a:t>26/12/2022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F4184-C068-4762-AAE7-B0F167117A7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99BF-029F-4631-A440-0EE6BC49CE6D}" type="datetimeFigureOut">
              <a:rPr lang="el-GR" smtClean="0"/>
              <a:pPr/>
              <a:t>26/12/2022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F4184-C068-4762-AAE7-B0F167117A7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99BF-029F-4631-A440-0EE6BC49CE6D}" type="datetimeFigureOut">
              <a:rPr lang="el-GR" smtClean="0"/>
              <a:pPr/>
              <a:t>26/12/2022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F4184-C068-4762-AAE7-B0F167117A7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99BF-029F-4631-A440-0EE6BC49CE6D}" type="datetimeFigureOut">
              <a:rPr lang="el-GR" smtClean="0"/>
              <a:pPr/>
              <a:t>26/12/2022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F4184-C068-4762-AAE7-B0F167117A7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99BF-029F-4631-A440-0EE6BC49CE6D}" type="datetimeFigureOut">
              <a:rPr lang="el-GR" smtClean="0"/>
              <a:pPr/>
              <a:t>26/12/2022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F4184-C068-4762-AAE7-B0F167117A7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99BF-029F-4631-A440-0EE6BC49CE6D}" type="datetimeFigureOut">
              <a:rPr lang="el-GR" smtClean="0"/>
              <a:pPr/>
              <a:t>26/12/2022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F4184-C068-4762-AAE7-B0F167117A7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99BF-029F-4631-A440-0EE6BC49CE6D}" type="datetimeFigureOut">
              <a:rPr lang="el-GR" smtClean="0"/>
              <a:pPr/>
              <a:t>26/12/2022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F4184-C068-4762-AAE7-B0F167117A7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99BF-029F-4631-A440-0EE6BC49CE6D}" type="datetimeFigureOut">
              <a:rPr lang="el-GR" smtClean="0"/>
              <a:pPr/>
              <a:t>26/12/2022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F4184-C068-4762-AAE7-B0F167117A7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99BF-029F-4631-A440-0EE6BC49CE6D}" type="datetimeFigureOut">
              <a:rPr lang="el-GR" smtClean="0"/>
              <a:pPr/>
              <a:t>26/12/2022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F4184-C068-4762-AAE7-B0F167117A7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99BF-029F-4631-A440-0EE6BC49CE6D}" type="datetimeFigureOut">
              <a:rPr lang="el-GR" smtClean="0"/>
              <a:pPr/>
              <a:t>26/12/2022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F4184-C068-4762-AAE7-B0F167117A7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999BF-029F-4631-A440-0EE6BC49CE6D}" type="datetimeFigureOut">
              <a:rPr lang="el-GR" smtClean="0"/>
              <a:pPr/>
              <a:t>26/12/2022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F4184-C068-4762-AAE7-B0F167117A7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999BF-029F-4631-A440-0EE6BC49CE6D}" type="datetimeFigureOut">
              <a:rPr lang="el-GR" smtClean="0"/>
              <a:pPr/>
              <a:t>26/12/2022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BF4184-C068-4762-AAE7-B0F167117A7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image" Target="../media/image33.png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5.bin"/><Relationship Id="rId5" Type="http://schemas.openxmlformats.org/officeDocument/2006/relationships/image" Target="../media/image30.wmf"/><Relationship Id="rId4" Type="http://schemas.openxmlformats.org/officeDocument/2006/relationships/oleObject" Target="../embeddings/oleObject34.bin"/><Relationship Id="rId9" Type="http://schemas.openxmlformats.org/officeDocument/2006/relationships/image" Target="../media/image32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7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35.png"/><Relationship Id="rId4" Type="http://schemas.openxmlformats.org/officeDocument/2006/relationships/image" Target="../media/image34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13" Type="http://schemas.openxmlformats.org/officeDocument/2006/relationships/oleObject" Target="../embeddings/oleObject43.bin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4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39.wmf"/><Relationship Id="rId4" Type="http://schemas.openxmlformats.org/officeDocument/2006/relationships/image" Target="../media/image36.wmf"/><Relationship Id="rId9" Type="http://schemas.openxmlformats.org/officeDocument/2006/relationships/oleObject" Target="../embeddings/oleObject41.bin"/><Relationship Id="rId14" Type="http://schemas.openxmlformats.org/officeDocument/2006/relationships/image" Target="../media/image4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5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6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emf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19.e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20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0.e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16.wmf"/><Relationship Id="rId9" Type="http://schemas.openxmlformats.org/officeDocument/2006/relationships/image" Target="../media/image21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2.e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16.wmf"/><Relationship Id="rId9" Type="http://schemas.openxmlformats.org/officeDocument/2006/relationships/image" Target="../media/image23.e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4.emf"/><Relationship Id="rId11" Type="http://schemas.openxmlformats.org/officeDocument/2006/relationships/image" Target="../media/image26.emf"/><Relationship Id="rId5" Type="http://schemas.openxmlformats.org/officeDocument/2006/relationships/oleObject" Target="../embeddings/oleObject30.bin"/><Relationship Id="rId10" Type="http://schemas.openxmlformats.org/officeDocument/2006/relationships/oleObject" Target="../embeddings/oleObject33.bin"/><Relationship Id="rId4" Type="http://schemas.openxmlformats.org/officeDocument/2006/relationships/image" Target="../media/image16.wmf"/><Relationship Id="rId9" Type="http://schemas.openxmlformats.org/officeDocument/2006/relationships/oleObject" Target="../embeddings/oleObject3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57200" y="-18256"/>
            <a:ext cx="8229600" cy="1143000"/>
          </a:xfrm>
        </p:spPr>
        <p:txBody>
          <a:bodyPr/>
          <a:lstStyle/>
          <a:p>
            <a:r>
              <a:rPr lang="el-GR" dirty="0"/>
              <a:t>Βαθμός ιοντισμού</a:t>
            </a: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1265" name="Object 1"/>
          <p:cNvGraphicFramePr>
            <a:graphicFrameLocks noChangeAspect="1"/>
          </p:cNvGraphicFramePr>
          <p:nvPr/>
        </p:nvGraphicFramePr>
        <p:xfrm>
          <a:off x="1835696" y="980728"/>
          <a:ext cx="450532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6" name="FXChem" r:id="rId3" imgW="1800360" imgH="228600" progId="FXChem2.Equation">
                  <p:embed/>
                </p:oleObj>
              </mc:Choice>
              <mc:Fallback>
                <p:oleObj name="FXChem" r:id="rId3" imgW="1800360" imgH="228600" progId="FXChem2.Equation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980728"/>
                        <a:ext cx="4505325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6 - TextBox"/>
          <p:cNvSpPr txBox="1"/>
          <p:nvPr/>
        </p:nvSpPr>
        <p:spPr>
          <a:xfrm>
            <a:off x="827584" y="112474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(M)</a:t>
            </a:r>
            <a:endParaRPr lang="el-GR" dirty="0"/>
          </a:p>
        </p:txBody>
      </p:sp>
      <p:graphicFrame>
        <p:nvGraphicFramePr>
          <p:cNvPr id="9" name="8 - Πίνακας"/>
          <p:cNvGraphicFramePr>
            <a:graphicFrameLocks noGrp="1"/>
          </p:cNvGraphicFramePr>
          <p:nvPr/>
        </p:nvGraphicFramePr>
        <p:xfrm>
          <a:off x="395536" y="1556792"/>
          <a:ext cx="6096000" cy="1371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0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800" b="0" dirty="0">
                          <a:solidFill>
                            <a:schemeClr val="tx1"/>
                          </a:solidFill>
                        </a:rPr>
                        <a:t>αρχικά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  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l-GR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1800" dirty="0" err="1"/>
                        <a:t>ιοντ.</a:t>
                      </a:r>
                      <a:r>
                        <a:rPr lang="el-GR" sz="1800" dirty="0"/>
                        <a:t>/</a:t>
                      </a:r>
                      <a:r>
                        <a:rPr lang="el-GR" sz="1800" dirty="0" err="1"/>
                        <a:t>παραγ</a:t>
                      </a:r>
                      <a:r>
                        <a:rPr lang="el-GR" sz="1800" dirty="0"/>
                        <a:t>.</a:t>
                      </a:r>
                      <a:endParaRPr lang="el-GR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  -x</a:t>
                      </a:r>
                      <a:endParaRPr lang="el-G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           +x</a:t>
                      </a:r>
                      <a:endParaRPr lang="el-G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      +x</a:t>
                      </a:r>
                      <a:endParaRPr lang="el-G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800" dirty="0"/>
                        <a:t>Ι.Ι</a:t>
                      </a:r>
                      <a:endParaRPr lang="el-GR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  C-x</a:t>
                      </a:r>
                      <a:endParaRPr lang="el-G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           </a:t>
                      </a:r>
                      <a:r>
                        <a:rPr lang="el-GR" sz="2400" dirty="0"/>
                        <a:t> </a:t>
                      </a:r>
                      <a:r>
                        <a:rPr lang="en-US" sz="2400" dirty="0"/>
                        <a:t> x</a:t>
                      </a:r>
                      <a:endParaRPr lang="el-G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       x</a:t>
                      </a:r>
                      <a:endParaRPr lang="el-G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35" name="34 - Ομάδα"/>
          <p:cNvGrpSpPr/>
          <p:nvPr/>
        </p:nvGrpSpPr>
        <p:grpSpPr>
          <a:xfrm>
            <a:off x="179512" y="3369766"/>
            <a:ext cx="5184576" cy="851322"/>
            <a:chOff x="179512" y="3399383"/>
            <a:chExt cx="5184576" cy="851322"/>
          </a:xfrm>
        </p:grpSpPr>
        <p:cxnSp>
          <p:nvCxnSpPr>
            <p:cNvPr id="11" name="10 - Ευθεία γραμμή σύνδεσης"/>
            <p:cNvCxnSpPr/>
            <p:nvPr/>
          </p:nvCxnSpPr>
          <p:spPr>
            <a:xfrm>
              <a:off x="755576" y="3861048"/>
              <a:ext cx="4392488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11 - TextBox"/>
            <p:cNvSpPr txBox="1"/>
            <p:nvPr/>
          </p:nvSpPr>
          <p:spPr>
            <a:xfrm>
              <a:off x="611560" y="3399383"/>
              <a:ext cx="47525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mol </a:t>
              </a:r>
              <a:r>
                <a:rPr lang="el-GR" sz="2400" dirty="0"/>
                <a:t>ηλεκτρολύτη που </a:t>
              </a:r>
              <a:r>
                <a:rPr lang="el-GR" sz="2400" dirty="0" err="1"/>
                <a:t>ιοντίσθηκαν</a:t>
              </a:r>
              <a:endParaRPr lang="el-GR" sz="2400" dirty="0"/>
            </a:p>
          </p:txBody>
        </p:sp>
        <p:sp>
          <p:nvSpPr>
            <p:cNvPr id="13" name="12 - TextBox"/>
            <p:cNvSpPr txBox="1"/>
            <p:nvPr/>
          </p:nvSpPr>
          <p:spPr>
            <a:xfrm>
              <a:off x="971600" y="3789040"/>
              <a:ext cx="3600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dirty="0"/>
                <a:t>ολικά </a:t>
              </a:r>
              <a:r>
                <a:rPr lang="en-US" sz="2400" dirty="0"/>
                <a:t>mol </a:t>
              </a:r>
              <a:r>
                <a:rPr lang="el-GR" sz="2400" dirty="0"/>
                <a:t>ηλεκτρολύτη </a:t>
              </a:r>
            </a:p>
          </p:txBody>
        </p:sp>
        <p:sp>
          <p:nvSpPr>
            <p:cNvPr id="15" name="14 - TextBox"/>
            <p:cNvSpPr txBox="1"/>
            <p:nvPr/>
          </p:nvSpPr>
          <p:spPr>
            <a:xfrm>
              <a:off x="179512" y="3573016"/>
              <a:ext cx="7200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dirty="0"/>
                <a:t>α=</a:t>
              </a:r>
            </a:p>
          </p:txBody>
        </p:sp>
      </p:grpSp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5508104" y="3284984"/>
          <a:ext cx="3473450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7" name="Equation" r:id="rId5" imgW="1389857" imgH="420286" progId="Equation.DSMT4">
                  <p:embed/>
                </p:oleObj>
              </mc:Choice>
              <mc:Fallback>
                <p:oleObj name="Equation" r:id="rId5" imgW="1389857" imgH="420286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3284984"/>
                        <a:ext cx="3473450" cy="105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Object 4"/>
          <p:cNvGraphicFramePr>
            <a:graphicFrameLocks noChangeAspect="1"/>
          </p:cNvGraphicFramePr>
          <p:nvPr/>
        </p:nvGraphicFramePr>
        <p:xfrm>
          <a:off x="6732240" y="4869160"/>
          <a:ext cx="1087437" cy="992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8" name="Equation" r:id="rId7" imgW="433404" imgH="395011" progId="Equation.DSMT4">
                  <p:embed/>
                </p:oleObj>
              </mc:Choice>
              <mc:Fallback>
                <p:oleObj name="Equation" r:id="rId7" imgW="433404" imgH="395011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240" y="4869160"/>
                        <a:ext cx="1087437" cy="992187"/>
                      </a:xfrm>
                      <a:prstGeom prst="rect">
                        <a:avLst/>
                      </a:prstGeom>
                      <a:noFill/>
                      <a:ln w="222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6" name="35 - Ομάδα"/>
          <p:cNvGrpSpPr/>
          <p:nvPr/>
        </p:nvGrpSpPr>
        <p:grpSpPr>
          <a:xfrm>
            <a:off x="331912" y="4725144"/>
            <a:ext cx="5176192" cy="1418094"/>
            <a:chOff x="331912" y="5136867"/>
            <a:chExt cx="5176192" cy="1418094"/>
          </a:xfrm>
        </p:grpSpPr>
        <p:sp>
          <p:nvSpPr>
            <p:cNvPr id="17" name="16 - TextBox"/>
            <p:cNvSpPr txBox="1"/>
            <p:nvPr/>
          </p:nvSpPr>
          <p:spPr>
            <a:xfrm>
              <a:off x="800619" y="5136867"/>
              <a:ext cx="470748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mol </a:t>
              </a:r>
              <a:r>
                <a:rPr lang="el-GR" sz="2400" dirty="0"/>
                <a:t>ηλεκτρολύτη που </a:t>
              </a:r>
              <a:r>
                <a:rPr lang="el-GR" sz="2400" dirty="0" err="1"/>
                <a:t>ιοντίσθηκαν</a:t>
              </a:r>
              <a:endParaRPr lang="el-GR" sz="2400" dirty="0"/>
            </a:p>
          </p:txBody>
        </p:sp>
        <p:sp>
          <p:nvSpPr>
            <p:cNvPr id="18" name="17 - TextBox"/>
            <p:cNvSpPr txBox="1"/>
            <p:nvPr/>
          </p:nvSpPr>
          <p:spPr>
            <a:xfrm>
              <a:off x="1403648" y="5775647"/>
              <a:ext cx="36724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dirty="0"/>
                <a:t>ολικά </a:t>
              </a:r>
              <a:r>
                <a:rPr lang="en-US" sz="2400" dirty="0"/>
                <a:t>mol </a:t>
              </a:r>
              <a:r>
                <a:rPr lang="el-GR" sz="2400" dirty="0"/>
                <a:t>ηλεκτρολύτη </a:t>
              </a:r>
            </a:p>
          </p:txBody>
        </p:sp>
        <p:cxnSp>
          <p:nvCxnSpPr>
            <p:cNvPr id="19" name="18 - Ευθεία γραμμή σύνδεσης"/>
            <p:cNvCxnSpPr/>
            <p:nvPr/>
          </p:nvCxnSpPr>
          <p:spPr>
            <a:xfrm>
              <a:off x="827584" y="5844173"/>
              <a:ext cx="4392488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- Ευθεία γραμμή σύνδεσης"/>
            <p:cNvCxnSpPr/>
            <p:nvPr/>
          </p:nvCxnSpPr>
          <p:spPr>
            <a:xfrm>
              <a:off x="899592" y="5526524"/>
              <a:ext cx="4176464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- Ευθεία γραμμή σύνδεσης"/>
            <p:cNvCxnSpPr/>
            <p:nvPr/>
          </p:nvCxnSpPr>
          <p:spPr>
            <a:xfrm>
              <a:off x="1475656" y="6174596"/>
              <a:ext cx="288032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24 - TextBox"/>
            <p:cNvSpPr txBox="1"/>
            <p:nvPr/>
          </p:nvSpPr>
          <p:spPr>
            <a:xfrm>
              <a:off x="1979712" y="5487615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V</a:t>
              </a:r>
              <a:endParaRPr lang="el-GR" sz="2400" dirty="0"/>
            </a:p>
          </p:txBody>
        </p:sp>
        <p:sp>
          <p:nvSpPr>
            <p:cNvPr id="26" name="25 - TextBox"/>
            <p:cNvSpPr txBox="1"/>
            <p:nvPr/>
          </p:nvSpPr>
          <p:spPr>
            <a:xfrm>
              <a:off x="2483768" y="6093296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V</a:t>
              </a:r>
              <a:endParaRPr lang="el-GR" sz="2400" dirty="0"/>
            </a:p>
          </p:txBody>
        </p:sp>
        <p:sp>
          <p:nvSpPr>
            <p:cNvPr id="33" name="32 - TextBox"/>
            <p:cNvSpPr txBox="1"/>
            <p:nvPr/>
          </p:nvSpPr>
          <p:spPr>
            <a:xfrm>
              <a:off x="331912" y="5589240"/>
              <a:ext cx="7200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dirty="0"/>
                <a:t>α=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7504" y="0"/>
            <a:ext cx="8928992" cy="1143000"/>
          </a:xfrm>
        </p:spPr>
        <p:txBody>
          <a:bodyPr>
            <a:normAutofit/>
          </a:bodyPr>
          <a:lstStyle/>
          <a:p>
            <a:r>
              <a:rPr lang="en-US" dirty="0"/>
              <a:t>1. </a:t>
            </a:r>
            <a:r>
              <a:rPr lang="el-GR" dirty="0"/>
              <a:t>Φύση του ηλεκτρολύτη</a:t>
            </a:r>
            <a:r>
              <a:rPr lang="en-US" dirty="0"/>
              <a:t> </a:t>
            </a:r>
            <a:endParaRPr lang="el-GR" dirty="0"/>
          </a:p>
        </p:txBody>
      </p:sp>
      <p:sp>
        <p:nvSpPr>
          <p:cNvPr id="3" name="2 - TextBox"/>
          <p:cNvSpPr txBox="1"/>
          <p:nvPr/>
        </p:nvSpPr>
        <p:spPr>
          <a:xfrm>
            <a:off x="107504" y="1700808"/>
            <a:ext cx="90364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Έστω τα οξέα Η-</a:t>
            </a:r>
            <a:r>
              <a:rPr lang="el-GR" sz="2400" b="1" dirty="0"/>
              <a:t>Α</a:t>
            </a:r>
            <a:r>
              <a:rPr lang="el-GR" sz="2400" dirty="0"/>
              <a:t> και Η-</a:t>
            </a:r>
            <a:r>
              <a:rPr lang="el-GR" sz="2400" b="1" dirty="0"/>
              <a:t>Β</a:t>
            </a:r>
            <a:r>
              <a:rPr lang="el-GR" sz="2400" dirty="0"/>
              <a:t>. </a:t>
            </a:r>
          </a:p>
          <a:p>
            <a:r>
              <a:rPr lang="el-GR" sz="2400" dirty="0"/>
              <a:t>Αν ο (</a:t>
            </a:r>
            <a:r>
              <a:rPr lang="el-GR" sz="2400" i="1" dirty="0"/>
              <a:t>ομοιοπολικός</a:t>
            </a:r>
            <a:r>
              <a:rPr lang="el-GR" sz="2400" dirty="0"/>
              <a:t>) δεσμός μεταξύ Η και Α είναι ασθενέστερος από τον αντίστοιχο μεταξύ Η και Β: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Ποιος δεσμός διασπάται ευκολότερα;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Ποιο οξύ διώχνει ευκολότερα Η</a:t>
            </a:r>
            <a:r>
              <a:rPr lang="el-GR" sz="2400" baseline="30000" dirty="0"/>
              <a:t>+</a:t>
            </a:r>
            <a:r>
              <a:rPr lang="el-GR" sz="2400" dirty="0"/>
              <a:t> 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2400" dirty="0"/>
              <a:t>Ποιο οξύ είναι πιο ισχυρό;</a:t>
            </a:r>
          </a:p>
        </p:txBody>
      </p:sp>
      <p:sp>
        <p:nvSpPr>
          <p:cNvPr id="4" name="3 - TextBox"/>
          <p:cNvSpPr txBox="1"/>
          <p:nvPr/>
        </p:nvSpPr>
        <p:spPr>
          <a:xfrm>
            <a:off x="179512" y="4077072"/>
            <a:ext cx="78488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/>
              <a:t>Ποιοι παράγοντες καθορίζουν από ποιο οξύ θα  απομακρυνθεί ευκολότερα το Η;</a:t>
            </a:r>
          </a:p>
        </p:txBody>
      </p:sp>
      <p:sp>
        <p:nvSpPr>
          <p:cNvPr id="5" name="4 - TextBox"/>
          <p:cNvSpPr txBox="1"/>
          <p:nvPr/>
        </p:nvSpPr>
        <p:spPr>
          <a:xfrm>
            <a:off x="107504" y="5157192"/>
            <a:ext cx="90364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>
                <a:solidFill>
                  <a:srgbClr val="FF0000"/>
                </a:solidFill>
              </a:rPr>
              <a:t>Α) Η </a:t>
            </a:r>
            <a:r>
              <a:rPr lang="el-GR" sz="2800" b="1" dirty="0" err="1">
                <a:solidFill>
                  <a:srgbClr val="FF0000"/>
                </a:solidFill>
              </a:rPr>
              <a:t>ηλεκτραρνητικότητα</a:t>
            </a:r>
            <a:r>
              <a:rPr lang="el-GR" sz="2800" b="1" dirty="0">
                <a:solidFill>
                  <a:srgbClr val="FF0000"/>
                </a:solidFill>
              </a:rPr>
              <a:t> του ατόμου που συγκρατεί το Η.</a:t>
            </a:r>
          </a:p>
          <a:p>
            <a:r>
              <a:rPr lang="el-GR" sz="2800" b="1" dirty="0">
                <a:solidFill>
                  <a:srgbClr val="FF0000"/>
                </a:solidFill>
              </a:rPr>
              <a:t>Β) Η ατομική ακτίνα του ατόμου που συγκρατεί το Η.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971600" y="980728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dirty="0"/>
              <a:t>Ι.</a:t>
            </a:r>
            <a:r>
              <a:rPr lang="en-US" sz="4000" dirty="0"/>
              <a:t> </a:t>
            </a:r>
            <a:r>
              <a:rPr lang="el-GR" sz="4000" dirty="0"/>
              <a:t>μοριακή δομή και ισχύς οξέων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692696"/>
          </a:xfrm>
        </p:spPr>
        <p:txBody>
          <a:bodyPr>
            <a:normAutofit/>
          </a:bodyPr>
          <a:lstStyle/>
          <a:p>
            <a:r>
              <a:rPr lang="en-US" sz="3200" dirty="0"/>
              <a:t>A. </a:t>
            </a:r>
            <a:r>
              <a:rPr lang="el-GR" sz="3200" dirty="0" err="1"/>
              <a:t>ηλεκτραρνητικότητα</a:t>
            </a:r>
            <a:endParaRPr lang="el-GR" sz="3200" dirty="0"/>
          </a:p>
        </p:txBody>
      </p:sp>
      <p:pic>
        <p:nvPicPr>
          <p:cNvPr id="29699" name="Picture 3" descr="E:\downloads\img2_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836113"/>
            <a:ext cx="7386066" cy="4310253"/>
          </a:xfrm>
          <a:prstGeom prst="rect">
            <a:avLst/>
          </a:prstGeom>
          <a:noFill/>
        </p:spPr>
      </p:pic>
      <p:sp>
        <p:nvSpPr>
          <p:cNvPr id="5" name="4 - Δεξιό βέλος"/>
          <p:cNvSpPr/>
          <p:nvPr/>
        </p:nvSpPr>
        <p:spPr>
          <a:xfrm>
            <a:off x="0" y="692696"/>
            <a:ext cx="6516216" cy="504056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tx1"/>
                </a:solidFill>
              </a:rPr>
              <a:t>Αύξηση </a:t>
            </a:r>
            <a:r>
              <a:rPr lang="el-GR" b="1" dirty="0" err="1">
                <a:solidFill>
                  <a:schemeClr val="tx1"/>
                </a:solidFill>
              </a:rPr>
              <a:t>ηλεκτραρνητικότητας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6588224" y="692696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F&gt;O&gt;N&gt;……C &gt;H</a:t>
            </a:r>
            <a:endParaRPr lang="el-GR" sz="2400" dirty="0"/>
          </a:p>
        </p:txBody>
      </p:sp>
      <p:cxnSp>
        <p:nvCxnSpPr>
          <p:cNvPr id="13" name="12 - Ευθύγραμμο βέλος σύνδεσης"/>
          <p:cNvCxnSpPr>
            <a:cxnSpLocks/>
          </p:cNvCxnSpPr>
          <p:nvPr/>
        </p:nvCxnSpPr>
        <p:spPr>
          <a:xfrm>
            <a:off x="5220072" y="3060249"/>
            <a:ext cx="1584176" cy="0"/>
          </a:xfrm>
          <a:prstGeom prst="straightConnector1">
            <a:avLst/>
          </a:prstGeom>
          <a:ln w="158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86 - TextBox"/>
          <p:cNvSpPr txBox="1"/>
          <p:nvPr/>
        </p:nvSpPr>
        <p:spPr>
          <a:xfrm>
            <a:off x="2051720" y="6165304"/>
            <a:ext cx="3744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HF&gt;H</a:t>
            </a:r>
            <a:r>
              <a:rPr lang="en-US" sz="3200" baseline="-25000" dirty="0"/>
              <a:t>2</a:t>
            </a:r>
            <a:r>
              <a:rPr lang="en-US" sz="3200" dirty="0"/>
              <a:t>O&gt;NH</a:t>
            </a:r>
            <a:r>
              <a:rPr lang="en-US" sz="3200" baseline="-25000" dirty="0"/>
              <a:t>3</a:t>
            </a:r>
            <a:r>
              <a:rPr lang="en-US" sz="3200" dirty="0"/>
              <a:t>&gt;CH</a:t>
            </a:r>
            <a:r>
              <a:rPr lang="en-US" sz="3200" baseline="-25000" dirty="0"/>
              <a:t>4</a:t>
            </a:r>
            <a:endParaRPr lang="el-GR" sz="3200" baseline="-25000" dirty="0"/>
          </a:p>
        </p:txBody>
      </p:sp>
      <p:sp>
        <p:nvSpPr>
          <p:cNvPr id="54" name="4 - Δεξιό βέλος">
            <a:extLst>
              <a:ext uri="{FF2B5EF4-FFF2-40B4-BE49-F238E27FC236}">
                <a16:creationId xmlns:a16="http://schemas.microsoft.com/office/drawing/2014/main" id="{F0F237E0-FE15-4811-BC2B-A26BEDB02FD9}"/>
              </a:ext>
            </a:extLst>
          </p:cNvPr>
          <p:cNvSpPr/>
          <p:nvPr/>
        </p:nvSpPr>
        <p:spPr>
          <a:xfrm>
            <a:off x="35496" y="1340768"/>
            <a:ext cx="6516216" cy="504056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rgbClr val="FF0000"/>
                </a:solidFill>
              </a:rPr>
              <a:t>Αύξηση ισχύος οξέων</a:t>
            </a:r>
          </a:p>
        </p:txBody>
      </p:sp>
      <p:grpSp>
        <p:nvGrpSpPr>
          <p:cNvPr id="12" name="Ομάδα 11">
            <a:extLst>
              <a:ext uri="{FF2B5EF4-FFF2-40B4-BE49-F238E27FC236}">
                <a16:creationId xmlns:a16="http://schemas.microsoft.com/office/drawing/2014/main" id="{EC182C94-DDC5-4C24-A109-F1A731F9257D}"/>
              </a:ext>
            </a:extLst>
          </p:cNvPr>
          <p:cNvGrpSpPr/>
          <p:nvPr/>
        </p:nvGrpSpPr>
        <p:grpSpPr>
          <a:xfrm>
            <a:off x="7452320" y="2988241"/>
            <a:ext cx="1296144" cy="461665"/>
            <a:chOff x="7452320" y="2988241"/>
            <a:chExt cx="1296144" cy="461665"/>
          </a:xfrm>
        </p:grpSpPr>
        <p:grpSp>
          <p:nvGrpSpPr>
            <p:cNvPr id="34" name="19 - Ομάδα"/>
            <p:cNvGrpSpPr/>
            <p:nvPr/>
          </p:nvGrpSpPr>
          <p:grpSpPr>
            <a:xfrm>
              <a:off x="8054350" y="3132271"/>
              <a:ext cx="46042" cy="144002"/>
              <a:chOff x="1835696" y="5301222"/>
              <a:chExt cx="46042" cy="144002"/>
            </a:xfrm>
          </p:grpSpPr>
          <p:sp>
            <p:nvSpPr>
              <p:cNvPr id="37" name="36 - Έλλειψη"/>
              <p:cNvSpPr>
                <a:spLocks noChangeAspect="1"/>
              </p:cNvSpPr>
              <p:nvPr/>
            </p:nvSpPr>
            <p:spPr>
              <a:xfrm>
                <a:off x="1835710" y="5301222"/>
                <a:ext cx="46028" cy="4602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8" name="37 - Έλλειψη"/>
              <p:cNvSpPr>
                <a:spLocks noChangeAspect="1"/>
              </p:cNvSpPr>
              <p:nvPr/>
            </p:nvSpPr>
            <p:spPr>
              <a:xfrm>
                <a:off x="1835696" y="5399196"/>
                <a:ext cx="46028" cy="4602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35" name="34 - TextBox"/>
            <p:cNvSpPr txBox="1"/>
            <p:nvPr/>
          </p:nvSpPr>
          <p:spPr>
            <a:xfrm>
              <a:off x="7452320" y="2988241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H</a:t>
              </a:r>
              <a:endParaRPr lang="el-GR" sz="2400" dirty="0"/>
            </a:p>
          </p:txBody>
        </p:sp>
        <p:sp>
          <p:nvSpPr>
            <p:cNvPr id="36" name="35 - TextBox"/>
            <p:cNvSpPr txBox="1"/>
            <p:nvPr/>
          </p:nvSpPr>
          <p:spPr>
            <a:xfrm>
              <a:off x="8100392" y="2988241"/>
              <a:ext cx="64807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OH</a:t>
              </a:r>
              <a:endParaRPr lang="el-GR" sz="2400" dirty="0"/>
            </a:p>
          </p:txBody>
        </p:sp>
        <p:sp>
          <p:nvSpPr>
            <p:cNvPr id="3" name="Ορθογώνιο 2">
              <a:extLst>
                <a:ext uri="{FF2B5EF4-FFF2-40B4-BE49-F238E27FC236}">
                  <a16:creationId xmlns:a16="http://schemas.microsoft.com/office/drawing/2014/main" id="{78F3D73B-EB30-46E1-BC03-DCD51532B4FF}"/>
                </a:ext>
              </a:extLst>
            </p:cNvPr>
            <p:cNvSpPr/>
            <p:nvPr/>
          </p:nvSpPr>
          <p:spPr>
            <a:xfrm>
              <a:off x="7524328" y="3068960"/>
              <a:ext cx="1152000" cy="28803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4" name="Ομάδα 3">
            <a:extLst>
              <a:ext uri="{FF2B5EF4-FFF2-40B4-BE49-F238E27FC236}">
                <a16:creationId xmlns:a16="http://schemas.microsoft.com/office/drawing/2014/main" id="{366782B8-7A0B-417C-AC8F-E08248EE2781}"/>
              </a:ext>
            </a:extLst>
          </p:cNvPr>
          <p:cNvGrpSpPr/>
          <p:nvPr/>
        </p:nvGrpSpPr>
        <p:grpSpPr>
          <a:xfrm>
            <a:off x="7452448" y="2535287"/>
            <a:ext cx="1224008" cy="461665"/>
            <a:chOff x="7452320" y="2556193"/>
            <a:chExt cx="1224008" cy="461665"/>
          </a:xfrm>
        </p:grpSpPr>
        <p:grpSp>
          <p:nvGrpSpPr>
            <p:cNvPr id="22" name="21 - Ομάδα"/>
            <p:cNvGrpSpPr/>
            <p:nvPr/>
          </p:nvGrpSpPr>
          <p:grpSpPr>
            <a:xfrm>
              <a:off x="7452320" y="2556193"/>
              <a:ext cx="1080120" cy="461665"/>
              <a:chOff x="971600" y="5157192"/>
              <a:chExt cx="1080120" cy="461665"/>
            </a:xfrm>
          </p:grpSpPr>
          <p:grpSp>
            <p:nvGrpSpPr>
              <p:cNvPr id="20" name="19 - Ομάδα"/>
              <p:cNvGrpSpPr/>
              <p:nvPr/>
            </p:nvGrpSpPr>
            <p:grpSpPr>
              <a:xfrm>
                <a:off x="1645638" y="5301222"/>
                <a:ext cx="46042" cy="144002"/>
                <a:chOff x="1835696" y="5301222"/>
                <a:chExt cx="46042" cy="144002"/>
              </a:xfrm>
            </p:grpSpPr>
            <p:sp>
              <p:nvSpPr>
                <p:cNvPr id="17" name="16 - Έλλειψη"/>
                <p:cNvSpPr>
                  <a:spLocks noChangeAspect="1"/>
                </p:cNvSpPr>
                <p:nvPr/>
              </p:nvSpPr>
              <p:spPr>
                <a:xfrm>
                  <a:off x="1835710" y="5301222"/>
                  <a:ext cx="46028" cy="46028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8" name="17 - Έλλειψη"/>
                <p:cNvSpPr>
                  <a:spLocks noChangeAspect="1"/>
                </p:cNvSpPr>
                <p:nvPr/>
              </p:nvSpPr>
              <p:spPr>
                <a:xfrm>
                  <a:off x="1835696" y="5399196"/>
                  <a:ext cx="46028" cy="46028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sp>
            <p:nvSpPr>
              <p:cNvPr id="19" name="18 - TextBox"/>
              <p:cNvSpPr txBox="1"/>
              <p:nvPr/>
            </p:nvSpPr>
            <p:spPr>
              <a:xfrm>
                <a:off x="971600" y="5157192"/>
                <a:ext cx="3600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H</a:t>
                </a:r>
                <a:endParaRPr lang="el-GR" sz="2400" dirty="0"/>
              </a:p>
            </p:txBody>
          </p:sp>
          <p:sp>
            <p:nvSpPr>
              <p:cNvPr id="21" name="20 - TextBox"/>
              <p:cNvSpPr txBox="1"/>
              <p:nvPr/>
            </p:nvSpPr>
            <p:spPr>
              <a:xfrm>
                <a:off x="1691680" y="5157192"/>
                <a:ext cx="3600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F</a:t>
                </a:r>
                <a:endParaRPr lang="el-GR" sz="2400" dirty="0"/>
              </a:p>
            </p:txBody>
          </p:sp>
        </p:grpSp>
        <p:sp>
          <p:nvSpPr>
            <p:cNvPr id="55" name="Ορθογώνιο 54">
              <a:extLst>
                <a:ext uri="{FF2B5EF4-FFF2-40B4-BE49-F238E27FC236}">
                  <a16:creationId xmlns:a16="http://schemas.microsoft.com/office/drawing/2014/main" id="{3EA5BE54-152D-4181-A61D-CA935853CC23}"/>
                </a:ext>
              </a:extLst>
            </p:cNvPr>
            <p:cNvSpPr/>
            <p:nvPr/>
          </p:nvSpPr>
          <p:spPr>
            <a:xfrm>
              <a:off x="7524328" y="2636912"/>
              <a:ext cx="1152000" cy="28803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0" name="Ομάδα 9">
            <a:extLst>
              <a:ext uri="{FF2B5EF4-FFF2-40B4-BE49-F238E27FC236}">
                <a16:creationId xmlns:a16="http://schemas.microsoft.com/office/drawing/2014/main" id="{A44EBB37-C8B3-4046-B2B1-F861EC5AF18E}"/>
              </a:ext>
            </a:extLst>
          </p:cNvPr>
          <p:cNvGrpSpPr/>
          <p:nvPr/>
        </p:nvGrpSpPr>
        <p:grpSpPr>
          <a:xfrm>
            <a:off x="7452320" y="3429000"/>
            <a:ext cx="1440160" cy="488705"/>
            <a:chOff x="7452320" y="3762000"/>
            <a:chExt cx="1440160" cy="488705"/>
          </a:xfrm>
        </p:grpSpPr>
        <p:sp>
          <p:nvSpPr>
            <p:cNvPr id="71" name="70 - TextBox"/>
            <p:cNvSpPr txBox="1"/>
            <p:nvPr/>
          </p:nvSpPr>
          <p:spPr>
            <a:xfrm>
              <a:off x="8100392" y="3762000"/>
              <a:ext cx="7920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NH</a:t>
              </a:r>
              <a:r>
                <a:rPr lang="en-US" sz="2400" baseline="-25000" dirty="0"/>
                <a:t>2</a:t>
              </a:r>
              <a:endParaRPr lang="el-GR" sz="2400" baseline="-25000" dirty="0"/>
            </a:p>
          </p:txBody>
        </p:sp>
        <p:grpSp>
          <p:nvGrpSpPr>
            <p:cNvPr id="8" name="Ομάδα 7">
              <a:extLst>
                <a:ext uri="{FF2B5EF4-FFF2-40B4-BE49-F238E27FC236}">
                  <a16:creationId xmlns:a16="http://schemas.microsoft.com/office/drawing/2014/main" id="{46B1C03F-A5D1-4A7C-B0CC-7CB4CC7E2AFD}"/>
                </a:ext>
              </a:extLst>
            </p:cNvPr>
            <p:cNvGrpSpPr/>
            <p:nvPr/>
          </p:nvGrpSpPr>
          <p:grpSpPr>
            <a:xfrm>
              <a:off x="7452320" y="3789040"/>
              <a:ext cx="1224008" cy="461665"/>
              <a:chOff x="7452320" y="3789040"/>
              <a:chExt cx="1224008" cy="461665"/>
            </a:xfrm>
          </p:grpSpPr>
          <p:grpSp>
            <p:nvGrpSpPr>
              <p:cNvPr id="69" name="19 - Ομάδα"/>
              <p:cNvGrpSpPr/>
              <p:nvPr/>
            </p:nvGrpSpPr>
            <p:grpSpPr>
              <a:xfrm>
                <a:off x="8028384" y="3933070"/>
                <a:ext cx="46042" cy="144002"/>
                <a:chOff x="1835696" y="5301222"/>
                <a:chExt cx="46042" cy="144002"/>
              </a:xfrm>
            </p:grpSpPr>
            <p:sp>
              <p:nvSpPr>
                <p:cNvPr id="72" name="71 - Έλλειψη"/>
                <p:cNvSpPr>
                  <a:spLocks noChangeAspect="1"/>
                </p:cNvSpPr>
                <p:nvPr/>
              </p:nvSpPr>
              <p:spPr>
                <a:xfrm>
                  <a:off x="1835710" y="5301222"/>
                  <a:ext cx="46028" cy="4602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73" name="72 - Έλλειψη"/>
                <p:cNvSpPr>
                  <a:spLocks noChangeAspect="1"/>
                </p:cNvSpPr>
                <p:nvPr/>
              </p:nvSpPr>
              <p:spPr>
                <a:xfrm>
                  <a:off x="1835696" y="5399196"/>
                  <a:ext cx="46028" cy="4602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sp>
            <p:nvSpPr>
              <p:cNvPr id="70" name="69 - TextBox"/>
              <p:cNvSpPr txBox="1"/>
              <p:nvPr/>
            </p:nvSpPr>
            <p:spPr>
              <a:xfrm>
                <a:off x="7452320" y="3789040"/>
                <a:ext cx="3600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H</a:t>
                </a:r>
                <a:endParaRPr lang="el-GR" sz="2400" dirty="0"/>
              </a:p>
            </p:txBody>
          </p:sp>
          <p:sp>
            <p:nvSpPr>
              <p:cNvPr id="56" name="Ορθογώνιο 55">
                <a:extLst>
                  <a:ext uri="{FF2B5EF4-FFF2-40B4-BE49-F238E27FC236}">
                    <a16:creationId xmlns:a16="http://schemas.microsoft.com/office/drawing/2014/main" id="{507BD0B3-78CE-4685-896C-BB79684CC5A6}"/>
                  </a:ext>
                </a:extLst>
              </p:cNvPr>
              <p:cNvSpPr/>
              <p:nvPr/>
            </p:nvSpPr>
            <p:spPr>
              <a:xfrm>
                <a:off x="7524328" y="3861048"/>
                <a:ext cx="1152000" cy="288032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p:grpSp>
        <p:nvGrpSpPr>
          <p:cNvPr id="11" name="Ομάδα 10">
            <a:extLst>
              <a:ext uri="{FF2B5EF4-FFF2-40B4-BE49-F238E27FC236}">
                <a16:creationId xmlns:a16="http://schemas.microsoft.com/office/drawing/2014/main" id="{0106174D-C0DB-49BF-87BB-4FCCFCB68C76}"/>
              </a:ext>
            </a:extLst>
          </p:cNvPr>
          <p:cNvGrpSpPr/>
          <p:nvPr/>
        </p:nvGrpSpPr>
        <p:grpSpPr>
          <a:xfrm>
            <a:off x="7452320" y="3903439"/>
            <a:ext cx="1440160" cy="461665"/>
            <a:chOff x="7452320" y="3831431"/>
            <a:chExt cx="1440160" cy="461665"/>
          </a:xfrm>
        </p:grpSpPr>
        <p:grpSp>
          <p:nvGrpSpPr>
            <p:cNvPr id="82" name="19 - Ομάδα"/>
            <p:cNvGrpSpPr/>
            <p:nvPr/>
          </p:nvGrpSpPr>
          <p:grpSpPr>
            <a:xfrm>
              <a:off x="7992000" y="4005078"/>
              <a:ext cx="46042" cy="144002"/>
              <a:chOff x="1835696" y="5301222"/>
              <a:chExt cx="46042" cy="144002"/>
            </a:xfrm>
          </p:grpSpPr>
          <p:sp>
            <p:nvSpPr>
              <p:cNvPr id="85" name="84 - Έλλειψη"/>
              <p:cNvSpPr>
                <a:spLocks noChangeAspect="1"/>
              </p:cNvSpPr>
              <p:nvPr/>
            </p:nvSpPr>
            <p:spPr>
              <a:xfrm>
                <a:off x="1835710" y="5301222"/>
                <a:ext cx="46028" cy="4602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86" name="85 - Έλλειψη"/>
              <p:cNvSpPr>
                <a:spLocks noChangeAspect="1"/>
              </p:cNvSpPr>
              <p:nvPr/>
            </p:nvSpPr>
            <p:spPr>
              <a:xfrm>
                <a:off x="1835696" y="5399196"/>
                <a:ext cx="46028" cy="46028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83" name="82 - TextBox"/>
            <p:cNvSpPr txBox="1"/>
            <p:nvPr/>
          </p:nvSpPr>
          <p:spPr>
            <a:xfrm>
              <a:off x="7452320" y="3831431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H</a:t>
              </a:r>
              <a:endParaRPr lang="el-GR" sz="2400" dirty="0"/>
            </a:p>
          </p:txBody>
        </p:sp>
        <p:sp>
          <p:nvSpPr>
            <p:cNvPr id="84" name="83 - TextBox"/>
            <p:cNvSpPr txBox="1"/>
            <p:nvPr/>
          </p:nvSpPr>
          <p:spPr>
            <a:xfrm>
              <a:off x="8100392" y="3831431"/>
              <a:ext cx="7920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CH</a:t>
              </a:r>
              <a:r>
                <a:rPr lang="en-US" sz="2400" baseline="-25000" dirty="0"/>
                <a:t>3</a:t>
              </a:r>
              <a:endParaRPr lang="el-GR" sz="2400" baseline="-25000" dirty="0"/>
            </a:p>
          </p:txBody>
        </p:sp>
        <p:sp>
          <p:nvSpPr>
            <p:cNvPr id="57" name="Ορθογώνιο 56">
              <a:extLst>
                <a:ext uri="{FF2B5EF4-FFF2-40B4-BE49-F238E27FC236}">
                  <a16:creationId xmlns:a16="http://schemas.microsoft.com/office/drawing/2014/main" id="{78767C1D-19F5-4FF8-8075-E1731B58B4B7}"/>
                </a:ext>
              </a:extLst>
            </p:cNvPr>
            <p:cNvSpPr/>
            <p:nvPr/>
          </p:nvSpPr>
          <p:spPr>
            <a:xfrm>
              <a:off x="7524328" y="3933056"/>
              <a:ext cx="1152000" cy="28803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87" grpId="0"/>
      <p:bldP spid="5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80728"/>
          </a:xfrm>
        </p:spPr>
        <p:txBody>
          <a:bodyPr>
            <a:normAutofit/>
          </a:bodyPr>
          <a:lstStyle/>
          <a:p>
            <a:r>
              <a:rPr lang="en-US" sz="3200" dirty="0"/>
              <a:t>B. </a:t>
            </a:r>
            <a:r>
              <a:rPr lang="el-GR" sz="3200" dirty="0"/>
              <a:t>Ατομική ακτίνα</a:t>
            </a:r>
          </a:p>
        </p:txBody>
      </p:sp>
      <p:pic>
        <p:nvPicPr>
          <p:cNvPr id="3" name="Picture 3" descr="E:\downloads\img2_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764704"/>
            <a:ext cx="7386066" cy="4310253"/>
          </a:xfrm>
          <a:prstGeom prst="rect">
            <a:avLst/>
          </a:prstGeom>
          <a:noFill/>
        </p:spPr>
      </p:pic>
      <p:sp>
        <p:nvSpPr>
          <p:cNvPr id="5" name="4 - Δεξιό βέλος"/>
          <p:cNvSpPr/>
          <p:nvPr/>
        </p:nvSpPr>
        <p:spPr>
          <a:xfrm rot="5400000">
            <a:off x="6300192" y="2996952"/>
            <a:ext cx="3312368" cy="72008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tx1"/>
                </a:solidFill>
              </a:rPr>
              <a:t>Αύξηση ατομικής ακτίνας</a:t>
            </a:r>
          </a:p>
        </p:txBody>
      </p:sp>
      <p:sp>
        <p:nvSpPr>
          <p:cNvPr id="6" name="5 - Έλλειψη"/>
          <p:cNvSpPr/>
          <p:nvPr/>
        </p:nvSpPr>
        <p:spPr>
          <a:xfrm>
            <a:off x="7020272" y="5445224"/>
            <a:ext cx="914400" cy="9144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>
                <a:solidFill>
                  <a:schemeClr val="tx1"/>
                </a:solidFill>
              </a:rPr>
              <a:t>Ι</a:t>
            </a:r>
          </a:p>
        </p:txBody>
      </p:sp>
      <p:sp>
        <p:nvSpPr>
          <p:cNvPr id="7" name="6 - Έλλειψη"/>
          <p:cNvSpPr>
            <a:spLocks noChangeAspect="1"/>
          </p:cNvSpPr>
          <p:nvPr/>
        </p:nvSpPr>
        <p:spPr>
          <a:xfrm>
            <a:off x="6726520" y="5727536"/>
            <a:ext cx="365760" cy="36576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>
                <a:solidFill>
                  <a:schemeClr val="tx1"/>
                </a:solidFill>
              </a:rPr>
              <a:t>Η</a:t>
            </a:r>
          </a:p>
        </p:txBody>
      </p:sp>
      <p:sp>
        <p:nvSpPr>
          <p:cNvPr id="8" name="7 - Έλλειψη"/>
          <p:cNvSpPr>
            <a:spLocks noChangeAspect="1"/>
          </p:cNvSpPr>
          <p:nvPr/>
        </p:nvSpPr>
        <p:spPr>
          <a:xfrm>
            <a:off x="5378936" y="5517232"/>
            <a:ext cx="777240" cy="77724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Br</a:t>
            </a:r>
            <a:endParaRPr lang="el-GR" sz="2400" dirty="0">
              <a:solidFill>
                <a:schemeClr val="tx1"/>
              </a:solidFill>
            </a:endParaRPr>
          </a:p>
        </p:txBody>
      </p:sp>
      <p:sp>
        <p:nvSpPr>
          <p:cNvPr id="9" name="8 - Έλλειψη"/>
          <p:cNvSpPr>
            <a:spLocks noChangeAspect="1"/>
          </p:cNvSpPr>
          <p:nvPr/>
        </p:nvSpPr>
        <p:spPr>
          <a:xfrm>
            <a:off x="5076056" y="5733256"/>
            <a:ext cx="365760" cy="36576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>
                <a:solidFill>
                  <a:schemeClr val="tx1"/>
                </a:solidFill>
              </a:rPr>
              <a:t>Η</a:t>
            </a:r>
          </a:p>
        </p:txBody>
      </p:sp>
      <p:sp>
        <p:nvSpPr>
          <p:cNvPr id="10" name="9 - Έλλειψη"/>
          <p:cNvSpPr>
            <a:spLocks noChangeAspect="1"/>
          </p:cNvSpPr>
          <p:nvPr/>
        </p:nvSpPr>
        <p:spPr>
          <a:xfrm>
            <a:off x="3641619" y="5551512"/>
            <a:ext cx="685800" cy="685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/>
                </a:solidFill>
              </a:rPr>
              <a:t>Cl</a:t>
            </a:r>
            <a:endParaRPr lang="el-GR" sz="2400" dirty="0">
              <a:solidFill>
                <a:schemeClr val="tx1"/>
              </a:solidFill>
            </a:endParaRPr>
          </a:p>
        </p:txBody>
      </p:sp>
      <p:sp>
        <p:nvSpPr>
          <p:cNvPr id="11" name="10 - Έλλειψη"/>
          <p:cNvSpPr>
            <a:spLocks noChangeAspect="1"/>
          </p:cNvSpPr>
          <p:nvPr/>
        </p:nvSpPr>
        <p:spPr>
          <a:xfrm>
            <a:off x="3347864" y="5727536"/>
            <a:ext cx="365760" cy="36576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>
                <a:solidFill>
                  <a:schemeClr val="tx1"/>
                </a:solidFill>
              </a:rPr>
              <a:t>Η</a:t>
            </a:r>
          </a:p>
        </p:txBody>
      </p:sp>
      <p:sp>
        <p:nvSpPr>
          <p:cNvPr id="12" name="11 - Έλλειψη"/>
          <p:cNvSpPr>
            <a:spLocks noChangeAspect="1"/>
          </p:cNvSpPr>
          <p:nvPr/>
        </p:nvSpPr>
        <p:spPr>
          <a:xfrm>
            <a:off x="1985434" y="5661248"/>
            <a:ext cx="4572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F</a:t>
            </a:r>
            <a:endParaRPr lang="el-GR" sz="2400" dirty="0">
              <a:solidFill>
                <a:schemeClr val="tx1"/>
              </a:solidFill>
            </a:endParaRPr>
          </a:p>
        </p:txBody>
      </p:sp>
      <p:sp>
        <p:nvSpPr>
          <p:cNvPr id="13" name="12 - Έλλειψη"/>
          <p:cNvSpPr>
            <a:spLocks noChangeAspect="1"/>
          </p:cNvSpPr>
          <p:nvPr/>
        </p:nvSpPr>
        <p:spPr>
          <a:xfrm>
            <a:off x="1691680" y="5727536"/>
            <a:ext cx="365760" cy="36576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>
                <a:solidFill>
                  <a:schemeClr val="tx1"/>
                </a:solidFill>
              </a:rPr>
              <a:t>Η</a:t>
            </a:r>
          </a:p>
        </p:txBody>
      </p:sp>
      <p:sp>
        <p:nvSpPr>
          <p:cNvPr id="14" name="13 - TextBox"/>
          <p:cNvSpPr txBox="1"/>
          <p:nvPr/>
        </p:nvSpPr>
        <p:spPr>
          <a:xfrm>
            <a:off x="1547664" y="6334780"/>
            <a:ext cx="6336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   HF        &lt;     </a:t>
            </a:r>
            <a:r>
              <a:rPr lang="en-US" sz="2800" dirty="0" err="1"/>
              <a:t>HCl</a:t>
            </a:r>
            <a:r>
              <a:rPr lang="en-US" sz="2800" dirty="0"/>
              <a:t>         &lt;      </a:t>
            </a:r>
            <a:r>
              <a:rPr lang="en-US" sz="2800" dirty="0" err="1"/>
              <a:t>HBr</a:t>
            </a:r>
            <a:r>
              <a:rPr lang="en-US" sz="2800" dirty="0"/>
              <a:t>      &lt;         HI</a:t>
            </a:r>
            <a:endParaRPr lang="el-GR" sz="2800" dirty="0"/>
          </a:p>
        </p:txBody>
      </p:sp>
      <p:sp>
        <p:nvSpPr>
          <p:cNvPr id="15" name="14 - TextBox"/>
          <p:cNvSpPr txBox="1"/>
          <p:nvPr/>
        </p:nvSpPr>
        <p:spPr>
          <a:xfrm>
            <a:off x="0" y="4869160"/>
            <a:ext cx="1619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Ισχύς δεσμού </a:t>
            </a:r>
            <a:r>
              <a:rPr lang="en-US" sz="2400" dirty="0"/>
              <a:t>(KJ/mol)</a:t>
            </a:r>
            <a:r>
              <a:rPr lang="el-GR" sz="2400" dirty="0"/>
              <a:t>:</a:t>
            </a:r>
          </a:p>
        </p:txBody>
      </p:sp>
      <p:sp>
        <p:nvSpPr>
          <p:cNvPr id="16" name="15 - TextBox"/>
          <p:cNvSpPr txBox="1"/>
          <p:nvPr/>
        </p:nvSpPr>
        <p:spPr>
          <a:xfrm>
            <a:off x="1691680" y="5013176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568.2                 431.9              366.1            298.3</a:t>
            </a:r>
            <a:endParaRPr lang="el-GR" sz="2400" dirty="0"/>
          </a:p>
        </p:txBody>
      </p:sp>
      <p:sp>
        <p:nvSpPr>
          <p:cNvPr id="17" name="4 - Δεξιό βέλος">
            <a:extLst>
              <a:ext uri="{FF2B5EF4-FFF2-40B4-BE49-F238E27FC236}">
                <a16:creationId xmlns:a16="http://schemas.microsoft.com/office/drawing/2014/main" id="{FFBE0AF6-D890-4B0A-8496-E60A12077BFC}"/>
              </a:ext>
            </a:extLst>
          </p:cNvPr>
          <p:cNvSpPr/>
          <p:nvPr/>
        </p:nvSpPr>
        <p:spPr>
          <a:xfrm rot="5400000">
            <a:off x="7020272" y="2996952"/>
            <a:ext cx="3312368" cy="720080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rgbClr val="FF0000"/>
                </a:solidFill>
              </a:rPr>
              <a:t>Αύξηση ισχύος οξέων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95B491-75B7-4E75-B248-8694A08163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5913407" y="2663657"/>
            <a:ext cx="1682642" cy="1889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6" grpId="0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>
            <a:extLst>
              <a:ext uri="{FF2B5EF4-FFF2-40B4-BE49-F238E27FC236}">
                <a16:creationId xmlns:a16="http://schemas.microsoft.com/office/drawing/2014/main" id="{11E9C7D3-17C8-48C3-A3E3-C0173F7689A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98072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200" b="1" dirty="0">
                <a:solidFill>
                  <a:srgbClr val="FF0000"/>
                </a:solidFill>
              </a:rPr>
              <a:t>Πως μεταβάλλεται η ισχύς των οξέων στον Π.Π;</a:t>
            </a:r>
          </a:p>
        </p:txBody>
      </p:sp>
      <p:pic>
        <p:nvPicPr>
          <p:cNvPr id="3" name="Picture 3" descr="E:\downloads\img2_4.jpg">
            <a:extLst>
              <a:ext uri="{FF2B5EF4-FFF2-40B4-BE49-F238E27FC236}">
                <a16:creationId xmlns:a16="http://schemas.microsoft.com/office/drawing/2014/main" id="{F7D38AF5-07AE-483B-8BAB-30CE995D9C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484784"/>
            <a:ext cx="7386066" cy="4310253"/>
          </a:xfrm>
          <a:prstGeom prst="rect">
            <a:avLst/>
          </a:prstGeom>
          <a:noFill/>
        </p:spPr>
      </p:pic>
      <p:sp>
        <p:nvSpPr>
          <p:cNvPr id="4" name="4 - Δεξιό βέλος">
            <a:extLst>
              <a:ext uri="{FF2B5EF4-FFF2-40B4-BE49-F238E27FC236}">
                <a16:creationId xmlns:a16="http://schemas.microsoft.com/office/drawing/2014/main" id="{0F583BFA-49B9-4ED3-AD7C-996E2084A2D9}"/>
              </a:ext>
            </a:extLst>
          </p:cNvPr>
          <p:cNvSpPr/>
          <p:nvPr/>
        </p:nvSpPr>
        <p:spPr>
          <a:xfrm>
            <a:off x="611560" y="836712"/>
            <a:ext cx="6516216" cy="504056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tx1"/>
                </a:solidFill>
              </a:rPr>
              <a:t>Αύξηση </a:t>
            </a:r>
            <a:r>
              <a:rPr lang="el-GR" b="1" dirty="0" err="1">
                <a:solidFill>
                  <a:schemeClr val="tx1"/>
                </a:solidFill>
              </a:rPr>
              <a:t>ηλεκτραρνητικότητας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5" name="4 - Δεξιό βέλος">
            <a:extLst>
              <a:ext uri="{FF2B5EF4-FFF2-40B4-BE49-F238E27FC236}">
                <a16:creationId xmlns:a16="http://schemas.microsoft.com/office/drawing/2014/main" id="{CB5C2A66-C56A-4986-AABC-ECB0FB25DAB6}"/>
              </a:ext>
            </a:extLst>
          </p:cNvPr>
          <p:cNvSpPr/>
          <p:nvPr/>
        </p:nvSpPr>
        <p:spPr>
          <a:xfrm rot="5400000">
            <a:off x="6300192" y="2996952"/>
            <a:ext cx="3312368" cy="72008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tx1"/>
                </a:solidFill>
              </a:rPr>
              <a:t>Αύξηση ατομικής ακτίνας</a:t>
            </a:r>
          </a:p>
        </p:txBody>
      </p:sp>
    </p:spTree>
    <p:extLst>
      <p:ext uri="{BB962C8B-B14F-4D97-AF65-F5344CB8AC3E}">
        <p14:creationId xmlns:p14="http://schemas.microsoft.com/office/powerpoint/2010/main" val="3555185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0" y="44624"/>
            <a:ext cx="90364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II</a:t>
            </a:r>
            <a:r>
              <a:rPr lang="el-GR" sz="4000" dirty="0"/>
              <a:t>. μοριακή δομή και ισχύς βάσεων</a:t>
            </a:r>
          </a:p>
        </p:txBody>
      </p:sp>
      <p:pic>
        <p:nvPicPr>
          <p:cNvPr id="4" name="Picture 3" descr="E:\downloads\img2_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772816"/>
            <a:ext cx="7386066" cy="4310253"/>
          </a:xfrm>
          <a:prstGeom prst="rect">
            <a:avLst/>
          </a:prstGeom>
          <a:noFill/>
        </p:spPr>
      </p:pic>
      <p:sp>
        <p:nvSpPr>
          <p:cNvPr id="7" name="Βέλος: Αριστερό 6">
            <a:extLst>
              <a:ext uri="{FF2B5EF4-FFF2-40B4-BE49-F238E27FC236}">
                <a16:creationId xmlns:a16="http://schemas.microsoft.com/office/drawing/2014/main" id="{5E73E067-74E5-46A9-8523-341CB52FB2A1}"/>
              </a:ext>
            </a:extLst>
          </p:cNvPr>
          <p:cNvSpPr/>
          <p:nvPr/>
        </p:nvSpPr>
        <p:spPr>
          <a:xfrm>
            <a:off x="683568" y="1196752"/>
            <a:ext cx="7056784" cy="576064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tx2"/>
                </a:solidFill>
              </a:rPr>
              <a:t>Αύξηση βασικού χαρακτήρα</a:t>
            </a:r>
          </a:p>
        </p:txBody>
      </p:sp>
      <p:sp>
        <p:nvSpPr>
          <p:cNvPr id="21" name="1 - Τίτλος">
            <a:extLst>
              <a:ext uri="{FF2B5EF4-FFF2-40B4-BE49-F238E27FC236}">
                <a16:creationId xmlns:a16="http://schemas.microsoft.com/office/drawing/2014/main" id="{08F1A899-72D1-4D59-9AAE-565AE7BC0E0E}"/>
              </a:ext>
            </a:extLst>
          </p:cNvPr>
          <p:cNvSpPr txBox="1">
            <a:spLocks/>
          </p:cNvSpPr>
          <p:nvPr/>
        </p:nvSpPr>
        <p:spPr>
          <a:xfrm>
            <a:off x="395536" y="620688"/>
            <a:ext cx="8229600" cy="504056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200" b="1" i="1" dirty="0">
                <a:solidFill>
                  <a:srgbClr val="FF0000"/>
                </a:solidFill>
              </a:rPr>
              <a:t>Ισχύουν τα ανάλογα με τα οξέα:</a:t>
            </a:r>
            <a:endParaRPr lang="el-GR" sz="3300" b="1" i="1" dirty="0">
              <a:solidFill>
                <a:srgbClr val="FF0000"/>
              </a:solidFill>
            </a:endParaRPr>
          </a:p>
        </p:txBody>
      </p:sp>
      <p:sp>
        <p:nvSpPr>
          <p:cNvPr id="8" name="Βέλος: Αριστερό 7">
            <a:extLst>
              <a:ext uri="{FF2B5EF4-FFF2-40B4-BE49-F238E27FC236}">
                <a16:creationId xmlns:a16="http://schemas.microsoft.com/office/drawing/2014/main" id="{75B1023C-6E3E-4BB6-BF98-3A2C97E6101C}"/>
              </a:ext>
            </a:extLst>
          </p:cNvPr>
          <p:cNvSpPr/>
          <p:nvPr/>
        </p:nvSpPr>
        <p:spPr>
          <a:xfrm rot="5400000">
            <a:off x="6318400" y="3194768"/>
            <a:ext cx="4284000" cy="576000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tx2"/>
                </a:solidFill>
              </a:rPr>
              <a:t>Αύξηση βασικού χαρακτήρα</a:t>
            </a:r>
          </a:p>
        </p:txBody>
      </p:sp>
      <p:cxnSp>
        <p:nvCxnSpPr>
          <p:cNvPr id="9" name="Ευθύγραμμο βέλος σύνδεσης 8">
            <a:extLst>
              <a:ext uri="{FF2B5EF4-FFF2-40B4-BE49-F238E27FC236}">
                <a16:creationId xmlns:a16="http://schemas.microsoft.com/office/drawing/2014/main" id="{1BCE01FC-29AA-4619-ACF4-2214D7227525}"/>
              </a:ext>
            </a:extLst>
          </p:cNvPr>
          <p:cNvCxnSpPr>
            <a:cxnSpLocks/>
          </p:cNvCxnSpPr>
          <p:nvPr/>
        </p:nvCxnSpPr>
        <p:spPr>
          <a:xfrm flipV="1">
            <a:off x="6444208" y="2853128"/>
            <a:ext cx="0" cy="1728000"/>
          </a:xfrm>
          <a:prstGeom prst="straightConnector1">
            <a:avLst/>
          </a:prstGeom>
          <a:ln w="158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E6A829EC-B416-4749-84B3-28C9B3CF499A}"/>
              </a:ext>
            </a:extLst>
          </p:cNvPr>
          <p:cNvSpPr txBox="1"/>
          <p:nvPr/>
        </p:nvSpPr>
        <p:spPr>
          <a:xfrm>
            <a:off x="1861985" y="6309320"/>
            <a:ext cx="1088605" cy="148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B01913E-56FE-4E3D-8E9F-3744DE92053B}"/>
              </a:ext>
            </a:extLst>
          </p:cNvPr>
          <p:cNvSpPr txBox="1"/>
          <p:nvPr/>
        </p:nvSpPr>
        <p:spPr>
          <a:xfrm>
            <a:off x="1907704" y="6237312"/>
            <a:ext cx="3672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</a:t>
            </a:r>
            <a:r>
              <a:rPr lang="en-US" sz="2400" dirty="0"/>
              <a:t>H</a:t>
            </a:r>
            <a:r>
              <a:rPr lang="en-US" sz="2400" baseline="-25000" dirty="0"/>
              <a:t>3</a:t>
            </a:r>
            <a:r>
              <a:rPr lang="en-US" sz="2400" dirty="0"/>
              <a:t>&gt;</a:t>
            </a:r>
            <a:r>
              <a:rPr lang="en-US" sz="2400" b="1" dirty="0"/>
              <a:t>P</a:t>
            </a:r>
            <a:r>
              <a:rPr lang="en-US" sz="2400" dirty="0"/>
              <a:t>H</a:t>
            </a:r>
            <a:r>
              <a:rPr lang="en-US" sz="2400" baseline="-25000" dirty="0"/>
              <a:t>3</a:t>
            </a:r>
            <a:r>
              <a:rPr lang="en-US" sz="2400" dirty="0"/>
              <a:t>&gt;</a:t>
            </a:r>
            <a:r>
              <a:rPr lang="en-US" sz="2400" b="1" dirty="0"/>
              <a:t>As</a:t>
            </a:r>
            <a:r>
              <a:rPr lang="en-US" sz="2400" dirty="0"/>
              <a:t>H</a:t>
            </a:r>
            <a:r>
              <a:rPr lang="en-US" sz="2400" baseline="-25000" dirty="0"/>
              <a:t>3</a:t>
            </a:r>
            <a:r>
              <a:rPr lang="en-US" sz="2400" dirty="0"/>
              <a:t>&gt;</a:t>
            </a:r>
            <a:r>
              <a:rPr lang="en-US" sz="2400" b="1" dirty="0"/>
              <a:t>Sb</a:t>
            </a:r>
            <a:r>
              <a:rPr lang="en-US" sz="2400" dirty="0"/>
              <a:t>H</a:t>
            </a:r>
            <a:r>
              <a:rPr lang="en-US" sz="2400" baseline="-25000" dirty="0"/>
              <a:t>3</a:t>
            </a:r>
            <a:r>
              <a:rPr lang="en-US" sz="2400" dirty="0"/>
              <a:t>&gt;</a:t>
            </a:r>
            <a:r>
              <a:rPr lang="en-US" sz="2400" b="1" dirty="0"/>
              <a:t>Bi</a:t>
            </a:r>
            <a:r>
              <a:rPr lang="en-US" sz="2400" dirty="0"/>
              <a:t>H</a:t>
            </a:r>
            <a:r>
              <a:rPr lang="en-US" sz="2400" baseline="-25000" dirty="0"/>
              <a:t>3</a:t>
            </a:r>
            <a:endParaRPr lang="el-GR" sz="2400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1" grpId="0"/>
      <p:bldP spid="8" grpId="0" animBg="1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0" y="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/>
              <a:t>Μοριακή δομή και ισχύς οξέων-βάσεων στον Π.Π:                             μια σύνοψη</a:t>
            </a:r>
          </a:p>
        </p:txBody>
      </p:sp>
      <p:pic>
        <p:nvPicPr>
          <p:cNvPr id="4" name="Picture 3" descr="E:\downloads\img2_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927059"/>
            <a:ext cx="7386066" cy="4310253"/>
          </a:xfrm>
          <a:prstGeom prst="rect">
            <a:avLst/>
          </a:prstGeom>
          <a:noFill/>
        </p:spPr>
      </p:pic>
      <p:cxnSp>
        <p:nvCxnSpPr>
          <p:cNvPr id="10" name="9 - Ευθύγραμμο βέλος σύνδεσης"/>
          <p:cNvCxnSpPr/>
          <p:nvPr/>
        </p:nvCxnSpPr>
        <p:spPr>
          <a:xfrm>
            <a:off x="1115616" y="1916832"/>
            <a:ext cx="6768752" cy="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- Ευθύγραμμο βέλος σύνδεσης"/>
          <p:cNvCxnSpPr/>
          <p:nvPr/>
        </p:nvCxnSpPr>
        <p:spPr>
          <a:xfrm rot="10800000">
            <a:off x="971601" y="6554960"/>
            <a:ext cx="6768752" cy="0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TextBox"/>
          <p:cNvSpPr txBox="1"/>
          <p:nvPr/>
        </p:nvSpPr>
        <p:spPr>
          <a:xfrm>
            <a:off x="1475656" y="1412776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>
                <a:solidFill>
                  <a:srgbClr val="FF0000"/>
                </a:solidFill>
              </a:rPr>
              <a:t>αύξηση όξινου χαρακτήρα</a:t>
            </a:r>
          </a:p>
        </p:txBody>
      </p:sp>
      <p:sp>
        <p:nvSpPr>
          <p:cNvPr id="13" name="12 - TextBox"/>
          <p:cNvSpPr txBox="1"/>
          <p:nvPr/>
        </p:nvSpPr>
        <p:spPr>
          <a:xfrm>
            <a:off x="1403648" y="6093296"/>
            <a:ext cx="5616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>
                <a:solidFill>
                  <a:schemeClr val="accent1">
                    <a:lumMod val="75000"/>
                  </a:schemeClr>
                </a:solidFill>
              </a:rPr>
              <a:t>αύξηση βασικού χαρακτήρα</a:t>
            </a:r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>
            <a:off x="7956376" y="1916832"/>
            <a:ext cx="0" cy="4104456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 rot="5400000">
            <a:off x="6351005" y="3666219"/>
            <a:ext cx="38164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>
                <a:solidFill>
                  <a:srgbClr val="FF0000"/>
                </a:solidFill>
              </a:rPr>
              <a:t>αύξηση όξινου χαρακτήρα</a:t>
            </a:r>
          </a:p>
        </p:txBody>
      </p:sp>
      <p:cxnSp>
        <p:nvCxnSpPr>
          <p:cNvPr id="18" name="17 - Ευθύγραμμο βέλος σύνδεσης"/>
          <p:cNvCxnSpPr/>
          <p:nvPr/>
        </p:nvCxnSpPr>
        <p:spPr>
          <a:xfrm rot="10800000">
            <a:off x="611559" y="2069232"/>
            <a:ext cx="0" cy="4104456"/>
          </a:xfrm>
          <a:prstGeom prst="straightConnector1">
            <a:avLst/>
          </a:prstGeom>
          <a:ln w="444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- TextBox"/>
          <p:cNvSpPr txBox="1"/>
          <p:nvPr/>
        </p:nvSpPr>
        <p:spPr>
          <a:xfrm rot="-5400000">
            <a:off x="-1569876" y="3882242"/>
            <a:ext cx="3816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err="1">
                <a:solidFill>
                  <a:schemeClr val="accent1">
                    <a:lumMod val="75000"/>
                  </a:schemeClr>
                </a:solidFill>
              </a:rPr>
              <a:t>αύξηη</a:t>
            </a:r>
            <a:r>
              <a:rPr lang="el-GR" sz="2400" b="1" dirty="0">
                <a:solidFill>
                  <a:schemeClr val="accent1">
                    <a:lumMod val="75000"/>
                  </a:schemeClr>
                </a:solidFill>
              </a:rPr>
              <a:t> βασικού χαρακτήρα</a:t>
            </a:r>
          </a:p>
        </p:txBody>
      </p:sp>
      <p:sp>
        <p:nvSpPr>
          <p:cNvPr id="14" name="4 - Δεξιό βέλος">
            <a:extLst>
              <a:ext uri="{FF2B5EF4-FFF2-40B4-BE49-F238E27FC236}">
                <a16:creationId xmlns:a16="http://schemas.microsoft.com/office/drawing/2014/main" id="{55B3A6E0-CF30-48C3-ADCC-109D8D979B29}"/>
              </a:ext>
            </a:extLst>
          </p:cNvPr>
          <p:cNvSpPr/>
          <p:nvPr/>
        </p:nvSpPr>
        <p:spPr>
          <a:xfrm>
            <a:off x="1152128" y="980728"/>
            <a:ext cx="6516216" cy="504056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tx1"/>
                </a:solidFill>
              </a:rPr>
              <a:t> </a:t>
            </a:r>
            <a:r>
              <a:rPr lang="el-GR" b="1" dirty="0" err="1">
                <a:solidFill>
                  <a:schemeClr val="tx1"/>
                </a:solidFill>
              </a:rPr>
              <a:t>ηλεκτραρνητικότητα</a:t>
            </a:r>
            <a:endParaRPr lang="el-GR" b="1" dirty="0">
              <a:solidFill>
                <a:schemeClr val="tx1"/>
              </a:solidFill>
            </a:endParaRPr>
          </a:p>
        </p:txBody>
      </p:sp>
      <p:sp>
        <p:nvSpPr>
          <p:cNvPr id="21" name="4 - Δεξιό βέλος">
            <a:extLst>
              <a:ext uri="{FF2B5EF4-FFF2-40B4-BE49-F238E27FC236}">
                <a16:creationId xmlns:a16="http://schemas.microsoft.com/office/drawing/2014/main" id="{6F558BB7-33CF-4725-ADA6-F334ECE61D2C}"/>
              </a:ext>
            </a:extLst>
          </p:cNvPr>
          <p:cNvSpPr/>
          <p:nvPr/>
        </p:nvSpPr>
        <p:spPr>
          <a:xfrm rot="5400000">
            <a:off x="7164288" y="2996952"/>
            <a:ext cx="3312368" cy="72008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tx1"/>
                </a:solidFill>
              </a:rPr>
              <a:t>Αύξηση ατομικής ακτίνας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7" grpId="0"/>
      <p:bldP spid="19" grpId="0"/>
      <p:bldP spid="14" grpId="0" animBg="1"/>
      <p:bldP spid="2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Εικόνα 10">
            <a:extLst>
              <a:ext uri="{FF2B5EF4-FFF2-40B4-BE49-F238E27FC236}">
                <a16:creationId xmlns:a16="http://schemas.microsoft.com/office/drawing/2014/main" id="{33E3AC7D-9DC4-466F-BDFB-0FB33FA73B5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64904"/>
            <a:ext cx="7746507" cy="1872000"/>
          </a:xfrm>
          <a:prstGeom prst="rect">
            <a:avLst/>
          </a:prstGeom>
        </p:spPr>
      </p:pic>
      <p:sp>
        <p:nvSpPr>
          <p:cNvPr id="12" name="Βέλος: Δεξιό 11">
            <a:extLst>
              <a:ext uri="{FF2B5EF4-FFF2-40B4-BE49-F238E27FC236}">
                <a16:creationId xmlns:a16="http://schemas.microsoft.com/office/drawing/2014/main" id="{FA596673-3A06-40CF-B72D-41B0F1B60EB4}"/>
              </a:ext>
            </a:extLst>
          </p:cNvPr>
          <p:cNvSpPr/>
          <p:nvPr/>
        </p:nvSpPr>
        <p:spPr>
          <a:xfrm>
            <a:off x="2915816" y="4581128"/>
            <a:ext cx="1584176" cy="720080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>
                <a:solidFill>
                  <a:srgbClr val="FF0000"/>
                </a:solidFill>
              </a:rPr>
              <a:t>οξύ</a:t>
            </a:r>
          </a:p>
        </p:txBody>
      </p:sp>
      <p:sp>
        <p:nvSpPr>
          <p:cNvPr id="13" name="Βέλος: Δεξιό 12">
            <a:extLst>
              <a:ext uri="{FF2B5EF4-FFF2-40B4-BE49-F238E27FC236}">
                <a16:creationId xmlns:a16="http://schemas.microsoft.com/office/drawing/2014/main" id="{6E9AFB5A-B851-40F2-8E09-2D5402CEC11C}"/>
              </a:ext>
            </a:extLst>
          </p:cNvPr>
          <p:cNvSpPr/>
          <p:nvPr/>
        </p:nvSpPr>
        <p:spPr>
          <a:xfrm rot="5400000">
            <a:off x="7308304" y="3284984"/>
            <a:ext cx="1584176" cy="720080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>
                <a:solidFill>
                  <a:srgbClr val="FF0000"/>
                </a:solidFill>
              </a:rPr>
              <a:t>οξύ</a:t>
            </a:r>
          </a:p>
        </p:txBody>
      </p:sp>
      <p:sp>
        <p:nvSpPr>
          <p:cNvPr id="16" name="Βέλος: Δεξιό 15">
            <a:extLst>
              <a:ext uri="{FF2B5EF4-FFF2-40B4-BE49-F238E27FC236}">
                <a16:creationId xmlns:a16="http://schemas.microsoft.com/office/drawing/2014/main" id="{8033ECFB-A5DA-4F37-87A9-09DB6B2FE5F5}"/>
              </a:ext>
            </a:extLst>
          </p:cNvPr>
          <p:cNvSpPr/>
          <p:nvPr/>
        </p:nvSpPr>
        <p:spPr>
          <a:xfrm rot="16200000">
            <a:off x="8022672" y="3212976"/>
            <a:ext cx="1584176" cy="720080"/>
          </a:xfrm>
          <a:prstGeom prst="rightArrow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>
                <a:solidFill>
                  <a:schemeClr val="tx2"/>
                </a:solidFill>
              </a:rPr>
              <a:t>βάση</a:t>
            </a:r>
          </a:p>
        </p:txBody>
      </p:sp>
      <p:sp>
        <p:nvSpPr>
          <p:cNvPr id="17" name="Βέλος: Αριστερό 16">
            <a:extLst>
              <a:ext uri="{FF2B5EF4-FFF2-40B4-BE49-F238E27FC236}">
                <a16:creationId xmlns:a16="http://schemas.microsoft.com/office/drawing/2014/main" id="{7F5A0000-7F49-4726-B375-C4ECB428A26D}"/>
              </a:ext>
            </a:extLst>
          </p:cNvPr>
          <p:cNvSpPr/>
          <p:nvPr/>
        </p:nvSpPr>
        <p:spPr>
          <a:xfrm>
            <a:off x="4572000" y="4581128"/>
            <a:ext cx="1512168" cy="720080"/>
          </a:xfrm>
          <a:prstGeom prst="lef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dirty="0">
                <a:solidFill>
                  <a:schemeClr val="tx2"/>
                </a:solidFill>
              </a:rPr>
              <a:t>βάση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EF7A94A-1278-4DC5-898C-D39CD43AABDD}"/>
              </a:ext>
            </a:extLst>
          </p:cNvPr>
          <p:cNvSpPr txBox="1"/>
          <p:nvPr/>
        </p:nvSpPr>
        <p:spPr>
          <a:xfrm>
            <a:off x="0" y="18864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dirty="0"/>
              <a:t>Ένα παράδειγμα για ορισμένες υδρογονούχες ενώσεις του περιοδικού πίνακα</a:t>
            </a:r>
          </a:p>
        </p:txBody>
      </p:sp>
    </p:spTree>
    <p:extLst>
      <p:ext uri="{BB962C8B-B14F-4D97-AF65-F5344CB8AC3E}">
        <p14:creationId xmlns:p14="http://schemas.microsoft.com/office/powerpoint/2010/main" val="526861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6" grpId="0" animBg="1"/>
      <p:bldP spid="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052736"/>
          </a:xfrm>
        </p:spPr>
        <p:txBody>
          <a:bodyPr>
            <a:normAutofit/>
          </a:bodyPr>
          <a:lstStyle/>
          <a:p>
            <a:r>
              <a:rPr lang="el-GR" sz="3600" dirty="0"/>
              <a:t>Επαγωγικό φαινόμενο</a:t>
            </a:r>
            <a:r>
              <a:rPr lang="en-US" sz="3600" dirty="0"/>
              <a:t> </a:t>
            </a:r>
            <a:endParaRPr lang="el-GR" sz="3600" dirty="0"/>
          </a:p>
        </p:txBody>
      </p:sp>
      <p:sp>
        <p:nvSpPr>
          <p:cNvPr id="33" name="32 - TextBox"/>
          <p:cNvSpPr txBox="1"/>
          <p:nvPr/>
        </p:nvSpPr>
        <p:spPr>
          <a:xfrm>
            <a:off x="179512" y="1844824"/>
            <a:ext cx="85689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i="1" dirty="0">
                <a:solidFill>
                  <a:srgbClr val="FF0000"/>
                </a:solidFill>
              </a:rPr>
              <a:t>Οι </a:t>
            </a:r>
            <a:r>
              <a:rPr lang="el-GR" sz="2800" b="1" i="1" dirty="0" err="1">
                <a:solidFill>
                  <a:srgbClr val="FF0000"/>
                </a:solidFill>
              </a:rPr>
              <a:t>υποκαταστάτες</a:t>
            </a:r>
            <a:r>
              <a:rPr lang="el-GR" sz="2800" b="1" i="1" dirty="0">
                <a:solidFill>
                  <a:srgbClr val="FF0000"/>
                </a:solidFill>
              </a:rPr>
              <a:t> που έλκουν </a:t>
            </a:r>
            <a:r>
              <a:rPr lang="en-US" sz="2800" b="1" i="1" dirty="0">
                <a:solidFill>
                  <a:srgbClr val="FF0000"/>
                </a:solidFill>
              </a:rPr>
              <a:t>e </a:t>
            </a:r>
            <a:r>
              <a:rPr lang="el-GR" sz="2800" b="1" i="1" dirty="0">
                <a:solidFill>
                  <a:srgbClr val="FF0000"/>
                </a:solidFill>
              </a:rPr>
              <a:t>προκαλούν το -Ι επαγωγικό φαινόμενο</a:t>
            </a:r>
          </a:p>
        </p:txBody>
      </p:sp>
      <p:sp>
        <p:nvSpPr>
          <p:cNvPr id="34" name="33 - TextBox"/>
          <p:cNvSpPr txBox="1"/>
          <p:nvPr/>
        </p:nvSpPr>
        <p:spPr>
          <a:xfrm>
            <a:off x="0" y="2852936"/>
            <a:ext cx="91440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C</a:t>
            </a:r>
            <a:r>
              <a:rPr lang="en-US" sz="3200" baseline="-25000" dirty="0"/>
              <a:t>6</a:t>
            </a:r>
            <a:r>
              <a:rPr lang="en-US" sz="3200" dirty="0"/>
              <a:t>H</a:t>
            </a:r>
            <a:r>
              <a:rPr lang="en-US" sz="3200" baseline="-25000" dirty="0"/>
              <a:t>5</a:t>
            </a:r>
            <a:r>
              <a:rPr lang="en-US" sz="3200" dirty="0"/>
              <a:t>-</a:t>
            </a:r>
            <a:r>
              <a:rPr lang="el-GR" sz="3200" dirty="0"/>
              <a:t> </a:t>
            </a:r>
            <a:r>
              <a:rPr lang="en-US" sz="3200" dirty="0"/>
              <a:t>&lt;</a:t>
            </a:r>
            <a:r>
              <a:rPr lang="el-GR" sz="3200" dirty="0"/>
              <a:t> </a:t>
            </a:r>
            <a:r>
              <a:rPr lang="en-US" sz="3200" dirty="0"/>
              <a:t>-NH</a:t>
            </a:r>
            <a:r>
              <a:rPr lang="en-US" sz="3200" baseline="-25000" dirty="0"/>
              <a:t>2</a:t>
            </a:r>
            <a:r>
              <a:rPr lang="el-GR" sz="3200" baseline="-25000" dirty="0"/>
              <a:t> </a:t>
            </a:r>
            <a:r>
              <a:rPr lang="en-US" sz="3200" dirty="0"/>
              <a:t>&lt;</a:t>
            </a:r>
            <a:r>
              <a:rPr lang="el-GR" sz="3200" dirty="0"/>
              <a:t> </a:t>
            </a:r>
            <a:r>
              <a:rPr lang="en-US" sz="3200" dirty="0"/>
              <a:t>-OH</a:t>
            </a:r>
            <a:r>
              <a:rPr lang="el-GR" sz="3200" dirty="0"/>
              <a:t> </a:t>
            </a:r>
            <a:r>
              <a:rPr lang="en-US" sz="3200" dirty="0"/>
              <a:t>&lt;</a:t>
            </a:r>
            <a:r>
              <a:rPr lang="el-GR" sz="3200" dirty="0"/>
              <a:t> </a:t>
            </a:r>
            <a:r>
              <a:rPr lang="en-US" sz="3200" dirty="0"/>
              <a:t>-I</a:t>
            </a:r>
            <a:r>
              <a:rPr lang="el-GR" sz="3200" dirty="0"/>
              <a:t> </a:t>
            </a:r>
            <a:r>
              <a:rPr lang="en-US" sz="3200" dirty="0"/>
              <a:t>&lt;</a:t>
            </a:r>
            <a:r>
              <a:rPr lang="el-GR" sz="3200" dirty="0"/>
              <a:t> </a:t>
            </a:r>
            <a:r>
              <a:rPr lang="en-US" sz="3200" dirty="0"/>
              <a:t>-Br</a:t>
            </a:r>
            <a:r>
              <a:rPr lang="el-GR" sz="3200" dirty="0"/>
              <a:t> </a:t>
            </a:r>
            <a:r>
              <a:rPr lang="en-US" sz="3200" dirty="0"/>
              <a:t>&lt;</a:t>
            </a:r>
            <a:r>
              <a:rPr lang="el-GR" sz="3200" dirty="0"/>
              <a:t> </a:t>
            </a:r>
            <a:r>
              <a:rPr lang="en-US" sz="3200" dirty="0"/>
              <a:t>-Cl</a:t>
            </a:r>
            <a:r>
              <a:rPr lang="el-GR" sz="3200" dirty="0"/>
              <a:t> </a:t>
            </a:r>
            <a:r>
              <a:rPr lang="en-US" sz="3200" dirty="0"/>
              <a:t>&lt;</a:t>
            </a:r>
            <a:r>
              <a:rPr lang="el-GR" sz="3200" dirty="0"/>
              <a:t> </a:t>
            </a:r>
            <a:r>
              <a:rPr lang="en-US" sz="3200" dirty="0"/>
              <a:t>-F</a:t>
            </a:r>
            <a:r>
              <a:rPr lang="el-GR" sz="3200" dirty="0"/>
              <a:t> </a:t>
            </a:r>
            <a:r>
              <a:rPr lang="en-US" sz="3200" dirty="0"/>
              <a:t>&lt;</a:t>
            </a:r>
            <a:r>
              <a:rPr lang="el-GR" sz="3200" dirty="0"/>
              <a:t> </a:t>
            </a:r>
            <a:r>
              <a:rPr lang="en-US" sz="3200" dirty="0"/>
              <a:t>-CN</a:t>
            </a:r>
            <a:r>
              <a:rPr lang="el-GR" sz="3200" dirty="0"/>
              <a:t> </a:t>
            </a:r>
            <a:r>
              <a:rPr lang="en-US" sz="3200" dirty="0"/>
              <a:t>&lt;</a:t>
            </a:r>
            <a:r>
              <a:rPr lang="el-GR" sz="3200" dirty="0"/>
              <a:t> </a:t>
            </a:r>
            <a:r>
              <a:rPr lang="en-US" sz="3200" dirty="0"/>
              <a:t>-NO</a:t>
            </a:r>
            <a:r>
              <a:rPr lang="en-US" sz="3200" baseline="-25000" dirty="0"/>
              <a:t>2</a:t>
            </a:r>
            <a:endParaRPr lang="el-GR" sz="3200" baseline="-25000" dirty="0"/>
          </a:p>
        </p:txBody>
      </p:sp>
      <p:grpSp>
        <p:nvGrpSpPr>
          <p:cNvPr id="9" name="Ομάδα 8">
            <a:extLst>
              <a:ext uri="{FF2B5EF4-FFF2-40B4-BE49-F238E27FC236}">
                <a16:creationId xmlns:a16="http://schemas.microsoft.com/office/drawing/2014/main" id="{4E3A5DB5-D9B9-4244-8330-BFDD6A1858DE}"/>
              </a:ext>
            </a:extLst>
          </p:cNvPr>
          <p:cNvGrpSpPr/>
          <p:nvPr/>
        </p:nvGrpSpPr>
        <p:grpSpPr>
          <a:xfrm>
            <a:off x="755576" y="1052736"/>
            <a:ext cx="2664296" cy="677689"/>
            <a:chOff x="827584" y="980728"/>
            <a:chExt cx="2664296" cy="677689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6DA6D099-623B-4A02-9849-954FBDF2817E}"/>
                </a:ext>
              </a:extLst>
            </p:cNvPr>
            <p:cNvSpPr txBox="1"/>
            <p:nvPr/>
          </p:nvSpPr>
          <p:spPr>
            <a:xfrm>
              <a:off x="827584" y="1196752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C</a:t>
              </a:r>
              <a:endParaRPr lang="el-GR" sz="2400" dirty="0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471CC526-FB77-4E85-BCBD-6D4A912D73E0}"/>
                </a:ext>
              </a:extLst>
            </p:cNvPr>
            <p:cNvSpPr txBox="1"/>
            <p:nvPr/>
          </p:nvSpPr>
          <p:spPr>
            <a:xfrm>
              <a:off x="1259632" y="1196752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C</a:t>
              </a:r>
              <a:endParaRPr lang="el-GR" sz="2400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6FA3B19D-0B98-40F9-B83F-72668B3E3AA3}"/>
                </a:ext>
              </a:extLst>
            </p:cNvPr>
            <p:cNvSpPr txBox="1"/>
            <p:nvPr/>
          </p:nvSpPr>
          <p:spPr>
            <a:xfrm>
              <a:off x="1691680" y="1196752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C</a:t>
              </a:r>
              <a:endParaRPr lang="el-GR" sz="2400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D20D6FA0-D6F4-4EEA-980C-4E87D498C4EE}"/>
                </a:ext>
              </a:extLst>
            </p:cNvPr>
            <p:cNvSpPr txBox="1"/>
            <p:nvPr/>
          </p:nvSpPr>
          <p:spPr>
            <a:xfrm>
              <a:off x="2555776" y="1196752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C</a:t>
              </a:r>
              <a:endParaRPr lang="el-GR" sz="2400" dirty="0"/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65654E91-839C-4D65-991A-27AB50C7C9AF}"/>
                </a:ext>
              </a:extLst>
            </p:cNvPr>
            <p:cNvSpPr txBox="1"/>
            <p:nvPr/>
          </p:nvSpPr>
          <p:spPr>
            <a:xfrm>
              <a:off x="2123728" y="1196752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C</a:t>
              </a:r>
              <a:endParaRPr lang="el-GR" sz="2400" dirty="0"/>
            </a:p>
          </p:txBody>
        </p:sp>
        <p:cxnSp>
          <p:nvCxnSpPr>
            <p:cNvPr id="7" name="Ευθεία γραμμή σύνδεσης 6">
              <a:extLst>
                <a:ext uri="{FF2B5EF4-FFF2-40B4-BE49-F238E27FC236}">
                  <a16:creationId xmlns:a16="http://schemas.microsoft.com/office/drawing/2014/main" id="{A386F534-928F-4A31-9776-ACD4A8F129D5}"/>
                </a:ext>
              </a:extLst>
            </p:cNvPr>
            <p:cNvCxnSpPr>
              <a:cxnSpLocks/>
            </p:cNvCxnSpPr>
            <p:nvPr/>
          </p:nvCxnSpPr>
          <p:spPr>
            <a:xfrm>
              <a:off x="1115616" y="1427585"/>
              <a:ext cx="144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Ευθεία γραμμή σύνδεσης 38">
              <a:extLst>
                <a:ext uri="{FF2B5EF4-FFF2-40B4-BE49-F238E27FC236}">
                  <a16:creationId xmlns:a16="http://schemas.microsoft.com/office/drawing/2014/main" id="{A42950D4-5EC2-46B3-AF7E-56B966F92E1B}"/>
                </a:ext>
              </a:extLst>
            </p:cNvPr>
            <p:cNvCxnSpPr>
              <a:cxnSpLocks/>
            </p:cNvCxnSpPr>
            <p:nvPr/>
          </p:nvCxnSpPr>
          <p:spPr>
            <a:xfrm>
              <a:off x="1547664" y="1412776"/>
              <a:ext cx="144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Ευθεία γραμμή σύνδεσης 39">
              <a:extLst>
                <a:ext uri="{FF2B5EF4-FFF2-40B4-BE49-F238E27FC236}">
                  <a16:creationId xmlns:a16="http://schemas.microsoft.com/office/drawing/2014/main" id="{E8FA13E0-8132-4830-A5DD-90A4DFFC08C6}"/>
                </a:ext>
              </a:extLst>
            </p:cNvPr>
            <p:cNvCxnSpPr>
              <a:cxnSpLocks/>
            </p:cNvCxnSpPr>
            <p:nvPr/>
          </p:nvCxnSpPr>
          <p:spPr>
            <a:xfrm>
              <a:off x="2051736" y="1412776"/>
              <a:ext cx="144000" cy="0"/>
            </a:xfrm>
            <a:prstGeom prst="line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Ευθεία γραμμή σύνδεσης 40">
              <a:extLst>
                <a:ext uri="{FF2B5EF4-FFF2-40B4-BE49-F238E27FC236}">
                  <a16:creationId xmlns:a16="http://schemas.microsoft.com/office/drawing/2014/main" id="{F87671F7-C42B-4C63-BFC7-64A8834E4F34}"/>
                </a:ext>
              </a:extLst>
            </p:cNvPr>
            <p:cNvCxnSpPr>
              <a:cxnSpLocks/>
            </p:cNvCxnSpPr>
            <p:nvPr/>
          </p:nvCxnSpPr>
          <p:spPr>
            <a:xfrm>
              <a:off x="2411760" y="1412776"/>
              <a:ext cx="144000" cy="0"/>
            </a:xfrm>
            <a:prstGeom prst="line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Ευθεία γραμμή σύνδεσης 41">
              <a:extLst>
                <a:ext uri="{FF2B5EF4-FFF2-40B4-BE49-F238E27FC236}">
                  <a16:creationId xmlns:a16="http://schemas.microsoft.com/office/drawing/2014/main" id="{09756EE2-09D3-4DA8-975B-F77DA7BC2E16}"/>
                </a:ext>
              </a:extLst>
            </p:cNvPr>
            <p:cNvCxnSpPr>
              <a:cxnSpLocks/>
            </p:cNvCxnSpPr>
            <p:nvPr/>
          </p:nvCxnSpPr>
          <p:spPr>
            <a:xfrm>
              <a:off x="2843824" y="1412776"/>
              <a:ext cx="144000" cy="0"/>
            </a:xfrm>
            <a:prstGeom prst="line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95095A0D-ACA0-4CF5-B7A6-936672DF2A55}"/>
                </a:ext>
              </a:extLst>
            </p:cNvPr>
            <p:cNvSpPr txBox="1"/>
            <p:nvPr/>
          </p:nvSpPr>
          <p:spPr>
            <a:xfrm>
              <a:off x="2987824" y="1196752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dirty="0">
                  <a:solidFill>
                    <a:srgbClr val="FF0000"/>
                  </a:solidFill>
                </a:rPr>
                <a:t>Χ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FE34327-4671-453D-84D3-7FCA7CE78919}"/>
                </a:ext>
              </a:extLst>
            </p:cNvPr>
            <p:cNvSpPr txBox="1"/>
            <p:nvPr/>
          </p:nvSpPr>
          <p:spPr>
            <a:xfrm>
              <a:off x="3059832" y="980728"/>
              <a:ext cx="3600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200" b="1" dirty="0"/>
                <a:t>δ</a:t>
              </a:r>
              <a:r>
                <a:rPr lang="el-GR" sz="1200" b="1" baseline="30000" dirty="0"/>
                <a:t>-</a:t>
              </a: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1DF72032-F4DD-4CCA-B8FA-56A503DAC397}"/>
                </a:ext>
              </a:extLst>
            </p:cNvPr>
            <p:cNvSpPr txBox="1"/>
            <p:nvPr/>
          </p:nvSpPr>
          <p:spPr>
            <a:xfrm>
              <a:off x="2627784" y="991761"/>
              <a:ext cx="3600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200" b="1" dirty="0"/>
                <a:t>δ</a:t>
              </a:r>
              <a:r>
                <a:rPr lang="el-GR" sz="1200" b="1" baseline="30000" dirty="0"/>
                <a:t>+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5DE24DD7-8E36-40A2-8FCD-BC1EC39FF7FC}"/>
                </a:ext>
              </a:extLst>
            </p:cNvPr>
            <p:cNvSpPr txBox="1"/>
            <p:nvPr/>
          </p:nvSpPr>
          <p:spPr>
            <a:xfrm>
              <a:off x="2195736" y="980728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200" b="1" dirty="0" err="1"/>
                <a:t>δδ</a:t>
              </a:r>
              <a:r>
                <a:rPr lang="el-GR" sz="1200" b="1" baseline="30000" dirty="0"/>
                <a:t>+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6E87EA76-707C-4E52-BA22-0049DEFCD7C6}"/>
                </a:ext>
              </a:extLst>
            </p:cNvPr>
            <p:cNvSpPr txBox="1"/>
            <p:nvPr/>
          </p:nvSpPr>
          <p:spPr>
            <a:xfrm>
              <a:off x="1691680" y="980728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200" b="1" dirty="0" err="1"/>
                <a:t>δδδ</a:t>
              </a:r>
              <a:r>
                <a:rPr lang="el-GR" sz="1200" b="1" baseline="30000" dirty="0"/>
                <a:t>+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F2D5145C-2179-4231-B804-9B679D004E42}"/>
              </a:ext>
            </a:extLst>
          </p:cNvPr>
          <p:cNvSpPr txBox="1"/>
          <p:nvPr/>
        </p:nvSpPr>
        <p:spPr>
          <a:xfrm>
            <a:off x="611560" y="980728"/>
            <a:ext cx="4032448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grpSp>
        <p:nvGrpSpPr>
          <p:cNvPr id="47" name="Ομάδα 46">
            <a:extLst>
              <a:ext uri="{FF2B5EF4-FFF2-40B4-BE49-F238E27FC236}">
                <a16:creationId xmlns:a16="http://schemas.microsoft.com/office/drawing/2014/main" id="{2CF82E81-4BE3-40A5-8FC8-C1D8495C9877}"/>
              </a:ext>
            </a:extLst>
          </p:cNvPr>
          <p:cNvGrpSpPr/>
          <p:nvPr/>
        </p:nvGrpSpPr>
        <p:grpSpPr>
          <a:xfrm>
            <a:off x="755576" y="4047455"/>
            <a:ext cx="2664296" cy="677689"/>
            <a:chOff x="827584" y="980728"/>
            <a:chExt cx="2664296" cy="677689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67022CA8-1D6B-4038-9976-C163473992A3}"/>
                </a:ext>
              </a:extLst>
            </p:cNvPr>
            <p:cNvSpPr txBox="1"/>
            <p:nvPr/>
          </p:nvSpPr>
          <p:spPr>
            <a:xfrm>
              <a:off x="827584" y="1196752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C</a:t>
              </a:r>
              <a:endParaRPr lang="el-GR" sz="2400" dirty="0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B389215F-462C-45D6-933D-253AE237FCDE}"/>
                </a:ext>
              </a:extLst>
            </p:cNvPr>
            <p:cNvSpPr txBox="1"/>
            <p:nvPr/>
          </p:nvSpPr>
          <p:spPr>
            <a:xfrm>
              <a:off x="1259632" y="1196752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C</a:t>
              </a:r>
              <a:endParaRPr lang="el-GR" sz="2400" dirty="0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5C4670EA-D539-4C4D-BA2C-569C34A0E892}"/>
                </a:ext>
              </a:extLst>
            </p:cNvPr>
            <p:cNvSpPr txBox="1"/>
            <p:nvPr/>
          </p:nvSpPr>
          <p:spPr>
            <a:xfrm>
              <a:off x="1691680" y="1196752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C</a:t>
              </a:r>
              <a:endParaRPr lang="el-GR" sz="2400" dirty="0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BDE65176-70F5-4854-91F5-74C045BCD1FB}"/>
                </a:ext>
              </a:extLst>
            </p:cNvPr>
            <p:cNvSpPr txBox="1"/>
            <p:nvPr/>
          </p:nvSpPr>
          <p:spPr>
            <a:xfrm>
              <a:off x="2555776" y="1196752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C</a:t>
              </a:r>
              <a:endParaRPr lang="el-GR" sz="2400" dirty="0"/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42302F59-9C22-40EA-BDE5-FF13A0C20B39}"/>
                </a:ext>
              </a:extLst>
            </p:cNvPr>
            <p:cNvSpPr txBox="1"/>
            <p:nvPr/>
          </p:nvSpPr>
          <p:spPr>
            <a:xfrm>
              <a:off x="2123728" y="1196752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C</a:t>
              </a:r>
              <a:endParaRPr lang="el-GR" sz="2400" dirty="0"/>
            </a:p>
          </p:txBody>
        </p:sp>
        <p:cxnSp>
          <p:nvCxnSpPr>
            <p:cNvPr id="53" name="Ευθεία γραμμή σύνδεσης 52">
              <a:extLst>
                <a:ext uri="{FF2B5EF4-FFF2-40B4-BE49-F238E27FC236}">
                  <a16:creationId xmlns:a16="http://schemas.microsoft.com/office/drawing/2014/main" id="{C5F81E0B-F4CF-414A-BFAE-0B483233B065}"/>
                </a:ext>
              </a:extLst>
            </p:cNvPr>
            <p:cNvCxnSpPr>
              <a:cxnSpLocks/>
            </p:cNvCxnSpPr>
            <p:nvPr/>
          </p:nvCxnSpPr>
          <p:spPr>
            <a:xfrm>
              <a:off x="1115616" y="1427585"/>
              <a:ext cx="144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Ευθεία γραμμή σύνδεσης 53">
              <a:extLst>
                <a:ext uri="{FF2B5EF4-FFF2-40B4-BE49-F238E27FC236}">
                  <a16:creationId xmlns:a16="http://schemas.microsoft.com/office/drawing/2014/main" id="{6C0E45EE-7FB5-4049-917C-64D164D8526F}"/>
                </a:ext>
              </a:extLst>
            </p:cNvPr>
            <p:cNvCxnSpPr>
              <a:cxnSpLocks/>
            </p:cNvCxnSpPr>
            <p:nvPr/>
          </p:nvCxnSpPr>
          <p:spPr>
            <a:xfrm>
              <a:off x="1547664" y="1412776"/>
              <a:ext cx="14400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Ευθεία γραμμή σύνδεσης 54">
              <a:extLst>
                <a:ext uri="{FF2B5EF4-FFF2-40B4-BE49-F238E27FC236}">
                  <a16:creationId xmlns:a16="http://schemas.microsoft.com/office/drawing/2014/main" id="{806A634D-1F6A-43C7-8941-0F37E3D7CC1A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2051736" y="1412776"/>
              <a:ext cx="144000" cy="0"/>
            </a:xfrm>
            <a:prstGeom prst="line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Ευθεία γραμμή σύνδεσης 55">
              <a:extLst>
                <a:ext uri="{FF2B5EF4-FFF2-40B4-BE49-F238E27FC236}">
                  <a16:creationId xmlns:a16="http://schemas.microsoft.com/office/drawing/2014/main" id="{6E2B76DB-BCBD-4DCC-9516-236C0EA7D8A9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2411760" y="1412776"/>
              <a:ext cx="144000" cy="0"/>
            </a:xfrm>
            <a:prstGeom prst="line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Ευθεία γραμμή σύνδεσης 56">
              <a:extLst>
                <a:ext uri="{FF2B5EF4-FFF2-40B4-BE49-F238E27FC236}">
                  <a16:creationId xmlns:a16="http://schemas.microsoft.com/office/drawing/2014/main" id="{96D0AC5A-1BAD-459D-BB31-936B74060B1D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2843824" y="1412776"/>
              <a:ext cx="144000" cy="0"/>
            </a:xfrm>
            <a:prstGeom prst="line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9CDADCE0-6DA1-41AE-AAB9-77804FDC70AC}"/>
                </a:ext>
              </a:extLst>
            </p:cNvPr>
            <p:cNvSpPr txBox="1"/>
            <p:nvPr/>
          </p:nvSpPr>
          <p:spPr>
            <a:xfrm>
              <a:off x="2987824" y="1196752"/>
              <a:ext cx="50405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dirty="0">
                  <a:solidFill>
                    <a:srgbClr val="0070C0"/>
                  </a:solidFill>
                </a:rPr>
                <a:t>Υ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D5567E62-2E45-4BF1-9992-0DAEA1FE5CAB}"/>
                </a:ext>
              </a:extLst>
            </p:cNvPr>
            <p:cNvSpPr txBox="1"/>
            <p:nvPr/>
          </p:nvSpPr>
          <p:spPr>
            <a:xfrm>
              <a:off x="3059832" y="980728"/>
              <a:ext cx="3600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200" b="1" dirty="0"/>
                <a:t>δ</a:t>
              </a:r>
              <a:r>
                <a:rPr lang="el-GR" sz="1200" b="1" baseline="30000" dirty="0"/>
                <a:t>+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25F1E6C1-50BB-4717-9384-C396286681FE}"/>
                </a:ext>
              </a:extLst>
            </p:cNvPr>
            <p:cNvSpPr txBox="1"/>
            <p:nvPr/>
          </p:nvSpPr>
          <p:spPr>
            <a:xfrm>
              <a:off x="2627784" y="991761"/>
              <a:ext cx="36004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200" b="1" dirty="0"/>
                <a:t>δ</a:t>
              </a:r>
              <a:r>
                <a:rPr lang="el-GR" sz="1200" b="1" baseline="30000" dirty="0"/>
                <a:t>-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29D5EE7A-1C9F-47E3-BE0D-A9FBA96A5099}"/>
                </a:ext>
              </a:extLst>
            </p:cNvPr>
            <p:cNvSpPr txBox="1"/>
            <p:nvPr/>
          </p:nvSpPr>
          <p:spPr>
            <a:xfrm>
              <a:off x="2195736" y="980728"/>
              <a:ext cx="4320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200" b="1" dirty="0" err="1"/>
                <a:t>δδ</a:t>
              </a:r>
              <a:r>
                <a:rPr lang="el-GR" sz="1200" b="1" baseline="30000" dirty="0"/>
                <a:t>-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672BBCA5-3C0C-4D96-9FC8-DDB852562A8A}"/>
                </a:ext>
              </a:extLst>
            </p:cNvPr>
            <p:cNvSpPr txBox="1"/>
            <p:nvPr/>
          </p:nvSpPr>
          <p:spPr>
            <a:xfrm>
              <a:off x="1691680" y="980728"/>
              <a:ext cx="504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200" b="1" dirty="0" err="1"/>
                <a:t>δδδ</a:t>
              </a:r>
              <a:r>
                <a:rPr lang="el-GR" sz="1200" b="1" baseline="30000" dirty="0"/>
                <a:t>-</a:t>
              </a:r>
            </a:p>
          </p:txBody>
        </p:sp>
      </p:grpSp>
      <p:sp>
        <p:nvSpPr>
          <p:cNvPr id="63" name="32 - TextBox">
            <a:extLst>
              <a:ext uri="{FF2B5EF4-FFF2-40B4-BE49-F238E27FC236}">
                <a16:creationId xmlns:a16="http://schemas.microsoft.com/office/drawing/2014/main" id="{89D78B7A-B62D-499A-902E-45FDE9B1B9BC}"/>
              </a:ext>
            </a:extLst>
          </p:cNvPr>
          <p:cNvSpPr txBox="1"/>
          <p:nvPr/>
        </p:nvSpPr>
        <p:spPr>
          <a:xfrm>
            <a:off x="179512" y="4779149"/>
            <a:ext cx="85689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i="1" dirty="0">
                <a:solidFill>
                  <a:srgbClr val="0070C0"/>
                </a:solidFill>
              </a:rPr>
              <a:t>Οι </a:t>
            </a:r>
            <a:r>
              <a:rPr lang="el-GR" sz="2800" b="1" i="1" dirty="0" err="1">
                <a:solidFill>
                  <a:srgbClr val="0070C0"/>
                </a:solidFill>
              </a:rPr>
              <a:t>υποκαταστάτες</a:t>
            </a:r>
            <a:r>
              <a:rPr lang="el-GR" sz="2800" b="1" i="1" dirty="0">
                <a:solidFill>
                  <a:srgbClr val="0070C0"/>
                </a:solidFill>
              </a:rPr>
              <a:t> που απωθούν </a:t>
            </a:r>
            <a:r>
              <a:rPr lang="en-US" sz="2800" b="1" i="1" dirty="0">
                <a:solidFill>
                  <a:srgbClr val="0070C0"/>
                </a:solidFill>
              </a:rPr>
              <a:t>e </a:t>
            </a:r>
            <a:r>
              <a:rPr lang="el-GR" sz="2800" b="1" i="1" dirty="0">
                <a:solidFill>
                  <a:srgbClr val="0070C0"/>
                </a:solidFill>
              </a:rPr>
              <a:t>προκαλούν το +Ι επαγωγικό φαινόμενο</a:t>
            </a:r>
          </a:p>
        </p:txBody>
      </p:sp>
      <p:sp>
        <p:nvSpPr>
          <p:cNvPr id="64" name="5 - TextBox">
            <a:extLst>
              <a:ext uri="{FF2B5EF4-FFF2-40B4-BE49-F238E27FC236}">
                <a16:creationId xmlns:a16="http://schemas.microsoft.com/office/drawing/2014/main" id="{34E380E1-38E0-43C1-8B7E-311CAC72670F}"/>
              </a:ext>
            </a:extLst>
          </p:cNvPr>
          <p:cNvSpPr txBox="1"/>
          <p:nvPr/>
        </p:nvSpPr>
        <p:spPr>
          <a:xfrm>
            <a:off x="0" y="5868561"/>
            <a:ext cx="903649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l-GR" sz="3200" dirty="0"/>
              <a:t>-</a:t>
            </a:r>
            <a:r>
              <a:rPr lang="en-US" sz="3200" dirty="0"/>
              <a:t>H &lt; -CH</a:t>
            </a:r>
            <a:r>
              <a:rPr lang="en-US" sz="3200" baseline="-25000" dirty="0"/>
              <a:t>3 </a:t>
            </a:r>
            <a:r>
              <a:rPr lang="en-US" sz="3200" dirty="0"/>
              <a:t>&lt; C</a:t>
            </a:r>
            <a:r>
              <a:rPr lang="en-US" sz="3200" baseline="-25000" dirty="0"/>
              <a:t>2</a:t>
            </a:r>
            <a:r>
              <a:rPr lang="en-US" sz="3200" dirty="0"/>
              <a:t>H</a:t>
            </a:r>
            <a:r>
              <a:rPr lang="en-US" sz="3200" baseline="-25000" dirty="0"/>
              <a:t>5</a:t>
            </a:r>
            <a:r>
              <a:rPr lang="en-US" sz="3200" dirty="0"/>
              <a:t>- &lt; (CH</a:t>
            </a:r>
            <a:r>
              <a:rPr lang="en-US" sz="3200" baseline="-25000" dirty="0"/>
              <a:t>3</a:t>
            </a:r>
            <a:r>
              <a:rPr lang="en-US" sz="3200" dirty="0"/>
              <a:t>)</a:t>
            </a:r>
            <a:r>
              <a:rPr lang="en-US" sz="3200" baseline="-25000" dirty="0"/>
              <a:t>2</a:t>
            </a:r>
            <a:r>
              <a:rPr lang="en-US" sz="3200" dirty="0"/>
              <a:t>CH- &lt; (CH</a:t>
            </a:r>
            <a:r>
              <a:rPr lang="en-US" sz="3200" baseline="-25000" dirty="0"/>
              <a:t>3</a:t>
            </a:r>
            <a:r>
              <a:rPr lang="en-US" sz="3200" dirty="0"/>
              <a:t>)</a:t>
            </a:r>
            <a:r>
              <a:rPr lang="en-US" sz="3200" baseline="-25000" dirty="0"/>
              <a:t>3</a:t>
            </a:r>
            <a:r>
              <a:rPr lang="en-US" sz="3200" dirty="0"/>
              <a:t>C- &lt; -COO</a:t>
            </a:r>
            <a:r>
              <a:rPr lang="en-US" sz="3200" b="1" baseline="30000" dirty="0"/>
              <a:t>-</a:t>
            </a:r>
            <a:r>
              <a:rPr lang="en-US" sz="3200" baseline="30000" dirty="0"/>
              <a:t> </a:t>
            </a:r>
            <a:r>
              <a:rPr lang="en-US" sz="3200" dirty="0"/>
              <a:t>&lt; -O</a:t>
            </a:r>
            <a:r>
              <a:rPr lang="en-US" sz="3200" b="1" baseline="30000" dirty="0"/>
              <a:t>-</a:t>
            </a:r>
            <a:endParaRPr lang="el-GR" sz="3200" b="1" baseline="30000" dirty="0"/>
          </a:p>
        </p:txBody>
      </p:sp>
    </p:spTree>
    <p:extLst>
      <p:ext uri="{BB962C8B-B14F-4D97-AF65-F5344CB8AC3E}">
        <p14:creationId xmlns:p14="http://schemas.microsoft.com/office/powerpoint/2010/main" val="3728318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 animBg="1"/>
      <p:bldP spid="63" grpId="0"/>
      <p:bldP spid="6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3FB5FFD-F6BD-4691-8657-10C8601A9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3099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rgbClr val="FF0000"/>
                </a:solidFill>
              </a:rPr>
              <a:t>Επαγωγικό φαινόμενο στα οξέα</a:t>
            </a:r>
            <a:r>
              <a:rPr lang="en-US" dirty="0">
                <a:solidFill>
                  <a:srgbClr val="FF0000"/>
                </a:solidFill>
              </a:rPr>
              <a:t> 1/2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1F8A9885-2C6F-4347-80B0-F72AC9A17A74}"/>
              </a:ext>
            </a:extLst>
          </p:cNvPr>
          <p:cNvSpPr/>
          <p:nvPr/>
        </p:nvSpPr>
        <p:spPr>
          <a:xfrm>
            <a:off x="-5680" y="764704"/>
            <a:ext cx="88924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l-GR" sz="2400" dirty="0">
                <a:solidFill>
                  <a:prstClr val="black"/>
                </a:solidFill>
              </a:rPr>
              <a:t>Έστω τα οξέα   Η-Χ-Α και   Η-Χ-Β</a:t>
            </a:r>
          </a:p>
          <a:p>
            <a:pPr lvl="0"/>
            <a:r>
              <a:rPr lang="el-GR" sz="2400" dirty="0">
                <a:solidFill>
                  <a:prstClr val="black"/>
                </a:solidFill>
              </a:rPr>
              <a:t>Ο </a:t>
            </a:r>
            <a:r>
              <a:rPr lang="el-GR" sz="2400" dirty="0" err="1">
                <a:solidFill>
                  <a:prstClr val="black"/>
                </a:solidFill>
              </a:rPr>
              <a:t>υποκαταστάτης</a:t>
            </a:r>
            <a:r>
              <a:rPr lang="el-GR" sz="2400" dirty="0">
                <a:solidFill>
                  <a:prstClr val="black"/>
                </a:solidFill>
              </a:rPr>
              <a:t> Α παρουσιάζει εντονότερο –Ι επαγωγικό από τον </a:t>
            </a:r>
            <a:r>
              <a:rPr lang="el-GR" sz="2400" dirty="0" err="1">
                <a:solidFill>
                  <a:prstClr val="black"/>
                </a:solidFill>
              </a:rPr>
              <a:t>υποκαταστάτη</a:t>
            </a:r>
            <a:r>
              <a:rPr lang="el-GR" sz="2400" dirty="0">
                <a:solidFill>
                  <a:prstClr val="black"/>
                </a:solidFill>
              </a:rPr>
              <a:t> Β, δηλαδή ο Α έλκει </a:t>
            </a:r>
            <a:r>
              <a:rPr lang="en-US" sz="2400" dirty="0">
                <a:solidFill>
                  <a:prstClr val="black"/>
                </a:solidFill>
              </a:rPr>
              <a:t>e </a:t>
            </a:r>
            <a:r>
              <a:rPr lang="el-GR" sz="2400" dirty="0">
                <a:solidFill>
                  <a:prstClr val="black"/>
                </a:solidFill>
              </a:rPr>
              <a:t>περισσότερο από τον Β. </a:t>
            </a:r>
            <a:endParaRPr lang="el-GR" sz="2400" dirty="0"/>
          </a:p>
        </p:txBody>
      </p:sp>
      <p:grpSp>
        <p:nvGrpSpPr>
          <p:cNvPr id="21" name="Ομάδα 20">
            <a:extLst>
              <a:ext uri="{FF2B5EF4-FFF2-40B4-BE49-F238E27FC236}">
                <a16:creationId xmlns:a16="http://schemas.microsoft.com/office/drawing/2014/main" id="{CA3A7B1D-11ED-434A-ACC4-F9ECDE697926}"/>
              </a:ext>
            </a:extLst>
          </p:cNvPr>
          <p:cNvGrpSpPr/>
          <p:nvPr/>
        </p:nvGrpSpPr>
        <p:grpSpPr>
          <a:xfrm>
            <a:off x="251520" y="2060848"/>
            <a:ext cx="1944216" cy="461665"/>
            <a:chOff x="251520" y="2780928"/>
            <a:chExt cx="1944216" cy="461665"/>
          </a:xfrm>
        </p:grpSpPr>
        <p:grpSp>
          <p:nvGrpSpPr>
            <p:cNvPr id="5" name="21 - Ομάδα">
              <a:extLst>
                <a:ext uri="{FF2B5EF4-FFF2-40B4-BE49-F238E27FC236}">
                  <a16:creationId xmlns:a16="http://schemas.microsoft.com/office/drawing/2014/main" id="{46F7A6C4-B267-47F5-A46A-F850F1AB1554}"/>
                </a:ext>
              </a:extLst>
            </p:cNvPr>
            <p:cNvGrpSpPr/>
            <p:nvPr/>
          </p:nvGrpSpPr>
          <p:grpSpPr>
            <a:xfrm>
              <a:off x="251520" y="2780928"/>
              <a:ext cx="1224136" cy="461665"/>
              <a:chOff x="683568" y="5157192"/>
              <a:chExt cx="1224136" cy="461665"/>
            </a:xfrm>
          </p:grpSpPr>
          <p:grpSp>
            <p:nvGrpSpPr>
              <p:cNvPr id="16" name="19 - Ομάδα">
                <a:extLst>
                  <a:ext uri="{FF2B5EF4-FFF2-40B4-BE49-F238E27FC236}">
                    <a16:creationId xmlns:a16="http://schemas.microsoft.com/office/drawing/2014/main" id="{440FE21F-101F-4540-A271-23DF4E3E1B33}"/>
                  </a:ext>
                </a:extLst>
              </p:cNvPr>
              <p:cNvGrpSpPr/>
              <p:nvPr/>
            </p:nvGrpSpPr>
            <p:grpSpPr>
              <a:xfrm>
                <a:off x="1501622" y="5301222"/>
                <a:ext cx="46042" cy="144002"/>
                <a:chOff x="1691680" y="5301222"/>
                <a:chExt cx="46042" cy="144002"/>
              </a:xfrm>
            </p:grpSpPr>
            <p:sp>
              <p:nvSpPr>
                <p:cNvPr id="19" name="13 - Έλλειψη">
                  <a:extLst>
                    <a:ext uri="{FF2B5EF4-FFF2-40B4-BE49-F238E27FC236}">
                      <a16:creationId xmlns:a16="http://schemas.microsoft.com/office/drawing/2014/main" id="{9A6A3E5F-96D5-4A37-BA33-C5C2E006635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691694" y="5301222"/>
                  <a:ext cx="46028" cy="4602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l-G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l-GR"/>
                </a:p>
              </p:txBody>
            </p:sp>
            <p:sp>
              <p:nvSpPr>
                <p:cNvPr id="20" name="14 - Έλλειψη">
                  <a:extLst>
                    <a:ext uri="{FF2B5EF4-FFF2-40B4-BE49-F238E27FC236}">
                      <a16:creationId xmlns:a16="http://schemas.microsoft.com/office/drawing/2014/main" id="{B1246952-3BF4-4886-A0E8-7AA7159DFBC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691680" y="5399196"/>
                  <a:ext cx="46028" cy="4602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l-G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l-GR"/>
                </a:p>
              </p:txBody>
            </p:sp>
          </p:grpSp>
          <p:sp>
            <p:nvSpPr>
              <p:cNvPr id="17" name="11 - TextBox">
                <a:extLst>
                  <a:ext uri="{FF2B5EF4-FFF2-40B4-BE49-F238E27FC236}">
                    <a16:creationId xmlns:a16="http://schemas.microsoft.com/office/drawing/2014/main" id="{E6568FF7-4669-490F-AB81-295D94EE81A3}"/>
                  </a:ext>
                </a:extLst>
              </p:cNvPr>
              <p:cNvSpPr txBox="1"/>
              <p:nvPr/>
            </p:nvSpPr>
            <p:spPr>
              <a:xfrm>
                <a:off x="683568" y="5157192"/>
                <a:ext cx="3600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dirty="0"/>
                  <a:t>H</a:t>
                </a:r>
                <a:endParaRPr lang="el-GR" sz="2400" dirty="0"/>
              </a:p>
            </p:txBody>
          </p:sp>
          <p:sp>
            <p:nvSpPr>
              <p:cNvPr id="18" name="12 - TextBox">
                <a:extLst>
                  <a:ext uri="{FF2B5EF4-FFF2-40B4-BE49-F238E27FC236}">
                    <a16:creationId xmlns:a16="http://schemas.microsoft.com/office/drawing/2014/main" id="{4B7468D9-4BF0-4677-AC58-15F9747753A5}"/>
                  </a:ext>
                </a:extLst>
              </p:cNvPr>
              <p:cNvSpPr txBox="1"/>
              <p:nvPr/>
            </p:nvSpPr>
            <p:spPr>
              <a:xfrm>
                <a:off x="1547664" y="5157192"/>
                <a:ext cx="3600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l-GR" sz="2400" dirty="0"/>
                  <a:t>Χ</a:t>
                </a:r>
              </a:p>
            </p:txBody>
          </p:sp>
        </p:grpSp>
        <p:cxnSp>
          <p:nvCxnSpPr>
            <p:cNvPr id="6" name="18 - Ευθύγραμμο βέλος σύνδεσης">
              <a:extLst>
                <a:ext uri="{FF2B5EF4-FFF2-40B4-BE49-F238E27FC236}">
                  <a16:creationId xmlns:a16="http://schemas.microsoft.com/office/drawing/2014/main" id="{7D680A4A-DE6C-43DD-9B7C-AE25E694F51C}"/>
                </a:ext>
              </a:extLst>
            </p:cNvPr>
            <p:cNvCxnSpPr/>
            <p:nvPr/>
          </p:nvCxnSpPr>
          <p:spPr>
            <a:xfrm rot="-120000">
              <a:off x="1475656" y="3011761"/>
              <a:ext cx="360040" cy="1480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19 - TextBox">
              <a:extLst>
                <a:ext uri="{FF2B5EF4-FFF2-40B4-BE49-F238E27FC236}">
                  <a16:creationId xmlns:a16="http://schemas.microsoft.com/office/drawing/2014/main" id="{10370E5A-DAED-4837-9A14-579A1A039ED5}"/>
                </a:ext>
              </a:extLst>
            </p:cNvPr>
            <p:cNvSpPr txBox="1"/>
            <p:nvPr/>
          </p:nvSpPr>
          <p:spPr>
            <a:xfrm>
              <a:off x="1835696" y="2780928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l-G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l-GR" sz="2400" dirty="0"/>
                <a:t>Α</a:t>
              </a:r>
            </a:p>
          </p:txBody>
        </p:sp>
      </p:grpSp>
      <p:grpSp>
        <p:nvGrpSpPr>
          <p:cNvPr id="22" name="Ομάδα 21">
            <a:extLst>
              <a:ext uri="{FF2B5EF4-FFF2-40B4-BE49-F238E27FC236}">
                <a16:creationId xmlns:a16="http://schemas.microsoft.com/office/drawing/2014/main" id="{8324DFE9-5217-4BC4-87E0-0BF6E5BD3906}"/>
              </a:ext>
            </a:extLst>
          </p:cNvPr>
          <p:cNvGrpSpPr/>
          <p:nvPr/>
        </p:nvGrpSpPr>
        <p:grpSpPr>
          <a:xfrm>
            <a:off x="5220072" y="2060848"/>
            <a:ext cx="1944216" cy="461665"/>
            <a:chOff x="251520" y="3429000"/>
            <a:chExt cx="1944216" cy="461665"/>
          </a:xfrm>
        </p:grpSpPr>
        <p:grpSp>
          <p:nvGrpSpPr>
            <p:cNvPr id="8" name="21 - Ομάδα">
              <a:extLst>
                <a:ext uri="{FF2B5EF4-FFF2-40B4-BE49-F238E27FC236}">
                  <a16:creationId xmlns:a16="http://schemas.microsoft.com/office/drawing/2014/main" id="{CBFFFAEE-A39C-4B3C-A75C-5128D1FE37FF}"/>
                </a:ext>
              </a:extLst>
            </p:cNvPr>
            <p:cNvGrpSpPr/>
            <p:nvPr/>
          </p:nvGrpSpPr>
          <p:grpSpPr>
            <a:xfrm>
              <a:off x="251520" y="3429000"/>
              <a:ext cx="1224136" cy="461665"/>
              <a:chOff x="683568" y="5157192"/>
              <a:chExt cx="1224136" cy="461665"/>
            </a:xfrm>
          </p:grpSpPr>
          <p:grpSp>
            <p:nvGrpSpPr>
              <p:cNvPr id="11" name="19 - Ομάδα">
                <a:extLst>
                  <a:ext uri="{FF2B5EF4-FFF2-40B4-BE49-F238E27FC236}">
                    <a16:creationId xmlns:a16="http://schemas.microsoft.com/office/drawing/2014/main" id="{F1D45A10-32BD-4898-B427-2B4927723698}"/>
                  </a:ext>
                </a:extLst>
              </p:cNvPr>
              <p:cNvGrpSpPr/>
              <p:nvPr/>
            </p:nvGrpSpPr>
            <p:grpSpPr>
              <a:xfrm>
                <a:off x="1331640" y="5301222"/>
                <a:ext cx="46042" cy="144002"/>
                <a:chOff x="1521698" y="5301222"/>
                <a:chExt cx="46042" cy="144002"/>
              </a:xfrm>
            </p:grpSpPr>
            <p:sp>
              <p:nvSpPr>
                <p:cNvPr id="14" name="24 - Έλλειψη">
                  <a:extLst>
                    <a:ext uri="{FF2B5EF4-FFF2-40B4-BE49-F238E27FC236}">
                      <a16:creationId xmlns:a16="http://schemas.microsoft.com/office/drawing/2014/main" id="{36A210EE-610F-4B24-85C5-C6981EAD6779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521712" y="5301222"/>
                  <a:ext cx="46028" cy="4602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l-G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l-GR"/>
                </a:p>
              </p:txBody>
            </p:sp>
            <p:sp>
              <p:nvSpPr>
                <p:cNvPr id="15" name="25 - Έλλειψη">
                  <a:extLst>
                    <a:ext uri="{FF2B5EF4-FFF2-40B4-BE49-F238E27FC236}">
                      <a16:creationId xmlns:a16="http://schemas.microsoft.com/office/drawing/2014/main" id="{3D2BC1F2-A59D-4262-9627-E688265C8AB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521698" y="5399196"/>
                  <a:ext cx="46028" cy="4602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l-GR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l-GR"/>
                </a:p>
              </p:txBody>
            </p:sp>
          </p:grpSp>
          <p:sp>
            <p:nvSpPr>
              <p:cNvPr id="12" name="22 - TextBox">
                <a:extLst>
                  <a:ext uri="{FF2B5EF4-FFF2-40B4-BE49-F238E27FC236}">
                    <a16:creationId xmlns:a16="http://schemas.microsoft.com/office/drawing/2014/main" id="{5DEAD4A6-563C-4550-8081-5BBB6F3FDDBD}"/>
                  </a:ext>
                </a:extLst>
              </p:cNvPr>
              <p:cNvSpPr txBox="1"/>
              <p:nvPr/>
            </p:nvSpPr>
            <p:spPr>
              <a:xfrm>
                <a:off x="683568" y="5157192"/>
                <a:ext cx="3600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dirty="0"/>
                  <a:t>H</a:t>
                </a:r>
                <a:endParaRPr lang="el-GR" sz="2400" dirty="0"/>
              </a:p>
            </p:txBody>
          </p:sp>
          <p:sp>
            <p:nvSpPr>
              <p:cNvPr id="13" name="23 - TextBox">
                <a:extLst>
                  <a:ext uri="{FF2B5EF4-FFF2-40B4-BE49-F238E27FC236}">
                    <a16:creationId xmlns:a16="http://schemas.microsoft.com/office/drawing/2014/main" id="{0BF6A945-AE97-4BB3-BB42-1F4F49FA481A}"/>
                  </a:ext>
                </a:extLst>
              </p:cNvPr>
              <p:cNvSpPr txBox="1"/>
              <p:nvPr/>
            </p:nvSpPr>
            <p:spPr>
              <a:xfrm>
                <a:off x="1547664" y="5157192"/>
                <a:ext cx="3600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l-GR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l-GR" sz="2400" dirty="0"/>
                  <a:t>Χ</a:t>
                </a:r>
              </a:p>
            </p:txBody>
          </p:sp>
        </p:grpSp>
        <p:cxnSp>
          <p:nvCxnSpPr>
            <p:cNvPr id="9" name="26 - Ευθύγραμμο βέλος σύνδεσης">
              <a:extLst>
                <a:ext uri="{FF2B5EF4-FFF2-40B4-BE49-F238E27FC236}">
                  <a16:creationId xmlns:a16="http://schemas.microsoft.com/office/drawing/2014/main" id="{22101845-174B-4585-B253-6F2C93B67FF1}"/>
                </a:ext>
              </a:extLst>
            </p:cNvPr>
            <p:cNvCxnSpPr/>
            <p:nvPr/>
          </p:nvCxnSpPr>
          <p:spPr>
            <a:xfrm rot="-120000">
              <a:off x="1475656" y="3659833"/>
              <a:ext cx="360040" cy="1480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27 - TextBox">
              <a:extLst>
                <a:ext uri="{FF2B5EF4-FFF2-40B4-BE49-F238E27FC236}">
                  <a16:creationId xmlns:a16="http://schemas.microsoft.com/office/drawing/2014/main" id="{95F4B2AE-4D3C-4EE4-9C56-00EF18603165}"/>
                </a:ext>
              </a:extLst>
            </p:cNvPr>
            <p:cNvSpPr txBox="1"/>
            <p:nvPr/>
          </p:nvSpPr>
          <p:spPr>
            <a:xfrm>
              <a:off x="1835696" y="3429000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l-G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l-GR" sz="2400" dirty="0"/>
                <a:t>Β</a:t>
              </a:r>
            </a:p>
          </p:txBody>
        </p:sp>
      </p:grpSp>
      <p:sp>
        <p:nvSpPr>
          <p:cNvPr id="23" name="Ορθογώνιο 22">
            <a:extLst>
              <a:ext uri="{FF2B5EF4-FFF2-40B4-BE49-F238E27FC236}">
                <a16:creationId xmlns:a16="http://schemas.microsoft.com/office/drawing/2014/main" id="{9A21E1F9-9FCE-4596-82BD-AC7ADAB338A8}"/>
              </a:ext>
            </a:extLst>
          </p:cNvPr>
          <p:cNvSpPr/>
          <p:nvPr/>
        </p:nvSpPr>
        <p:spPr>
          <a:xfrm>
            <a:off x="11456" y="2564904"/>
            <a:ext cx="89289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prstClr val="black"/>
                </a:solidFill>
              </a:rPr>
              <a:t>Σε ποια περίπτωση ο δεσμός μεταξύ Η και Χ είναι πιο πολωμένος;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prstClr val="black"/>
                </a:solidFill>
              </a:rPr>
              <a:t>Σε ποια περίπτωση ο δεσμός Η και Χ  διασπάται ευκολότερα;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prstClr val="black"/>
                </a:solidFill>
              </a:rPr>
              <a:t>Ποιο οξύ διώχνει ευκολότερα Η</a:t>
            </a:r>
            <a:r>
              <a:rPr lang="el-GR" sz="2400" baseline="30000" dirty="0">
                <a:solidFill>
                  <a:prstClr val="black"/>
                </a:solidFill>
              </a:rPr>
              <a:t>+</a:t>
            </a:r>
            <a:r>
              <a:rPr lang="el-GR" sz="2400" dirty="0">
                <a:solidFill>
                  <a:prstClr val="black"/>
                </a:solidFill>
              </a:rPr>
              <a:t> 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prstClr val="black"/>
                </a:solidFill>
              </a:rPr>
              <a:t>Ποιο οξύ είναι πιο ισχυρό;</a:t>
            </a:r>
          </a:p>
        </p:txBody>
      </p:sp>
      <p:sp>
        <p:nvSpPr>
          <p:cNvPr id="33" name="29 - TextBox">
            <a:extLst>
              <a:ext uri="{FF2B5EF4-FFF2-40B4-BE49-F238E27FC236}">
                <a16:creationId xmlns:a16="http://schemas.microsoft.com/office/drawing/2014/main" id="{016A2EEB-FDF6-43A3-AD2A-2331CDA0928E}"/>
              </a:ext>
            </a:extLst>
          </p:cNvPr>
          <p:cNvSpPr txBox="1"/>
          <p:nvPr/>
        </p:nvSpPr>
        <p:spPr>
          <a:xfrm>
            <a:off x="323528" y="4644425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H-O-</a:t>
            </a:r>
            <a:r>
              <a:rPr lang="en-US" sz="2400" dirty="0" err="1"/>
              <a:t>Cl</a:t>
            </a:r>
            <a:endParaRPr lang="en-US" sz="2400" dirty="0"/>
          </a:p>
        </p:txBody>
      </p:sp>
      <p:sp>
        <p:nvSpPr>
          <p:cNvPr id="34" name="30 - TextBox">
            <a:extLst>
              <a:ext uri="{FF2B5EF4-FFF2-40B4-BE49-F238E27FC236}">
                <a16:creationId xmlns:a16="http://schemas.microsoft.com/office/drawing/2014/main" id="{CD52ACF2-BE95-45BF-A0BA-DB46AC781868}"/>
              </a:ext>
            </a:extLst>
          </p:cNvPr>
          <p:cNvSpPr txBox="1"/>
          <p:nvPr/>
        </p:nvSpPr>
        <p:spPr>
          <a:xfrm>
            <a:off x="1907704" y="4644425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</a:rPr>
              <a:t>H-O-I</a:t>
            </a:r>
            <a:endParaRPr lang="el-GR" sz="2400" dirty="0">
              <a:solidFill>
                <a:prstClr val="black"/>
              </a:solidFill>
            </a:endParaRPr>
          </a:p>
        </p:txBody>
      </p:sp>
      <p:sp>
        <p:nvSpPr>
          <p:cNvPr id="35" name="31 - TextBox">
            <a:extLst>
              <a:ext uri="{FF2B5EF4-FFF2-40B4-BE49-F238E27FC236}">
                <a16:creationId xmlns:a16="http://schemas.microsoft.com/office/drawing/2014/main" id="{BDEA0786-B862-48A9-A8F3-7CB6829D0EE2}"/>
              </a:ext>
            </a:extLst>
          </p:cNvPr>
          <p:cNvSpPr txBox="1"/>
          <p:nvPr/>
        </p:nvSpPr>
        <p:spPr>
          <a:xfrm>
            <a:off x="2987824" y="4644425"/>
            <a:ext cx="597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/>
              <a:t>Ποιο οξύ είναι ισχυρότερο, το Η</a:t>
            </a:r>
            <a:r>
              <a:rPr lang="en-US" sz="2400" i="1" dirty="0" err="1"/>
              <a:t>ClO</a:t>
            </a:r>
            <a:r>
              <a:rPr lang="el-GR" sz="2400" i="1" dirty="0"/>
              <a:t> ή το Η</a:t>
            </a:r>
            <a:r>
              <a:rPr lang="en-US" sz="2400" i="1" dirty="0"/>
              <a:t>IO</a:t>
            </a:r>
            <a:r>
              <a:rPr lang="el-GR" sz="2400" i="1" dirty="0"/>
              <a:t>;</a:t>
            </a:r>
          </a:p>
        </p:txBody>
      </p:sp>
      <p:sp>
        <p:nvSpPr>
          <p:cNvPr id="37" name="33 - TextBox">
            <a:extLst>
              <a:ext uri="{FF2B5EF4-FFF2-40B4-BE49-F238E27FC236}">
                <a16:creationId xmlns:a16="http://schemas.microsoft.com/office/drawing/2014/main" id="{01B69FE5-3C6B-412D-9935-C1172E1E7EB2}"/>
              </a:ext>
            </a:extLst>
          </p:cNvPr>
          <p:cNvSpPr txBox="1"/>
          <p:nvPr/>
        </p:nvSpPr>
        <p:spPr>
          <a:xfrm>
            <a:off x="-17152" y="5148481"/>
            <a:ext cx="91440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C</a:t>
            </a:r>
            <a:r>
              <a:rPr lang="en-US" sz="3200" baseline="-25000" dirty="0"/>
              <a:t>6</a:t>
            </a:r>
            <a:r>
              <a:rPr lang="en-US" sz="3200" dirty="0"/>
              <a:t>H</a:t>
            </a:r>
            <a:r>
              <a:rPr lang="en-US" sz="3200" baseline="-25000" dirty="0"/>
              <a:t>5</a:t>
            </a:r>
            <a:r>
              <a:rPr lang="en-US" sz="3200" dirty="0"/>
              <a:t>-</a:t>
            </a:r>
            <a:r>
              <a:rPr lang="el-GR" sz="3200" dirty="0"/>
              <a:t> </a:t>
            </a:r>
            <a:r>
              <a:rPr lang="en-US" sz="3200" dirty="0"/>
              <a:t>&lt;</a:t>
            </a:r>
            <a:r>
              <a:rPr lang="el-GR" sz="3200" dirty="0"/>
              <a:t> </a:t>
            </a:r>
            <a:r>
              <a:rPr lang="en-US" sz="3200" dirty="0"/>
              <a:t>-NH</a:t>
            </a:r>
            <a:r>
              <a:rPr lang="en-US" sz="3200" baseline="-25000" dirty="0"/>
              <a:t>2</a:t>
            </a:r>
            <a:r>
              <a:rPr lang="el-GR" sz="3200" baseline="-25000" dirty="0"/>
              <a:t> </a:t>
            </a:r>
            <a:r>
              <a:rPr lang="en-US" sz="3200" dirty="0"/>
              <a:t>&lt;</a:t>
            </a:r>
            <a:r>
              <a:rPr lang="el-GR" sz="3200" dirty="0"/>
              <a:t> </a:t>
            </a:r>
            <a:r>
              <a:rPr lang="en-US" sz="3200" dirty="0"/>
              <a:t>-OH</a:t>
            </a:r>
            <a:r>
              <a:rPr lang="el-GR" sz="3200" dirty="0"/>
              <a:t> </a:t>
            </a:r>
            <a:r>
              <a:rPr lang="en-US" sz="3200" dirty="0"/>
              <a:t>&lt;</a:t>
            </a:r>
            <a:r>
              <a:rPr lang="el-GR" sz="3200" dirty="0"/>
              <a:t> </a:t>
            </a:r>
            <a:r>
              <a:rPr lang="en-US" sz="3200" dirty="0"/>
              <a:t>-I</a:t>
            </a:r>
            <a:r>
              <a:rPr lang="el-GR" sz="3200" dirty="0"/>
              <a:t> </a:t>
            </a:r>
            <a:r>
              <a:rPr lang="en-US" sz="3200" dirty="0"/>
              <a:t>&lt;</a:t>
            </a:r>
            <a:r>
              <a:rPr lang="el-GR" sz="3200" dirty="0"/>
              <a:t> </a:t>
            </a:r>
            <a:r>
              <a:rPr lang="en-US" sz="3200" dirty="0"/>
              <a:t>-Br</a:t>
            </a:r>
            <a:r>
              <a:rPr lang="el-GR" sz="3200" dirty="0"/>
              <a:t> </a:t>
            </a:r>
            <a:r>
              <a:rPr lang="en-US" sz="3200" dirty="0"/>
              <a:t>&lt;</a:t>
            </a:r>
            <a:r>
              <a:rPr lang="el-GR" sz="3200" dirty="0"/>
              <a:t> </a:t>
            </a:r>
            <a:r>
              <a:rPr lang="en-US" sz="3200" dirty="0"/>
              <a:t>-Cl</a:t>
            </a:r>
            <a:r>
              <a:rPr lang="el-GR" sz="3200" dirty="0"/>
              <a:t> </a:t>
            </a:r>
            <a:r>
              <a:rPr lang="en-US" sz="3200" dirty="0"/>
              <a:t>&lt;</a:t>
            </a:r>
            <a:r>
              <a:rPr lang="el-GR" sz="3200" dirty="0"/>
              <a:t> </a:t>
            </a:r>
            <a:r>
              <a:rPr lang="en-US" sz="3200" dirty="0"/>
              <a:t>-F</a:t>
            </a:r>
            <a:r>
              <a:rPr lang="el-GR" sz="3200" dirty="0"/>
              <a:t> </a:t>
            </a:r>
            <a:r>
              <a:rPr lang="en-US" sz="3200" dirty="0"/>
              <a:t>&lt;</a:t>
            </a:r>
            <a:r>
              <a:rPr lang="el-GR" sz="3200" dirty="0"/>
              <a:t> </a:t>
            </a:r>
            <a:r>
              <a:rPr lang="en-US" sz="3200" dirty="0"/>
              <a:t>-CN</a:t>
            </a:r>
            <a:r>
              <a:rPr lang="el-GR" sz="3200" dirty="0"/>
              <a:t> </a:t>
            </a:r>
            <a:r>
              <a:rPr lang="en-US" sz="3200" dirty="0"/>
              <a:t>&lt;</a:t>
            </a:r>
            <a:r>
              <a:rPr lang="el-GR" sz="3200" dirty="0"/>
              <a:t> </a:t>
            </a:r>
            <a:r>
              <a:rPr lang="en-US" sz="3200" dirty="0"/>
              <a:t>-NO</a:t>
            </a:r>
            <a:r>
              <a:rPr lang="en-US" sz="3200" baseline="-25000" dirty="0"/>
              <a:t>2</a:t>
            </a:r>
            <a:endParaRPr lang="el-GR" sz="3200" baseline="-25000" dirty="0"/>
          </a:p>
        </p:txBody>
      </p:sp>
    </p:spTree>
    <p:extLst>
      <p:ext uri="{BB962C8B-B14F-4D97-AF65-F5344CB8AC3E}">
        <p14:creationId xmlns:p14="http://schemas.microsoft.com/office/powerpoint/2010/main" val="495360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3" grpId="0"/>
      <p:bldP spid="34" grpId="0"/>
      <p:bldP spid="35" grpId="0"/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1">
            <a:extLst>
              <a:ext uri="{FF2B5EF4-FFF2-40B4-BE49-F238E27FC236}">
                <a16:creationId xmlns:a16="http://schemas.microsoft.com/office/drawing/2014/main" id="{61D55A0B-3AC5-4C15-86C3-C5F5B41D4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3760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l-GR" sz="3600" dirty="0">
                <a:solidFill>
                  <a:srgbClr val="FF0000"/>
                </a:solidFill>
              </a:rPr>
              <a:t>Επαγωγικό φαινόμενο στα οξέα</a:t>
            </a:r>
            <a:r>
              <a:rPr lang="en-US" sz="3600" dirty="0">
                <a:solidFill>
                  <a:srgbClr val="FF0000"/>
                </a:solidFill>
              </a:rPr>
              <a:t> 2/2</a:t>
            </a:r>
            <a:endParaRPr lang="el-GR" sz="3600" dirty="0">
              <a:solidFill>
                <a:srgbClr val="FF0000"/>
              </a:solidFill>
            </a:endParaRP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C143E62A-D63D-4FEB-8352-DA8E879661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0" y="2132856"/>
            <a:ext cx="2106271" cy="1440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1F852834-DE1E-468B-AC48-3B5DD2520B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98072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410F2E37-8073-40B4-B483-93657387CE8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6394044"/>
              </p:ext>
            </p:extLst>
          </p:nvPr>
        </p:nvGraphicFramePr>
        <p:xfrm>
          <a:off x="2267743" y="2132855"/>
          <a:ext cx="2111278" cy="14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6" name="FXChemStruct" r:id="rId4" imgW="1855440" imgH="1263600" progId="FXChemStruct1.Structure">
                  <p:embed/>
                </p:oleObj>
              </mc:Choice>
              <mc:Fallback>
                <p:oleObj name="FXChemStruct" r:id="rId4" imgW="1855440" imgH="1263600" progId="FXChemStruct1.Stru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3" y="2132855"/>
                        <a:ext cx="2111278" cy="14400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>
            <a:extLst>
              <a:ext uri="{FF2B5EF4-FFF2-40B4-BE49-F238E27FC236}">
                <a16:creationId xmlns:a16="http://schemas.microsoft.com/office/drawing/2014/main" id="{A4FEAF84-A57A-42AD-B18B-DBE5D4878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8" name="Αντικείμενο 7">
            <a:extLst>
              <a:ext uri="{FF2B5EF4-FFF2-40B4-BE49-F238E27FC236}">
                <a16:creationId xmlns:a16="http://schemas.microsoft.com/office/drawing/2014/main" id="{10EA574D-CCDA-46B7-A060-5266AB278B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0297733"/>
              </p:ext>
            </p:extLst>
          </p:nvPr>
        </p:nvGraphicFramePr>
        <p:xfrm>
          <a:off x="4427983" y="2133016"/>
          <a:ext cx="2111278" cy="14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7" name="FXChemStruct" r:id="rId6" imgW="1855440" imgH="1263600" progId="FXChemStruct1.Structure">
                  <p:embed/>
                </p:oleObj>
              </mc:Choice>
              <mc:Fallback>
                <p:oleObj name="FXChemStruct" r:id="rId6" imgW="1855440" imgH="1263600" progId="FXChemStruct1.Stru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983" y="2133016"/>
                        <a:ext cx="2111278" cy="14400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>
            <a:extLst>
              <a:ext uri="{FF2B5EF4-FFF2-40B4-BE49-F238E27FC236}">
                <a16:creationId xmlns:a16="http://schemas.microsoft.com/office/drawing/2014/main" id="{47B85F66-E9C0-42BC-B8F1-803077E2E8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0" name="Αντικείμενο 9">
            <a:extLst>
              <a:ext uri="{FF2B5EF4-FFF2-40B4-BE49-F238E27FC236}">
                <a16:creationId xmlns:a16="http://schemas.microsoft.com/office/drawing/2014/main" id="{575257C7-381D-4612-8EBD-BBFCD627907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7507605"/>
              </p:ext>
            </p:extLst>
          </p:nvPr>
        </p:nvGraphicFramePr>
        <p:xfrm>
          <a:off x="6588222" y="2133016"/>
          <a:ext cx="1938045" cy="14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8" name="FXChemStruct" r:id="rId8" imgW="1700640" imgH="1263600" progId="FXChemStruct1.Structure">
                  <p:embed/>
                </p:oleObj>
              </mc:Choice>
              <mc:Fallback>
                <p:oleObj name="FXChemStruct" r:id="rId8" imgW="1700640" imgH="1263600" progId="FXChemStruct1.Stru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222" y="2133016"/>
                        <a:ext cx="1938045" cy="14400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3F4FA477-898F-4A39-8C5D-D6EA8016012C}"/>
              </a:ext>
            </a:extLst>
          </p:cNvPr>
          <p:cNvSpPr txBox="1"/>
          <p:nvPr/>
        </p:nvSpPr>
        <p:spPr>
          <a:xfrm>
            <a:off x="251520" y="1700808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CH</a:t>
            </a:r>
            <a:r>
              <a:rPr lang="en-US" sz="2400" baseline="-25000" dirty="0"/>
              <a:t>2</a:t>
            </a:r>
            <a:r>
              <a:rPr lang="en-US" sz="2400" b="1" dirty="0"/>
              <a:t>Br</a:t>
            </a:r>
            <a:r>
              <a:rPr lang="en-US" sz="2400" dirty="0"/>
              <a:t>COO</a:t>
            </a:r>
            <a:r>
              <a:rPr lang="en-US" sz="2400" dirty="0">
                <a:solidFill>
                  <a:srgbClr val="FF0000"/>
                </a:solidFill>
              </a:rPr>
              <a:t>H</a:t>
            </a: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7426EA-EB71-434C-9A35-1B523F20199D}"/>
              </a:ext>
            </a:extLst>
          </p:cNvPr>
          <p:cNvSpPr txBox="1"/>
          <p:nvPr/>
        </p:nvSpPr>
        <p:spPr>
          <a:xfrm>
            <a:off x="2555776" y="1700808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CH</a:t>
            </a:r>
            <a:r>
              <a:rPr lang="en-US" sz="2400" baseline="-25000" dirty="0"/>
              <a:t>2</a:t>
            </a:r>
            <a:r>
              <a:rPr lang="en-US" sz="2400" b="1" dirty="0"/>
              <a:t>I</a:t>
            </a:r>
            <a:r>
              <a:rPr lang="en-US" sz="2400" dirty="0"/>
              <a:t>COO</a:t>
            </a:r>
            <a:r>
              <a:rPr lang="en-US" sz="2400" dirty="0">
                <a:solidFill>
                  <a:srgbClr val="FF0000"/>
                </a:solidFill>
              </a:rPr>
              <a:t>H</a:t>
            </a: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55D5F9F-F5CD-4DCC-88BE-35510288DD40}"/>
              </a:ext>
            </a:extLst>
          </p:cNvPr>
          <p:cNvSpPr txBox="1"/>
          <p:nvPr/>
        </p:nvSpPr>
        <p:spPr>
          <a:xfrm>
            <a:off x="4644008" y="1700808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CH</a:t>
            </a:r>
            <a:r>
              <a:rPr lang="en-US" sz="2400" baseline="-25000" dirty="0"/>
              <a:t>2</a:t>
            </a:r>
            <a:r>
              <a:rPr lang="en-US" sz="2400" b="1" dirty="0"/>
              <a:t>Cl</a:t>
            </a:r>
            <a:r>
              <a:rPr lang="en-US" sz="2400" dirty="0"/>
              <a:t>COO</a:t>
            </a:r>
            <a:r>
              <a:rPr lang="en-US" sz="2400" dirty="0">
                <a:solidFill>
                  <a:srgbClr val="FF0000"/>
                </a:solidFill>
              </a:rPr>
              <a:t>H</a:t>
            </a: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0BF5B76-63C2-4E6D-AF61-65194D477A32}"/>
              </a:ext>
            </a:extLst>
          </p:cNvPr>
          <p:cNvSpPr txBox="1"/>
          <p:nvPr/>
        </p:nvSpPr>
        <p:spPr>
          <a:xfrm>
            <a:off x="6804248" y="1700808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CH</a:t>
            </a:r>
            <a:r>
              <a:rPr lang="en-US" sz="2400" baseline="-25000" dirty="0"/>
              <a:t>2</a:t>
            </a:r>
            <a:r>
              <a:rPr lang="en-US" sz="2400" b="1" dirty="0"/>
              <a:t>F</a:t>
            </a:r>
            <a:r>
              <a:rPr lang="en-US" sz="2400" dirty="0"/>
              <a:t>COO</a:t>
            </a:r>
            <a:r>
              <a:rPr lang="en-US" sz="2400" dirty="0">
                <a:solidFill>
                  <a:srgbClr val="FF0000"/>
                </a:solidFill>
              </a:rPr>
              <a:t>H</a:t>
            </a: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15" name="33 - TextBox">
            <a:extLst>
              <a:ext uri="{FF2B5EF4-FFF2-40B4-BE49-F238E27FC236}">
                <a16:creationId xmlns:a16="http://schemas.microsoft.com/office/drawing/2014/main" id="{FD861858-3280-4E97-B2B3-C3ACC5E03BA1}"/>
              </a:ext>
            </a:extLst>
          </p:cNvPr>
          <p:cNvSpPr txBox="1"/>
          <p:nvPr/>
        </p:nvSpPr>
        <p:spPr>
          <a:xfrm>
            <a:off x="-14848" y="620688"/>
            <a:ext cx="91440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</a:t>
            </a:r>
            <a:r>
              <a:rPr lang="en-US" sz="2400" baseline="-25000" dirty="0"/>
              <a:t>6</a:t>
            </a:r>
            <a:r>
              <a:rPr lang="en-US" sz="2400" dirty="0"/>
              <a:t>H</a:t>
            </a:r>
            <a:r>
              <a:rPr lang="en-US" sz="2400" baseline="-25000" dirty="0"/>
              <a:t>5</a:t>
            </a:r>
            <a:r>
              <a:rPr lang="en-US" sz="2400" dirty="0"/>
              <a:t>-</a:t>
            </a:r>
            <a:r>
              <a:rPr lang="el-GR" sz="2400" dirty="0"/>
              <a:t> </a:t>
            </a:r>
            <a:r>
              <a:rPr lang="en-US" sz="2400" dirty="0"/>
              <a:t>&lt;</a:t>
            </a:r>
            <a:r>
              <a:rPr lang="el-GR" sz="2400" dirty="0"/>
              <a:t> </a:t>
            </a:r>
            <a:r>
              <a:rPr lang="en-US" sz="2400" dirty="0"/>
              <a:t>-NH</a:t>
            </a:r>
            <a:r>
              <a:rPr lang="en-US" sz="2400" baseline="-25000" dirty="0"/>
              <a:t>2</a:t>
            </a:r>
            <a:r>
              <a:rPr lang="el-GR" sz="2400" baseline="-25000" dirty="0"/>
              <a:t> </a:t>
            </a:r>
            <a:r>
              <a:rPr lang="en-US" sz="2400" dirty="0"/>
              <a:t>&lt;</a:t>
            </a:r>
            <a:r>
              <a:rPr lang="el-GR" sz="2400" dirty="0"/>
              <a:t> </a:t>
            </a:r>
            <a:r>
              <a:rPr lang="en-US" sz="2400" dirty="0"/>
              <a:t>-OH</a:t>
            </a:r>
            <a:r>
              <a:rPr lang="el-GR" sz="2400" dirty="0"/>
              <a:t> </a:t>
            </a:r>
            <a:r>
              <a:rPr lang="en-US" sz="2400" dirty="0"/>
              <a:t>&lt;</a:t>
            </a:r>
            <a:r>
              <a:rPr lang="el-GR" sz="2400" dirty="0"/>
              <a:t> </a:t>
            </a:r>
            <a:r>
              <a:rPr lang="en-US" sz="2400" dirty="0"/>
              <a:t>-I</a:t>
            </a:r>
            <a:r>
              <a:rPr lang="el-GR" sz="2400" dirty="0"/>
              <a:t> </a:t>
            </a:r>
            <a:r>
              <a:rPr lang="en-US" sz="2400" dirty="0"/>
              <a:t>&lt;</a:t>
            </a:r>
            <a:r>
              <a:rPr lang="el-GR" sz="2400" dirty="0"/>
              <a:t> </a:t>
            </a:r>
            <a:r>
              <a:rPr lang="en-US" sz="2400" dirty="0"/>
              <a:t>-Br</a:t>
            </a:r>
            <a:r>
              <a:rPr lang="el-GR" sz="2400" dirty="0"/>
              <a:t> </a:t>
            </a:r>
            <a:r>
              <a:rPr lang="en-US" sz="2400" dirty="0"/>
              <a:t>&lt;</a:t>
            </a:r>
            <a:r>
              <a:rPr lang="el-GR" sz="2400" dirty="0"/>
              <a:t> </a:t>
            </a:r>
            <a:r>
              <a:rPr lang="en-US" sz="2400" dirty="0"/>
              <a:t>-Cl</a:t>
            </a:r>
            <a:r>
              <a:rPr lang="el-GR" sz="2400" dirty="0"/>
              <a:t> </a:t>
            </a:r>
            <a:r>
              <a:rPr lang="en-US" sz="2400" dirty="0"/>
              <a:t>&lt;</a:t>
            </a:r>
            <a:r>
              <a:rPr lang="el-GR" sz="2400" dirty="0"/>
              <a:t> </a:t>
            </a:r>
            <a:r>
              <a:rPr lang="en-US" sz="2400" dirty="0"/>
              <a:t>-F</a:t>
            </a:r>
            <a:r>
              <a:rPr lang="el-GR" sz="2400" dirty="0"/>
              <a:t> </a:t>
            </a:r>
            <a:r>
              <a:rPr lang="en-US" sz="2400" dirty="0"/>
              <a:t>&lt;</a:t>
            </a:r>
            <a:r>
              <a:rPr lang="el-GR" sz="2400" dirty="0"/>
              <a:t> </a:t>
            </a:r>
            <a:r>
              <a:rPr lang="en-US" sz="2400" dirty="0"/>
              <a:t>-CN</a:t>
            </a:r>
            <a:r>
              <a:rPr lang="el-GR" sz="2400" dirty="0"/>
              <a:t> </a:t>
            </a:r>
            <a:r>
              <a:rPr lang="en-US" sz="2400" dirty="0"/>
              <a:t>&lt;</a:t>
            </a:r>
            <a:r>
              <a:rPr lang="el-GR" sz="2400" dirty="0"/>
              <a:t> </a:t>
            </a:r>
            <a:r>
              <a:rPr lang="en-US" sz="2400" dirty="0"/>
              <a:t>-NO</a:t>
            </a:r>
            <a:r>
              <a:rPr lang="en-US" sz="2400" baseline="-25000" dirty="0"/>
              <a:t>2</a:t>
            </a:r>
            <a:endParaRPr lang="el-GR" sz="2400" baseline="-25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34D2583-6274-4045-AF96-A3EDC15570EE}"/>
              </a:ext>
            </a:extLst>
          </p:cNvPr>
          <p:cNvSpPr txBox="1"/>
          <p:nvPr/>
        </p:nvSpPr>
        <p:spPr>
          <a:xfrm>
            <a:off x="-108520" y="1196752"/>
            <a:ext cx="925252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300" b="1" dirty="0"/>
              <a:t>1)</a:t>
            </a:r>
            <a:r>
              <a:rPr lang="el-GR" sz="2300" dirty="0"/>
              <a:t> Να κατατάξετε τα παρακάτω οξέα από το ισχυρότερο στο ασθενέστερο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E3532A0-C16E-4E5A-87D0-F343DE4EA4DF}"/>
              </a:ext>
            </a:extLst>
          </p:cNvPr>
          <p:cNvSpPr txBox="1"/>
          <p:nvPr/>
        </p:nvSpPr>
        <p:spPr>
          <a:xfrm>
            <a:off x="107504" y="3861048"/>
            <a:ext cx="8856984" cy="576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DA8143F-7F71-4549-8963-7E386BDA9FFC}"/>
              </a:ext>
            </a:extLst>
          </p:cNvPr>
          <p:cNvSpPr txBox="1"/>
          <p:nvPr/>
        </p:nvSpPr>
        <p:spPr>
          <a:xfrm>
            <a:off x="-103912" y="3789040"/>
            <a:ext cx="9247912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300" b="1" dirty="0"/>
              <a:t>2)</a:t>
            </a:r>
            <a:r>
              <a:rPr lang="el-GR" sz="2300" dirty="0"/>
              <a:t> Το </a:t>
            </a:r>
            <a:r>
              <a:rPr lang="en-US" sz="2300" dirty="0"/>
              <a:t>CH</a:t>
            </a:r>
            <a:r>
              <a:rPr lang="el-GR" sz="2300" baseline="-25000" dirty="0"/>
              <a:t>3</a:t>
            </a:r>
            <a:r>
              <a:rPr lang="en-US" sz="2300" dirty="0"/>
              <a:t>COO</a:t>
            </a:r>
            <a:r>
              <a:rPr lang="en-US" sz="2300" dirty="0">
                <a:solidFill>
                  <a:srgbClr val="FF0000"/>
                </a:solidFill>
              </a:rPr>
              <a:t>H</a:t>
            </a:r>
            <a:r>
              <a:rPr lang="el-GR" sz="2300" dirty="0"/>
              <a:t> μπορεί να είναι ισχυρότερο από κάποια από τα παραπάνω;</a:t>
            </a:r>
          </a:p>
        </p:txBody>
      </p:sp>
      <p:sp>
        <p:nvSpPr>
          <p:cNvPr id="19" name="Ορθογώνιο 18">
            <a:extLst>
              <a:ext uri="{FF2B5EF4-FFF2-40B4-BE49-F238E27FC236}">
                <a16:creationId xmlns:a16="http://schemas.microsoft.com/office/drawing/2014/main" id="{CD8BBDAB-926F-45FA-9A6C-C1FCA1E9DC38}"/>
              </a:ext>
            </a:extLst>
          </p:cNvPr>
          <p:cNvSpPr/>
          <p:nvPr/>
        </p:nvSpPr>
        <p:spPr>
          <a:xfrm>
            <a:off x="-108520" y="4581128"/>
            <a:ext cx="9145016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l-GR" sz="2300" b="1" dirty="0">
                <a:solidFill>
                  <a:prstClr val="black"/>
                </a:solidFill>
              </a:rPr>
              <a:t>3) </a:t>
            </a:r>
            <a:r>
              <a:rPr lang="el-GR" sz="2300" dirty="0">
                <a:solidFill>
                  <a:prstClr val="black"/>
                </a:solidFill>
              </a:rPr>
              <a:t>Γιατί το Η</a:t>
            </a:r>
            <a:r>
              <a:rPr lang="en-US" sz="2300" baseline="-25000" dirty="0">
                <a:solidFill>
                  <a:prstClr val="black"/>
                </a:solidFill>
              </a:rPr>
              <a:t>2</a:t>
            </a:r>
            <a:r>
              <a:rPr lang="en-US" sz="2300" dirty="0">
                <a:solidFill>
                  <a:prstClr val="black"/>
                </a:solidFill>
              </a:rPr>
              <a:t>S</a:t>
            </a:r>
            <a:r>
              <a:rPr lang="el-GR" sz="2300" dirty="0">
                <a:solidFill>
                  <a:prstClr val="black"/>
                </a:solidFill>
              </a:rPr>
              <a:t>Ο</a:t>
            </a:r>
            <a:r>
              <a:rPr lang="en-US" sz="2300" baseline="-25000" dirty="0">
                <a:solidFill>
                  <a:prstClr val="black"/>
                </a:solidFill>
              </a:rPr>
              <a:t>4</a:t>
            </a:r>
            <a:r>
              <a:rPr lang="el-GR" sz="2300" dirty="0">
                <a:solidFill>
                  <a:prstClr val="black"/>
                </a:solidFill>
              </a:rPr>
              <a:t> είναι ισχυρότερο οξύ από το Η</a:t>
            </a:r>
            <a:r>
              <a:rPr lang="en-US" sz="2300" baseline="-25000" dirty="0">
                <a:solidFill>
                  <a:prstClr val="black"/>
                </a:solidFill>
              </a:rPr>
              <a:t>2</a:t>
            </a:r>
            <a:r>
              <a:rPr lang="en-US" sz="2300" dirty="0">
                <a:solidFill>
                  <a:prstClr val="black"/>
                </a:solidFill>
              </a:rPr>
              <a:t>S</a:t>
            </a:r>
            <a:r>
              <a:rPr lang="el-GR" sz="2300" dirty="0">
                <a:solidFill>
                  <a:prstClr val="black"/>
                </a:solidFill>
              </a:rPr>
              <a:t>Ο</a:t>
            </a:r>
            <a:r>
              <a:rPr lang="en-US" sz="2300" baseline="-25000" dirty="0">
                <a:solidFill>
                  <a:prstClr val="black"/>
                </a:solidFill>
              </a:rPr>
              <a:t>3</a:t>
            </a:r>
            <a:r>
              <a:rPr lang="el-GR" sz="2300" dirty="0">
                <a:solidFill>
                  <a:prstClr val="black"/>
                </a:solidFill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69259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 animBg="1"/>
      <p:bldP spid="16" grpId="0"/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Τίτλος">
            <a:extLst>
              <a:ext uri="{FF2B5EF4-FFF2-40B4-BE49-F238E27FC236}">
                <a16:creationId xmlns:a16="http://schemas.microsoft.com/office/drawing/2014/main" id="{B9AA8BE9-F8EB-4DFB-929D-BEDB145F45C0}"/>
              </a:ext>
            </a:extLst>
          </p:cNvPr>
          <p:cNvSpPr txBox="1">
            <a:spLocks/>
          </p:cNvSpPr>
          <p:nvPr/>
        </p:nvSpPr>
        <p:spPr>
          <a:xfrm>
            <a:off x="0" y="-18256"/>
            <a:ext cx="9144000" cy="7109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200" dirty="0"/>
              <a:t>Βαθμός ιοντισμού σε ασθενή/ισχυρά οξέα </a:t>
            </a:r>
          </a:p>
        </p:txBody>
      </p:sp>
      <p:sp>
        <p:nvSpPr>
          <p:cNvPr id="4" name="6 - TextBox">
            <a:extLst>
              <a:ext uri="{FF2B5EF4-FFF2-40B4-BE49-F238E27FC236}">
                <a16:creationId xmlns:a16="http://schemas.microsoft.com/office/drawing/2014/main" id="{414A0964-907E-4B9F-BA38-EC89E85FCE2E}"/>
              </a:ext>
            </a:extLst>
          </p:cNvPr>
          <p:cNvSpPr txBox="1"/>
          <p:nvPr/>
        </p:nvSpPr>
        <p:spPr>
          <a:xfrm>
            <a:off x="467544" y="112474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(M)</a:t>
            </a:r>
            <a:endParaRPr lang="el-GR" dirty="0"/>
          </a:p>
        </p:txBody>
      </p:sp>
      <p:graphicFrame>
        <p:nvGraphicFramePr>
          <p:cNvPr id="5" name="8 - Πίνακας">
            <a:extLst>
              <a:ext uri="{FF2B5EF4-FFF2-40B4-BE49-F238E27FC236}">
                <a16:creationId xmlns:a16="http://schemas.microsoft.com/office/drawing/2014/main" id="{6ECCA46D-501D-4D98-BC65-7BEB5A89C2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170641"/>
              </p:ext>
            </p:extLst>
          </p:nvPr>
        </p:nvGraphicFramePr>
        <p:xfrm>
          <a:off x="35496" y="1556792"/>
          <a:ext cx="6096000" cy="1371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0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800" b="0" dirty="0">
                          <a:solidFill>
                            <a:schemeClr val="tx1"/>
                          </a:solidFill>
                        </a:rPr>
                        <a:t>αρχικά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  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l-GR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1800" dirty="0" err="1"/>
                        <a:t>ιοντ.</a:t>
                      </a:r>
                      <a:r>
                        <a:rPr lang="el-GR" sz="1800" dirty="0"/>
                        <a:t>/</a:t>
                      </a:r>
                      <a:r>
                        <a:rPr lang="el-GR" sz="1800" dirty="0" err="1"/>
                        <a:t>παραγ</a:t>
                      </a:r>
                      <a:r>
                        <a:rPr lang="el-GR" sz="1800" dirty="0"/>
                        <a:t>.</a:t>
                      </a:r>
                      <a:endParaRPr lang="el-GR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  -x</a:t>
                      </a:r>
                      <a:endParaRPr lang="el-G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           +x</a:t>
                      </a:r>
                      <a:endParaRPr lang="el-G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      +x</a:t>
                      </a:r>
                      <a:endParaRPr lang="el-G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800" dirty="0"/>
                        <a:t>Ι.Ι</a:t>
                      </a:r>
                      <a:endParaRPr lang="el-GR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  C-x</a:t>
                      </a:r>
                      <a:endParaRPr lang="el-G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           </a:t>
                      </a:r>
                      <a:r>
                        <a:rPr lang="el-GR" sz="2400" dirty="0"/>
                        <a:t> </a:t>
                      </a:r>
                      <a:r>
                        <a:rPr lang="en-US" sz="2400" dirty="0"/>
                        <a:t> x</a:t>
                      </a:r>
                      <a:endParaRPr lang="el-G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       x</a:t>
                      </a:r>
                      <a:endParaRPr lang="el-G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438F35BD-D7BE-4C41-AEBC-2E72FB725C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5122261"/>
              </p:ext>
            </p:extLst>
          </p:nvPr>
        </p:nvGraphicFramePr>
        <p:xfrm>
          <a:off x="1403648" y="836713"/>
          <a:ext cx="4680520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89" name="FXChem" r:id="rId3" imgW="1952640" imgH="343080" progId="FXChem2.Equation">
                  <p:embed/>
                </p:oleObj>
              </mc:Choice>
              <mc:Fallback>
                <p:oleObj name="FXChem" r:id="rId3" imgW="1952640" imgH="343080" progId="FXChem2.Equation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03648" y="836713"/>
                        <a:ext cx="4680520" cy="72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">
            <a:extLst>
              <a:ext uri="{FF2B5EF4-FFF2-40B4-BE49-F238E27FC236}">
                <a16:creationId xmlns:a16="http://schemas.microsoft.com/office/drawing/2014/main" id="{40D525A0-7A11-44F7-A429-65929D03193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4526100"/>
              </p:ext>
            </p:extLst>
          </p:nvPr>
        </p:nvGraphicFramePr>
        <p:xfrm>
          <a:off x="6230938" y="1647900"/>
          <a:ext cx="2371725" cy="98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90" name="Equation" r:id="rId5" imgW="952200" imgH="393480" progId="Equation.DSMT4">
                  <p:embed/>
                </p:oleObj>
              </mc:Choice>
              <mc:Fallback>
                <p:oleObj name="Equation" r:id="rId5" imgW="952200" imgH="393480" progId="Equation.DSMT4">
                  <p:embed/>
                  <p:pic>
                    <p:nvPicPr>
                      <p:cNvPr id="1126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0938" y="1647900"/>
                        <a:ext cx="2371725" cy="989012"/>
                      </a:xfrm>
                      <a:prstGeom prst="rect">
                        <a:avLst/>
                      </a:prstGeom>
                      <a:noFill/>
                      <a:ln w="22225">
                        <a:noFill/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Αντικείμενο 8">
            <a:extLst>
              <a:ext uri="{FF2B5EF4-FFF2-40B4-BE49-F238E27FC236}">
                <a16:creationId xmlns:a16="http://schemas.microsoft.com/office/drawing/2014/main" id="{D28A6FBD-BA01-4DBF-8725-B93317DB1B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0318925"/>
              </p:ext>
            </p:extLst>
          </p:nvPr>
        </p:nvGraphicFramePr>
        <p:xfrm>
          <a:off x="1311275" y="3617913"/>
          <a:ext cx="4862513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91" name="FXChem" r:id="rId7" imgW="2028960" imgH="228600" progId="FXChem2.Equation">
                  <p:embed/>
                </p:oleObj>
              </mc:Choice>
              <mc:Fallback>
                <p:oleObj name="FXChem" r:id="rId7" imgW="2028960" imgH="228600" progId="FXChem2.Equation">
                  <p:embed/>
                  <p:pic>
                    <p:nvPicPr>
                      <p:cNvPr id="6" name="Αντικείμενο 5">
                        <a:extLst>
                          <a:ext uri="{FF2B5EF4-FFF2-40B4-BE49-F238E27FC236}">
                            <a16:creationId xmlns:a16="http://schemas.microsoft.com/office/drawing/2014/main" id="{438F35BD-D7BE-4C41-AEBC-2E72FB725CD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11275" y="3617913"/>
                        <a:ext cx="4862513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6 - TextBox">
            <a:extLst>
              <a:ext uri="{FF2B5EF4-FFF2-40B4-BE49-F238E27FC236}">
                <a16:creationId xmlns:a16="http://schemas.microsoft.com/office/drawing/2014/main" id="{26524BC3-DDDB-4735-859E-7BDA27B2B09B}"/>
              </a:ext>
            </a:extLst>
          </p:cNvPr>
          <p:cNvSpPr txBox="1"/>
          <p:nvPr/>
        </p:nvSpPr>
        <p:spPr>
          <a:xfrm>
            <a:off x="619944" y="378559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(M)</a:t>
            </a:r>
            <a:endParaRPr lang="el-GR" dirty="0"/>
          </a:p>
        </p:txBody>
      </p:sp>
      <p:graphicFrame>
        <p:nvGraphicFramePr>
          <p:cNvPr id="11" name="8 - Πίνακας">
            <a:extLst>
              <a:ext uri="{FF2B5EF4-FFF2-40B4-BE49-F238E27FC236}">
                <a16:creationId xmlns:a16="http://schemas.microsoft.com/office/drawing/2014/main" id="{097ECAEC-3350-4CC0-AEB3-52349C8EF8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282970"/>
              </p:ext>
            </p:extLst>
          </p:nvPr>
        </p:nvGraphicFramePr>
        <p:xfrm>
          <a:off x="187896" y="4217640"/>
          <a:ext cx="6096000" cy="1371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0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800" b="0" dirty="0">
                          <a:solidFill>
                            <a:schemeClr val="tx1"/>
                          </a:solidFill>
                        </a:rPr>
                        <a:t>αρχικά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  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l-GR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1800" dirty="0" err="1"/>
                        <a:t>ιοντ.</a:t>
                      </a:r>
                      <a:r>
                        <a:rPr lang="el-GR" sz="1800" dirty="0"/>
                        <a:t>/</a:t>
                      </a:r>
                      <a:r>
                        <a:rPr lang="el-GR" sz="1800" dirty="0" err="1"/>
                        <a:t>παραγ</a:t>
                      </a:r>
                      <a:r>
                        <a:rPr lang="el-GR" sz="1800" dirty="0"/>
                        <a:t>.</a:t>
                      </a:r>
                      <a:endParaRPr lang="el-GR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  -C</a:t>
                      </a:r>
                      <a:endParaRPr lang="el-G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          +C</a:t>
                      </a:r>
                      <a:endParaRPr lang="el-G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      +C</a:t>
                      </a:r>
                      <a:endParaRPr lang="el-G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800" dirty="0">
                          <a:solidFill>
                            <a:schemeClr val="tx1"/>
                          </a:solidFill>
                        </a:rPr>
                        <a:t>τελικά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  0</a:t>
                      </a:r>
                      <a:endParaRPr lang="el-G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           </a:t>
                      </a:r>
                      <a:r>
                        <a:rPr lang="el-GR" sz="2400" dirty="0"/>
                        <a:t> </a:t>
                      </a:r>
                      <a:r>
                        <a:rPr lang="en-US" sz="2400" dirty="0"/>
                        <a:t>C</a:t>
                      </a:r>
                      <a:endParaRPr lang="el-G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       C</a:t>
                      </a:r>
                      <a:endParaRPr lang="el-G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2" name="Object 4">
            <a:extLst>
              <a:ext uri="{FF2B5EF4-FFF2-40B4-BE49-F238E27FC236}">
                <a16:creationId xmlns:a16="http://schemas.microsoft.com/office/drawing/2014/main" id="{14635F2F-881D-4C32-A692-4954CE7658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2063238"/>
              </p:ext>
            </p:extLst>
          </p:nvPr>
        </p:nvGraphicFramePr>
        <p:xfrm>
          <a:off x="6376739" y="4240188"/>
          <a:ext cx="2371725" cy="98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92" name="Equation" r:id="rId9" imgW="952200" imgH="393480" progId="Equation.DSMT4">
                  <p:embed/>
                </p:oleObj>
              </mc:Choice>
              <mc:Fallback>
                <p:oleObj name="Equation" r:id="rId9" imgW="952200" imgH="393480" progId="Equation.DSMT4">
                  <p:embed/>
                  <p:pic>
                    <p:nvPicPr>
                      <p:cNvPr id="8" name="Object 4">
                        <a:extLst>
                          <a:ext uri="{FF2B5EF4-FFF2-40B4-BE49-F238E27FC236}">
                            <a16:creationId xmlns:a16="http://schemas.microsoft.com/office/drawing/2014/main" id="{40D525A0-7A11-44F7-A429-65929D03193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6739" y="4240188"/>
                        <a:ext cx="2371725" cy="989012"/>
                      </a:xfrm>
                      <a:prstGeom prst="rect">
                        <a:avLst/>
                      </a:prstGeom>
                      <a:noFill/>
                      <a:ln w="22225">
                        <a:noFill/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746DF170-C81F-4453-916E-E7A28903D654}"/>
              </a:ext>
            </a:extLst>
          </p:cNvPr>
          <p:cNvSpPr txBox="1"/>
          <p:nvPr/>
        </p:nvSpPr>
        <p:spPr>
          <a:xfrm>
            <a:off x="2699792" y="663079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0070C0"/>
                </a:solidFill>
              </a:rPr>
              <a:t>ασθενές οξύ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A287DD7-613E-4D02-A683-D483F8BF5B7F}"/>
              </a:ext>
            </a:extLst>
          </p:cNvPr>
          <p:cNvSpPr txBox="1"/>
          <p:nvPr/>
        </p:nvSpPr>
        <p:spPr>
          <a:xfrm>
            <a:off x="2843808" y="3212976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</a:rPr>
              <a:t>ισχυρό οξύ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5362EF9-AA17-48F2-B7AB-8B51A0C886B6}"/>
              </a:ext>
            </a:extLst>
          </p:cNvPr>
          <p:cNvSpPr txBox="1"/>
          <p:nvPr/>
        </p:nvSpPr>
        <p:spPr>
          <a:xfrm>
            <a:off x="179512" y="5877272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</a:rPr>
              <a:t>ισχυρά οξέα</a:t>
            </a:r>
            <a:r>
              <a:rPr lang="el-GR" dirty="0"/>
              <a:t>: </a:t>
            </a:r>
            <a:r>
              <a:rPr lang="en-US" sz="2400" b="1" dirty="0"/>
              <a:t>HCl, HBr, HI, HNO</a:t>
            </a:r>
            <a:r>
              <a:rPr lang="en-US" sz="2400" b="1" baseline="-25000" dirty="0"/>
              <a:t>3</a:t>
            </a:r>
            <a:r>
              <a:rPr lang="en-US" sz="2400" b="1" dirty="0"/>
              <a:t>, HClO</a:t>
            </a:r>
            <a:r>
              <a:rPr lang="en-US" sz="2400" b="1" baseline="-25000" dirty="0"/>
              <a:t>4</a:t>
            </a:r>
            <a:r>
              <a:rPr lang="en-US" sz="2400" b="1" dirty="0"/>
              <a:t> </a:t>
            </a:r>
            <a:r>
              <a:rPr lang="el-GR" sz="2400" dirty="0"/>
              <a:t>και</a:t>
            </a:r>
            <a:r>
              <a:rPr lang="el-GR" sz="2400" b="1" dirty="0"/>
              <a:t> </a:t>
            </a:r>
            <a:r>
              <a:rPr lang="en-US" sz="2400" b="1" dirty="0"/>
              <a:t>H</a:t>
            </a:r>
            <a:r>
              <a:rPr lang="en-US" sz="2400" b="1" baseline="-25000" dirty="0"/>
              <a:t>2</a:t>
            </a:r>
            <a:r>
              <a:rPr lang="en-US" sz="2400" b="1" dirty="0"/>
              <a:t>SO</a:t>
            </a:r>
            <a:r>
              <a:rPr lang="en-US" sz="2400" b="1" baseline="-25000" dirty="0"/>
              <a:t>4</a:t>
            </a:r>
            <a:endParaRPr lang="el-GR" sz="2400" b="1" baseline="-25000" dirty="0"/>
          </a:p>
          <a:p>
            <a:r>
              <a:rPr lang="el-GR" sz="2400" b="1" dirty="0"/>
              <a:t>Προσοχή!</a:t>
            </a:r>
            <a:r>
              <a:rPr lang="el-GR" sz="2400" dirty="0"/>
              <a:t> </a:t>
            </a:r>
            <a:r>
              <a:rPr lang="el-GR" sz="2400" i="1" dirty="0"/>
              <a:t>Το </a:t>
            </a:r>
            <a:r>
              <a:rPr lang="en-US" sz="2400" i="1" dirty="0"/>
              <a:t>H</a:t>
            </a:r>
            <a:r>
              <a:rPr lang="en-US" sz="2400" i="1" baseline="-25000" dirty="0"/>
              <a:t>2</a:t>
            </a:r>
            <a:r>
              <a:rPr lang="en-US" sz="2400" i="1" dirty="0"/>
              <a:t>SO</a:t>
            </a:r>
            <a:r>
              <a:rPr lang="en-US" sz="2400" i="1" baseline="-25000" dirty="0"/>
              <a:t>4</a:t>
            </a:r>
            <a:r>
              <a:rPr lang="el-GR" sz="2400" i="1" dirty="0"/>
              <a:t> είναι ισχυρό μόνο στον 1</a:t>
            </a:r>
            <a:r>
              <a:rPr lang="el-GR" sz="2400" i="1" baseline="30000" dirty="0"/>
              <a:t>ο</a:t>
            </a:r>
            <a:r>
              <a:rPr lang="el-GR" sz="2400" i="1" dirty="0"/>
              <a:t> ιοντισμό</a:t>
            </a:r>
          </a:p>
        </p:txBody>
      </p:sp>
    </p:spTree>
    <p:extLst>
      <p:ext uri="{BB962C8B-B14F-4D97-AF65-F5344CB8AC3E}">
        <p14:creationId xmlns:p14="http://schemas.microsoft.com/office/powerpoint/2010/main" val="3341891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  <p:bldP spid="13" grpId="0"/>
      <p:bldP spid="14" grpId="0"/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1">
            <a:extLst>
              <a:ext uri="{FF2B5EF4-FFF2-40B4-BE49-F238E27FC236}">
                <a16:creationId xmlns:a16="http://schemas.microsoft.com/office/drawing/2014/main" id="{2E84D702-3400-4D64-98F8-D30E8769E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3760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el-GR" sz="3600" dirty="0">
                <a:solidFill>
                  <a:srgbClr val="0070C0"/>
                </a:solidFill>
              </a:rPr>
              <a:t>Επαγωγικό φαινόμενο στις βάσεις (1/2)</a:t>
            </a:r>
          </a:p>
        </p:txBody>
      </p:sp>
      <p:sp>
        <p:nvSpPr>
          <p:cNvPr id="4" name="5 - TextBox">
            <a:extLst>
              <a:ext uri="{FF2B5EF4-FFF2-40B4-BE49-F238E27FC236}">
                <a16:creationId xmlns:a16="http://schemas.microsoft.com/office/drawing/2014/main" id="{70155F73-A9E8-431D-BFF3-7F424274AF32}"/>
              </a:ext>
            </a:extLst>
          </p:cNvPr>
          <p:cNvSpPr txBox="1"/>
          <p:nvPr/>
        </p:nvSpPr>
        <p:spPr>
          <a:xfrm>
            <a:off x="0" y="548680"/>
            <a:ext cx="903649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dirty="0"/>
              <a:t>-</a:t>
            </a:r>
            <a:r>
              <a:rPr lang="en-US" sz="2400" dirty="0"/>
              <a:t>H &lt; -CH</a:t>
            </a:r>
            <a:r>
              <a:rPr lang="en-US" sz="2400" baseline="-25000" dirty="0"/>
              <a:t>3 </a:t>
            </a:r>
            <a:r>
              <a:rPr lang="en-US" sz="2400" dirty="0"/>
              <a:t>&lt; C</a:t>
            </a:r>
            <a:r>
              <a:rPr lang="en-US" sz="2400" baseline="-25000" dirty="0"/>
              <a:t>2</a:t>
            </a:r>
            <a:r>
              <a:rPr lang="en-US" sz="2400" dirty="0"/>
              <a:t>H</a:t>
            </a:r>
            <a:r>
              <a:rPr lang="en-US" sz="2400" baseline="-25000" dirty="0"/>
              <a:t>5</a:t>
            </a:r>
            <a:r>
              <a:rPr lang="en-US" sz="2400" dirty="0"/>
              <a:t>- &lt; (CH</a:t>
            </a:r>
            <a:r>
              <a:rPr lang="en-US" sz="2400" baseline="-25000" dirty="0"/>
              <a:t>3</a:t>
            </a:r>
            <a:r>
              <a:rPr lang="en-US" sz="2400" dirty="0"/>
              <a:t>)</a:t>
            </a:r>
            <a:r>
              <a:rPr lang="en-US" sz="2400" baseline="-25000" dirty="0"/>
              <a:t>2</a:t>
            </a:r>
            <a:r>
              <a:rPr lang="en-US" sz="2400" dirty="0"/>
              <a:t>CH- &lt; (CH</a:t>
            </a:r>
            <a:r>
              <a:rPr lang="en-US" sz="2400" baseline="-25000" dirty="0"/>
              <a:t>3</a:t>
            </a:r>
            <a:r>
              <a:rPr lang="en-US" sz="2400" dirty="0"/>
              <a:t>)</a:t>
            </a:r>
            <a:r>
              <a:rPr lang="en-US" sz="2400" baseline="-25000" dirty="0"/>
              <a:t>3</a:t>
            </a:r>
            <a:r>
              <a:rPr lang="en-US" sz="2400" dirty="0"/>
              <a:t>C- &lt; -COO</a:t>
            </a:r>
            <a:r>
              <a:rPr lang="en-US" sz="2400" b="1" baseline="30000" dirty="0"/>
              <a:t>-</a:t>
            </a:r>
            <a:r>
              <a:rPr lang="en-US" sz="2400" baseline="30000" dirty="0"/>
              <a:t> </a:t>
            </a:r>
            <a:r>
              <a:rPr lang="en-US" sz="2400" dirty="0"/>
              <a:t>&lt; -O</a:t>
            </a:r>
            <a:r>
              <a:rPr lang="en-US" sz="2400" b="1" baseline="30000" dirty="0"/>
              <a:t>-</a:t>
            </a:r>
            <a:endParaRPr lang="el-GR" sz="2400" b="1" baseline="30000" dirty="0"/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B7DE5112-D3E2-468E-8FB6-918B204CC249}"/>
              </a:ext>
            </a:extLst>
          </p:cNvPr>
          <p:cNvSpPr/>
          <p:nvPr/>
        </p:nvSpPr>
        <p:spPr>
          <a:xfrm>
            <a:off x="0" y="1052736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l-GR" sz="2400" dirty="0">
                <a:solidFill>
                  <a:prstClr val="black"/>
                </a:solidFill>
              </a:rPr>
              <a:t>Έστω οι βάσεις   Χ-Β-Η και   Υ-Β-Η</a:t>
            </a:r>
          </a:p>
          <a:p>
            <a:r>
              <a:rPr lang="el-GR" sz="2400" dirty="0">
                <a:solidFill>
                  <a:prstClr val="black"/>
                </a:solidFill>
              </a:rPr>
              <a:t>Ο </a:t>
            </a:r>
            <a:r>
              <a:rPr lang="el-GR" sz="2400" dirty="0" err="1">
                <a:solidFill>
                  <a:prstClr val="black"/>
                </a:solidFill>
              </a:rPr>
              <a:t>υποκαταστάτης</a:t>
            </a:r>
            <a:r>
              <a:rPr lang="el-GR" sz="2400" dirty="0">
                <a:solidFill>
                  <a:prstClr val="black"/>
                </a:solidFill>
              </a:rPr>
              <a:t> Χ παρουσιάζει εντονότερο +Ι επαγωγικό από τον </a:t>
            </a:r>
            <a:r>
              <a:rPr lang="el-GR" sz="2400" dirty="0" err="1">
                <a:solidFill>
                  <a:prstClr val="black"/>
                </a:solidFill>
              </a:rPr>
              <a:t>υποκαταστάτη</a:t>
            </a:r>
            <a:r>
              <a:rPr lang="el-GR" sz="2400" dirty="0">
                <a:solidFill>
                  <a:prstClr val="black"/>
                </a:solidFill>
              </a:rPr>
              <a:t> Υ, δηλαδή ο Χ απωθεί </a:t>
            </a:r>
            <a:r>
              <a:rPr lang="en-US" sz="2400" dirty="0">
                <a:solidFill>
                  <a:prstClr val="black"/>
                </a:solidFill>
              </a:rPr>
              <a:t>e </a:t>
            </a:r>
            <a:r>
              <a:rPr lang="el-GR" sz="2400" dirty="0">
                <a:solidFill>
                  <a:prstClr val="black"/>
                </a:solidFill>
              </a:rPr>
              <a:t>περισσότερο από τον Υ. </a:t>
            </a:r>
            <a:endParaRPr lang="el-GR" sz="2400" dirty="0"/>
          </a:p>
          <a:p>
            <a:pPr lvl="0"/>
            <a:endParaRPr lang="el-GR" sz="2400" dirty="0">
              <a:solidFill>
                <a:prstClr val="black"/>
              </a:solidFill>
            </a:endParaRPr>
          </a:p>
        </p:txBody>
      </p:sp>
      <p:grpSp>
        <p:nvGrpSpPr>
          <p:cNvPr id="29" name="Ομάδα 28">
            <a:extLst>
              <a:ext uri="{FF2B5EF4-FFF2-40B4-BE49-F238E27FC236}">
                <a16:creationId xmlns:a16="http://schemas.microsoft.com/office/drawing/2014/main" id="{05BA2122-3715-4603-8E67-72D221E6E262}"/>
              </a:ext>
            </a:extLst>
          </p:cNvPr>
          <p:cNvGrpSpPr/>
          <p:nvPr/>
        </p:nvGrpSpPr>
        <p:grpSpPr>
          <a:xfrm>
            <a:off x="3059832" y="2348880"/>
            <a:ext cx="1368152" cy="657364"/>
            <a:chOff x="3203848" y="3995772"/>
            <a:chExt cx="1368152" cy="657364"/>
          </a:xfrm>
        </p:grpSpPr>
        <p:grpSp>
          <p:nvGrpSpPr>
            <p:cNvPr id="8" name="21 - Ομάδα">
              <a:extLst>
                <a:ext uri="{FF2B5EF4-FFF2-40B4-BE49-F238E27FC236}">
                  <a16:creationId xmlns:a16="http://schemas.microsoft.com/office/drawing/2014/main" id="{DA7308E6-A198-43AD-96FD-4FB3168D6F0D}"/>
                </a:ext>
              </a:extLst>
            </p:cNvPr>
            <p:cNvGrpSpPr/>
            <p:nvPr/>
          </p:nvGrpSpPr>
          <p:grpSpPr>
            <a:xfrm>
              <a:off x="3203848" y="4191471"/>
              <a:ext cx="982146" cy="461665"/>
              <a:chOff x="971600" y="5157192"/>
              <a:chExt cx="982146" cy="461665"/>
            </a:xfrm>
          </p:grpSpPr>
          <p:grpSp>
            <p:nvGrpSpPr>
              <p:cNvPr id="23" name="19 - Ομάδα">
                <a:extLst>
                  <a:ext uri="{FF2B5EF4-FFF2-40B4-BE49-F238E27FC236}">
                    <a16:creationId xmlns:a16="http://schemas.microsoft.com/office/drawing/2014/main" id="{B58DB628-EDA0-4622-8A86-ED14CA20E23B}"/>
                  </a:ext>
                </a:extLst>
              </p:cNvPr>
              <p:cNvGrpSpPr/>
              <p:nvPr/>
            </p:nvGrpSpPr>
            <p:grpSpPr>
              <a:xfrm>
                <a:off x="1907704" y="5301222"/>
                <a:ext cx="46042" cy="144002"/>
                <a:chOff x="2097762" y="5301222"/>
                <a:chExt cx="46042" cy="144002"/>
              </a:xfrm>
            </p:grpSpPr>
            <p:sp>
              <p:nvSpPr>
                <p:cNvPr id="26" name="7 - Έλλειψη">
                  <a:extLst>
                    <a:ext uri="{FF2B5EF4-FFF2-40B4-BE49-F238E27FC236}">
                      <a16:creationId xmlns:a16="http://schemas.microsoft.com/office/drawing/2014/main" id="{4A4995E6-6921-444A-8778-A43FA004385B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2097776" y="5301222"/>
                  <a:ext cx="46028" cy="4602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7" name="8 - Έλλειψη">
                  <a:extLst>
                    <a:ext uri="{FF2B5EF4-FFF2-40B4-BE49-F238E27FC236}">
                      <a16:creationId xmlns:a16="http://schemas.microsoft.com/office/drawing/2014/main" id="{4E43E96E-8797-44B0-B41C-036B3B925A2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2097762" y="5399196"/>
                  <a:ext cx="46028" cy="4602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sp>
            <p:nvSpPr>
              <p:cNvPr id="24" name="5 - TextBox">
                <a:extLst>
                  <a:ext uri="{FF2B5EF4-FFF2-40B4-BE49-F238E27FC236}">
                    <a16:creationId xmlns:a16="http://schemas.microsoft.com/office/drawing/2014/main" id="{BB9AFC7D-C8ED-46EE-B76B-B54413FDD1EC}"/>
                  </a:ext>
                </a:extLst>
              </p:cNvPr>
              <p:cNvSpPr txBox="1"/>
              <p:nvPr/>
            </p:nvSpPr>
            <p:spPr>
              <a:xfrm>
                <a:off x="971600" y="5157192"/>
                <a:ext cx="3600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400" dirty="0"/>
                  <a:t>Υ</a:t>
                </a:r>
              </a:p>
            </p:txBody>
          </p:sp>
          <p:sp>
            <p:nvSpPr>
              <p:cNvPr id="25" name="6 - TextBox">
                <a:extLst>
                  <a:ext uri="{FF2B5EF4-FFF2-40B4-BE49-F238E27FC236}">
                    <a16:creationId xmlns:a16="http://schemas.microsoft.com/office/drawing/2014/main" id="{BD7619C9-1286-46A6-9498-8742EB6E2F45}"/>
                  </a:ext>
                </a:extLst>
              </p:cNvPr>
              <p:cNvSpPr txBox="1"/>
              <p:nvPr/>
            </p:nvSpPr>
            <p:spPr>
              <a:xfrm>
                <a:off x="1547664" y="5157192"/>
                <a:ext cx="3600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400" dirty="0"/>
                  <a:t>Β</a:t>
                </a:r>
              </a:p>
            </p:txBody>
          </p:sp>
        </p:grpSp>
        <p:sp>
          <p:nvSpPr>
            <p:cNvPr id="10" name="10 - TextBox">
              <a:extLst>
                <a:ext uri="{FF2B5EF4-FFF2-40B4-BE49-F238E27FC236}">
                  <a16:creationId xmlns:a16="http://schemas.microsoft.com/office/drawing/2014/main" id="{B416592A-FED3-4748-B4BA-4F227170B6E4}"/>
                </a:ext>
              </a:extLst>
            </p:cNvPr>
            <p:cNvSpPr txBox="1"/>
            <p:nvPr/>
          </p:nvSpPr>
          <p:spPr>
            <a:xfrm>
              <a:off x="4211960" y="4191471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dirty="0"/>
                <a:t>Η</a:t>
              </a:r>
            </a:p>
          </p:txBody>
        </p:sp>
        <p:cxnSp>
          <p:nvCxnSpPr>
            <p:cNvPr id="12" name="17 - Ευθύγραμμο βέλος σύνδεσης">
              <a:extLst>
                <a:ext uri="{FF2B5EF4-FFF2-40B4-BE49-F238E27FC236}">
                  <a16:creationId xmlns:a16="http://schemas.microsoft.com/office/drawing/2014/main" id="{85CA8115-1C91-4340-A3E6-E049F756F0C6}"/>
                </a:ext>
              </a:extLst>
            </p:cNvPr>
            <p:cNvCxnSpPr/>
            <p:nvPr/>
          </p:nvCxnSpPr>
          <p:spPr>
            <a:xfrm rot="21480000">
              <a:off x="3492029" y="4416025"/>
              <a:ext cx="360040" cy="1480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19 - TextBox">
              <a:extLst>
                <a:ext uri="{FF2B5EF4-FFF2-40B4-BE49-F238E27FC236}">
                  <a16:creationId xmlns:a16="http://schemas.microsoft.com/office/drawing/2014/main" id="{A442E4AF-2E71-4556-A7D5-5FD763DE4C9E}"/>
                </a:ext>
              </a:extLst>
            </p:cNvPr>
            <p:cNvSpPr txBox="1"/>
            <p:nvPr/>
          </p:nvSpPr>
          <p:spPr>
            <a:xfrm>
              <a:off x="3779912" y="4005064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/>
                <a:t>δ</a:t>
              </a:r>
              <a:r>
                <a:rPr lang="el-GR" baseline="30000" dirty="0"/>
                <a:t>-</a:t>
              </a:r>
            </a:p>
          </p:txBody>
        </p:sp>
        <p:sp>
          <p:nvSpPr>
            <p:cNvPr id="15" name="20 - TextBox">
              <a:extLst>
                <a:ext uri="{FF2B5EF4-FFF2-40B4-BE49-F238E27FC236}">
                  <a16:creationId xmlns:a16="http://schemas.microsoft.com/office/drawing/2014/main" id="{34656079-3573-447A-AB34-24A71684EA63}"/>
                </a:ext>
              </a:extLst>
            </p:cNvPr>
            <p:cNvSpPr txBox="1"/>
            <p:nvPr/>
          </p:nvSpPr>
          <p:spPr>
            <a:xfrm>
              <a:off x="3203848" y="3995772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/>
                <a:t>δ</a:t>
              </a:r>
              <a:r>
                <a:rPr lang="el-GR" baseline="30000" dirty="0"/>
                <a:t>+</a:t>
              </a:r>
            </a:p>
          </p:txBody>
        </p:sp>
      </p:grpSp>
      <p:grpSp>
        <p:nvGrpSpPr>
          <p:cNvPr id="28" name="Ομάδα 27">
            <a:extLst>
              <a:ext uri="{FF2B5EF4-FFF2-40B4-BE49-F238E27FC236}">
                <a16:creationId xmlns:a16="http://schemas.microsoft.com/office/drawing/2014/main" id="{58C5B98F-2531-4135-9444-011A1498ADD2}"/>
              </a:ext>
            </a:extLst>
          </p:cNvPr>
          <p:cNvGrpSpPr/>
          <p:nvPr/>
        </p:nvGrpSpPr>
        <p:grpSpPr>
          <a:xfrm>
            <a:off x="539552" y="2348880"/>
            <a:ext cx="1368152" cy="657364"/>
            <a:chOff x="3203848" y="4643844"/>
            <a:chExt cx="1368152" cy="657364"/>
          </a:xfrm>
        </p:grpSpPr>
        <p:cxnSp>
          <p:nvCxnSpPr>
            <p:cNvPr id="9" name="9 - Ευθύγραμμο βέλος σύνδεσης">
              <a:extLst>
                <a:ext uri="{FF2B5EF4-FFF2-40B4-BE49-F238E27FC236}">
                  <a16:creationId xmlns:a16="http://schemas.microsoft.com/office/drawing/2014/main" id="{C4171C2C-A02B-46A9-8757-56C2836024EA}"/>
                </a:ext>
              </a:extLst>
            </p:cNvPr>
            <p:cNvCxnSpPr/>
            <p:nvPr/>
          </p:nvCxnSpPr>
          <p:spPr>
            <a:xfrm rot="21480000">
              <a:off x="3491731" y="5091463"/>
              <a:ext cx="360040" cy="14808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" name="21 - Ομάδα">
              <a:extLst>
                <a:ext uri="{FF2B5EF4-FFF2-40B4-BE49-F238E27FC236}">
                  <a16:creationId xmlns:a16="http://schemas.microsoft.com/office/drawing/2014/main" id="{35F9EB38-B366-4E1A-BC2F-7E29537CAC51}"/>
                </a:ext>
              </a:extLst>
            </p:cNvPr>
            <p:cNvGrpSpPr/>
            <p:nvPr/>
          </p:nvGrpSpPr>
          <p:grpSpPr>
            <a:xfrm>
              <a:off x="3203848" y="4839543"/>
              <a:ext cx="982146" cy="461665"/>
              <a:chOff x="971600" y="5157192"/>
              <a:chExt cx="982146" cy="461665"/>
            </a:xfrm>
          </p:grpSpPr>
          <p:grpSp>
            <p:nvGrpSpPr>
              <p:cNvPr id="18" name="19 - Ομάδα">
                <a:extLst>
                  <a:ext uri="{FF2B5EF4-FFF2-40B4-BE49-F238E27FC236}">
                    <a16:creationId xmlns:a16="http://schemas.microsoft.com/office/drawing/2014/main" id="{3D0A7E3F-C617-4328-8638-24D8D788039A}"/>
                  </a:ext>
                </a:extLst>
              </p:cNvPr>
              <p:cNvGrpSpPr/>
              <p:nvPr/>
            </p:nvGrpSpPr>
            <p:grpSpPr>
              <a:xfrm>
                <a:off x="1907704" y="5301222"/>
                <a:ext cx="46042" cy="144002"/>
                <a:chOff x="2097762" y="5301222"/>
                <a:chExt cx="46042" cy="144002"/>
              </a:xfrm>
            </p:grpSpPr>
            <p:sp>
              <p:nvSpPr>
                <p:cNvPr id="21" name="15 - Έλλειψη">
                  <a:extLst>
                    <a:ext uri="{FF2B5EF4-FFF2-40B4-BE49-F238E27FC236}">
                      <a16:creationId xmlns:a16="http://schemas.microsoft.com/office/drawing/2014/main" id="{EA244E13-F47D-43E5-9143-1ECB214CC831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2097776" y="5301222"/>
                  <a:ext cx="46028" cy="4602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2" name="16 - Έλλειψη">
                  <a:extLst>
                    <a:ext uri="{FF2B5EF4-FFF2-40B4-BE49-F238E27FC236}">
                      <a16:creationId xmlns:a16="http://schemas.microsoft.com/office/drawing/2014/main" id="{04EF2FCB-8BC9-4C94-AAE9-80AA6062D1C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2097762" y="5399196"/>
                  <a:ext cx="46028" cy="46028"/>
                </a:xfrm>
                <a:prstGeom prst="ellipse">
                  <a:avLst/>
                </a:prstGeom>
                <a:solidFill>
                  <a:schemeClr val="tx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sp>
            <p:nvSpPr>
              <p:cNvPr id="19" name="13 - TextBox">
                <a:extLst>
                  <a:ext uri="{FF2B5EF4-FFF2-40B4-BE49-F238E27FC236}">
                    <a16:creationId xmlns:a16="http://schemas.microsoft.com/office/drawing/2014/main" id="{F0200EEA-C3E2-4540-A1C5-A0BDE1A2ACFA}"/>
                  </a:ext>
                </a:extLst>
              </p:cNvPr>
              <p:cNvSpPr txBox="1"/>
              <p:nvPr/>
            </p:nvSpPr>
            <p:spPr>
              <a:xfrm>
                <a:off x="971600" y="5157192"/>
                <a:ext cx="3600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400" dirty="0"/>
                  <a:t>Χ</a:t>
                </a:r>
              </a:p>
            </p:txBody>
          </p:sp>
          <p:sp>
            <p:nvSpPr>
              <p:cNvPr id="20" name="14 - TextBox">
                <a:extLst>
                  <a:ext uri="{FF2B5EF4-FFF2-40B4-BE49-F238E27FC236}">
                    <a16:creationId xmlns:a16="http://schemas.microsoft.com/office/drawing/2014/main" id="{7E4B8592-DA64-4D40-8B20-454A00706896}"/>
                  </a:ext>
                </a:extLst>
              </p:cNvPr>
              <p:cNvSpPr txBox="1"/>
              <p:nvPr/>
            </p:nvSpPr>
            <p:spPr>
              <a:xfrm>
                <a:off x="1547664" y="5157192"/>
                <a:ext cx="36004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sz="2400" dirty="0"/>
                  <a:t>Β</a:t>
                </a:r>
              </a:p>
            </p:txBody>
          </p:sp>
        </p:grpSp>
        <p:sp>
          <p:nvSpPr>
            <p:cNvPr id="13" name="18 - TextBox">
              <a:extLst>
                <a:ext uri="{FF2B5EF4-FFF2-40B4-BE49-F238E27FC236}">
                  <a16:creationId xmlns:a16="http://schemas.microsoft.com/office/drawing/2014/main" id="{CE84E784-8468-4C34-BCC1-86332793980E}"/>
                </a:ext>
              </a:extLst>
            </p:cNvPr>
            <p:cNvSpPr txBox="1"/>
            <p:nvPr/>
          </p:nvSpPr>
          <p:spPr>
            <a:xfrm>
              <a:off x="4211960" y="4839543"/>
              <a:ext cx="360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400" dirty="0"/>
                <a:t>Η</a:t>
              </a:r>
            </a:p>
          </p:txBody>
        </p:sp>
        <p:sp>
          <p:nvSpPr>
            <p:cNvPr id="16" name="21 - TextBox">
              <a:extLst>
                <a:ext uri="{FF2B5EF4-FFF2-40B4-BE49-F238E27FC236}">
                  <a16:creationId xmlns:a16="http://schemas.microsoft.com/office/drawing/2014/main" id="{4F40DD4B-5E89-4F0D-A0E6-F6F8A2487486}"/>
                </a:ext>
              </a:extLst>
            </p:cNvPr>
            <p:cNvSpPr txBox="1"/>
            <p:nvPr/>
          </p:nvSpPr>
          <p:spPr>
            <a:xfrm>
              <a:off x="3707904" y="4643844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err="1"/>
                <a:t>δδ</a:t>
              </a:r>
              <a:r>
                <a:rPr lang="el-GR" baseline="30000" dirty="0"/>
                <a:t>-</a:t>
              </a:r>
            </a:p>
          </p:txBody>
        </p:sp>
        <p:sp>
          <p:nvSpPr>
            <p:cNvPr id="17" name="22 - TextBox">
              <a:extLst>
                <a:ext uri="{FF2B5EF4-FFF2-40B4-BE49-F238E27FC236}">
                  <a16:creationId xmlns:a16="http://schemas.microsoft.com/office/drawing/2014/main" id="{306723C4-0383-494A-A9B4-F9132640B1AE}"/>
                </a:ext>
              </a:extLst>
            </p:cNvPr>
            <p:cNvSpPr txBox="1"/>
            <p:nvPr/>
          </p:nvSpPr>
          <p:spPr>
            <a:xfrm>
              <a:off x="3203848" y="4643844"/>
              <a:ext cx="576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dirty="0" err="1"/>
                <a:t>δδ</a:t>
              </a:r>
              <a:r>
                <a:rPr lang="el-GR" baseline="30000" dirty="0"/>
                <a:t>+</a:t>
              </a:r>
            </a:p>
          </p:txBody>
        </p:sp>
      </p:grpSp>
      <p:sp>
        <p:nvSpPr>
          <p:cNvPr id="31" name="Ορθογώνιο 30">
            <a:extLst>
              <a:ext uri="{FF2B5EF4-FFF2-40B4-BE49-F238E27FC236}">
                <a16:creationId xmlns:a16="http://schemas.microsoft.com/office/drawing/2014/main" id="{563636B8-27AE-4DDB-BB8F-DE978EFB29E4}"/>
              </a:ext>
            </a:extLst>
          </p:cNvPr>
          <p:cNvSpPr/>
          <p:nvPr/>
        </p:nvSpPr>
        <p:spPr>
          <a:xfrm>
            <a:off x="0" y="3068960"/>
            <a:ext cx="89289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prstClr val="black"/>
                </a:solidFill>
              </a:rPr>
              <a:t>Σε ποια περίπτωση το Β έχει περισσότερα αρνητικά φορτία;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prstClr val="black"/>
                </a:solidFill>
              </a:rPr>
              <a:t>Σε ποια περίπτωση το Β έχει μεγαλύτερη ικανότητα να έλκει Η</a:t>
            </a:r>
            <a:r>
              <a:rPr lang="el-GR" sz="2400" baseline="30000" dirty="0">
                <a:solidFill>
                  <a:prstClr val="black"/>
                </a:solidFill>
              </a:rPr>
              <a:t>+</a:t>
            </a:r>
            <a:r>
              <a:rPr lang="el-GR" sz="2400" dirty="0">
                <a:solidFill>
                  <a:prstClr val="black"/>
                </a:solidFill>
              </a:rPr>
              <a:t> 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sz="2400" dirty="0">
                <a:solidFill>
                  <a:prstClr val="black"/>
                </a:solidFill>
              </a:rPr>
              <a:t>Ποια βάση είναι ισχυρότερη;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A15E2E3-3D23-4EC6-A91E-C3B6E560CE23}"/>
              </a:ext>
            </a:extLst>
          </p:cNvPr>
          <p:cNvSpPr txBox="1"/>
          <p:nvPr/>
        </p:nvSpPr>
        <p:spPr>
          <a:xfrm>
            <a:off x="755576" y="4653136"/>
            <a:ext cx="1656184" cy="648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33" name="Rectangle 2">
            <a:extLst>
              <a:ext uri="{FF2B5EF4-FFF2-40B4-BE49-F238E27FC236}">
                <a16:creationId xmlns:a16="http://schemas.microsoft.com/office/drawing/2014/main" id="{BBEA36AA-B8FE-442C-AC92-1B576C824B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592" y="630932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34" name="Αντικείμενο 33">
            <a:extLst>
              <a:ext uri="{FF2B5EF4-FFF2-40B4-BE49-F238E27FC236}">
                <a16:creationId xmlns:a16="http://schemas.microsoft.com/office/drawing/2014/main" id="{60625120-9E2A-4455-98D4-5BF56EEB116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5567016"/>
              </p:ext>
            </p:extLst>
          </p:nvPr>
        </p:nvGraphicFramePr>
        <p:xfrm>
          <a:off x="323528" y="4941168"/>
          <a:ext cx="1808735" cy="162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3" name="FXChemStruct" r:id="rId3" imgW="1092600" imgH="984960" progId="FXChemStruct1.Structure">
                  <p:embed/>
                </p:oleObj>
              </mc:Choice>
              <mc:Fallback>
                <p:oleObj name="FXChemStruct" r:id="rId3" imgW="1092600" imgH="984960" progId="FXChemStruct1.Stru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4941168"/>
                        <a:ext cx="1808735" cy="1620000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id="{34EE4B4A-5484-4BF4-8FA7-C49D34814EC9}"/>
              </a:ext>
            </a:extLst>
          </p:cNvPr>
          <p:cNvSpPr txBox="1"/>
          <p:nvPr/>
        </p:nvSpPr>
        <p:spPr>
          <a:xfrm>
            <a:off x="3635896" y="5373216"/>
            <a:ext cx="648072" cy="504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36" name="Rectangle 4">
            <a:extLst>
              <a:ext uri="{FF2B5EF4-FFF2-40B4-BE49-F238E27FC236}">
                <a16:creationId xmlns:a16="http://schemas.microsoft.com/office/drawing/2014/main" id="{EEA669CE-174F-44AD-AEAD-A9ACBEF531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38" name="Rectangle 6">
            <a:extLst>
              <a:ext uri="{FF2B5EF4-FFF2-40B4-BE49-F238E27FC236}">
                <a16:creationId xmlns:a16="http://schemas.microsoft.com/office/drawing/2014/main" id="{6199685C-B91F-409B-8355-53B8F134C7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CFED6D3-DED3-4D63-9428-38EDFFBDD7C7}"/>
              </a:ext>
            </a:extLst>
          </p:cNvPr>
          <p:cNvSpPr txBox="1"/>
          <p:nvPr/>
        </p:nvSpPr>
        <p:spPr>
          <a:xfrm>
            <a:off x="827584" y="4437112"/>
            <a:ext cx="720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NH</a:t>
            </a:r>
            <a:r>
              <a:rPr lang="en-US" sz="2400" baseline="-25000" dirty="0"/>
              <a:t>3</a:t>
            </a:r>
            <a:endParaRPr lang="el-GR" sz="2400" baseline="-25000" dirty="0"/>
          </a:p>
        </p:txBody>
      </p:sp>
      <p:pic>
        <p:nvPicPr>
          <p:cNvPr id="45" name="Εικόνα 44">
            <a:extLst>
              <a:ext uri="{FF2B5EF4-FFF2-40B4-BE49-F238E27FC236}">
                <a16:creationId xmlns:a16="http://schemas.microsoft.com/office/drawing/2014/main" id="{6DC06642-E3AE-4FFE-A8B4-3B9E85EF5C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4941167"/>
            <a:ext cx="1517840" cy="16200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742D2F0B-5536-4E95-9B22-44C333B667B7}"/>
              </a:ext>
            </a:extLst>
          </p:cNvPr>
          <p:cNvSpPr txBox="1"/>
          <p:nvPr/>
        </p:nvSpPr>
        <p:spPr>
          <a:xfrm>
            <a:off x="2987824" y="4365104"/>
            <a:ext cx="11521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CH</a:t>
            </a:r>
            <a:r>
              <a:rPr lang="en-US" sz="2400" baseline="-25000" dirty="0"/>
              <a:t>3</a:t>
            </a:r>
            <a:r>
              <a:rPr lang="en-US" sz="2400" dirty="0"/>
              <a:t>NH</a:t>
            </a:r>
            <a:r>
              <a:rPr lang="en-US" sz="2400" baseline="-25000" dirty="0"/>
              <a:t>2</a:t>
            </a:r>
            <a:endParaRPr lang="el-GR" sz="2400" baseline="-25000" dirty="0"/>
          </a:p>
        </p:txBody>
      </p:sp>
      <p:sp>
        <p:nvSpPr>
          <p:cNvPr id="47" name="31 - TextBox">
            <a:extLst>
              <a:ext uri="{FF2B5EF4-FFF2-40B4-BE49-F238E27FC236}">
                <a16:creationId xmlns:a16="http://schemas.microsoft.com/office/drawing/2014/main" id="{E8B052C7-9B6F-4EFA-99DD-E7D666212560}"/>
              </a:ext>
            </a:extLst>
          </p:cNvPr>
          <p:cNvSpPr txBox="1"/>
          <p:nvPr/>
        </p:nvSpPr>
        <p:spPr>
          <a:xfrm>
            <a:off x="4644008" y="4941168"/>
            <a:ext cx="43924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/>
              <a:t>Ποια βάση είναι ισχυρότερη, η αμμωνία ή η </a:t>
            </a:r>
            <a:r>
              <a:rPr lang="el-GR" sz="2400" i="1" dirty="0" err="1"/>
              <a:t>μεθυλαμίνη</a:t>
            </a:r>
            <a:r>
              <a:rPr lang="el-GR" sz="2400" i="1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781170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3" grpId="0"/>
      <p:bldP spid="46" grpId="0"/>
      <p:bldP spid="4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685F418-1909-47C0-AB19-E403B1742DAD}"/>
              </a:ext>
            </a:extLst>
          </p:cNvPr>
          <p:cNvSpPr txBox="1">
            <a:spLocks/>
          </p:cNvSpPr>
          <p:nvPr/>
        </p:nvSpPr>
        <p:spPr>
          <a:xfrm>
            <a:off x="467544" y="13760"/>
            <a:ext cx="8229600" cy="490066"/>
          </a:xfrm>
          <a:prstGeom prst="rect">
            <a:avLst/>
          </a:prstGeom>
        </p:spPr>
        <p:txBody>
          <a:bodyPr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600" dirty="0">
                <a:solidFill>
                  <a:srgbClr val="0070C0"/>
                </a:solidFill>
              </a:rPr>
              <a:t>Επαγωγικό φαινόμενο στις βάσεις (</a:t>
            </a:r>
            <a:r>
              <a:rPr lang="en-US" sz="3600" dirty="0">
                <a:solidFill>
                  <a:srgbClr val="0070C0"/>
                </a:solidFill>
              </a:rPr>
              <a:t>2</a:t>
            </a:r>
            <a:r>
              <a:rPr lang="el-GR" sz="3600" dirty="0">
                <a:solidFill>
                  <a:srgbClr val="0070C0"/>
                </a:solidFill>
              </a:rPr>
              <a:t>/2)</a:t>
            </a:r>
          </a:p>
        </p:txBody>
      </p:sp>
      <p:sp>
        <p:nvSpPr>
          <p:cNvPr id="3" name="5 - TextBox">
            <a:extLst>
              <a:ext uri="{FF2B5EF4-FFF2-40B4-BE49-F238E27FC236}">
                <a16:creationId xmlns:a16="http://schemas.microsoft.com/office/drawing/2014/main" id="{330FDDFC-B6D9-4A19-B14C-8C4288CA88E7}"/>
              </a:ext>
            </a:extLst>
          </p:cNvPr>
          <p:cNvSpPr txBox="1"/>
          <p:nvPr/>
        </p:nvSpPr>
        <p:spPr>
          <a:xfrm>
            <a:off x="0" y="548680"/>
            <a:ext cx="903649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dirty="0"/>
              <a:t>-</a:t>
            </a:r>
            <a:r>
              <a:rPr lang="en-US" sz="2400" dirty="0"/>
              <a:t>H &lt; -CH</a:t>
            </a:r>
            <a:r>
              <a:rPr lang="en-US" sz="2400" baseline="-25000" dirty="0"/>
              <a:t>3 </a:t>
            </a:r>
            <a:r>
              <a:rPr lang="en-US" sz="2400" dirty="0"/>
              <a:t>&lt; C</a:t>
            </a:r>
            <a:r>
              <a:rPr lang="en-US" sz="2400" baseline="-25000" dirty="0"/>
              <a:t>2</a:t>
            </a:r>
            <a:r>
              <a:rPr lang="en-US" sz="2400" dirty="0"/>
              <a:t>H</a:t>
            </a:r>
            <a:r>
              <a:rPr lang="en-US" sz="2400" baseline="-25000" dirty="0"/>
              <a:t>5</a:t>
            </a:r>
            <a:r>
              <a:rPr lang="en-US" sz="2400" dirty="0"/>
              <a:t>- &lt; (CH</a:t>
            </a:r>
            <a:r>
              <a:rPr lang="en-US" sz="2400" baseline="-25000" dirty="0"/>
              <a:t>3</a:t>
            </a:r>
            <a:r>
              <a:rPr lang="en-US" sz="2400" dirty="0"/>
              <a:t>)</a:t>
            </a:r>
            <a:r>
              <a:rPr lang="en-US" sz="2400" baseline="-25000" dirty="0"/>
              <a:t>2</a:t>
            </a:r>
            <a:r>
              <a:rPr lang="en-US" sz="2400" dirty="0"/>
              <a:t>CH- &lt; (CH</a:t>
            </a:r>
            <a:r>
              <a:rPr lang="en-US" sz="2400" baseline="-25000" dirty="0"/>
              <a:t>3</a:t>
            </a:r>
            <a:r>
              <a:rPr lang="en-US" sz="2400" dirty="0"/>
              <a:t>)</a:t>
            </a:r>
            <a:r>
              <a:rPr lang="en-US" sz="2400" baseline="-25000" dirty="0"/>
              <a:t>3</a:t>
            </a:r>
            <a:r>
              <a:rPr lang="en-US" sz="2400" dirty="0"/>
              <a:t>C- &lt; -COO</a:t>
            </a:r>
            <a:r>
              <a:rPr lang="en-US" sz="2400" b="1" baseline="30000" dirty="0"/>
              <a:t>-</a:t>
            </a:r>
            <a:r>
              <a:rPr lang="en-US" sz="2400" baseline="30000" dirty="0"/>
              <a:t> </a:t>
            </a:r>
            <a:r>
              <a:rPr lang="en-US" sz="2400" dirty="0"/>
              <a:t>&lt; -O</a:t>
            </a:r>
            <a:r>
              <a:rPr lang="en-US" sz="2400" b="1" baseline="30000" dirty="0"/>
              <a:t>-</a:t>
            </a:r>
            <a:endParaRPr lang="el-GR" sz="2400" b="1" baseline="300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253B197-AA79-404F-8A6D-268BA6034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5" name="Αντικείμενο 4">
            <a:extLst>
              <a:ext uri="{FF2B5EF4-FFF2-40B4-BE49-F238E27FC236}">
                <a16:creationId xmlns:a16="http://schemas.microsoft.com/office/drawing/2014/main" id="{147F26F8-D399-4416-AF41-F546C0ADFC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9668934"/>
              </p:ext>
            </p:extLst>
          </p:nvPr>
        </p:nvGraphicFramePr>
        <p:xfrm>
          <a:off x="-6966" y="2420888"/>
          <a:ext cx="3090570" cy="90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4" name="FXChemStruct" r:id="rId3" imgW="1730880" imgH="505440" progId="FXChemStruct1.Structure">
                  <p:embed/>
                </p:oleObj>
              </mc:Choice>
              <mc:Fallback>
                <p:oleObj name="FXChemStruct" r:id="rId3" imgW="1730880" imgH="505440" progId="FXChemStruct1.Structure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6966" y="2420888"/>
                        <a:ext cx="3090570" cy="90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>
            <a:extLst>
              <a:ext uri="{FF2B5EF4-FFF2-40B4-BE49-F238E27FC236}">
                <a16:creationId xmlns:a16="http://schemas.microsoft.com/office/drawing/2014/main" id="{905AA84C-4E21-428C-8CF5-787368ED2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2204864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7" name="Αντικείμενο 6">
            <a:extLst>
              <a:ext uri="{FF2B5EF4-FFF2-40B4-BE49-F238E27FC236}">
                <a16:creationId xmlns:a16="http://schemas.microsoft.com/office/drawing/2014/main" id="{ECAD5F6A-CB94-4482-B6D6-9A16D439B31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776705"/>
              </p:ext>
            </p:extLst>
          </p:nvPr>
        </p:nvGraphicFramePr>
        <p:xfrm>
          <a:off x="2987824" y="2420888"/>
          <a:ext cx="2836117" cy="169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5" name="FXChemStruct" r:id="rId5" imgW="1677600" imgH="995760" progId="FXChemStruct1.Structure">
                  <p:embed/>
                </p:oleObj>
              </mc:Choice>
              <mc:Fallback>
                <p:oleObj name="FXChemStruct" r:id="rId5" imgW="1677600" imgH="995760" progId="FXChemStruct1.Stru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2420888"/>
                        <a:ext cx="2836117" cy="169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6">
            <a:extLst>
              <a:ext uri="{FF2B5EF4-FFF2-40B4-BE49-F238E27FC236}">
                <a16:creationId xmlns:a16="http://schemas.microsoft.com/office/drawing/2014/main" id="{C27BF9CC-9B1F-4B2F-AC0F-DCB723B503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9" name="Αντικείμενο 8">
            <a:extLst>
              <a:ext uri="{FF2B5EF4-FFF2-40B4-BE49-F238E27FC236}">
                <a16:creationId xmlns:a16="http://schemas.microsoft.com/office/drawing/2014/main" id="{86C3773D-63B3-4898-A6BB-46CF243C026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8688856"/>
              </p:ext>
            </p:extLst>
          </p:nvPr>
        </p:nvGraphicFramePr>
        <p:xfrm>
          <a:off x="5940148" y="1628800"/>
          <a:ext cx="2761836" cy="24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6" name="FXChemStruct" r:id="rId7" imgW="1677600" imgH="1486080" progId="FXChemStruct1.Structure">
                  <p:embed/>
                </p:oleObj>
              </mc:Choice>
              <mc:Fallback>
                <p:oleObj name="FXChemStruct" r:id="rId7" imgW="1677600" imgH="1486080" progId="FXChemStruct1.Stru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48" y="1628800"/>
                        <a:ext cx="2761836" cy="244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B2462DA5-1EDD-425E-9A32-3804BB462CE6}"/>
              </a:ext>
            </a:extLst>
          </p:cNvPr>
          <p:cNvSpPr txBox="1"/>
          <p:nvPr/>
        </p:nvSpPr>
        <p:spPr>
          <a:xfrm>
            <a:off x="0" y="126876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Να κατατάξετε τις παρακάτω βάσεις  από την  ισχυρότερη στην ασθενέστερη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6A0A595-6231-4B64-B169-DAEFD2E760F2}"/>
              </a:ext>
            </a:extLst>
          </p:cNvPr>
          <p:cNvSpPr txBox="1"/>
          <p:nvPr/>
        </p:nvSpPr>
        <p:spPr>
          <a:xfrm>
            <a:off x="539552" y="4185272"/>
            <a:ext cx="1403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baseline="-25000" dirty="0"/>
              <a:t>2</a:t>
            </a:r>
            <a:r>
              <a:rPr lang="en-US" sz="2400" dirty="0"/>
              <a:t>H</a:t>
            </a:r>
            <a:r>
              <a:rPr lang="en-US" sz="2400" baseline="-25000" dirty="0"/>
              <a:t>5</a:t>
            </a:r>
            <a:r>
              <a:rPr lang="en-US" sz="2400" dirty="0"/>
              <a:t>-NH</a:t>
            </a:r>
            <a:r>
              <a:rPr lang="en-US" sz="2400" baseline="-25000" dirty="0"/>
              <a:t>2</a:t>
            </a:r>
            <a:endParaRPr lang="el-GR" sz="2400" baseline="-25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D317870-D2F3-4105-B966-648E34ACBBFF}"/>
              </a:ext>
            </a:extLst>
          </p:cNvPr>
          <p:cNvSpPr txBox="1"/>
          <p:nvPr/>
        </p:nvSpPr>
        <p:spPr>
          <a:xfrm>
            <a:off x="3491880" y="414908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(CH</a:t>
            </a:r>
            <a:r>
              <a:rPr lang="en-US" sz="2400" baseline="-25000" dirty="0"/>
              <a:t>3</a:t>
            </a:r>
            <a:r>
              <a:rPr lang="en-US" sz="2400" dirty="0"/>
              <a:t>)</a:t>
            </a:r>
            <a:r>
              <a:rPr lang="en-US" sz="2400" baseline="-25000" dirty="0"/>
              <a:t>2</a:t>
            </a:r>
            <a:r>
              <a:rPr lang="en-US" sz="2400" dirty="0"/>
              <a:t>CH-NH</a:t>
            </a:r>
            <a:r>
              <a:rPr lang="en-US" sz="2400" baseline="-25000" dirty="0"/>
              <a:t>2</a:t>
            </a:r>
            <a:endParaRPr lang="el-GR" sz="2400" baseline="-25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6D57CF7-FBA0-45AD-B426-57FDB138056F}"/>
              </a:ext>
            </a:extLst>
          </p:cNvPr>
          <p:cNvSpPr txBox="1"/>
          <p:nvPr/>
        </p:nvSpPr>
        <p:spPr>
          <a:xfrm>
            <a:off x="6156176" y="4149080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(CH</a:t>
            </a:r>
            <a:r>
              <a:rPr lang="en-US" sz="2400" baseline="-25000" dirty="0"/>
              <a:t>3</a:t>
            </a:r>
            <a:r>
              <a:rPr lang="en-US" sz="2400" dirty="0"/>
              <a:t>)</a:t>
            </a:r>
            <a:r>
              <a:rPr lang="en-US" sz="2400" baseline="-25000" dirty="0"/>
              <a:t>3</a:t>
            </a:r>
            <a:r>
              <a:rPr lang="en-US" sz="2400" dirty="0"/>
              <a:t>C-NH</a:t>
            </a:r>
            <a:r>
              <a:rPr lang="en-US" sz="2400" baseline="-25000" dirty="0"/>
              <a:t>2</a:t>
            </a:r>
            <a:endParaRPr lang="el-GR" sz="2400" baseline="-25000" dirty="0"/>
          </a:p>
        </p:txBody>
      </p:sp>
      <p:graphicFrame>
        <p:nvGraphicFramePr>
          <p:cNvPr id="19" name="Object 5">
            <a:extLst>
              <a:ext uri="{FF2B5EF4-FFF2-40B4-BE49-F238E27FC236}">
                <a16:creationId xmlns:a16="http://schemas.microsoft.com/office/drawing/2014/main" id="{CCB3BDEB-E8E0-4208-95D2-054F88A768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3670869"/>
              </p:ext>
            </p:extLst>
          </p:nvPr>
        </p:nvGraphicFramePr>
        <p:xfrm>
          <a:off x="827584" y="4941168"/>
          <a:ext cx="5551000" cy="50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7" name="FXChem" r:id="rId9" imgW="2514600" imgH="228600" progId="FXChem2.Equation">
                  <p:embed/>
                </p:oleObj>
              </mc:Choice>
              <mc:Fallback>
                <p:oleObj name="FXChem" r:id="rId9" imgW="2514600" imgH="228600" progId="FXChem2.Equation">
                  <p:embed/>
                  <p:pic>
                    <p:nvPicPr>
                      <p:cNvPr id="3584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4941168"/>
                        <a:ext cx="5551000" cy="50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9">
            <a:extLst>
              <a:ext uri="{FF2B5EF4-FFF2-40B4-BE49-F238E27FC236}">
                <a16:creationId xmlns:a16="http://schemas.microsoft.com/office/drawing/2014/main" id="{124F796C-4179-4478-8174-4A3368D89A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10" name="Rectangle 23">
            <a:extLst>
              <a:ext uri="{FF2B5EF4-FFF2-40B4-BE49-F238E27FC236}">
                <a16:creationId xmlns:a16="http://schemas.microsoft.com/office/drawing/2014/main" id="{CAA8F148-4A9D-418D-AF02-7689D046BC7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112" y="5445224"/>
            <a:ext cx="540000" cy="5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1" name="Αντικείμενο 10">
            <a:extLst>
              <a:ext uri="{FF2B5EF4-FFF2-40B4-BE49-F238E27FC236}">
                <a16:creationId xmlns:a16="http://schemas.microsoft.com/office/drawing/2014/main" id="{8C3025A8-E57B-4D93-9290-AD3F41E168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4417523"/>
              </p:ext>
            </p:extLst>
          </p:nvPr>
        </p:nvGraphicFramePr>
        <p:xfrm>
          <a:off x="25112" y="5445224"/>
          <a:ext cx="7200000" cy="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8" name="FXChem" r:id="rId11" imgW="3048000" imgH="228600" progId="FXChem2.Equation">
                  <p:embed/>
                </p:oleObj>
              </mc:Choice>
              <mc:Fallback>
                <p:oleObj name="FXChem" r:id="rId11" imgW="3048000" imgH="228600" progId="FXChem2.Equation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12" y="5445224"/>
                        <a:ext cx="7200000" cy="54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25">
            <a:extLst>
              <a:ext uri="{FF2B5EF4-FFF2-40B4-BE49-F238E27FC236}">
                <a16:creationId xmlns:a16="http://schemas.microsoft.com/office/drawing/2014/main" id="{805F08E7-0646-4AAA-BCC7-AE6F2B264F5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1520" y="6021288"/>
            <a:ext cx="540000" cy="54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3" name="Αντικείμενο 12">
            <a:extLst>
              <a:ext uri="{FF2B5EF4-FFF2-40B4-BE49-F238E27FC236}">
                <a16:creationId xmlns:a16="http://schemas.microsoft.com/office/drawing/2014/main" id="{3A396672-3D4A-4A89-8FF8-28D269F86B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9443024"/>
              </p:ext>
            </p:extLst>
          </p:nvPr>
        </p:nvGraphicFramePr>
        <p:xfrm>
          <a:off x="251520" y="6021288"/>
          <a:ext cx="6750000" cy="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9" name="FXChem" r:id="rId13" imgW="2857500" imgH="228600" progId="FXChem2.Equation">
                  <p:embed/>
                </p:oleObj>
              </mc:Choice>
              <mc:Fallback>
                <p:oleObj name="FXChem" r:id="rId13" imgW="2857500" imgH="228600" progId="FXChem2.Equation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6021288"/>
                        <a:ext cx="6750000" cy="540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74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9" name="Text Box 5">
            <a:extLst>
              <a:ext uri="{FF2B5EF4-FFF2-40B4-BE49-F238E27FC236}">
                <a16:creationId xmlns:a16="http://schemas.microsoft.com/office/drawing/2014/main" id="{B32FC0B2-BD8F-4258-BFD6-9EDB033FD0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96" y="1148551"/>
            <a:ext cx="9001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400" dirty="0">
                <a:latin typeface="+mn-lt"/>
              </a:rPr>
              <a:t>Τα  οξέα   διακρίνονται  σε  </a:t>
            </a:r>
            <a:r>
              <a:rPr lang="el-GR" altLang="el-GR" sz="2400" b="1" dirty="0" err="1">
                <a:latin typeface="+mn-lt"/>
              </a:rPr>
              <a:t>μονοπρωτικά</a:t>
            </a:r>
            <a:r>
              <a:rPr lang="el-GR" altLang="el-GR" sz="2400" b="1" dirty="0">
                <a:latin typeface="+mn-lt"/>
              </a:rPr>
              <a:t>, </a:t>
            </a:r>
            <a:r>
              <a:rPr lang="el-GR" altLang="el-GR" sz="2400" b="1" dirty="0" err="1">
                <a:latin typeface="+mn-lt"/>
              </a:rPr>
              <a:t>διπρωτικά</a:t>
            </a:r>
            <a:r>
              <a:rPr lang="el-GR" altLang="el-GR" sz="2400" b="1" dirty="0">
                <a:latin typeface="+mn-lt"/>
              </a:rPr>
              <a:t>, </a:t>
            </a:r>
            <a:r>
              <a:rPr lang="el-GR" altLang="el-GR" sz="2400" b="1" dirty="0" err="1">
                <a:latin typeface="+mn-lt"/>
              </a:rPr>
              <a:t>τριπρωτικά</a:t>
            </a:r>
            <a:r>
              <a:rPr lang="el-GR" altLang="el-GR" sz="2400" dirty="0">
                <a:latin typeface="+mn-lt"/>
              </a:rPr>
              <a:t>  ανάλογα  με  τον  αριθμό  όξινων  υδρογόνων  που  διαθέτουν</a:t>
            </a:r>
          </a:p>
        </p:txBody>
      </p:sp>
      <p:sp>
        <p:nvSpPr>
          <p:cNvPr id="88070" name="Text Box 6">
            <a:extLst>
              <a:ext uri="{FF2B5EF4-FFF2-40B4-BE49-F238E27FC236}">
                <a16:creationId xmlns:a16="http://schemas.microsoft.com/office/drawing/2014/main" id="{B3872BA4-72FB-43FF-9FF3-93AF524159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2396380"/>
            <a:ext cx="892899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l-GR" sz="2400" dirty="0">
                <a:latin typeface="+mn-lt"/>
              </a:rPr>
              <a:t>Ο  ιοντισμός  των  </a:t>
            </a:r>
            <a:r>
              <a:rPr lang="el-GR" altLang="el-GR" sz="2400" dirty="0" err="1">
                <a:latin typeface="+mn-lt"/>
              </a:rPr>
              <a:t>διπρωτικών</a:t>
            </a:r>
            <a:r>
              <a:rPr lang="el-GR" altLang="el-GR" sz="2400" dirty="0">
                <a:latin typeface="+mn-lt"/>
              </a:rPr>
              <a:t>  οξέων  γίνεται  σε  δυο  στάδια:</a:t>
            </a:r>
          </a:p>
        </p:txBody>
      </p:sp>
      <p:sp>
        <p:nvSpPr>
          <p:cNvPr id="15364" name="Rectangle 8">
            <a:extLst>
              <a:ext uri="{FF2B5EF4-FFF2-40B4-BE49-F238E27FC236}">
                <a16:creationId xmlns:a16="http://schemas.microsoft.com/office/drawing/2014/main" id="{1EC529FD-8A11-430B-8C39-1340574D3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l-GR" sz="1800">
              <a:latin typeface="Arial" panose="020B0604020202020204" pitchFamily="34" charset="0"/>
            </a:endParaRPr>
          </a:p>
        </p:txBody>
      </p:sp>
      <p:sp>
        <p:nvSpPr>
          <p:cNvPr id="15365" name="Rectangle 10">
            <a:extLst>
              <a:ext uri="{FF2B5EF4-FFF2-40B4-BE49-F238E27FC236}">
                <a16:creationId xmlns:a16="http://schemas.microsoft.com/office/drawing/2014/main" id="{E5975BAD-0716-4B56-9A75-56016DF7C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l-GR" sz="1800">
              <a:latin typeface="Arial" panose="020B0604020202020204" pitchFamily="34" charset="0"/>
            </a:endParaRPr>
          </a:p>
        </p:txBody>
      </p:sp>
      <p:sp>
        <p:nvSpPr>
          <p:cNvPr id="15366" name="Rectangle 12">
            <a:extLst>
              <a:ext uri="{FF2B5EF4-FFF2-40B4-BE49-F238E27FC236}">
                <a16:creationId xmlns:a16="http://schemas.microsoft.com/office/drawing/2014/main" id="{9D211641-9393-442E-872C-047415CA0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l-GR" sz="1800">
              <a:latin typeface="Arial" panose="020B0604020202020204" pitchFamily="34" charset="0"/>
            </a:endParaRPr>
          </a:p>
        </p:txBody>
      </p:sp>
      <p:sp>
        <p:nvSpPr>
          <p:cNvPr id="15367" name="Rectangle 14">
            <a:extLst>
              <a:ext uri="{FF2B5EF4-FFF2-40B4-BE49-F238E27FC236}">
                <a16:creationId xmlns:a16="http://schemas.microsoft.com/office/drawing/2014/main" id="{3E5C49D4-BC24-4A97-A2D1-1A029445EB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l-GR" sz="1800">
              <a:latin typeface="Arial" panose="020B0604020202020204" pitchFamily="34" charset="0"/>
            </a:endParaRPr>
          </a:p>
        </p:txBody>
      </p:sp>
      <p:sp>
        <p:nvSpPr>
          <p:cNvPr id="15368" name="Rectangle 16">
            <a:extLst>
              <a:ext uri="{FF2B5EF4-FFF2-40B4-BE49-F238E27FC236}">
                <a16:creationId xmlns:a16="http://schemas.microsoft.com/office/drawing/2014/main" id="{29DA15EE-DE5E-4D93-9751-547730DE1F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1416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l-GR" sz="1800">
              <a:latin typeface="Arial" panose="020B0604020202020204" pitchFamily="34" charset="0"/>
            </a:endParaRPr>
          </a:p>
        </p:txBody>
      </p:sp>
      <p:grpSp>
        <p:nvGrpSpPr>
          <p:cNvPr id="2" name="Group 19">
            <a:extLst>
              <a:ext uri="{FF2B5EF4-FFF2-40B4-BE49-F238E27FC236}">
                <a16:creationId xmlns:a16="http://schemas.microsoft.com/office/drawing/2014/main" id="{C5CB78AB-BF67-4647-84A2-78633A2F6760}"/>
              </a:ext>
            </a:extLst>
          </p:cNvPr>
          <p:cNvGrpSpPr>
            <a:grpSpLocks/>
          </p:cNvGrpSpPr>
          <p:nvPr/>
        </p:nvGrpSpPr>
        <p:grpSpPr bwMode="auto">
          <a:xfrm>
            <a:off x="1258888" y="2972469"/>
            <a:ext cx="5257800" cy="960438"/>
            <a:chOff x="1020" y="2115"/>
            <a:chExt cx="3312" cy="605"/>
          </a:xfrm>
        </p:grpSpPr>
        <p:graphicFrame>
          <p:nvGraphicFramePr>
            <p:cNvPr id="15376" name="Object 7">
              <a:extLst>
                <a:ext uri="{FF2B5EF4-FFF2-40B4-BE49-F238E27FC236}">
                  <a16:creationId xmlns:a16="http://schemas.microsoft.com/office/drawing/2014/main" id="{ED00EAA3-E3BF-4E41-92BC-B76342570E27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20" y="2115"/>
            <a:ext cx="3047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84" name="FXChem" r:id="rId3" imgW="2419350" imgH="228600" progId="FXChem2.Equation">
                    <p:embed/>
                  </p:oleObj>
                </mc:Choice>
                <mc:Fallback>
                  <p:oleObj name="FXChem" r:id="rId3" imgW="2419350" imgH="228600" progId="FXChem2.Equation">
                    <p:embed/>
                    <p:pic>
                      <p:nvPicPr>
                        <p:cNvPr id="15376" name="Object 7">
                          <a:extLst>
                            <a:ext uri="{FF2B5EF4-FFF2-40B4-BE49-F238E27FC236}">
                              <a16:creationId xmlns:a16="http://schemas.microsoft.com/office/drawing/2014/main" id="{ED00EAA3-E3BF-4E41-92BC-B76342570E27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20" y="2115"/>
                          <a:ext cx="3047" cy="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77" name="Object 9">
              <a:extLst>
                <a:ext uri="{FF2B5EF4-FFF2-40B4-BE49-F238E27FC236}">
                  <a16:creationId xmlns:a16="http://schemas.microsoft.com/office/drawing/2014/main" id="{E5CA97FD-6FC0-4B25-A9BA-3D1BC3F2092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20" y="2432"/>
            <a:ext cx="2915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85" name="FXChem" r:id="rId5" imgW="2314575" imgH="228600" progId="FXChem2.Equation">
                    <p:embed/>
                  </p:oleObj>
                </mc:Choice>
                <mc:Fallback>
                  <p:oleObj name="FXChem" r:id="rId5" imgW="2314575" imgH="228600" progId="FXChem2.Equation">
                    <p:embed/>
                    <p:pic>
                      <p:nvPicPr>
                        <p:cNvPr id="15377" name="Object 9">
                          <a:extLst>
                            <a:ext uri="{FF2B5EF4-FFF2-40B4-BE49-F238E27FC236}">
                              <a16:creationId xmlns:a16="http://schemas.microsoft.com/office/drawing/2014/main" id="{E5CA97FD-6FC0-4B25-A9BA-3D1BC3F20926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20" y="2432"/>
                          <a:ext cx="2915" cy="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78" name="AutoShape 17">
              <a:extLst>
                <a:ext uri="{FF2B5EF4-FFF2-40B4-BE49-F238E27FC236}">
                  <a16:creationId xmlns:a16="http://schemas.microsoft.com/office/drawing/2014/main" id="{FB8BBAEE-0316-46C0-83F0-0EFD4D58BE92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0" y="2115"/>
              <a:ext cx="182" cy="544"/>
            </a:xfrm>
            <a:prstGeom prst="rightBrace">
              <a:avLst>
                <a:gd name="adj1" fmla="val 24908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l-GR" sz="1800">
                <a:latin typeface="Arial" panose="020B0604020202020204" pitchFamily="34" charset="0"/>
              </a:endParaRPr>
            </a:p>
          </p:txBody>
        </p:sp>
      </p:grpSp>
      <p:grpSp>
        <p:nvGrpSpPr>
          <p:cNvPr id="3" name="Group 22">
            <a:extLst>
              <a:ext uri="{FF2B5EF4-FFF2-40B4-BE49-F238E27FC236}">
                <a16:creationId xmlns:a16="http://schemas.microsoft.com/office/drawing/2014/main" id="{9C63CBFC-A58B-4A66-BAF7-CDAA51636EA8}"/>
              </a:ext>
            </a:extLst>
          </p:cNvPr>
          <p:cNvGrpSpPr>
            <a:grpSpLocks/>
          </p:cNvGrpSpPr>
          <p:nvPr/>
        </p:nvGrpSpPr>
        <p:grpSpPr bwMode="auto">
          <a:xfrm>
            <a:off x="1187450" y="4941168"/>
            <a:ext cx="5329238" cy="1465263"/>
            <a:chOff x="1020" y="2931"/>
            <a:chExt cx="3357" cy="923"/>
          </a:xfrm>
        </p:grpSpPr>
        <p:graphicFrame>
          <p:nvGraphicFramePr>
            <p:cNvPr id="15372" name="Object 11">
              <a:extLst>
                <a:ext uri="{FF2B5EF4-FFF2-40B4-BE49-F238E27FC236}">
                  <a16:creationId xmlns:a16="http://schemas.microsoft.com/office/drawing/2014/main" id="{ADD0C247-CC93-4E3A-A34A-38D2F74EA7D3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20" y="2931"/>
            <a:ext cx="3011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86" name="FXChem" r:id="rId7" imgW="2390775" imgH="228600" progId="FXChem2.Equation">
                    <p:embed/>
                  </p:oleObj>
                </mc:Choice>
                <mc:Fallback>
                  <p:oleObj name="FXChem" r:id="rId7" imgW="2390775" imgH="228600" progId="FXChem2.Equation">
                    <p:embed/>
                    <p:pic>
                      <p:nvPicPr>
                        <p:cNvPr id="15372" name="Object 11">
                          <a:extLst>
                            <a:ext uri="{FF2B5EF4-FFF2-40B4-BE49-F238E27FC236}">
                              <a16:creationId xmlns:a16="http://schemas.microsoft.com/office/drawing/2014/main" id="{ADD0C247-CC93-4E3A-A34A-38D2F74EA7D3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20" y="2931"/>
                          <a:ext cx="3011" cy="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73" name="Object 13">
              <a:extLst>
                <a:ext uri="{FF2B5EF4-FFF2-40B4-BE49-F238E27FC236}">
                  <a16:creationId xmlns:a16="http://schemas.microsoft.com/office/drawing/2014/main" id="{AA7DA616-CCA9-4855-906F-8A8C6C5933B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20" y="3249"/>
            <a:ext cx="3059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87" name="FXChem" r:id="rId9" imgW="2428875" imgH="228600" progId="FXChem2.Equation">
                    <p:embed/>
                  </p:oleObj>
                </mc:Choice>
                <mc:Fallback>
                  <p:oleObj name="FXChem" r:id="rId9" imgW="2428875" imgH="228600" progId="FXChem2.Equation">
                    <p:embed/>
                    <p:pic>
                      <p:nvPicPr>
                        <p:cNvPr id="15373" name="Object 13">
                          <a:extLst>
                            <a:ext uri="{FF2B5EF4-FFF2-40B4-BE49-F238E27FC236}">
                              <a16:creationId xmlns:a16="http://schemas.microsoft.com/office/drawing/2014/main" id="{AA7DA616-CCA9-4855-906F-8A8C6C5933BB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20" y="3249"/>
                          <a:ext cx="3059" cy="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374" name="Object 15">
              <a:extLst>
                <a:ext uri="{FF2B5EF4-FFF2-40B4-BE49-F238E27FC236}">
                  <a16:creationId xmlns:a16="http://schemas.microsoft.com/office/drawing/2014/main" id="{A6A2437F-8E63-414D-B2B2-14DA32D6573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020" y="3566"/>
            <a:ext cx="2999" cy="2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988" name="FXChem" r:id="rId11" imgW="2381250" imgH="228600" progId="FXChem2.Equation">
                    <p:embed/>
                  </p:oleObj>
                </mc:Choice>
                <mc:Fallback>
                  <p:oleObj name="FXChem" r:id="rId11" imgW="2381250" imgH="228600" progId="FXChem2.Equation">
                    <p:embed/>
                    <p:pic>
                      <p:nvPicPr>
                        <p:cNvPr id="15374" name="Object 15">
                          <a:extLst>
                            <a:ext uri="{FF2B5EF4-FFF2-40B4-BE49-F238E27FC236}">
                              <a16:creationId xmlns:a16="http://schemas.microsoft.com/office/drawing/2014/main" id="{A6A2437F-8E63-414D-B2B2-14DA32D65731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20" y="3566"/>
                          <a:ext cx="2999" cy="2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375" name="AutoShape 18">
              <a:extLst>
                <a:ext uri="{FF2B5EF4-FFF2-40B4-BE49-F238E27FC236}">
                  <a16:creationId xmlns:a16="http://schemas.microsoft.com/office/drawing/2014/main" id="{6DF36899-CC7D-4BDD-98E9-C20E740FBF1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0" y="2931"/>
              <a:ext cx="227" cy="817"/>
            </a:xfrm>
            <a:prstGeom prst="rightBrace">
              <a:avLst>
                <a:gd name="adj1" fmla="val 29993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l-GR" sz="1800">
                <a:latin typeface="Arial" panose="020B0604020202020204" pitchFamily="34" charset="0"/>
              </a:endParaRPr>
            </a:p>
          </p:txBody>
        </p:sp>
      </p:grpSp>
      <p:sp>
        <p:nvSpPr>
          <p:cNvPr id="88085" name="Rectangle 21">
            <a:extLst>
              <a:ext uri="{FF2B5EF4-FFF2-40B4-BE49-F238E27FC236}">
                <a16:creationId xmlns:a16="http://schemas.microsoft.com/office/drawing/2014/main" id="{603F491D-1F07-4531-88AC-7B7C6614B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96" y="4315668"/>
            <a:ext cx="90009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l-GR" altLang="el-GR" sz="2400" dirty="0">
                <a:latin typeface="+mn-lt"/>
              </a:rPr>
              <a:t>Ο  ιοντισμός  των  </a:t>
            </a:r>
            <a:r>
              <a:rPr lang="el-GR" altLang="el-GR" sz="2400" dirty="0" err="1">
                <a:latin typeface="+mn-lt"/>
              </a:rPr>
              <a:t>τριπρωτικών</a:t>
            </a:r>
            <a:r>
              <a:rPr lang="el-GR" altLang="el-GR" sz="2400" dirty="0">
                <a:latin typeface="+mn-lt"/>
              </a:rPr>
              <a:t>  οξέων  γίνεται  σε  τρία  στάδια:</a:t>
            </a:r>
          </a:p>
        </p:txBody>
      </p:sp>
      <p:sp>
        <p:nvSpPr>
          <p:cNvPr id="19" name="3 - Τίτλος">
            <a:extLst>
              <a:ext uri="{FF2B5EF4-FFF2-40B4-BE49-F238E27FC236}">
                <a16:creationId xmlns:a16="http://schemas.microsoft.com/office/drawing/2014/main" id="{7DFCD542-CF04-4589-9467-53509CBE147F}"/>
              </a:ext>
            </a:extLst>
          </p:cNvPr>
          <p:cNvSpPr txBox="1">
            <a:spLocks/>
          </p:cNvSpPr>
          <p:nvPr/>
        </p:nvSpPr>
        <p:spPr>
          <a:xfrm>
            <a:off x="0" y="-18256"/>
            <a:ext cx="9144000" cy="7109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600" dirty="0" err="1"/>
              <a:t>μονοπρωτικά</a:t>
            </a:r>
            <a:r>
              <a:rPr lang="el-GR" sz="3600" dirty="0"/>
              <a:t>, </a:t>
            </a:r>
            <a:r>
              <a:rPr lang="el-GR" sz="3600" dirty="0" err="1"/>
              <a:t>διπρωτικά</a:t>
            </a:r>
            <a:r>
              <a:rPr lang="el-GR" sz="3600" dirty="0"/>
              <a:t>, </a:t>
            </a:r>
            <a:r>
              <a:rPr lang="el-GR" sz="3600" dirty="0" err="1"/>
              <a:t>τριπρωτικά</a:t>
            </a:r>
            <a:r>
              <a:rPr lang="el-GR" sz="3600" dirty="0"/>
              <a:t> οξέα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8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8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8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80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80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80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80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8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88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8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8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- Τίτλος">
            <a:extLst>
              <a:ext uri="{FF2B5EF4-FFF2-40B4-BE49-F238E27FC236}">
                <a16:creationId xmlns:a16="http://schemas.microsoft.com/office/drawing/2014/main" id="{C36425F7-2086-42E5-9384-E310D45E8EB3}"/>
              </a:ext>
            </a:extLst>
          </p:cNvPr>
          <p:cNvSpPr txBox="1">
            <a:spLocks/>
          </p:cNvSpPr>
          <p:nvPr/>
        </p:nvSpPr>
        <p:spPr>
          <a:xfrm>
            <a:off x="0" y="-18256"/>
            <a:ext cx="9144000" cy="7109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3200" dirty="0"/>
              <a:t>Βαθμός ιοντισμού σε ασθενείς /ισχυρές βάσεις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62D5B4E-41A6-451C-81E0-9F21AB087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69269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4" name="Αντικείμενο 3">
            <a:extLst>
              <a:ext uri="{FF2B5EF4-FFF2-40B4-BE49-F238E27FC236}">
                <a16:creationId xmlns:a16="http://schemas.microsoft.com/office/drawing/2014/main" id="{B1402430-E184-4BE4-810B-70F416F8C8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1276463"/>
              </p:ext>
            </p:extLst>
          </p:nvPr>
        </p:nvGraphicFramePr>
        <p:xfrm>
          <a:off x="962720" y="2996952"/>
          <a:ext cx="5202000" cy="61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47" name="FXChem" r:id="rId3" imgW="1943100" imgH="228600" progId="FXChem2.Equation">
                  <p:embed/>
                </p:oleObj>
              </mc:Choice>
              <mc:Fallback>
                <p:oleObj name="FXChem" r:id="rId3" imgW="1943100" imgH="228600" progId="FXChem2.Equation">
                  <p:embed/>
                  <p:pic>
                    <p:nvPicPr>
                      <p:cNvPr id="0" name="Object 1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2720" y="2996952"/>
                        <a:ext cx="5202000" cy="61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66BD0058-4E2B-4236-BF39-8BE514AA1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6" name="Αντικείμενο 5">
            <a:extLst>
              <a:ext uri="{FF2B5EF4-FFF2-40B4-BE49-F238E27FC236}">
                <a16:creationId xmlns:a16="http://schemas.microsoft.com/office/drawing/2014/main" id="{0E0DF807-CC86-4229-823F-DF948138271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0376139"/>
              </p:ext>
            </p:extLst>
          </p:nvPr>
        </p:nvGraphicFramePr>
        <p:xfrm>
          <a:off x="711200" y="3645024"/>
          <a:ext cx="5661000" cy="61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48" name="FXChem" r:id="rId5" imgW="2114550" imgH="228600" progId="FXChem2.Equation">
                  <p:embed/>
                </p:oleObj>
              </mc:Choice>
              <mc:Fallback>
                <p:oleObj name="FXChem" r:id="rId5" imgW="2114550" imgH="228600" progId="FXChem2.Equation">
                  <p:embed/>
                  <p:pic>
                    <p:nvPicPr>
                      <p:cNvPr id="0" name="Object 3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200" y="3645024"/>
                        <a:ext cx="5661000" cy="61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7E6360D4-CCF0-44C2-B542-0082DA95E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8" name="Αντικείμενο 7">
            <a:extLst>
              <a:ext uri="{FF2B5EF4-FFF2-40B4-BE49-F238E27FC236}">
                <a16:creationId xmlns:a16="http://schemas.microsoft.com/office/drawing/2014/main" id="{0FF18622-9F2D-4D44-8F6B-23DFD32237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0370898"/>
              </p:ext>
            </p:extLst>
          </p:nvPr>
        </p:nvGraphicFramePr>
        <p:xfrm>
          <a:off x="1403648" y="944792"/>
          <a:ext cx="4539000" cy="61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49" name="FXChem" r:id="rId7" imgW="1695450" imgH="228600" progId="FXChem2.Equation">
                  <p:embed/>
                </p:oleObj>
              </mc:Choice>
              <mc:Fallback>
                <p:oleObj name="FXChem" r:id="rId7" imgW="1695450" imgH="228600" progId="FXChem2.Equation">
                  <p:embed/>
                  <p:pic>
                    <p:nvPicPr>
                      <p:cNvPr id="0" name="Object 5"/>
                      <p:cNvPicPr preferRelativeResize="0"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944792"/>
                        <a:ext cx="4539000" cy="61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6 - TextBox">
            <a:extLst>
              <a:ext uri="{FF2B5EF4-FFF2-40B4-BE49-F238E27FC236}">
                <a16:creationId xmlns:a16="http://schemas.microsoft.com/office/drawing/2014/main" id="{260C7DC5-DC35-4280-B997-119629341C31}"/>
              </a:ext>
            </a:extLst>
          </p:cNvPr>
          <p:cNvSpPr txBox="1"/>
          <p:nvPr/>
        </p:nvSpPr>
        <p:spPr>
          <a:xfrm>
            <a:off x="467544" y="112474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(M)</a:t>
            </a:r>
            <a:endParaRPr lang="el-GR" dirty="0"/>
          </a:p>
        </p:txBody>
      </p:sp>
      <p:graphicFrame>
        <p:nvGraphicFramePr>
          <p:cNvPr id="10" name="8 - Πίνακας">
            <a:extLst>
              <a:ext uri="{FF2B5EF4-FFF2-40B4-BE49-F238E27FC236}">
                <a16:creationId xmlns:a16="http://schemas.microsoft.com/office/drawing/2014/main" id="{45F61AEF-BDBE-478B-B916-EAE2CC515B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551805"/>
              </p:ext>
            </p:extLst>
          </p:nvPr>
        </p:nvGraphicFramePr>
        <p:xfrm>
          <a:off x="35496" y="1556792"/>
          <a:ext cx="6096000" cy="1371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68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02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800" b="0" dirty="0">
                          <a:solidFill>
                            <a:schemeClr val="tx1"/>
                          </a:solidFill>
                        </a:rPr>
                        <a:t>αρχικά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/>
                        <a:t>   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C</a:t>
                      </a:r>
                      <a:endParaRPr lang="el-GR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sz="1800" dirty="0" err="1"/>
                        <a:t>ιοντ.</a:t>
                      </a:r>
                      <a:r>
                        <a:rPr lang="el-GR" sz="1800" dirty="0"/>
                        <a:t>/</a:t>
                      </a:r>
                      <a:r>
                        <a:rPr lang="el-GR" sz="1800" dirty="0" err="1"/>
                        <a:t>παραγ</a:t>
                      </a:r>
                      <a:r>
                        <a:rPr lang="el-GR" sz="1800" dirty="0"/>
                        <a:t>.</a:t>
                      </a:r>
                      <a:endParaRPr lang="el-GR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  -x</a:t>
                      </a:r>
                      <a:endParaRPr lang="el-G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           +x</a:t>
                      </a:r>
                      <a:endParaRPr lang="el-G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      +x</a:t>
                      </a:r>
                      <a:endParaRPr lang="el-G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sz="1800" dirty="0"/>
                        <a:t>Ι.Ι</a:t>
                      </a:r>
                      <a:endParaRPr lang="el-GR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  C-x</a:t>
                      </a:r>
                      <a:endParaRPr lang="el-G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           </a:t>
                      </a:r>
                      <a:r>
                        <a:rPr lang="el-GR" sz="2400" dirty="0"/>
                        <a:t> </a:t>
                      </a:r>
                      <a:r>
                        <a:rPr lang="en-US" sz="2400" dirty="0"/>
                        <a:t> x</a:t>
                      </a:r>
                      <a:endParaRPr lang="el-G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       x</a:t>
                      </a:r>
                      <a:endParaRPr lang="el-GR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1" name="Object 4">
            <a:extLst>
              <a:ext uri="{FF2B5EF4-FFF2-40B4-BE49-F238E27FC236}">
                <a16:creationId xmlns:a16="http://schemas.microsoft.com/office/drawing/2014/main" id="{2F3F9572-F44A-4B50-8EB0-46878D3CCD3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5089310"/>
              </p:ext>
            </p:extLst>
          </p:nvPr>
        </p:nvGraphicFramePr>
        <p:xfrm>
          <a:off x="6736779" y="1647900"/>
          <a:ext cx="2371725" cy="98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50" name="Equation" r:id="rId9" imgW="952200" imgH="393480" progId="Equation.DSMT4">
                  <p:embed/>
                </p:oleObj>
              </mc:Choice>
              <mc:Fallback>
                <p:oleObj name="Equation" r:id="rId9" imgW="952200" imgH="393480" progId="Equation.DSMT4">
                  <p:embed/>
                  <p:pic>
                    <p:nvPicPr>
                      <p:cNvPr id="8" name="Object 4">
                        <a:extLst>
                          <a:ext uri="{FF2B5EF4-FFF2-40B4-BE49-F238E27FC236}">
                            <a16:creationId xmlns:a16="http://schemas.microsoft.com/office/drawing/2014/main" id="{40D525A0-7A11-44F7-A429-65929D03193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6779" y="1647900"/>
                        <a:ext cx="2371725" cy="989012"/>
                      </a:xfrm>
                      <a:prstGeom prst="rect">
                        <a:avLst/>
                      </a:prstGeom>
                      <a:noFill/>
                      <a:ln w="22225">
                        <a:noFill/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Δεξί άγκιστρο 12">
            <a:extLst>
              <a:ext uri="{FF2B5EF4-FFF2-40B4-BE49-F238E27FC236}">
                <a16:creationId xmlns:a16="http://schemas.microsoft.com/office/drawing/2014/main" id="{30102C33-608F-4F94-9AD9-B94E435E4CF4}"/>
              </a:ext>
            </a:extLst>
          </p:cNvPr>
          <p:cNvSpPr/>
          <p:nvPr/>
        </p:nvSpPr>
        <p:spPr>
          <a:xfrm>
            <a:off x="6156176" y="1124744"/>
            <a:ext cx="576064" cy="3024336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183826C-663C-4FFF-93DB-CF1AEA60A29C}"/>
              </a:ext>
            </a:extLst>
          </p:cNvPr>
          <p:cNvSpPr txBox="1"/>
          <p:nvPr/>
        </p:nvSpPr>
        <p:spPr>
          <a:xfrm>
            <a:off x="2195736" y="548680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0070C0"/>
                </a:solidFill>
              </a:rPr>
              <a:t>Ασθενείς βάσεις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96F0859-93C0-45A0-B5B3-8D917BA47CFF}"/>
              </a:ext>
            </a:extLst>
          </p:cNvPr>
          <p:cNvSpPr txBox="1"/>
          <p:nvPr/>
        </p:nvSpPr>
        <p:spPr>
          <a:xfrm>
            <a:off x="107504" y="4653136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>
                <a:solidFill>
                  <a:srgbClr val="FF0000"/>
                </a:solidFill>
              </a:rPr>
              <a:t>ισχυρές  βάσεις </a:t>
            </a:r>
            <a:r>
              <a:rPr lang="el-GR" sz="2400" dirty="0"/>
              <a:t>θεωρούνται τα: </a:t>
            </a:r>
            <a:r>
              <a:rPr lang="en-US" sz="2400" b="1" dirty="0"/>
              <a:t>NaOH, KOH, Ca(OH)</a:t>
            </a:r>
            <a:r>
              <a:rPr lang="en-US" sz="2400" b="1" baseline="-25000" dirty="0"/>
              <a:t>2</a:t>
            </a:r>
            <a:r>
              <a:rPr lang="en-US" sz="2400" b="1" dirty="0"/>
              <a:t> </a:t>
            </a:r>
            <a:r>
              <a:rPr lang="el-GR" sz="2400" dirty="0"/>
              <a:t>και</a:t>
            </a:r>
            <a:r>
              <a:rPr lang="el-GR" sz="2400" b="1" dirty="0"/>
              <a:t> </a:t>
            </a:r>
            <a:r>
              <a:rPr lang="en-US" sz="2400" b="1" dirty="0"/>
              <a:t>Ba(OH)</a:t>
            </a:r>
            <a:r>
              <a:rPr lang="en-US" sz="2400" b="1" baseline="-25000" dirty="0"/>
              <a:t>2</a:t>
            </a:r>
            <a:endParaRPr lang="el-GR" sz="2400" b="1" baseline="-25000" dirty="0"/>
          </a:p>
        </p:txBody>
      </p:sp>
    </p:spTree>
    <p:extLst>
      <p:ext uri="{BB962C8B-B14F-4D97-AF65-F5344CB8AC3E}">
        <p14:creationId xmlns:p14="http://schemas.microsoft.com/office/powerpoint/2010/main" val="723432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 animBg="1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/>
              <a:t>Παράγοντες που επηρεάζουν τον βαθμό ιοντισμού</a:t>
            </a:r>
          </a:p>
        </p:txBody>
      </p:sp>
      <p:sp>
        <p:nvSpPr>
          <p:cNvPr id="3" name="2 - TextBox"/>
          <p:cNvSpPr txBox="1"/>
          <p:nvPr/>
        </p:nvSpPr>
        <p:spPr>
          <a:xfrm>
            <a:off x="0" y="1340768"/>
            <a:ext cx="9144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R"/>
            </a:pPr>
            <a:r>
              <a:rPr lang="el-GR" sz="2400" dirty="0"/>
              <a:t>Η φύση του ηλεκτρολύτη ( η δομή του μορίου του)</a:t>
            </a:r>
          </a:p>
          <a:p>
            <a:pPr marL="457200" indent="-457200">
              <a:buAutoNum type="arabicParenR"/>
            </a:pPr>
            <a:r>
              <a:rPr lang="el-GR" sz="2400" dirty="0"/>
              <a:t>Η φύση του διαλύτη (</a:t>
            </a:r>
            <a:r>
              <a:rPr lang="en-US" sz="2400" dirty="0"/>
              <a:t>H</a:t>
            </a:r>
            <a:r>
              <a:rPr lang="en-US" sz="2400" baseline="-25000" dirty="0"/>
              <a:t>2</a:t>
            </a:r>
            <a:r>
              <a:rPr lang="en-US" sz="2400" dirty="0"/>
              <a:t>O, NH</a:t>
            </a:r>
            <a:r>
              <a:rPr lang="en-US" sz="2400" baseline="-25000" dirty="0"/>
              <a:t>3</a:t>
            </a:r>
            <a:r>
              <a:rPr lang="en-US" sz="2400" dirty="0"/>
              <a:t>, CH</a:t>
            </a:r>
            <a:r>
              <a:rPr lang="en-US" sz="2400" baseline="-25000" dirty="0"/>
              <a:t>3</a:t>
            </a:r>
            <a:r>
              <a:rPr lang="en-US" sz="2400" dirty="0"/>
              <a:t>CH</a:t>
            </a:r>
            <a:r>
              <a:rPr lang="en-US" sz="2400" baseline="-25000" dirty="0"/>
              <a:t>2</a:t>
            </a:r>
            <a:r>
              <a:rPr lang="en-US" sz="2400" dirty="0"/>
              <a:t>OH, </a:t>
            </a:r>
            <a:r>
              <a:rPr lang="el-GR" sz="2400" dirty="0"/>
              <a:t>κλπ)</a:t>
            </a:r>
          </a:p>
          <a:p>
            <a:pPr marL="457200" indent="-457200">
              <a:buAutoNum type="arabicParenR"/>
            </a:pPr>
            <a:r>
              <a:rPr lang="el-GR" sz="2400" dirty="0"/>
              <a:t>Η θερμοκρασία [</a:t>
            </a:r>
            <a:r>
              <a:rPr lang="el-GR" sz="2400" i="1" dirty="0"/>
              <a:t>όσο θ </a:t>
            </a:r>
            <a:r>
              <a:rPr lang="el-GR" sz="2400" b="1" i="1" dirty="0">
                <a:solidFill>
                  <a:srgbClr val="FF0000"/>
                </a:solidFill>
              </a:rPr>
              <a:t>αυξάνεται</a:t>
            </a:r>
            <a:r>
              <a:rPr lang="el-GR" sz="2400" i="1" dirty="0"/>
              <a:t>, τόσο α </a:t>
            </a:r>
            <a:r>
              <a:rPr lang="el-GR" sz="2400" b="1" i="1" dirty="0">
                <a:solidFill>
                  <a:srgbClr val="FF0000"/>
                </a:solidFill>
              </a:rPr>
              <a:t>αυξάνεται</a:t>
            </a:r>
            <a:r>
              <a:rPr lang="el-GR" sz="2400" dirty="0"/>
              <a:t>]</a:t>
            </a:r>
          </a:p>
          <a:p>
            <a:pPr marL="457200" indent="-457200">
              <a:buAutoNum type="arabicParenR"/>
            </a:pPr>
            <a:r>
              <a:rPr lang="el-GR" sz="2400" dirty="0"/>
              <a:t>Η συγκέντρωση του ηλεκτρολύτη [</a:t>
            </a:r>
            <a:r>
              <a:rPr lang="el-GR" sz="2400" i="1" dirty="0"/>
              <a:t>όσο </a:t>
            </a:r>
            <a:r>
              <a:rPr lang="en-US" sz="2400" i="1" dirty="0"/>
              <a:t>C </a:t>
            </a:r>
            <a:r>
              <a:rPr lang="el-GR" sz="2400" b="1" i="1" dirty="0">
                <a:solidFill>
                  <a:srgbClr val="FF0000"/>
                </a:solidFill>
              </a:rPr>
              <a:t>αυξάνεται</a:t>
            </a:r>
            <a:r>
              <a:rPr lang="el-GR" sz="2400" i="1" dirty="0"/>
              <a:t>, τόσο α </a:t>
            </a:r>
            <a:r>
              <a:rPr lang="el-GR" sz="2400" b="1" i="1" dirty="0">
                <a:solidFill>
                  <a:srgbClr val="FF0000"/>
                </a:solidFill>
              </a:rPr>
              <a:t>μειώνεται</a:t>
            </a:r>
            <a:r>
              <a:rPr lang="el-GR" sz="2400" i="1" dirty="0"/>
              <a:t>.</a:t>
            </a:r>
          </a:p>
          <a:p>
            <a:pPr marL="457200" indent="-457200">
              <a:buAutoNum type="arabicParenR"/>
            </a:pPr>
            <a:r>
              <a:rPr lang="el-GR" sz="2400" dirty="0"/>
              <a:t>Η παρουσία κοινού ιόντος [ </a:t>
            </a:r>
            <a:r>
              <a:rPr lang="el-GR" sz="2400" b="1" i="1" dirty="0">
                <a:solidFill>
                  <a:srgbClr val="FF0000"/>
                </a:solidFill>
              </a:rPr>
              <a:t>α μειώνεται</a:t>
            </a:r>
            <a:r>
              <a:rPr lang="el-GR" sz="2400" dirty="0"/>
              <a:t>]</a:t>
            </a:r>
          </a:p>
          <a:p>
            <a:pPr marL="457200" indent="-457200">
              <a:buAutoNum type="arabicParenR"/>
            </a:pPr>
            <a:endParaRPr lang="el-GR" sz="2400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l-GR" dirty="0"/>
              <a:t>2. Η φύση του διαλύτη</a:t>
            </a:r>
          </a:p>
        </p:txBody>
      </p:sp>
      <p:sp>
        <p:nvSpPr>
          <p:cNvPr id="3" name="2 - TextBox"/>
          <p:cNvSpPr txBox="1"/>
          <p:nvPr/>
        </p:nvSpPr>
        <p:spPr>
          <a:xfrm>
            <a:off x="251520" y="980728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u="sng" dirty="0" err="1"/>
              <a:t>Αιθανικό</a:t>
            </a:r>
            <a:r>
              <a:rPr lang="el-GR" sz="2400" b="1" i="1" u="sng" dirty="0"/>
              <a:t> οξύ</a:t>
            </a:r>
            <a:r>
              <a:rPr lang="el-GR" sz="2400" i="1" u="sng" dirty="0"/>
              <a:t> </a:t>
            </a:r>
            <a:r>
              <a:rPr lang="el-GR" sz="2400" b="1" i="1" u="sng" dirty="0">
                <a:solidFill>
                  <a:srgbClr val="FF0000"/>
                </a:solidFill>
              </a:rPr>
              <a:t>σε νερό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4579" name="Object 3"/>
          <p:cNvGraphicFramePr>
            <a:graphicFrameLocks noChangeAspect="1"/>
          </p:cNvGraphicFramePr>
          <p:nvPr/>
        </p:nvGraphicFramePr>
        <p:xfrm>
          <a:off x="539552" y="1556792"/>
          <a:ext cx="53117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2" name="FXChem" r:id="rId3" imgW="2657475" imgH="228600" progId="FXChem2.Equation">
                  <p:embed/>
                </p:oleObj>
              </mc:Choice>
              <mc:Fallback>
                <p:oleObj name="FXChem" r:id="rId3" imgW="2657475" imgH="228600" progId="FXChem2.Equation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1556792"/>
                        <a:ext cx="531177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" name="22 - Ομάδα"/>
          <p:cNvGrpSpPr/>
          <p:nvPr/>
        </p:nvGrpSpPr>
        <p:grpSpPr>
          <a:xfrm>
            <a:off x="0" y="1916832"/>
            <a:ext cx="6228184" cy="1368152"/>
            <a:chOff x="0" y="1916832"/>
            <a:chExt cx="6228184" cy="1368152"/>
          </a:xfrm>
        </p:grpSpPr>
        <p:sp>
          <p:nvSpPr>
            <p:cNvPr id="8" name="7 - TextBox"/>
            <p:cNvSpPr txBox="1"/>
            <p:nvPr/>
          </p:nvSpPr>
          <p:spPr>
            <a:xfrm>
              <a:off x="179512" y="1916832"/>
              <a:ext cx="57606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          1M                                       -                   -</a:t>
              </a:r>
              <a:endParaRPr lang="el-GR" sz="2400" dirty="0"/>
            </a:p>
          </p:txBody>
        </p:sp>
        <p:sp>
          <p:nvSpPr>
            <p:cNvPr id="9" name="8 - TextBox"/>
            <p:cNvSpPr txBox="1"/>
            <p:nvPr/>
          </p:nvSpPr>
          <p:spPr>
            <a:xfrm>
              <a:off x="35496" y="2348880"/>
              <a:ext cx="61926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         -0.01M                               +0.01M     +0.01M </a:t>
              </a:r>
              <a:endParaRPr lang="el-GR" sz="2400" dirty="0"/>
            </a:p>
          </p:txBody>
        </p:sp>
        <p:sp>
          <p:nvSpPr>
            <p:cNvPr id="10" name="9 - TextBox"/>
            <p:cNvSpPr txBox="1"/>
            <p:nvPr/>
          </p:nvSpPr>
          <p:spPr>
            <a:xfrm>
              <a:off x="35496" y="2823319"/>
              <a:ext cx="61206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         -0.99M                                 0.01M       </a:t>
              </a:r>
              <a:r>
                <a:rPr lang="en-US" sz="2400" dirty="0" err="1"/>
                <a:t>0.01M</a:t>
              </a:r>
              <a:r>
                <a:rPr lang="en-US" sz="2400" dirty="0"/>
                <a:t>              </a:t>
              </a:r>
              <a:endParaRPr lang="el-GR" sz="2400" dirty="0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0" y="2780928"/>
              <a:ext cx="601216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6444208" y="1916758"/>
          <a:ext cx="2047875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3" name="Equation" r:id="rId5" imgW="1020072" imgH="395011" progId="Equation.DSMT4">
                  <p:embed/>
                </p:oleObj>
              </mc:Choice>
              <mc:Fallback>
                <p:oleObj name="Equation" r:id="rId5" imgW="1020072" imgH="395011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4208" y="1916758"/>
                        <a:ext cx="2047875" cy="792162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13 - TextBox"/>
          <p:cNvSpPr txBox="1"/>
          <p:nvPr/>
        </p:nvSpPr>
        <p:spPr>
          <a:xfrm>
            <a:off x="251520" y="3831431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u="sng" dirty="0" err="1"/>
              <a:t>Αιθανικό</a:t>
            </a:r>
            <a:r>
              <a:rPr lang="el-GR" sz="2400" b="1" i="1" u="sng" dirty="0"/>
              <a:t> οξύ </a:t>
            </a:r>
            <a:r>
              <a:rPr lang="el-GR" sz="2400" b="1" i="1" u="sng" dirty="0">
                <a:solidFill>
                  <a:srgbClr val="FF0000"/>
                </a:solidFill>
              </a:rPr>
              <a:t>σε αμμωνία</a:t>
            </a:r>
          </a:p>
        </p:txBody>
      </p:sp>
      <p:sp>
        <p:nvSpPr>
          <p:cNvPr id="2458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448865" y="4411960"/>
          <a:ext cx="527526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4" name="FXChem" r:id="rId7" imgW="2638425" imgH="228600" progId="FXChem2.Equation">
                  <p:embed/>
                </p:oleObj>
              </mc:Choice>
              <mc:Fallback>
                <p:oleObj name="FXChem" r:id="rId7" imgW="2638425" imgH="228600" progId="FXChem2.Equation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865" y="4411960"/>
                        <a:ext cx="5275263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" name="23 - Ομάδα"/>
          <p:cNvGrpSpPr/>
          <p:nvPr/>
        </p:nvGrpSpPr>
        <p:grpSpPr>
          <a:xfrm>
            <a:off x="-36512" y="4725144"/>
            <a:ext cx="6417096" cy="1368152"/>
            <a:chOff x="-36512" y="4725144"/>
            <a:chExt cx="6417096" cy="1368152"/>
          </a:xfrm>
        </p:grpSpPr>
        <p:sp>
          <p:nvSpPr>
            <p:cNvPr id="18" name="17 - TextBox"/>
            <p:cNvSpPr txBox="1"/>
            <p:nvPr/>
          </p:nvSpPr>
          <p:spPr>
            <a:xfrm>
              <a:off x="331912" y="4725144"/>
              <a:ext cx="57606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          1M                                       -                   -</a:t>
              </a:r>
              <a:endParaRPr lang="el-GR" sz="2400" dirty="0"/>
            </a:p>
          </p:txBody>
        </p:sp>
        <p:sp>
          <p:nvSpPr>
            <p:cNvPr id="19" name="18 - TextBox"/>
            <p:cNvSpPr txBox="1"/>
            <p:nvPr/>
          </p:nvSpPr>
          <p:spPr>
            <a:xfrm>
              <a:off x="187896" y="5157192"/>
              <a:ext cx="61926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         -</a:t>
              </a:r>
              <a:r>
                <a:rPr lang="el-GR" sz="2400" dirty="0"/>
                <a:t>  </a:t>
              </a:r>
              <a:r>
                <a:rPr lang="en-US" sz="2400" dirty="0"/>
                <a:t>1M                               </a:t>
              </a:r>
              <a:r>
                <a:rPr lang="el-GR" sz="2400" dirty="0"/>
                <a:t>    </a:t>
              </a:r>
              <a:r>
                <a:rPr lang="en-US" sz="2400" dirty="0"/>
                <a:t>+1M     </a:t>
              </a:r>
              <a:r>
                <a:rPr lang="el-GR" sz="2400" dirty="0"/>
                <a:t>     </a:t>
              </a:r>
              <a:r>
                <a:rPr lang="en-US" sz="2400" dirty="0"/>
                <a:t>+1M </a:t>
              </a:r>
              <a:endParaRPr lang="el-GR" sz="2400" dirty="0"/>
            </a:p>
          </p:txBody>
        </p:sp>
        <p:sp>
          <p:nvSpPr>
            <p:cNvPr id="20" name="19 - TextBox"/>
            <p:cNvSpPr txBox="1"/>
            <p:nvPr/>
          </p:nvSpPr>
          <p:spPr>
            <a:xfrm>
              <a:off x="187896" y="5631631"/>
              <a:ext cx="61206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         </a:t>
              </a:r>
              <a:r>
                <a:rPr lang="el-GR" sz="2400" dirty="0"/>
                <a:t>    </a:t>
              </a:r>
              <a:r>
                <a:rPr lang="en-US" sz="2400" dirty="0"/>
                <a:t>0M                                 </a:t>
              </a:r>
              <a:r>
                <a:rPr lang="el-GR" sz="2400" dirty="0"/>
                <a:t>   </a:t>
              </a:r>
              <a:r>
                <a:rPr lang="en-US" sz="2400" dirty="0"/>
                <a:t>1M       </a:t>
              </a:r>
              <a:r>
                <a:rPr lang="el-GR" sz="2400" dirty="0"/>
                <a:t>     </a:t>
              </a:r>
              <a:r>
                <a:rPr lang="en-US" sz="2400" dirty="0"/>
                <a:t>1M              </a:t>
              </a:r>
              <a:endParaRPr lang="el-GR" sz="2400" dirty="0"/>
            </a:p>
          </p:txBody>
        </p:sp>
        <p:cxnSp>
          <p:nvCxnSpPr>
            <p:cNvPr id="21" name="20 - Ευθεία γραμμή σύνδεσης"/>
            <p:cNvCxnSpPr/>
            <p:nvPr/>
          </p:nvCxnSpPr>
          <p:spPr>
            <a:xfrm>
              <a:off x="-36512" y="5589240"/>
              <a:ext cx="601216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4585" name="Object 9"/>
          <p:cNvGraphicFramePr>
            <a:graphicFrameLocks noChangeAspect="1"/>
          </p:cNvGraphicFramePr>
          <p:nvPr/>
        </p:nvGraphicFramePr>
        <p:xfrm>
          <a:off x="6732240" y="4725070"/>
          <a:ext cx="1150937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65" name="Equation" r:id="rId9" imgW="574017" imgH="395011" progId="Equation.DSMT4">
                  <p:embed/>
                </p:oleObj>
              </mc:Choice>
              <mc:Fallback>
                <p:oleObj name="Equation" r:id="rId9" imgW="574017" imgH="395011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240" y="4725070"/>
                        <a:ext cx="1150937" cy="792162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45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n-US" dirty="0"/>
              <a:t>3. </a:t>
            </a:r>
            <a:r>
              <a:rPr lang="el-GR" dirty="0"/>
              <a:t>Η θερμοκρασία</a:t>
            </a:r>
          </a:p>
        </p:txBody>
      </p:sp>
      <p:sp>
        <p:nvSpPr>
          <p:cNvPr id="3" name="2 - TextBox"/>
          <p:cNvSpPr txBox="1"/>
          <p:nvPr/>
        </p:nvSpPr>
        <p:spPr>
          <a:xfrm>
            <a:off x="107504" y="1124744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u="sng" dirty="0" err="1"/>
              <a:t>αιθανικό</a:t>
            </a:r>
            <a:r>
              <a:rPr lang="el-GR" sz="2400" b="1" i="1" u="sng" dirty="0"/>
              <a:t> οξύ </a:t>
            </a:r>
            <a:r>
              <a:rPr lang="el-GR" sz="2400" b="1" i="1" u="sng" dirty="0">
                <a:solidFill>
                  <a:srgbClr val="FF0000"/>
                </a:solidFill>
              </a:rPr>
              <a:t>στους 10</a:t>
            </a:r>
            <a:r>
              <a:rPr lang="el-GR" sz="2400" b="1" i="1" u="sng" baseline="30000" dirty="0">
                <a:solidFill>
                  <a:srgbClr val="FF0000"/>
                </a:solidFill>
              </a:rPr>
              <a:t>ο</a:t>
            </a:r>
            <a:r>
              <a:rPr lang="el-GR" sz="2400" b="1" i="1" u="sng" dirty="0">
                <a:solidFill>
                  <a:srgbClr val="FF0000"/>
                </a:solidFill>
              </a:rPr>
              <a:t> </a:t>
            </a:r>
            <a:r>
              <a:rPr lang="en-US" sz="2400" b="1" i="1" u="sng" dirty="0">
                <a:solidFill>
                  <a:srgbClr val="FF0000"/>
                </a:solidFill>
              </a:rPr>
              <a:t>C</a:t>
            </a:r>
            <a:r>
              <a:rPr lang="el-GR" sz="2400" b="1" i="1" u="sng"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107504" y="1557338"/>
          <a:ext cx="53117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0" name="FXChem" r:id="rId3" imgW="2657475" imgH="228600" progId="FXChem2.Equation">
                  <p:embed/>
                </p:oleObj>
              </mc:Choice>
              <mc:Fallback>
                <p:oleObj name="FXChem" r:id="rId3" imgW="2657475" imgH="228600" progId="FXChem2.Equation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1557338"/>
                        <a:ext cx="531177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8 - Ομάδα"/>
          <p:cNvGrpSpPr/>
          <p:nvPr/>
        </p:nvGrpSpPr>
        <p:grpSpPr>
          <a:xfrm>
            <a:off x="-217040" y="1916832"/>
            <a:ext cx="6192688" cy="1368152"/>
            <a:chOff x="35496" y="1916832"/>
            <a:chExt cx="6192688" cy="1368152"/>
          </a:xfrm>
        </p:grpSpPr>
        <p:sp>
          <p:nvSpPr>
            <p:cNvPr id="10" name="9 - TextBox"/>
            <p:cNvSpPr txBox="1"/>
            <p:nvPr/>
          </p:nvSpPr>
          <p:spPr>
            <a:xfrm>
              <a:off x="179512" y="1916832"/>
              <a:ext cx="57606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        1M                                       </a:t>
              </a:r>
              <a:r>
                <a:rPr lang="el-GR" sz="2400" dirty="0"/>
                <a:t>  </a:t>
              </a:r>
              <a:r>
                <a:rPr lang="en-US" sz="2400" dirty="0"/>
                <a:t>-                   -</a:t>
              </a:r>
              <a:endParaRPr lang="el-GR" sz="2400" dirty="0"/>
            </a:p>
          </p:txBody>
        </p:sp>
        <p:sp>
          <p:nvSpPr>
            <p:cNvPr id="11" name="10 - TextBox"/>
            <p:cNvSpPr txBox="1"/>
            <p:nvPr/>
          </p:nvSpPr>
          <p:spPr>
            <a:xfrm>
              <a:off x="35496" y="2348880"/>
              <a:ext cx="61926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         -0.0</a:t>
              </a:r>
              <a:r>
                <a:rPr lang="el-GR" sz="2400" dirty="0"/>
                <a:t>02</a:t>
              </a:r>
              <a:r>
                <a:rPr lang="en-US" sz="2400" dirty="0"/>
                <a:t>M                           +0.0</a:t>
              </a:r>
              <a:r>
                <a:rPr lang="el-GR" sz="2400" dirty="0"/>
                <a:t>02</a:t>
              </a:r>
              <a:r>
                <a:rPr lang="en-US" sz="2400" dirty="0"/>
                <a:t>M   +0.0</a:t>
              </a:r>
              <a:r>
                <a:rPr lang="el-GR" sz="2400" dirty="0"/>
                <a:t>02</a:t>
              </a:r>
              <a:r>
                <a:rPr lang="en-US" sz="2400" dirty="0"/>
                <a:t>M </a:t>
              </a:r>
              <a:endParaRPr lang="el-GR" sz="2400" dirty="0"/>
            </a:p>
          </p:txBody>
        </p:sp>
        <p:sp>
          <p:nvSpPr>
            <p:cNvPr id="12" name="11 - TextBox"/>
            <p:cNvSpPr txBox="1"/>
            <p:nvPr/>
          </p:nvSpPr>
          <p:spPr>
            <a:xfrm>
              <a:off x="35496" y="2823319"/>
              <a:ext cx="61206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         -0.</a:t>
              </a:r>
              <a:r>
                <a:rPr lang="el-GR" sz="2400" dirty="0"/>
                <a:t>998</a:t>
              </a:r>
              <a:r>
                <a:rPr lang="en-US" sz="2400" dirty="0"/>
                <a:t>M                             0.0</a:t>
              </a:r>
              <a:r>
                <a:rPr lang="el-GR" sz="2400" dirty="0"/>
                <a:t>02</a:t>
              </a:r>
              <a:r>
                <a:rPr lang="en-US" sz="2400" dirty="0"/>
                <a:t>M    </a:t>
              </a:r>
              <a:r>
                <a:rPr lang="el-GR" sz="2400" dirty="0"/>
                <a:t> </a:t>
              </a:r>
              <a:r>
                <a:rPr lang="en-US" sz="2400" dirty="0"/>
                <a:t>0.0</a:t>
              </a:r>
              <a:r>
                <a:rPr lang="el-GR" sz="2400" dirty="0"/>
                <a:t>02</a:t>
              </a:r>
              <a:r>
                <a:rPr lang="en-US" sz="2400" dirty="0"/>
                <a:t>M              </a:t>
              </a:r>
              <a:endParaRPr lang="el-GR" sz="2400" dirty="0"/>
            </a:p>
          </p:txBody>
        </p:sp>
        <p:cxnSp>
          <p:nvCxnSpPr>
            <p:cNvPr id="13" name="12 - Ευθεία γραμμή σύνδεσης"/>
            <p:cNvCxnSpPr/>
            <p:nvPr/>
          </p:nvCxnSpPr>
          <p:spPr>
            <a:xfrm>
              <a:off x="360040" y="2780928"/>
              <a:ext cx="565212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6631" name="Object 7"/>
          <p:cNvGraphicFramePr>
            <a:graphicFrameLocks noChangeAspect="1"/>
          </p:cNvGraphicFramePr>
          <p:nvPr/>
        </p:nvGraphicFramePr>
        <p:xfrm>
          <a:off x="6444208" y="1628800"/>
          <a:ext cx="240030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1" name="Equation" r:id="rId5" imgW="1198639" imgH="395011" progId="Equation.DSMT4">
                  <p:embed/>
                </p:oleObj>
              </mc:Choice>
              <mc:Fallback>
                <p:oleObj name="Equation" r:id="rId5" imgW="1198639" imgH="395011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4208" y="1628800"/>
                        <a:ext cx="2400300" cy="792162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14 - TextBox"/>
          <p:cNvSpPr txBox="1"/>
          <p:nvPr/>
        </p:nvSpPr>
        <p:spPr>
          <a:xfrm>
            <a:off x="6948264" y="2420888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(0,2%)</a:t>
            </a:r>
          </a:p>
        </p:txBody>
      </p:sp>
      <p:sp>
        <p:nvSpPr>
          <p:cNvPr id="17" name="16 - TextBox"/>
          <p:cNvSpPr txBox="1"/>
          <p:nvPr/>
        </p:nvSpPr>
        <p:spPr>
          <a:xfrm>
            <a:off x="5508104" y="1527175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/>
              <a:t>ΔΗ&gt;0</a:t>
            </a:r>
          </a:p>
        </p:txBody>
      </p:sp>
      <p:sp>
        <p:nvSpPr>
          <p:cNvPr id="19" name="18 - TextBox"/>
          <p:cNvSpPr txBox="1"/>
          <p:nvPr/>
        </p:nvSpPr>
        <p:spPr>
          <a:xfrm>
            <a:off x="107504" y="3615407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u="sng" dirty="0" err="1"/>
              <a:t>Αιθανικό</a:t>
            </a:r>
            <a:r>
              <a:rPr lang="el-GR" sz="2400" b="1" i="1" u="sng" dirty="0"/>
              <a:t> οξύ </a:t>
            </a:r>
            <a:r>
              <a:rPr lang="el-GR" sz="2400" b="1" i="1" u="sng" dirty="0">
                <a:solidFill>
                  <a:srgbClr val="FF0000"/>
                </a:solidFill>
              </a:rPr>
              <a:t>στους 70</a:t>
            </a:r>
            <a:r>
              <a:rPr lang="el-GR" sz="2400" b="1" i="1" u="sng" baseline="30000" dirty="0">
                <a:solidFill>
                  <a:srgbClr val="FF0000"/>
                </a:solidFill>
              </a:rPr>
              <a:t>ο</a:t>
            </a:r>
            <a:r>
              <a:rPr lang="el-GR" sz="2400" b="1" i="1" u="sng" dirty="0">
                <a:solidFill>
                  <a:srgbClr val="FF0000"/>
                </a:solidFill>
              </a:rPr>
              <a:t> </a:t>
            </a:r>
            <a:r>
              <a:rPr lang="en-US" sz="2400" b="1" i="1" u="sng" dirty="0">
                <a:solidFill>
                  <a:srgbClr val="FF0000"/>
                </a:solidFill>
              </a:rPr>
              <a:t>C</a:t>
            </a:r>
            <a:r>
              <a:rPr lang="el-GR" sz="2400" b="1" i="1" u="sng" dirty="0">
                <a:solidFill>
                  <a:srgbClr val="FF0000"/>
                </a:solidFill>
              </a:rPr>
              <a:t>:</a:t>
            </a:r>
          </a:p>
        </p:txBody>
      </p:sp>
      <p:graphicFrame>
        <p:nvGraphicFramePr>
          <p:cNvPr id="20" name="Object 6"/>
          <p:cNvGraphicFramePr>
            <a:graphicFrameLocks noChangeAspect="1"/>
          </p:cNvGraphicFramePr>
          <p:nvPr/>
        </p:nvGraphicFramePr>
        <p:xfrm>
          <a:off x="216024" y="4077618"/>
          <a:ext cx="53117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2" name="FXChem" r:id="rId7" imgW="2657475" imgH="228600" progId="FXChem2.Equation">
                  <p:embed/>
                </p:oleObj>
              </mc:Choice>
              <mc:Fallback>
                <p:oleObj name="FXChem" r:id="rId7" imgW="2657475" imgH="228600" progId="FXChem2.Equation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024" y="4077618"/>
                        <a:ext cx="531177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20 - Ομάδα"/>
          <p:cNvGrpSpPr/>
          <p:nvPr/>
        </p:nvGrpSpPr>
        <p:grpSpPr>
          <a:xfrm>
            <a:off x="-108520" y="4437112"/>
            <a:ext cx="6192688" cy="1368152"/>
            <a:chOff x="35496" y="1916832"/>
            <a:chExt cx="6192688" cy="1368152"/>
          </a:xfrm>
        </p:grpSpPr>
        <p:sp>
          <p:nvSpPr>
            <p:cNvPr id="22" name="21 - TextBox"/>
            <p:cNvSpPr txBox="1"/>
            <p:nvPr/>
          </p:nvSpPr>
          <p:spPr>
            <a:xfrm>
              <a:off x="179512" y="1916832"/>
              <a:ext cx="57606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        1M                                       </a:t>
              </a:r>
              <a:r>
                <a:rPr lang="el-GR" sz="2400" dirty="0"/>
                <a:t>  </a:t>
              </a:r>
              <a:r>
                <a:rPr lang="en-US" sz="2400" dirty="0"/>
                <a:t>-                   -</a:t>
              </a:r>
              <a:endParaRPr lang="el-GR" sz="2400" dirty="0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35496" y="2348880"/>
              <a:ext cx="61926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         -0.0</a:t>
              </a:r>
              <a:r>
                <a:rPr lang="el-GR" sz="2400" dirty="0"/>
                <a:t>16</a:t>
              </a:r>
              <a:r>
                <a:rPr lang="en-US" sz="2400" dirty="0"/>
                <a:t>M                           +0.0</a:t>
              </a:r>
              <a:r>
                <a:rPr lang="el-GR" sz="2400" dirty="0"/>
                <a:t>16</a:t>
              </a:r>
              <a:r>
                <a:rPr lang="en-US" sz="2400" dirty="0"/>
                <a:t>M   +0.0</a:t>
              </a:r>
              <a:r>
                <a:rPr lang="el-GR" sz="2400" dirty="0"/>
                <a:t>16</a:t>
              </a:r>
              <a:r>
                <a:rPr lang="en-US" sz="2400" dirty="0"/>
                <a:t>M </a:t>
              </a:r>
              <a:endParaRPr lang="el-GR" sz="2400" dirty="0"/>
            </a:p>
          </p:txBody>
        </p:sp>
        <p:sp>
          <p:nvSpPr>
            <p:cNvPr id="24" name="23 - TextBox"/>
            <p:cNvSpPr txBox="1"/>
            <p:nvPr/>
          </p:nvSpPr>
          <p:spPr>
            <a:xfrm>
              <a:off x="35496" y="2823319"/>
              <a:ext cx="61206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         -0.</a:t>
              </a:r>
              <a:r>
                <a:rPr lang="el-GR" sz="2400" dirty="0"/>
                <a:t>984</a:t>
              </a:r>
              <a:r>
                <a:rPr lang="en-US" sz="2400" dirty="0"/>
                <a:t>M                             0.</a:t>
              </a:r>
              <a:r>
                <a:rPr lang="el-GR" sz="2400" dirty="0"/>
                <a:t>016</a:t>
              </a:r>
              <a:r>
                <a:rPr lang="en-US" sz="2400" dirty="0"/>
                <a:t>M    </a:t>
              </a:r>
              <a:r>
                <a:rPr lang="el-GR" sz="2400" dirty="0"/>
                <a:t> </a:t>
              </a:r>
              <a:r>
                <a:rPr lang="en-US" sz="2400" dirty="0"/>
                <a:t>0.0</a:t>
              </a:r>
              <a:r>
                <a:rPr lang="el-GR" sz="2400" dirty="0"/>
                <a:t>16</a:t>
              </a:r>
              <a:r>
                <a:rPr lang="en-US" sz="2400" dirty="0"/>
                <a:t>M              </a:t>
              </a:r>
              <a:endParaRPr lang="el-GR" sz="2400" dirty="0"/>
            </a:p>
          </p:txBody>
        </p:sp>
        <p:cxnSp>
          <p:nvCxnSpPr>
            <p:cNvPr id="25" name="24 - Ευθεία γραμμή σύνδεσης"/>
            <p:cNvCxnSpPr/>
            <p:nvPr/>
          </p:nvCxnSpPr>
          <p:spPr>
            <a:xfrm>
              <a:off x="360040" y="2780928"/>
              <a:ext cx="565212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25 - TextBox"/>
          <p:cNvSpPr txBox="1"/>
          <p:nvPr/>
        </p:nvSpPr>
        <p:spPr>
          <a:xfrm>
            <a:off x="5616624" y="4047455"/>
            <a:ext cx="8640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/>
              <a:t>ΔΗ&gt;0</a:t>
            </a:r>
          </a:p>
        </p:txBody>
      </p:sp>
      <p:graphicFrame>
        <p:nvGraphicFramePr>
          <p:cNvPr id="26633" name="Object 9"/>
          <p:cNvGraphicFramePr>
            <a:graphicFrameLocks noChangeAspect="1"/>
          </p:cNvGraphicFramePr>
          <p:nvPr/>
        </p:nvGraphicFramePr>
        <p:xfrm>
          <a:off x="6516216" y="4221088"/>
          <a:ext cx="240030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13" name="Equation" r:id="rId8" imgW="1198639" imgH="395011" progId="Equation.DSMT4">
                  <p:embed/>
                </p:oleObj>
              </mc:Choice>
              <mc:Fallback>
                <p:oleObj name="Equation" r:id="rId8" imgW="1198639" imgH="395011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216" y="4221088"/>
                        <a:ext cx="2400300" cy="792162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27 - TextBox"/>
          <p:cNvSpPr txBox="1"/>
          <p:nvPr/>
        </p:nvSpPr>
        <p:spPr>
          <a:xfrm>
            <a:off x="6948264" y="4983559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(1,6%)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  <p:bldP spid="19" grpId="0"/>
      <p:bldP spid="26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el-GR" dirty="0"/>
              <a:t>4. Συγκέντρωση του ηλεκτρολύτη</a:t>
            </a:r>
          </a:p>
        </p:txBody>
      </p:sp>
      <p:sp>
        <p:nvSpPr>
          <p:cNvPr id="3" name="2 - TextBox"/>
          <p:cNvSpPr txBox="1"/>
          <p:nvPr/>
        </p:nvSpPr>
        <p:spPr>
          <a:xfrm>
            <a:off x="251520" y="836712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u="sng" dirty="0" err="1"/>
              <a:t>αιθανικό</a:t>
            </a:r>
            <a:r>
              <a:rPr lang="el-GR" sz="2400" b="1" i="1" u="sng" dirty="0"/>
              <a:t> οξύ </a:t>
            </a:r>
            <a:r>
              <a:rPr lang="en-US" sz="2400" b="1" i="1" u="sng" dirty="0">
                <a:solidFill>
                  <a:srgbClr val="FF0000"/>
                </a:solidFill>
              </a:rPr>
              <a:t>1M</a:t>
            </a:r>
            <a:endParaRPr lang="el-GR" sz="2400" b="1" i="1" u="sng" dirty="0">
              <a:solidFill>
                <a:srgbClr val="FF0000"/>
              </a:solidFill>
            </a:endParaRPr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/>
        </p:nvGraphicFramePr>
        <p:xfrm>
          <a:off x="107504" y="1341314"/>
          <a:ext cx="53117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31" name="FXChem" r:id="rId3" imgW="2657475" imgH="228600" progId="FXChem2.Equation">
                  <p:embed/>
                </p:oleObj>
              </mc:Choice>
              <mc:Fallback>
                <p:oleObj name="FXChem" r:id="rId3" imgW="2657475" imgH="228600" progId="FXChem2.Equation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1341314"/>
                        <a:ext cx="531177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4 - Ομάδα"/>
          <p:cNvGrpSpPr/>
          <p:nvPr/>
        </p:nvGrpSpPr>
        <p:grpSpPr>
          <a:xfrm>
            <a:off x="-217040" y="1700808"/>
            <a:ext cx="6192688" cy="1368152"/>
            <a:chOff x="35496" y="1916832"/>
            <a:chExt cx="6192688" cy="1368152"/>
          </a:xfrm>
        </p:grpSpPr>
        <p:sp>
          <p:nvSpPr>
            <p:cNvPr id="6" name="5 - TextBox"/>
            <p:cNvSpPr txBox="1"/>
            <p:nvPr/>
          </p:nvSpPr>
          <p:spPr>
            <a:xfrm>
              <a:off x="179512" y="1916832"/>
              <a:ext cx="57606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        1M                                       </a:t>
              </a:r>
              <a:r>
                <a:rPr lang="el-GR" sz="2400" dirty="0"/>
                <a:t>  </a:t>
              </a:r>
              <a:r>
                <a:rPr lang="en-US" sz="2400" dirty="0"/>
                <a:t>-                   -</a:t>
              </a:r>
              <a:endParaRPr lang="el-GR" sz="2400" dirty="0"/>
            </a:p>
          </p:txBody>
        </p:sp>
        <p:sp>
          <p:nvSpPr>
            <p:cNvPr id="7" name="6 - TextBox"/>
            <p:cNvSpPr txBox="1"/>
            <p:nvPr/>
          </p:nvSpPr>
          <p:spPr>
            <a:xfrm>
              <a:off x="35496" y="2348880"/>
              <a:ext cx="61926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         -0.0</a:t>
              </a:r>
              <a:r>
                <a:rPr lang="el-GR" sz="2400" dirty="0"/>
                <a:t>0</a:t>
              </a:r>
              <a:r>
                <a:rPr lang="en-US" sz="2400" dirty="0"/>
                <a:t>4M                           +0.0</a:t>
              </a:r>
              <a:r>
                <a:rPr lang="el-GR" sz="2400" dirty="0"/>
                <a:t>0</a:t>
              </a:r>
              <a:r>
                <a:rPr lang="en-US" sz="2400" dirty="0"/>
                <a:t>4M   +0.0</a:t>
              </a:r>
              <a:r>
                <a:rPr lang="el-GR" sz="2400" dirty="0"/>
                <a:t>0</a:t>
              </a:r>
              <a:r>
                <a:rPr lang="en-US" sz="2400" dirty="0"/>
                <a:t>4M </a:t>
              </a:r>
              <a:endParaRPr lang="el-GR" sz="2400" dirty="0"/>
            </a:p>
          </p:txBody>
        </p:sp>
        <p:sp>
          <p:nvSpPr>
            <p:cNvPr id="8" name="7 - TextBox"/>
            <p:cNvSpPr txBox="1"/>
            <p:nvPr/>
          </p:nvSpPr>
          <p:spPr>
            <a:xfrm>
              <a:off x="35496" y="2823319"/>
              <a:ext cx="61206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         -0.</a:t>
              </a:r>
              <a:r>
                <a:rPr lang="el-GR" sz="2400" dirty="0"/>
                <a:t>99</a:t>
              </a:r>
              <a:r>
                <a:rPr lang="en-US" sz="2400" dirty="0"/>
                <a:t>6M                             0.0</a:t>
              </a:r>
              <a:r>
                <a:rPr lang="el-GR" sz="2400" dirty="0"/>
                <a:t>0</a:t>
              </a:r>
              <a:r>
                <a:rPr lang="en-US" sz="2400" dirty="0"/>
                <a:t>4M    </a:t>
              </a:r>
              <a:r>
                <a:rPr lang="el-GR" sz="2400" dirty="0"/>
                <a:t> </a:t>
              </a:r>
              <a:r>
                <a:rPr lang="en-US" sz="2400" dirty="0"/>
                <a:t>0.0</a:t>
              </a:r>
              <a:r>
                <a:rPr lang="el-GR" sz="2400" dirty="0"/>
                <a:t>0</a:t>
              </a:r>
              <a:r>
                <a:rPr lang="en-US" sz="2400" dirty="0"/>
                <a:t>4M              </a:t>
              </a:r>
              <a:endParaRPr lang="el-GR" sz="2400" dirty="0"/>
            </a:p>
          </p:txBody>
        </p:sp>
        <p:cxnSp>
          <p:nvCxnSpPr>
            <p:cNvPr id="9" name="8 - Ευθεία γραμμή σύνδεσης"/>
            <p:cNvCxnSpPr/>
            <p:nvPr/>
          </p:nvCxnSpPr>
          <p:spPr>
            <a:xfrm>
              <a:off x="360040" y="2780928"/>
              <a:ext cx="565212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6084168" y="1527175"/>
          <a:ext cx="240030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32" name="Equation" r:id="rId5" imgW="1198639" imgH="395011" progId="Equation.DSMT4">
                  <p:embed/>
                </p:oleObj>
              </mc:Choice>
              <mc:Fallback>
                <p:oleObj name="Equation" r:id="rId5" imgW="1198639" imgH="395011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168" y="1527175"/>
                        <a:ext cx="2400300" cy="792162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10 - TextBox"/>
          <p:cNvSpPr txBox="1"/>
          <p:nvPr/>
        </p:nvSpPr>
        <p:spPr>
          <a:xfrm>
            <a:off x="6660232" y="2319263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(0,</a:t>
            </a:r>
            <a:r>
              <a:rPr lang="en-US" sz="2400" dirty="0"/>
              <a:t>4</a:t>
            </a:r>
            <a:r>
              <a:rPr lang="el-GR" sz="2400" dirty="0"/>
              <a:t>%)</a:t>
            </a:r>
          </a:p>
        </p:txBody>
      </p:sp>
      <p:sp>
        <p:nvSpPr>
          <p:cNvPr id="12" name="11 - TextBox"/>
          <p:cNvSpPr txBox="1"/>
          <p:nvPr/>
        </p:nvSpPr>
        <p:spPr>
          <a:xfrm>
            <a:off x="251520" y="3687415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u="sng" dirty="0" err="1"/>
              <a:t>αιθανικό</a:t>
            </a:r>
            <a:r>
              <a:rPr lang="el-GR" sz="2400" b="1" i="1" u="sng" dirty="0"/>
              <a:t> οξύ </a:t>
            </a:r>
            <a:r>
              <a:rPr lang="en-US" sz="2400" b="1" i="1" u="sng" dirty="0">
                <a:solidFill>
                  <a:srgbClr val="FF0000"/>
                </a:solidFill>
              </a:rPr>
              <a:t>0.01M</a:t>
            </a:r>
            <a:endParaRPr lang="el-GR" sz="2400" b="1" i="1" u="sng" dirty="0">
              <a:solidFill>
                <a:srgbClr val="FF0000"/>
              </a:solidFill>
            </a:endParaRPr>
          </a:p>
        </p:txBody>
      </p:sp>
      <p:graphicFrame>
        <p:nvGraphicFramePr>
          <p:cNvPr id="13" name="Object 6"/>
          <p:cNvGraphicFramePr>
            <a:graphicFrameLocks noChangeAspect="1"/>
          </p:cNvGraphicFramePr>
          <p:nvPr/>
        </p:nvGraphicFramePr>
        <p:xfrm>
          <a:off x="72008" y="4149626"/>
          <a:ext cx="53117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33" name="FXChem" r:id="rId7" imgW="2657475" imgH="228600" progId="FXChem2.Equation">
                  <p:embed/>
                </p:oleObj>
              </mc:Choice>
              <mc:Fallback>
                <p:oleObj name="FXChem" r:id="rId7" imgW="2657475" imgH="228600" progId="FXChem2.Equation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08" y="4149626"/>
                        <a:ext cx="531177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13 - Ομάδα"/>
          <p:cNvGrpSpPr/>
          <p:nvPr/>
        </p:nvGrpSpPr>
        <p:grpSpPr>
          <a:xfrm>
            <a:off x="-252536" y="4509120"/>
            <a:ext cx="6192688" cy="1368152"/>
            <a:chOff x="35496" y="1916832"/>
            <a:chExt cx="6192688" cy="1368152"/>
          </a:xfrm>
        </p:grpSpPr>
        <p:sp>
          <p:nvSpPr>
            <p:cNvPr id="15" name="14 - TextBox"/>
            <p:cNvSpPr txBox="1"/>
            <p:nvPr/>
          </p:nvSpPr>
          <p:spPr>
            <a:xfrm>
              <a:off x="179512" y="1916832"/>
              <a:ext cx="57606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        0.01M                                </a:t>
              </a:r>
              <a:r>
                <a:rPr lang="el-GR" sz="2400" dirty="0"/>
                <a:t> </a:t>
              </a:r>
              <a:r>
                <a:rPr lang="en-US" sz="2400" dirty="0"/>
                <a:t>-                   -</a:t>
              </a:r>
              <a:endParaRPr lang="el-GR" sz="2400" dirty="0"/>
            </a:p>
          </p:txBody>
        </p:sp>
        <p:sp>
          <p:nvSpPr>
            <p:cNvPr id="16" name="15 - TextBox"/>
            <p:cNvSpPr txBox="1"/>
            <p:nvPr/>
          </p:nvSpPr>
          <p:spPr>
            <a:xfrm>
              <a:off x="35496" y="2348880"/>
              <a:ext cx="61926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         -0.0</a:t>
              </a:r>
              <a:r>
                <a:rPr lang="el-GR" sz="2400" dirty="0"/>
                <a:t>0</a:t>
              </a:r>
              <a:r>
                <a:rPr lang="en-US" sz="2400" dirty="0"/>
                <a:t>04M                    +0.0</a:t>
              </a:r>
              <a:r>
                <a:rPr lang="el-GR" sz="2400" dirty="0"/>
                <a:t>0</a:t>
              </a:r>
              <a:r>
                <a:rPr lang="en-US" sz="2400" dirty="0"/>
                <a:t>04M   +0.0</a:t>
              </a:r>
              <a:r>
                <a:rPr lang="el-GR" sz="2400" dirty="0"/>
                <a:t>0</a:t>
              </a:r>
              <a:r>
                <a:rPr lang="en-US" sz="2400" dirty="0"/>
                <a:t>04M </a:t>
              </a:r>
              <a:endParaRPr lang="el-GR" sz="2400" dirty="0"/>
            </a:p>
          </p:txBody>
        </p:sp>
        <p:sp>
          <p:nvSpPr>
            <p:cNvPr id="17" name="16 - TextBox"/>
            <p:cNvSpPr txBox="1"/>
            <p:nvPr/>
          </p:nvSpPr>
          <p:spPr>
            <a:xfrm>
              <a:off x="35496" y="2823319"/>
              <a:ext cx="61206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         -0.0096M                      0.0004M    </a:t>
              </a:r>
              <a:r>
                <a:rPr lang="el-GR" sz="2400" dirty="0"/>
                <a:t> </a:t>
              </a:r>
              <a:r>
                <a:rPr lang="en-US" sz="2400" dirty="0"/>
                <a:t>0.0</a:t>
              </a:r>
              <a:r>
                <a:rPr lang="el-GR" sz="2400" dirty="0"/>
                <a:t>0</a:t>
              </a:r>
              <a:r>
                <a:rPr lang="en-US" sz="2400" dirty="0"/>
                <a:t>04M              </a:t>
              </a:r>
              <a:endParaRPr lang="el-GR" sz="2400" dirty="0"/>
            </a:p>
          </p:txBody>
        </p:sp>
        <p:cxnSp>
          <p:nvCxnSpPr>
            <p:cNvPr id="18" name="17 - Ευθεία γραμμή σύνδεσης"/>
            <p:cNvCxnSpPr/>
            <p:nvPr/>
          </p:nvCxnSpPr>
          <p:spPr>
            <a:xfrm>
              <a:off x="360040" y="2780928"/>
              <a:ext cx="565212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19 - TextBox"/>
          <p:cNvSpPr txBox="1"/>
          <p:nvPr/>
        </p:nvSpPr>
        <p:spPr>
          <a:xfrm>
            <a:off x="6660232" y="4983559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(</a:t>
            </a:r>
            <a:r>
              <a:rPr lang="en-US" sz="2400" dirty="0"/>
              <a:t>4</a:t>
            </a:r>
            <a:r>
              <a:rPr lang="el-GR" sz="2400" dirty="0"/>
              <a:t>%)</a:t>
            </a:r>
          </a:p>
        </p:txBody>
      </p:sp>
      <p:graphicFrame>
        <p:nvGraphicFramePr>
          <p:cNvPr id="27654" name="Object 6"/>
          <p:cNvGraphicFramePr>
            <a:graphicFrameLocks noChangeAspect="1"/>
          </p:cNvGraphicFramePr>
          <p:nvPr/>
        </p:nvGraphicFramePr>
        <p:xfrm>
          <a:off x="6084168" y="4191471"/>
          <a:ext cx="240030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34" name="Equation" r:id="rId8" imgW="1198639" imgH="395011" progId="Equation.DSMT4">
                  <p:embed/>
                </p:oleObj>
              </mc:Choice>
              <mc:Fallback>
                <p:oleObj name="Equation" r:id="rId8" imgW="1198639" imgH="395011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168" y="4191471"/>
                        <a:ext cx="2400300" cy="792162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en-US" dirty="0"/>
              <a:t>5. </a:t>
            </a:r>
            <a:r>
              <a:rPr lang="el-GR" dirty="0"/>
              <a:t>Παρουσία κοινού ιόντος</a:t>
            </a:r>
            <a:r>
              <a:rPr lang="en-US" dirty="0"/>
              <a:t> </a:t>
            </a:r>
            <a:endParaRPr lang="el-GR" dirty="0"/>
          </a:p>
        </p:txBody>
      </p:sp>
      <p:sp>
        <p:nvSpPr>
          <p:cNvPr id="3" name="2 - TextBox"/>
          <p:cNvSpPr txBox="1"/>
          <p:nvPr/>
        </p:nvSpPr>
        <p:spPr>
          <a:xfrm>
            <a:off x="251520" y="980728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u="sng" dirty="0" err="1"/>
              <a:t>Αιθανικό</a:t>
            </a:r>
            <a:r>
              <a:rPr lang="el-GR" sz="2400" b="1" i="1" u="sng" dirty="0"/>
              <a:t> οξύ</a:t>
            </a:r>
            <a:r>
              <a:rPr lang="el-GR" sz="2400" i="1" u="sng" dirty="0"/>
              <a:t> </a:t>
            </a:r>
            <a:r>
              <a:rPr lang="el-GR" sz="2400" b="1" i="1" u="sng" dirty="0">
                <a:solidFill>
                  <a:srgbClr val="FF0000"/>
                </a:solidFill>
              </a:rPr>
              <a:t>σε νερό</a:t>
            </a:r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/>
        </p:nvGraphicFramePr>
        <p:xfrm>
          <a:off x="107504" y="1341314"/>
          <a:ext cx="53117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7" name="FXChem" r:id="rId3" imgW="2657475" imgH="228600" progId="FXChem2.Equation">
                  <p:embed/>
                </p:oleObj>
              </mc:Choice>
              <mc:Fallback>
                <p:oleObj name="FXChem" r:id="rId3" imgW="2657475" imgH="228600" progId="FXChem2.Equation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4" y="1341314"/>
                        <a:ext cx="531177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4 - Ομάδα"/>
          <p:cNvGrpSpPr/>
          <p:nvPr/>
        </p:nvGrpSpPr>
        <p:grpSpPr>
          <a:xfrm>
            <a:off x="-217040" y="1700808"/>
            <a:ext cx="6192688" cy="1368152"/>
            <a:chOff x="35496" y="1916832"/>
            <a:chExt cx="6192688" cy="1368152"/>
          </a:xfrm>
        </p:grpSpPr>
        <p:sp>
          <p:nvSpPr>
            <p:cNvPr id="6" name="5 - TextBox"/>
            <p:cNvSpPr txBox="1"/>
            <p:nvPr/>
          </p:nvSpPr>
          <p:spPr>
            <a:xfrm>
              <a:off x="179512" y="1916832"/>
              <a:ext cx="57606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        </a:t>
              </a:r>
              <a:r>
                <a:rPr lang="el-GR" sz="2400" dirty="0"/>
                <a:t>0,</a:t>
              </a:r>
              <a:r>
                <a:rPr lang="en-US" sz="2400" dirty="0"/>
                <a:t>1M                                  </a:t>
              </a:r>
              <a:r>
                <a:rPr lang="el-GR" sz="2400" dirty="0"/>
                <a:t> </a:t>
              </a:r>
              <a:r>
                <a:rPr lang="en-US" sz="2400" dirty="0"/>
                <a:t>-                   -</a:t>
              </a:r>
              <a:endParaRPr lang="el-GR" sz="2400" dirty="0"/>
            </a:p>
          </p:txBody>
        </p:sp>
        <p:sp>
          <p:nvSpPr>
            <p:cNvPr id="7" name="6 - TextBox"/>
            <p:cNvSpPr txBox="1"/>
            <p:nvPr/>
          </p:nvSpPr>
          <p:spPr>
            <a:xfrm>
              <a:off x="35496" y="2348880"/>
              <a:ext cx="619268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         -0.0</a:t>
              </a:r>
              <a:r>
                <a:rPr lang="el-GR" sz="2400" dirty="0"/>
                <a:t>01</a:t>
              </a:r>
              <a:r>
                <a:rPr lang="en-US" sz="2400" dirty="0"/>
                <a:t>M                           +0.0</a:t>
              </a:r>
              <a:r>
                <a:rPr lang="el-GR" sz="2400" dirty="0"/>
                <a:t>01</a:t>
              </a:r>
              <a:r>
                <a:rPr lang="en-US" sz="2400" dirty="0"/>
                <a:t>M   +0.0</a:t>
              </a:r>
              <a:r>
                <a:rPr lang="el-GR" sz="2400" dirty="0"/>
                <a:t>01</a:t>
              </a:r>
              <a:r>
                <a:rPr lang="en-US" sz="2400" dirty="0"/>
                <a:t>M </a:t>
              </a:r>
              <a:endParaRPr lang="el-GR" sz="2400" dirty="0"/>
            </a:p>
          </p:txBody>
        </p:sp>
        <p:sp>
          <p:nvSpPr>
            <p:cNvPr id="8" name="7 - TextBox"/>
            <p:cNvSpPr txBox="1"/>
            <p:nvPr/>
          </p:nvSpPr>
          <p:spPr>
            <a:xfrm>
              <a:off x="35496" y="2823319"/>
              <a:ext cx="612068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         -0.</a:t>
              </a:r>
              <a:r>
                <a:rPr lang="el-GR" sz="2400" dirty="0"/>
                <a:t>099</a:t>
              </a:r>
              <a:r>
                <a:rPr lang="en-US" sz="2400" dirty="0"/>
                <a:t>M                             0.0</a:t>
              </a:r>
              <a:r>
                <a:rPr lang="el-GR" sz="2400" dirty="0"/>
                <a:t>01</a:t>
              </a:r>
              <a:r>
                <a:rPr lang="en-US" sz="2400" dirty="0"/>
                <a:t>M    </a:t>
              </a:r>
              <a:r>
                <a:rPr lang="el-GR" sz="2400" dirty="0"/>
                <a:t> </a:t>
              </a:r>
              <a:r>
                <a:rPr lang="en-US" sz="2400" dirty="0"/>
                <a:t>0.0</a:t>
              </a:r>
              <a:r>
                <a:rPr lang="el-GR" sz="2400" dirty="0"/>
                <a:t>01</a:t>
              </a:r>
              <a:r>
                <a:rPr lang="en-US" sz="2400" dirty="0"/>
                <a:t>M              </a:t>
              </a:r>
              <a:endParaRPr lang="el-GR" sz="2400" dirty="0"/>
            </a:p>
          </p:txBody>
        </p:sp>
        <p:cxnSp>
          <p:nvCxnSpPr>
            <p:cNvPr id="9" name="8 - Ευθεία γραμμή σύνδεσης"/>
            <p:cNvCxnSpPr/>
            <p:nvPr/>
          </p:nvCxnSpPr>
          <p:spPr>
            <a:xfrm>
              <a:off x="360040" y="2780928"/>
              <a:ext cx="5652120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6228184" y="1268760"/>
          <a:ext cx="2195513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8" name="Equation" r:id="rId5" imgW="1096704" imgH="420286" progId="Equation.DSMT4">
                  <p:embed/>
                </p:oleObj>
              </mc:Choice>
              <mc:Fallback>
                <p:oleObj name="Equation" r:id="rId5" imgW="1096704" imgH="420286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8184" y="1268760"/>
                        <a:ext cx="2195513" cy="841375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10 - TextBox"/>
          <p:cNvSpPr txBox="1"/>
          <p:nvPr/>
        </p:nvSpPr>
        <p:spPr>
          <a:xfrm>
            <a:off x="6732240" y="2132856"/>
            <a:ext cx="108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(1%)</a:t>
            </a:r>
          </a:p>
        </p:txBody>
      </p:sp>
      <p:sp>
        <p:nvSpPr>
          <p:cNvPr id="12" name="11 - TextBox"/>
          <p:cNvSpPr txBox="1"/>
          <p:nvPr/>
        </p:nvSpPr>
        <p:spPr>
          <a:xfrm>
            <a:off x="251520" y="3399383"/>
            <a:ext cx="597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u="sng" dirty="0" err="1"/>
              <a:t>Αιθανικό</a:t>
            </a:r>
            <a:r>
              <a:rPr lang="el-GR" sz="2400" b="1" i="1" u="sng" dirty="0"/>
              <a:t> οξύ</a:t>
            </a:r>
            <a:r>
              <a:rPr lang="el-GR" sz="2400" i="1" u="sng" dirty="0"/>
              <a:t> </a:t>
            </a:r>
            <a:r>
              <a:rPr lang="el-GR" sz="2400" b="1" i="1" u="sng" dirty="0">
                <a:solidFill>
                  <a:srgbClr val="FF0000"/>
                </a:solidFill>
              </a:rPr>
              <a:t>σε διάλυμα </a:t>
            </a:r>
            <a:r>
              <a:rPr lang="el-GR" sz="2400" b="1" i="1" u="sng" dirty="0" err="1">
                <a:solidFill>
                  <a:srgbClr val="FF0000"/>
                </a:solidFill>
              </a:rPr>
              <a:t>αιθανικού</a:t>
            </a:r>
            <a:r>
              <a:rPr lang="el-GR" sz="2400" b="1" i="1" u="sng" dirty="0">
                <a:solidFill>
                  <a:srgbClr val="FF0000"/>
                </a:solidFill>
              </a:rPr>
              <a:t> νατρίου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683568" y="3933056"/>
          <a:ext cx="451326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9" name="FXChem" r:id="rId7" imgW="2257425" imgH="228600" progId="FXChem2.Equation">
                  <p:embed/>
                </p:oleObj>
              </mc:Choice>
              <mc:Fallback>
                <p:oleObj name="FXChem" r:id="rId7" imgW="2257425" imgH="228600" progId="FXChem2.Equation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3933056"/>
                        <a:ext cx="4513262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0" name="Object 8"/>
          <p:cNvGraphicFramePr>
            <a:graphicFrameLocks noChangeAspect="1"/>
          </p:cNvGraphicFramePr>
          <p:nvPr/>
        </p:nvGraphicFramePr>
        <p:xfrm>
          <a:off x="35496" y="4483968"/>
          <a:ext cx="53117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0" name="FXChem" r:id="rId9" imgW="2657475" imgH="228600" progId="FXChem2.Equation">
                  <p:embed/>
                </p:oleObj>
              </mc:Choice>
              <mc:Fallback>
                <p:oleObj name="FXChem" r:id="rId9" imgW="2657475" imgH="228600" progId="FXChem2.Equation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96" y="4483968"/>
                        <a:ext cx="531177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" name="30 - Ομάδα"/>
          <p:cNvGrpSpPr/>
          <p:nvPr/>
        </p:nvGrpSpPr>
        <p:grpSpPr>
          <a:xfrm>
            <a:off x="3203848" y="3933056"/>
            <a:ext cx="1224136" cy="1152128"/>
            <a:chOff x="3203848" y="3933056"/>
            <a:chExt cx="1224136" cy="1152128"/>
          </a:xfrm>
        </p:grpSpPr>
        <p:cxnSp>
          <p:nvCxnSpPr>
            <p:cNvPr id="20" name="19 - Ευθεία γραμμή σύνδεσης"/>
            <p:cNvCxnSpPr/>
            <p:nvPr/>
          </p:nvCxnSpPr>
          <p:spPr>
            <a:xfrm>
              <a:off x="3203848" y="3933056"/>
              <a:ext cx="0" cy="1152128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- Ευθεία γραμμή σύνδεσης"/>
            <p:cNvCxnSpPr/>
            <p:nvPr/>
          </p:nvCxnSpPr>
          <p:spPr>
            <a:xfrm>
              <a:off x="4427984" y="3933056"/>
              <a:ext cx="0" cy="1152128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- Ευθεία γραμμή σύνδεσης"/>
            <p:cNvCxnSpPr/>
            <p:nvPr/>
          </p:nvCxnSpPr>
          <p:spPr>
            <a:xfrm>
              <a:off x="3203848" y="3933056"/>
              <a:ext cx="1215752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- Ευθεία γραμμή σύνδεσης"/>
            <p:cNvCxnSpPr/>
            <p:nvPr/>
          </p:nvCxnSpPr>
          <p:spPr>
            <a:xfrm>
              <a:off x="3203848" y="5085184"/>
              <a:ext cx="1215752" cy="0"/>
            </a:xfrm>
            <a:prstGeom prst="line">
              <a:avLst/>
            </a:prstGeom>
            <a:ln w="1905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8681" name="Object 9"/>
          <p:cNvGraphicFramePr>
            <a:graphicFrameLocks noChangeAspect="1"/>
          </p:cNvGraphicFramePr>
          <p:nvPr/>
        </p:nvGraphicFramePr>
        <p:xfrm>
          <a:off x="6573664" y="3935908"/>
          <a:ext cx="1382712" cy="35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81" name="Equation" r:id="rId10" imgW="688603" imgH="178369" progId="Equation.DSMT4">
                  <p:embed/>
                </p:oleObj>
              </mc:Choice>
              <mc:Fallback>
                <p:oleObj name="Equation" r:id="rId10" imgW="688603" imgH="178369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3664" y="3935908"/>
                        <a:ext cx="1382712" cy="357188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28 - TextBox"/>
          <p:cNvSpPr txBox="1"/>
          <p:nvPr/>
        </p:nvSpPr>
        <p:spPr>
          <a:xfrm>
            <a:off x="6732240" y="4221088"/>
            <a:ext cx="1224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/>
              <a:t>(</a:t>
            </a:r>
            <a:r>
              <a:rPr lang="en-US" sz="2400" dirty="0"/>
              <a:t>0.0</a:t>
            </a:r>
            <a:r>
              <a:rPr lang="el-GR" sz="2400" dirty="0"/>
              <a:t>1%)</a:t>
            </a:r>
          </a:p>
        </p:txBody>
      </p:sp>
      <p:sp>
        <p:nvSpPr>
          <p:cNvPr id="30" name="29 - Δεξιό βέλος"/>
          <p:cNvSpPr/>
          <p:nvPr/>
        </p:nvSpPr>
        <p:spPr>
          <a:xfrm rot="10800000">
            <a:off x="2267744" y="4797152"/>
            <a:ext cx="648072" cy="21602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2" grpId="0"/>
      <p:bldP spid="29" grpId="0"/>
      <p:bldP spid="30" grpId="0" animBg="1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957</TotalTime>
  <Words>1239</Words>
  <Application>Microsoft Office PowerPoint</Application>
  <PresentationFormat>Προβολή στην οθόνη (4:3)</PresentationFormat>
  <Paragraphs>246</Paragraphs>
  <Slides>21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4</vt:i4>
      </vt:variant>
      <vt:variant>
        <vt:lpstr>Τίτλοι διαφανειών</vt:lpstr>
      </vt:variant>
      <vt:variant>
        <vt:i4>21</vt:i4>
      </vt:variant>
    </vt:vector>
  </HeadingPairs>
  <TitlesOfParts>
    <vt:vector size="28" baseType="lpstr">
      <vt:lpstr>Arial</vt:lpstr>
      <vt:lpstr>Calibri</vt:lpstr>
      <vt:lpstr>Θέμα του Office</vt:lpstr>
      <vt:lpstr>FXChem</vt:lpstr>
      <vt:lpstr>Equation</vt:lpstr>
      <vt:lpstr>FXChemStruct</vt:lpstr>
      <vt:lpstr>FX Chem 2 Equation</vt:lpstr>
      <vt:lpstr>Βαθμός ιοντισμού</vt:lpstr>
      <vt:lpstr>Παρουσίαση του PowerPoint</vt:lpstr>
      <vt:lpstr>Παρουσίαση του PowerPoint</vt:lpstr>
      <vt:lpstr>Παρουσίαση του PowerPoint</vt:lpstr>
      <vt:lpstr>Παράγοντες που επηρεάζουν τον βαθμό ιοντισμού</vt:lpstr>
      <vt:lpstr>2. Η φύση του διαλύτη</vt:lpstr>
      <vt:lpstr>3. Η θερμοκρασία</vt:lpstr>
      <vt:lpstr>4. Συγκέντρωση του ηλεκτρολύτη</vt:lpstr>
      <vt:lpstr>5. Παρουσία κοινού ιόντος </vt:lpstr>
      <vt:lpstr>1. Φύση του ηλεκτρολύτη </vt:lpstr>
      <vt:lpstr>A. ηλεκτραρνητικότητα</vt:lpstr>
      <vt:lpstr>B. Ατομική ακτίνα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Επαγωγικό φαινόμενο </vt:lpstr>
      <vt:lpstr>Επαγωγικό φαινόμενο στα οξέα 1/2</vt:lpstr>
      <vt:lpstr>Επαγωγικό φαινόμενο στα οξέα 2/2</vt:lpstr>
      <vt:lpstr>Επαγωγικό φαινόμενο στις βάσεις (1/2)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Βαθμός ιοντισμού</dc:title>
  <dc:creator>anestis</dc:creator>
  <cp:lastModifiedBy>anestis PC</cp:lastModifiedBy>
  <cp:revision>73</cp:revision>
  <dcterms:created xsi:type="dcterms:W3CDTF">2019-11-19T17:11:05Z</dcterms:created>
  <dcterms:modified xsi:type="dcterms:W3CDTF">2022-12-26T15:03:08Z</dcterms:modified>
</cp:coreProperties>
</file>