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CCB-4B71-4890-8B46-1D82F4A97F89}" type="datetimeFigureOut">
              <a:rPr lang="el-GR" smtClean="0"/>
              <a:pPr/>
              <a:t>25/9/2019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078D-A5CA-4DD8-998E-AE0499664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CCB-4B71-4890-8B46-1D82F4A97F89}" type="datetimeFigureOut">
              <a:rPr lang="el-GR" smtClean="0"/>
              <a:pPr/>
              <a:t>25/9/2019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078D-A5CA-4DD8-998E-AE0499664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CCB-4B71-4890-8B46-1D82F4A97F89}" type="datetimeFigureOut">
              <a:rPr lang="el-GR" smtClean="0"/>
              <a:pPr/>
              <a:t>25/9/2019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078D-A5CA-4DD8-998E-AE0499664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FE119-8DCA-462D-8FEF-F380B2A3E489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2DB84-81E0-4273-92E4-374FCCE03B2E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DB15B-A419-45E2-9C8E-0BFDEE0D3A59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26DA4-0CCC-4A08-B915-39AFDE8A0175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58F79-2B01-4252-901D-F0CB54AF14EF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5D8A0-3F64-415D-9583-2B5DBDFEA6D4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1EA55-8D6C-43C5-A8F8-9F954BCC623C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87085-A51A-4D07-94FA-FA4C19C7E429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CCB-4B71-4890-8B46-1D82F4A97F89}" type="datetimeFigureOut">
              <a:rPr lang="el-GR" smtClean="0"/>
              <a:pPr/>
              <a:t>25/9/2019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078D-A5CA-4DD8-998E-AE0499664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A3FC5-C4BC-4BFF-886E-DD402E0C29E4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3199E-CCED-416C-A29B-B54756929755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B3DAE-ABFA-4FA0-8F46-7E8246D6D0BE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CCB-4B71-4890-8B46-1D82F4A97F89}" type="datetimeFigureOut">
              <a:rPr lang="el-GR" smtClean="0"/>
              <a:pPr/>
              <a:t>25/9/2019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078D-A5CA-4DD8-998E-AE0499664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CCB-4B71-4890-8B46-1D82F4A97F89}" type="datetimeFigureOut">
              <a:rPr lang="el-GR" smtClean="0"/>
              <a:pPr/>
              <a:t>25/9/2019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078D-A5CA-4DD8-998E-AE0499664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CCB-4B71-4890-8B46-1D82F4A97F89}" type="datetimeFigureOut">
              <a:rPr lang="el-GR" smtClean="0"/>
              <a:pPr/>
              <a:t>25/9/2019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078D-A5CA-4DD8-998E-AE0499664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CCB-4B71-4890-8B46-1D82F4A97F89}" type="datetimeFigureOut">
              <a:rPr lang="el-GR" smtClean="0"/>
              <a:pPr/>
              <a:t>25/9/2019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078D-A5CA-4DD8-998E-AE0499664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CCB-4B71-4890-8B46-1D82F4A97F89}" type="datetimeFigureOut">
              <a:rPr lang="el-GR" smtClean="0"/>
              <a:pPr/>
              <a:t>25/9/2019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078D-A5CA-4DD8-998E-AE0499664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CCB-4B71-4890-8B46-1D82F4A97F89}" type="datetimeFigureOut">
              <a:rPr lang="el-GR" smtClean="0"/>
              <a:pPr/>
              <a:t>25/9/2019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078D-A5CA-4DD8-998E-AE0499664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ECCB-4B71-4890-8B46-1D82F4A97F89}" type="datetimeFigureOut">
              <a:rPr lang="el-GR" smtClean="0"/>
              <a:pPr/>
              <a:t>25/9/2019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078D-A5CA-4DD8-998E-AE0499664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4ECCB-4B71-4890-8B46-1D82F4A97F89}" type="datetimeFigureOut">
              <a:rPr lang="el-GR" smtClean="0"/>
              <a:pPr/>
              <a:t>25/9/2019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0078D-A5CA-4DD8-998E-AE049966499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7807DD-7658-49F7-BB4A-DAE6E01D9A4A}" type="slidenum">
              <a:rPr lang="el-G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E:\Documents%20and%20Settings\anestis\&#917;&#960;&#953;&#966;&#940;&#957;&#949;&#953;&#945;%20&#949;&#961;&#947;&#945;&#963;&#943;&#945;&#962;\&#913;&#957;&#941;&#963;&#964;&#951;&#962;\&#964;&#945;%20%20&#941;&#947;&#947;&#961;&#945;&#966;&#945;%20%20&#956;&#959;&#965;\&#935;&#951;&#956;&#949;&#943;&#945;%20%20&#913;\2o%20&#954;&#949;&#966;&#940;&#955;&#945;&#953;&#959;\&#948;&#959;&#956;&#942;%20&#948;&#953;&#945;&#956;&#945;&#957;&#964;&#953;&#959;&#973;.gif" TargetMode="External"/><Relationship Id="rId2" Type="http://schemas.openxmlformats.org/officeDocument/2006/relationships/hyperlink" Target="file:///E:\Documents%20and%20Settings\anestis\&#917;&#960;&#953;&#966;&#940;&#957;&#949;&#953;&#945;%20&#949;&#961;&#947;&#945;&#963;&#943;&#945;&#962;\&#913;&#957;&#941;&#963;&#964;&#951;&#962;\&#954;&#945;&#964;&#949;&#946;&#940;&#963;&#956;&#945;&#964;&#945;\&#935;&#951;&#956;&#949;&#943;&#945;%20&#913;\&#948;&#953;&#945;&#956;&#940;&#957;&#964;&#953;-&#947;&#961;&#945;&#966;&#943;&#964;&#951;&#962;\index.html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4"/>
          <p:cNvSpPr>
            <a:spLocks noChangeArrowheads="1" noChangeShapeType="1" noTextEdit="1"/>
          </p:cNvSpPr>
          <p:nvPr/>
        </p:nvSpPr>
        <p:spPr bwMode="auto">
          <a:xfrm>
            <a:off x="1763713" y="995363"/>
            <a:ext cx="6192837" cy="4594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Παράγοντες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από  τους  οποίους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εξαρτάται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η  ενθαλπία  μιας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αντίδρασης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1.</a:t>
            </a:r>
            <a:r>
              <a:rPr lang="el-GR" b="1" smtClean="0">
                <a:solidFill>
                  <a:srgbClr val="FF0000"/>
                </a:solidFill>
              </a:rPr>
              <a:t>Φύση  των  αντιδρώντων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42875" y="1341438"/>
            <a:ext cx="8893175" cy="538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2400">
                <a:solidFill>
                  <a:srgbClr val="000000"/>
                </a:solidFill>
              </a:rPr>
              <a:t>Το  στοιχείο  άνθρακας «κυκλοφορεί»  στην  φύση  με  δυο  μορφές: γραφίτης  και  διαμάντι  που  έχουν  την  ίδια  χημική  σύσταση (100% </a:t>
            </a:r>
            <a:r>
              <a:rPr lang="en-US" sz="2400">
                <a:solidFill>
                  <a:srgbClr val="000000"/>
                </a:solidFill>
              </a:rPr>
              <a:t>C)</a:t>
            </a:r>
            <a:r>
              <a:rPr lang="el-GR" sz="2400">
                <a:solidFill>
                  <a:srgbClr val="000000"/>
                </a:solidFill>
              </a:rPr>
              <a:t>, αλλά  διαφορετικές  φυσικές  ιδιότητες. Οι  μορφές  αυτές  του  άνθρακα  ονομάζονται  </a:t>
            </a:r>
            <a:r>
              <a:rPr lang="el-GR" sz="2400" b="1">
                <a:solidFill>
                  <a:srgbClr val="000000"/>
                </a:solidFill>
              </a:rPr>
              <a:t>αλλοτροπικές</a:t>
            </a:r>
            <a:r>
              <a:rPr lang="el-GR" sz="2400">
                <a:solidFill>
                  <a:srgbClr val="000000"/>
                </a:solidFill>
              </a:rPr>
              <a:t>. Το  ίδιο  συμβαίνει  και  με  άλλα  στοιχεία. Ο</a:t>
            </a:r>
            <a:r>
              <a:rPr lang="en-US" sz="2400">
                <a:solidFill>
                  <a:srgbClr val="000000"/>
                </a:solidFill>
              </a:rPr>
              <a:t> C</a:t>
            </a:r>
            <a:r>
              <a:rPr lang="el-GR" sz="2400" b="1" baseline="-25000">
                <a:solidFill>
                  <a:srgbClr val="000000"/>
                </a:solidFill>
              </a:rPr>
              <a:t>διαμάντι </a:t>
            </a:r>
            <a:r>
              <a:rPr lang="el-GR" sz="2400">
                <a:solidFill>
                  <a:srgbClr val="000000"/>
                </a:solidFill>
              </a:rPr>
              <a:t>λοιπόν  έχει  μεγαλύτερο  ενεργειακό  περιεχόμενο  από  τον  </a:t>
            </a:r>
            <a:r>
              <a:rPr lang="en-US" sz="2400">
                <a:solidFill>
                  <a:srgbClr val="000000"/>
                </a:solidFill>
              </a:rPr>
              <a:t>C </a:t>
            </a:r>
            <a:r>
              <a:rPr lang="el-GR" sz="2400" b="1" baseline="-25000">
                <a:solidFill>
                  <a:srgbClr val="000000"/>
                </a:solidFill>
              </a:rPr>
              <a:t>γραφίτη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2400">
                <a:solidFill>
                  <a:srgbClr val="000000"/>
                </a:solidFill>
              </a:rPr>
              <a:t>Έτσι  οι  αντιδράσεις: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</a:rPr>
              <a:t>C </a:t>
            </a:r>
            <a:r>
              <a:rPr lang="el-GR" sz="2400" b="1" baseline="-25000">
                <a:solidFill>
                  <a:srgbClr val="000000"/>
                </a:solidFill>
              </a:rPr>
              <a:t>γραφίτης </a:t>
            </a:r>
            <a:r>
              <a:rPr lang="el-GR" sz="2400" baseline="-25000">
                <a:solidFill>
                  <a:srgbClr val="000000"/>
                </a:solidFill>
              </a:rPr>
              <a:t>(</a:t>
            </a:r>
            <a:r>
              <a:rPr lang="en-US" sz="2400" baseline="-25000">
                <a:solidFill>
                  <a:srgbClr val="000000"/>
                </a:solidFill>
              </a:rPr>
              <a:t>s)</a:t>
            </a:r>
            <a:r>
              <a:rPr lang="en-US" sz="2400">
                <a:solidFill>
                  <a:srgbClr val="000000"/>
                </a:solidFill>
              </a:rPr>
              <a:t> + O</a:t>
            </a:r>
            <a:r>
              <a:rPr lang="en-US" sz="2400" b="1" baseline="-25000">
                <a:solidFill>
                  <a:srgbClr val="000000"/>
                </a:solidFill>
              </a:rPr>
              <a:t>2</a:t>
            </a:r>
            <a:r>
              <a:rPr lang="el-GR" sz="2400" b="1" baseline="-25000">
                <a:solidFill>
                  <a:srgbClr val="000000"/>
                </a:solidFill>
              </a:rPr>
              <a:t> </a:t>
            </a:r>
            <a:r>
              <a:rPr lang="en-US" sz="2400" baseline="-25000">
                <a:solidFill>
                  <a:srgbClr val="000000"/>
                </a:solidFill>
              </a:rPr>
              <a:t>(g)</a:t>
            </a:r>
            <a:r>
              <a:rPr lang="en-US" sz="2400">
                <a:solidFill>
                  <a:srgbClr val="000000"/>
                </a:solidFill>
              </a:rPr>
              <a:t>   </a:t>
            </a:r>
            <a:r>
              <a:rPr lang="en-US" sz="2400">
                <a:solidFill>
                  <a:srgbClr val="000000"/>
                </a:solidFill>
                <a:cs typeface="Arial" charset="0"/>
              </a:rPr>
              <a:t>→   CO</a:t>
            </a:r>
            <a:r>
              <a:rPr lang="en-US" sz="2400" b="1" baseline="-25000">
                <a:solidFill>
                  <a:srgbClr val="000000"/>
                </a:solidFill>
                <a:cs typeface="Arial" charset="0"/>
              </a:rPr>
              <a:t>2</a:t>
            </a:r>
            <a:r>
              <a:rPr lang="el-GR" sz="2400" b="1" baseline="-2500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400" baseline="-25000">
                <a:solidFill>
                  <a:srgbClr val="000000"/>
                </a:solidFill>
                <a:cs typeface="Arial" charset="0"/>
              </a:rPr>
              <a:t>(g)</a:t>
            </a:r>
            <a:r>
              <a:rPr lang="en-US" sz="2400">
                <a:solidFill>
                  <a:srgbClr val="000000"/>
                </a:solidFill>
                <a:cs typeface="Arial" charset="0"/>
              </a:rPr>
              <a:t>    </a:t>
            </a:r>
            <a:r>
              <a:rPr lang="el-GR" sz="2400">
                <a:solidFill>
                  <a:srgbClr val="000000"/>
                </a:solidFill>
                <a:cs typeface="Arial" charset="0"/>
              </a:rPr>
              <a:t>ΔΗ=-</a:t>
            </a:r>
            <a:r>
              <a:rPr lang="el-GR" sz="2400" b="1">
                <a:solidFill>
                  <a:srgbClr val="FF0000"/>
                </a:solidFill>
                <a:cs typeface="Arial" charset="0"/>
              </a:rPr>
              <a:t>393,5</a:t>
            </a:r>
            <a:r>
              <a:rPr lang="en-US" sz="2400">
                <a:solidFill>
                  <a:srgbClr val="000000"/>
                </a:solidFill>
                <a:cs typeface="Arial" charset="0"/>
              </a:rPr>
              <a:t>KJ   </a:t>
            </a:r>
            <a:r>
              <a:rPr lang="el-GR" sz="2400">
                <a:solidFill>
                  <a:srgbClr val="000000"/>
                </a:solidFill>
                <a:cs typeface="Arial" charset="0"/>
              </a:rPr>
              <a:t>και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</a:rPr>
              <a:t>C </a:t>
            </a:r>
            <a:r>
              <a:rPr lang="el-GR" sz="2400" b="1" baseline="-25000">
                <a:solidFill>
                  <a:srgbClr val="000000"/>
                </a:solidFill>
              </a:rPr>
              <a:t>διαμάντι </a:t>
            </a:r>
            <a:r>
              <a:rPr lang="el-GR" sz="2400" baseline="-25000">
                <a:solidFill>
                  <a:srgbClr val="000000"/>
                </a:solidFill>
              </a:rPr>
              <a:t>(</a:t>
            </a:r>
            <a:r>
              <a:rPr lang="en-US" sz="2400" baseline="-25000">
                <a:solidFill>
                  <a:srgbClr val="000000"/>
                </a:solidFill>
              </a:rPr>
              <a:t>s)</a:t>
            </a:r>
            <a:r>
              <a:rPr lang="en-US" sz="2400">
                <a:solidFill>
                  <a:srgbClr val="000000"/>
                </a:solidFill>
              </a:rPr>
              <a:t> </a:t>
            </a:r>
            <a:r>
              <a:rPr lang="el-GR" sz="2400">
                <a:solidFill>
                  <a:srgbClr val="000000"/>
                </a:solidFill>
              </a:rPr>
              <a:t> </a:t>
            </a:r>
            <a:r>
              <a:rPr lang="en-US" sz="2400">
                <a:solidFill>
                  <a:srgbClr val="000000"/>
                </a:solidFill>
              </a:rPr>
              <a:t>+ O</a:t>
            </a:r>
            <a:r>
              <a:rPr lang="en-US" sz="2400" b="1" baseline="-25000">
                <a:solidFill>
                  <a:srgbClr val="000000"/>
                </a:solidFill>
              </a:rPr>
              <a:t>2</a:t>
            </a:r>
            <a:r>
              <a:rPr lang="el-GR" sz="2400" b="1" baseline="-25000">
                <a:solidFill>
                  <a:srgbClr val="000000"/>
                </a:solidFill>
              </a:rPr>
              <a:t> </a:t>
            </a:r>
            <a:r>
              <a:rPr lang="en-US" sz="2400" baseline="-25000">
                <a:solidFill>
                  <a:srgbClr val="000000"/>
                </a:solidFill>
              </a:rPr>
              <a:t>(g)</a:t>
            </a:r>
            <a:r>
              <a:rPr lang="en-US" sz="2400">
                <a:solidFill>
                  <a:srgbClr val="000000"/>
                </a:solidFill>
              </a:rPr>
              <a:t>   </a:t>
            </a:r>
            <a:r>
              <a:rPr lang="en-US" sz="2400">
                <a:solidFill>
                  <a:srgbClr val="000000"/>
                </a:solidFill>
                <a:cs typeface="Arial" charset="0"/>
              </a:rPr>
              <a:t>→   CO</a:t>
            </a:r>
            <a:r>
              <a:rPr lang="en-US" sz="2400" b="1" baseline="-25000">
                <a:solidFill>
                  <a:srgbClr val="000000"/>
                </a:solidFill>
                <a:cs typeface="Arial" charset="0"/>
              </a:rPr>
              <a:t>2</a:t>
            </a:r>
            <a:r>
              <a:rPr lang="el-GR" sz="2400" b="1" baseline="-2500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400" baseline="-25000">
                <a:solidFill>
                  <a:srgbClr val="000000"/>
                </a:solidFill>
                <a:cs typeface="Arial" charset="0"/>
              </a:rPr>
              <a:t>(g)</a:t>
            </a:r>
            <a:r>
              <a:rPr lang="en-US" sz="2400">
                <a:solidFill>
                  <a:srgbClr val="000000"/>
                </a:solidFill>
                <a:cs typeface="Arial" charset="0"/>
              </a:rPr>
              <a:t>    </a:t>
            </a:r>
            <a:r>
              <a:rPr lang="el-GR" sz="2400">
                <a:solidFill>
                  <a:srgbClr val="000000"/>
                </a:solidFill>
                <a:cs typeface="Arial" charset="0"/>
              </a:rPr>
              <a:t>ΔΗ=</a:t>
            </a:r>
            <a:r>
              <a:rPr lang="el-GR" sz="2400" b="1">
                <a:solidFill>
                  <a:srgbClr val="FF0000"/>
                </a:solidFill>
                <a:cs typeface="Arial" charset="0"/>
              </a:rPr>
              <a:t>-395,5</a:t>
            </a:r>
            <a:r>
              <a:rPr lang="en-US" sz="2400">
                <a:solidFill>
                  <a:srgbClr val="000000"/>
                </a:solidFill>
                <a:cs typeface="Arial" charset="0"/>
              </a:rPr>
              <a:t>KJ</a:t>
            </a:r>
            <a:r>
              <a:rPr lang="el-GR" sz="2400">
                <a:solidFill>
                  <a:srgbClr val="000000"/>
                </a:solidFill>
                <a:cs typeface="Arial" charset="0"/>
              </a:rPr>
              <a:t> 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2400">
                <a:solidFill>
                  <a:srgbClr val="000000"/>
                </a:solidFill>
                <a:cs typeface="Arial" charset="0"/>
              </a:rPr>
              <a:t>έχουν διαφορετική  ενθαλπία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2400">
                <a:solidFill>
                  <a:srgbClr val="000000"/>
                </a:solidFill>
                <a:cs typeface="Arial" charset="0"/>
              </a:rPr>
              <a:t>Αυτό  γίνεται  κατανοητό  από  το  επόμενο  ενεργειακό  διάγραμμα:</a:t>
            </a:r>
            <a:endParaRPr lang="en-US" sz="2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8437" name="Rectangle 5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7596188" y="4292600"/>
            <a:ext cx="1008062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Animation 1</a:t>
            </a:r>
            <a:endParaRPr lang="el-GR" sz="1200" b="1">
              <a:solidFill>
                <a:srgbClr val="000000"/>
              </a:solidFill>
            </a:endParaRPr>
          </a:p>
        </p:txBody>
      </p:sp>
      <p:sp>
        <p:nvSpPr>
          <p:cNvPr id="18438" name="Rectangle 6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7596188" y="4868863"/>
            <a:ext cx="1008062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Animation 2</a:t>
            </a:r>
            <a:endParaRPr lang="el-GR" sz="12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nimBg="1"/>
      <p:bldP spid="184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4"/>
          <p:cNvSpPr>
            <a:spLocks noChangeShapeType="1"/>
          </p:cNvSpPr>
          <p:nvPr/>
        </p:nvSpPr>
        <p:spPr bwMode="auto">
          <a:xfrm flipV="1">
            <a:off x="1476375" y="765175"/>
            <a:ext cx="0" cy="4968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13315" name="Line 5"/>
          <p:cNvSpPr>
            <a:spLocks noChangeShapeType="1"/>
          </p:cNvSpPr>
          <p:nvPr/>
        </p:nvSpPr>
        <p:spPr bwMode="auto">
          <a:xfrm>
            <a:off x="1476375" y="1773238"/>
            <a:ext cx="16557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1619250" y="1412875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13317" name="Line 9"/>
          <p:cNvSpPr>
            <a:spLocks noChangeShapeType="1"/>
          </p:cNvSpPr>
          <p:nvPr/>
        </p:nvSpPr>
        <p:spPr bwMode="auto">
          <a:xfrm>
            <a:off x="1476375" y="2492375"/>
            <a:ext cx="172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13318" name="Rectangle 13"/>
          <p:cNvSpPr>
            <a:spLocks noChangeArrowheads="1"/>
          </p:cNvSpPr>
          <p:nvPr/>
        </p:nvSpPr>
        <p:spPr bwMode="auto">
          <a:xfrm>
            <a:off x="1547813" y="2060575"/>
            <a:ext cx="2049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C </a:t>
            </a:r>
            <a:r>
              <a:rPr lang="el-GR" b="1" baseline="-25000">
                <a:solidFill>
                  <a:srgbClr val="000000"/>
                </a:solidFill>
              </a:rPr>
              <a:t>γραφίτης </a:t>
            </a:r>
            <a:r>
              <a:rPr lang="el-GR" baseline="-25000">
                <a:solidFill>
                  <a:srgbClr val="000000"/>
                </a:solidFill>
              </a:rPr>
              <a:t>(</a:t>
            </a:r>
            <a:r>
              <a:rPr lang="en-US" baseline="-25000">
                <a:solidFill>
                  <a:srgbClr val="000000"/>
                </a:solidFill>
              </a:rPr>
              <a:t>s)</a:t>
            </a:r>
            <a:r>
              <a:rPr lang="en-US">
                <a:solidFill>
                  <a:srgbClr val="000000"/>
                </a:solidFill>
              </a:rPr>
              <a:t> + O</a:t>
            </a:r>
            <a:r>
              <a:rPr lang="en-US" b="1" baseline="-25000">
                <a:solidFill>
                  <a:srgbClr val="000000"/>
                </a:solidFill>
              </a:rPr>
              <a:t>2</a:t>
            </a:r>
            <a:r>
              <a:rPr lang="el-GR" b="1" baseline="-25000">
                <a:solidFill>
                  <a:srgbClr val="000000"/>
                </a:solidFill>
              </a:rPr>
              <a:t> </a:t>
            </a:r>
            <a:r>
              <a:rPr lang="en-US" baseline="-25000">
                <a:solidFill>
                  <a:srgbClr val="000000"/>
                </a:solidFill>
              </a:rPr>
              <a:t>(g)</a:t>
            </a:r>
            <a:endParaRPr lang="el-GR" baseline="-25000">
              <a:solidFill>
                <a:srgbClr val="000000"/>
              </a:solidFill>
            </a:endParaRPr>
          </a:p>
        </p:txBody>
      </p:sp>
      <p:sp>
        <p:nvSpPr>
          <p:cNvPr id="13319" name="Rectangle 15"/>
          <p:cNvSpPr>
            <a:spLocks noChangeArrowheads="1"/>
          </p:cNvSpPr>
          <p:nvPr/>
        </p:nvSpPr>
        <p:spPr bwMode="auto">
          <a:xfrm>
            <a:off x="1576388" y="1341438"/>
            <a:ext cx="2058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C </a:t>
            </a:r>
            <a:r>
              <a:rPr lang="el-GR" b="1" baseline="-25000">
                <a:solidFill>
                  <a:srgbClr val="000000"/>
                </a:solidFill>
              </a:rPr>
              <a:t>διαμάντι </a:t>
            </a:r>
            <a:r>
              <a:rPr lang="el-GR" baseline="-25000">
                <a:solidFill>
                  <a:srgbClr val="000000"/>
                </a:solidFill>
              </a:rPr>
              <a:t>(</a:t>
            </a:r>
            <a:r>
              <a:rPr lang="en-US" baseline="-25000">
                <a:solidFill>
                  <a:srgbClr val="000000"/>
                </a:solidFill>
              </a:rPr>
              <a:t>s)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l-GR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+ O</a:t>
            </a:r>
            <a:r>
              <a:rPr lang="en-US" b="1" baseline="-25000">
                <a:solidFill>
                  <a:srgbClr val="000000"/>
                </a:solidFill>
              </a:rPr>
              <a:t>2</a:t>
            </a:r>
            <a:r>
              <a:rPr lang="el-GR" b="1" baseline="-25000">
                <a:solidFill>
                  <a:srgbClr val="000000"/>
                </a:solidFill>
              </a:rPr>
              <a:t> </a:t>
            </a:r>
            <a:r>
              <a:rPr lang="en-US" baseline="-25000">
                <a:solidFill>
                  <a:srgbClr val="000000"/>
                </a:solidFill>
              </a:rPr>
              <a:t>(g)</a:t>
            </a:r>
            <a:endParaRPr lang="el-GR" baseline="-25000">
              <a:solidFill>
                <a:srgbClr val="000000"/>
              </a:solidFill>
            </a:endParaRPr>
          </a:p>
        </p:txBody>
      </p:sp>
      <p:sp>
        <p:nvSpPr>
          <p:cNvPr id="13320" name="Line 16"/>
          <p:cNvSpPr>
            <a:spLocks noChangeShapeType="1"/>
          </p:cNvSpPr>
          <p:nvPr/>
        </p:nvSpPr>
        <p:spPr bwMode="auto">
          <a:xfrm>
            <a:off x="4789488" y="4724400"/>
            <a:ext cx="19431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13321" name="Rectangle 18"/>
          <p:cNvSpPr>
            <a:spLocks noChangeArrowheads="1"/>
          </p:cNvSpPr>
          <p:nvPr/>
        </p:nvSpPr>
        <p:spPr bwMode="auto">
          <a:xfrm>
            <a:off x="5387975" y="4292600"/>
            <a:ext cx="839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cs typeface="Arial" charset="0"/>
              </a:rPr>
              <a:t>CO</a:t>
            </a:r>
            <a:r>
              <a:rPr lang="en-US" b="1" baseline="-25000">
                <a:solidFill>
                  <a:srgbClr val="000000"/>
                </a:solidFill>
                <a:cs typeface="Arial" charset="0"/>
              </a:rPr>
              <a:t>2</a:t>
            </a:r>
            <a:r>
              <a:rPr lang="el-GR" b="1" baseline="-2500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aseline="-25000">
                <a:solidFill>
                  <a:srgbClr val="000000"/>
                </a:solidFill>
                <a:cs typeface="Arial" charset="0"/>
              </a:rPr>
              <a:t>(g)</a:t>
            </a:r>
            <a:endParaRPr lang="el-GR" baseline="-250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3322" name="Line 19"/>
          <p:cNvSpPr>
            <a:spLocks noChangeShapeType="1"/>
          </p:cNvSpPr>
          <p:nvPr/>
        </p:nvSpPr>
        <p:spPr bwMode="auto">
          <a:xfrm>
            <a:off x="3203575" y="2492375"/>
            <a:ext cx="28082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13323" name="Line 20"/>
          <p:cNvSpPr>
            <a:spLocks noChangeShapeType="1"/>
          </p:cNvSpPr>
          <p:nvPr/>
        </p:nvSpPr>
        <p:spPr bwMode="auto">
          <a:xfrm>
            <a:off x="3132138" y="1773238"/>
            <a:ext cx="280828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13324" name="Line 21"/>
          <p:cNvSpPr>
            <a:spLocks noChangeShapeType="1"/>
          </p:cNvSpPr>
          <p:nvPr/>
        </p:nvSpPr>
        <p:spPr bwMode="auto">
          <a:xfrm>
            <a:off x="1476375" y="4724400"/>
            <a:ext cx="331152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19480" name="AutoShape 24"/>
          <p:cNvSpPr>
            <a:spLocks noChangeArrowheads="1"/>
          </p:cNvSpPr>
          <p:nvPr/>
        </p:nvSpPr>
        <p:spPr bwMode="auto">
          <a:xfrm rot="5400000">
            <a:off x="2412207" y="2924969"/>
            <a:ext cx="2951162" cy="647700"/>
          </a:xfrm>
          <a:prstGeom prst="rightArrow">
            <a:avLst>
              <a:gd name="adj1" fmla="val 50000"/>
              <a:gd name="adj2" fmla="val 113909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</a:rPr>
              <a:t>395,4</a:t>
            </a:r>
          </a:p>
        </p:txBody>
      </p:sp>
      <p:sp>
        <p:nvSpPr>
          <p:cNvPr id="19481" name="AutoShape 25"/>
          <p:cNvSpPr>
            <a:spLocks noChangeArrowheads="1"/>
          </p:cNvSpPr>
          <p:nvPr/>
        </p:nvSpPr>
        <p:spPr bwMode="auto">
          <a:xfrm rot="5400000">
            <a:off x="3492500" y="3284538"/>
            <a:ext cx="2232025" cy="647700"/>
          </a:xfrm>
          <a:prstGeom prst="rightArrow">
            <a:avLst>
              <a:gd name="adj1" fmla="val 50000"/>
              <a:gd name="adj2" fmla="val 86152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</a:rPr>
              <a:t>393,5</a:t>
            </a:r>
          </a:p>
        </p:txBody>
      </p:sp>
      <p:sp>
        <p:nvSpPr>
          <p:cNvPr id="13327" name="Text Box 26"/>
          <p:cNvSpPr txBox="1">
            <a:spLocks noChangeArrowheads="1"/>
          </p:cNvSpPr>
          <p:nvPr/>
        </p:nvSpPr>
        <p:spPr bwMode="auto">
          <a:xfrm rot="-5400000">
            <a:off x="-393699" y="2490787"/>
            <a:ext cx="3097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</a:rPr>
              <a:t>Ενθαλπία (</a:t>
            </a:r>
            <a:r>
              <a:rPr lang="en-US">
                <a:solidFill>
                  <a:srgbClr val="000000"/>
                </a:solidFill>
              </a:rPr>
              <a:t>KJ)</a:t>
            </a:r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0" grpId="0" animBg="1"/>
      <p:bldP spid="1948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44000" cy="633413"/>
          </a:xfrm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rgbClr val="FF0000"/>
                </a:solidFill>
              </a:rPr>
              <a:t>2.</a:t>
            </a:r>
            <a:r>
              <a:rPr lang="el-GR" sz="2400" b="1" smtClean="0">
                <a:solidFill>
                  <a:srgbClr val="FF0000"/>
                </a:solidFill>
              </a:rPr>
              <a:t>Φυσική  κατάσταση  αντιδρώντων</a:t>
            </a:r>
            <a:r>
              <a:rPr lang="en-US" sz="2400" b="1" smtClean="0">
                <a:solidFill>
                  <a:srgbClr val="FF0000"/>
                </a:solidFill>
              </a:rPr>
              <a:t> </a:t>
            </a:r>
            <a:r>
              <a:rPr lang="el-GR" sz="2400" b="1" smtClean="0">
                <a:solidFill>
                  <a:srgbClr val="FF0000"/>
                </a:solidFill>
              </a:rPr>
              <a:t>και  προϊόντων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0" y="765175"/>
            <a:ext cx="9144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2000">
                <a:solidFill>
                  <a:srgbClr val="000000"/>
                </a:solidFill>
              </a:rPr>
              <a:t>Όταν  μια  ουσία  έχει  διαφορετική  φυσική  κατάσταση (στερεό, υγρό ή αέριο), έχει  και  διαφορετικό  ενεργειακό  περιεχόμενο. Έτσι  όταν  υπολογίζεται  η  μεταβολή  ενθαλπίας  σε  μια  χημική  αντίδραση  πρέπει  να  καθορίζεται  και  η  φυσική  κατάσταση  των  ουσιών  που  συμμετέχουν.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2000">
                <a:solidFill>
                  <a:srgbClr val="000000"/>
                </a:solidFill>
              </a:rPr>
              <a:t>Έστω  λοιπόν  η  εξώθερμη  αντίδραση  σύνθεσης  νερού  από  </a:t>
            </a:r>
            <a:r>
              <a:rPr lang="en-US" sz="2000">
                <a:solidFill>
                  <a:srgbClr val="000000"/>
                </a:solidFill>
              </a:rPr>
              <a:t>H</a:t>
            </a:r>
            <a:r>
              <a:rPr lang="en-US" sz="2000" b="1" baseline="-25000">
                <a:solidFill>
                  <a:srgbClr val="000000"/>
                </a:solidFill>
              </a:rPr>
              <a:t>2(g)</a:t>
            </a:r>
            <a:r>
              <a:rPr lang="en-US" sz="2000">
                <a:solidFill>
                  <a:srgbClr val="000000"/>
                </a:solidFill>
              </a:rPr>
              <a:t> </a:t>
            </a:r>
            <a:r>
              <a:rPr lang="el-GR" sz="2000">
                <a:solidFill>
                  <a:srgbClr val="000000"/>
                </a:solidFill>
              </a:rPr>
              <a:t>και  </a:t>
            </a:r>
            <a:r>
              <a:rPr lang="en-US" sz="2000">
                <a:solidFill>
                  <a:srgbClr val="000000"/>
                </a:solidFill>
              </a:rPr>
              <a:t>O</a:t>
            </a:r>
            <a:r>
              <a:rPr lang="en-US" sz="2000" b="1" baseline="-25000">
                <a:solidFill>
                  <a:srgbClr val="000000"/>
                </a:solidFill>
              </a:rPr>
              <a:t>2(g)</a:t>
            </a:r>
            <a:r>
              <a:rPr lang="el-GR" sz="2000" b="1">
                <a:solidFill>
                  <a:srgbClr val="000000"/>
                </a:solidFill>
              </a:rPr>
              <a:t>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2000">
                <a:solidFill>
                  <a:srgbClr val="000000"/>
                </a:solidFill>
              </a:rPr>
              <a:t>Ανάλογα  με  το  αν  το  νερό  που  παράγεται  είναι  σε  αέρια, υγρή  ή  στερεή  μορφή, μπορούμε  να  γράψουμε  τρείς  θερμοχημικές  εξισώσεις: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4643438" y="3789363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2400">
                <a:solidFill>
                  <a:srgbClr val="000000"/>
                </a:solidFill>
              </a:rPr>
              <a:t>ΔΗ</a:t>
            </a:r>
            <a:r>
              <a:rPr lang="el-GR" sz="2400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4643438" y="4652963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2400">
                <a:solidFill>
                  <a:srgbClr val="000000"/>
                </a:solidFill>
              </a:rPr>
              <a:t>ΔΗ</a:t>
            </a:r>
            <a:r>
              <a:rPr lang="el-GR" sz="2400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643438" y="5516563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2400">
                <a:solidFill>
                  <a:srgbClr val="000000"/>
                </a:solidFill>
              </a:rPr>
              <a:t>ΔΗ</a:t>
            </a:r>
            <a:r>
              <a:rPr lang="el-GR" sz="2400" b="1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23850" y="6211888"/>
            <a:ext cx="7561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2000">
                <a:solidFill>
                  <a:srgbClr val="000000"/>
                </a:solidFill>
              </a:rPr>
              <a:t>Ποια  ΔΗ  είναι  όμως  μεγαλύτερη; (σε  απόλυτη  τιμή</a:t>
            </a:r>
            <a:r>
              <a:rPr lang="el-GR" sz="2400">
                <a:solidFill>
                  <a:srgbClr val="000000"/>
                </a:solidFill>
              </a:rPr>
              <a:t>)</a:t>
            </a:r>
          </a:p>
        </p:txBody>
      </p:sp>
      <p:graphicFrame>
        <p:nvGraphicFramePr>
          <p:cNvPr id="20496" name="Object 16"/>
          <p:cNvGraphicFramePr>
            <a:graphicFrameLocks noChangeAspect="1"/>
          </p:cNvGraphicFramePr>
          <p:nvPr/>
        </p:nvGraphicFramePr>
        <p:xfrm>
          <a:off x="1116013" y="3644900"/>
          <a:ext cx="3224212" cy="787400"/>
        </p:xfrm>
        <a:graphic>
          <a:graphicData uri="http://schemas.openxmlformats.org/presentationml/2006/ole">
            <p:oleObj spid="_x0000_s5122" name="Equation" r:id="rId3" imgW="1612800" imgH="393480" progId="">
              <p:embed/>
            </p:oleObj>
          </a:graphicData>
        </a:graphic>
      </p:graphicFrame>
      <p:graphicFrame>
        <p:nvGraphicFramePr>
          <p:cNvPr id="20497" name="Object 17"/>
          <p:cNvGraphicFramePr>
            <a:graphicFrameLocks noChangeAspect="1"/>
          </p:cNvGraphicFramePr>
          <p:nvPr/>
        </p:nvGraphicFramePr>
        <p:xfrm>
          <a:off x="1116013" y="4437063"/>
          <a:ext cx="3148012" cy="787400"/>
        </p:xfrm>
        <a:graphic>
          <a:graphicData uri="http://schemas.openxmlformats.org/presentationml/2006/ole">
            <p:oleObj spid="_x0000_s5123" name="Equation" r:id="rId4" imgW="1574640" imgH="393480" progId="">
              <p:embed/>
            </p:oleObj>
          </a:graphicData>
        </a:graphic>
      </p:graphicFrame>
      <p:graphicFrame>
        <p:nvGraphicFramePr>
          <p:cNvPr id="20498" name="Object 18"/>
          <p:cNvGraphicFramePr>
            <a:graphicFrameLocks noChangeAspect="1"/>
          </p:cNvGraphicFramePr>
          <p:nvPr/>
        </p:nvGraphicFramePr>
        <p:xfrm>
          <a:off x="1111250" y="5373688"/>
          <a:ext cx="3173413" cy="787400"/>
        </p:xfrm>
        <a:graphic>
          <a:graphicData uri="http://schemas.openxmlformats.org/presentationml/2006/ole">
            <p:oleObj spid="_x0000_s5124" name="Equation" r:id="rId5" imgW="1587240" imgH="393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1" grpId="0"/>
      <p:bldP spid="20492" grpId="0"/>
      <p:bldP spid="20493" grpId="0"/>
      <p:bldP spid="204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Line 4"/>
          <p:cNvSpPr>
            <a:spLocks noChangeShapeType="1"/>
          </p:cNvSpPr>
          <p:nvPr/>
        </p:nvSpPr>
        <p:spPr bwMode="auto">
          <a:xfrm flipV="1">
            <a:off x="1403350" y="115888"/>
            <a:ext cx="0" cy="38179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3081" name="Line 5"/>
          <p:cNvSpPr>
            <a:spLocks noChangeShapeType="1"/>
          </p:cNvSpPr>
          <p:nvPr/>
        </p:nvSpPr>
        <p:spPr bwMode="auto">
          <a:xfrm>
            <a:off x="1403350" y="692150"/>
            <a:ext cx="151288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3082" name="Line 6"/>
          <p:cNvSpPr>
            <a:spLocks noChangeShapeType="1"/>
          </p:cNvSpPr>
          <p:nvPr/>
        </p:nvSpPr>
        <p:spPr bwMode="auto">
          <a:xfrm>
            <a:off x="5868988" y="2205038"/>
            <a:ext cx="1079500" cy="0"/>
          </a:xfrm>
          <a:prstGeom prst="line">
            <a:avLst/>
          </a:prstGeom>
          <a:noFill/>
          <a:ln w="76200">
            <a:solidFill>
              <a:srgbClr val="CCFFFF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3083" name="Line 7"/>
          <p:cNvSpPr>
            <a:spLocks noChangeShapeType="1"/>
          </p:cNvSpPr>
          <p:nvPr/>
        </p:nvSpPr>
        <p:spPr bwMode="auto">
          <a:xfrm>
            <a:off x="5868988" y="2924175"/>
            <a:ext cx="1079500" cy="0"/>
          </a:xfrm>
          <a:prstGeom prst="line">
            <a:avLst/>
          </a:prstGeom>
          <a:noFill/>
          <a:ln w="76200">
            <a:solidFill>
              <a:srgbClr val="99CCFF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3084" name="Line 8"/>
          <p:cNvSpPr>
            <a:spLocks noChangeShapeType="1"/>
          </p:cNvSpPr>
          <p:nvPr/>
        </p:nvSpPr>
        <p:spPr bwMode="auto">
          <a:xfrm>
            <a:off x="5867400" y="3716338"/>
            <a:ext cx="1079500" cy="0"/>
          </a:xfrm>
          <a:prstGeom prst="line">
            <a:avLst/>
          </a:prstGeom>
          <a:noFill/>
          <a:ln w="7620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3085" name="Line 9"/>
          <p:cNvSpPr>
            <a:spLocks noChangeShapeType="1"/>
          </p:cNvSpPr>
          <p:nvPr/>
        </p:nvSpPr>
        <p:spPr bwMode="auto">
          <a:xfrm flipH="1">
            <a:off x="1403350" y="2205038"/>
            <a:ext cx="446405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3086" name="Line 10"/>
          <p:cNvSpPr>
            <a:spLocks noChangeShapeType="1"/>
          </p:cNvSpPr>
          <p:nvPr/>
        </p:nvSpPr>
        <p:spPr bwMode="auto">
          <a:xfrm flipH="1">
            <a:off x="1403350" y="2924175"/>
            <a:ext cx="446405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3087" name="Line 11"/>
          <p:cNvSpPr>
            <a:spLocks noChangeShapeType="1"/>
          </p:cNvSpPr>
          <p:nvPr/>
        </p:nvSpPr>
        <p:spPr bwMode="auto">
          <a:xfrm flipH="1">
            <a:off x="1403350" y="3716338"/>
            <a:ext cx="446405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3088" name="Line 12"/>
          <p:cNvSpPr>
            <a:spLocks noChangeShapeType="1"/>
          </p:cNvSpPr>
          <p:nvPr/>
        </p:nvSpPr>
        <p:spPr bwMode="auto">
          <a:xfrm>
            <a:off x="2916238" y="692150"/>
            <a:ext cx="3960812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3089" name="Rectangle 1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graphicFrame>
        <p:nvGraphicFramePr>
          <p:cNvPr id="3074" name="Object 13"/>
          <p:cNvGraphicFramePr>
            <a:graphicFrameLocks noChangeAspect="1"/>
          </p:cNvGraphicFramePr>
          <p:nvPr>
            <p:ph idx="1"/>
          </p:nvPr>
        </p:nvGraphicFramePr>
        <p:xfrm>
          <a:off x="4133850" y="3748088"/>
          <a:ext cx="876300" cy="228600"/>
        </p:xfrm>
        <a:graphic>
          <a:graphicData uri="http://schemas.openxmlformats.org/presentationml/2006/ole">
            <p:oleObj spid="_x0000_s6146" name="FXChem" r:id="rId3" imgW="876300" imgH="228600" progId="FXChem2.Equation">
              <p:embed/>
            </p:oleObj>
          </a:graphicData>
        </a:graphic>
      </p:graphicFrame>
      <p:sp>
        <p:nvSpPr>
          <p:cNvPr id="3090" name="Rectangle 1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graphicFrame>
        <p:nvGraphicFramePr>
          <p:cNvPr id="3075" name="Object 16"/>
          <p:cNvGraphicFramePr>
            <a:graphicFrameLocks noChangeAspect="1"/>
          </p:cNvGraphicFramePr>
          <p:nvPr/>
        </p:nvGraphicFramePr>
        <p:xfrm>
          <a:off x="5940425" y="1628775"/>
          <a:ext cx="876300" cy="457200"/>
        </p:xfrm>
        <a:graphic>
          <a:graphicData uri="http://schemas.openxmlformats.org/presentationml/2006/ole">
            <p:oleObj spid="_x0000_s6147" name="FXChem" r:id="rId4" imgW="438150" imgH="228600" progId="FXChem2.Equation">
              <p:embed/>
            </p:oleObj>
          </a:graphicData>
        </a:graphic>
      </p:graphicFrame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graphicFrame>
        <p:nvGraphicFramePr>
          <p:cNvPr id="3076" name="Object 18"/>
          <p:cNvGraphicFramePr>
            <a:graphicFrameLocks noChangeAspect="1"/>
          </p:cNvGraphicFramePr>
          <p:nvPr/>
        </p:nvGraphicFramePr>
        <p:xfrm>
          <a:off x="5940425" y="2349500"/>
          <a:ext cx="800100" cy="457200"/>
        </p:xfrm>
        <a:graphic>
          <a:graphicData uri="http://schemas.openxmlformats.org/presentationml/2006/ole">
            <p:oleObj spid="_x0000_s6148" name="FXChem" r:id="rId5" imgW="400050" imgH="228600" progId="FXChem2.Equation">
              <p:embed/>
            </p:oleObj>
          </a:graphicData>
        </a:graphic>
      </p:graphicFrame>
      <p:sp>
        <p:nvSpPr>
          <p:cNvPr id="3092" name="Rectangle 2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graphicFrame>
        <p:nvGraphicFramePr>
          <p:cNvPr id="3077" name="Object 20"/>
          <p:cNvGraphicFramePr>
            <a:graphicFrameLocks noChangeAspect="1"/>
          </p:cNvGraphicFramePr>
          <p:nvPr/>
        </p:nvGraphicFramePr>
        <p:xfrm>
          <a:off x="5940425" y="3141663"/>
          <a:ext cx="857250" cy="457200"/>
        </p:xfrm>
        <a:graphic>
          <a:graphicData uri="http://schemas.openxmlformats.org/presentationml/2006/ole">
            <p:oleObj spid="_x0000_s6149" name="FXChem" r:id="rId6" imgW="428760" imgH="228600" progId="FXChem2.Equation">
              <p:embed/>
            </p:oleObj>
          </a:graphicData>
        </a:graphic>
      </p:graphicFrame>
      <p:sp>
        <p:nvSpPr>
          <p:cNvPr id="21526" name="AutoShape 22"/>
          <p:cNvSpPr>
            <a:spLocks noChangeArrowheads="1"/>
          </p:cNvSpPr>
          <p:nvPr/>
        </p:nvSpPr>
        <p:spPr bwMode="auto">
          <a:xfrm rot="5400000">
            <a:off x="2664619" y="1159669"/>
            <a:ext cx="1511300" cy="576262"/>
          </a:xfrm>
          <a:prstGeom prst="rightArrow">
            <a:avLst>
              <a:gd name="adj1" fmla="val 50000"/>
              <a:gd name="adj2" fmla="val 65565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</a:rPr>
              <a:t>ΔΗ</a:t>
            </a:r>
            <a:r>
              <a:rPr lang="el-GR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1527" name="AutoShape 23"/>
          <p:cNvSpPr>
            <a:spLocks noChangeArrowheads="1"/>
          </p:cNvSpPr>
          <p:nvPr/>
        </p:nvSpPr>
        <p:spPr bwMode="auto">
          <a:xfrm rot="5400000">
            <a:off x="3023394" y="1520031"/>
            <a:ext cx="2232025" cy="576263"/>
          </a:xfrm>
          <a:prstGeom prst="rightArrow">
            <a:avLst>
              <a:gd name="adj1" fmla="val 50000"/>
              <a:gd name="adj2" fmla="val 96832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</a:rPr>
              <a:t>ΔΗ</a:t>
            </a:r>
            <a:r>
              <a:rPr lang="el-GR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1528" name="AutoShape 24"/>
          <p:cNvSpPr>
            <a:spLocks noChangeArrowheads="1"/>
          </p:cNvSpPr>
          <p:nvPr/>
        </p:nvSpPr>
        <p:spPr bwMode="auto">
          <a:xfrm rot="5400000">
            <a:off x="3348038" y="1916112"/>
            <a:ext cx="3024188" cy="576263"/>
          </a:xfrm>
          <a:prstGeom prst="rightArrow">
            <a:avLst>
              <a:gd name="adj1" fmla="val 50000"/>
              <a:gd name="adj2" fmla="val 131198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</a:rPr>
              <a:t>ΔΗ</a:t>
            </a:r>
            <a:r>
              <a:rPr lang="el-GR" b="1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3096" name="Text Box 25"/>
          <p:cNvSpPr txBox="1">
            <a:spLocks noChangeArrowheads="1"/>
          </p:cNvSpPr>
          <p:nvPr/>
        </p:nvSpPr>
        <p:spPr bwMode="auto">
          <a:xfrm rot="-5400000">
            <a:off x="-429419" y="1948657"/>
            <a:ext cx="287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</a:rPr>
              <a:t>ενθαλπία (</a:t>
            </a:r>
            <a:r>
              <a:rPr lang="en-US">
                <a:solidFill>
                  <a:srgbClr val="000000"/>
                </a:solidFill>
              </a:rPr>
              <a:t>KJ)</a:t>
            </a:r>
            <a:endParaRPr lang="el-GR">
              <a:solidFill>
                <a:srgbClr val="000000"/>
              </a:solidFill>
            </a:endParaRPr>
          </a:p>
        </p:txBody>
      </p:sp>
      <p:sp>
        <p:nvSpPr>
          <p:cNvPr id="3097" name="Text Box 26"/>
          <p:cNvSpPr txBox="1">
            <a:spLocks noChangeArrowheads="1"/>
          </p:cNvSpPr>
          <p:nvPr/>
        </p:nvSpPr>
        <p:spPr bwMode="auto">
          <a:xfrm>
            <a:off x="395288" y="4149725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2400">
                <a:solidFill>
                  <a:srgbClr val="000000"/>
                </a:solidFill>
              </a:rPr>
              <a:t>Παρατηρούμε  ότι:</a:t>
            </a:r>
            <a:r>
              <a:rPr lang="el-GR">
                <a:solidFill>
                  <a:srgbClr val="000000"/>
                </a:solidFill>
              </a:rPr>
              <a:t>  </a:t>
            </a:r>
          </a:p>
        </p:txBody>
      </p:sp>
      <p:graphicFrame>
        <p:nvGraphicFramePr>
          <p:cNvPr id="3078" name="Object 27"/>
          <p:cNvGraphicFramePr>
            <a:graphicFrameLocks noChangeAspect="1"/>
          </p:cNvGraphicFramePr>
          <p:nvPr/>
        </p:nvGraphicFramePr>
        <p:xfrm>
          <a:off x="3130550" y="4076700"/>
          <a:ext cx="2520950" cy="560388"/>
        </p:xfrm>
        <a:graphic>
          <a:graphicData uri="http://schemas.openxmlformats.org/presentationml/2006/ole">
            <p:oleObj spid="_x0000_s6150" name="Equation" r:id="rId7" imgW="1143000" imgH="253800" progId="">
              <p:embed/>
            </p:oleObj>
          </a:graphicData>
        </a:graphic>
      </p:graphicFrame>
      <p:sp>
        <p:nvSpPr>
          <p:cNvPr id="3098" name="Text Box 28"/>
          <p:cNvSpPr txBox="1">
            <a:spLocks noChangeArrowheads="1"/>
          </p:cNvSpPr>
          <p:nvPr/>
        </p:nvSpPr>
        <p:spPr bwMode="auto">
          <a:xfrm>
            <a:off x="539750" y="4797425"/>
            <a:ext cx="7704138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2400">
                <a:solidFill>
                  <a:srgbClr val="000000"/>
                </a:solidFill>
              </a:rPr>
              <a:t>Πράγματι: ΔΗ</a:t>
            </a:r>
            <a:r>
              <a:rPr lang="el-GR" sz="2400" b="1" baseline="-25000">
                <a:solidFill>
                  <a:srgbClr val="000000"/>
                </a:solidFill>
              </a:rPr>
              <a:t>1</a:t>
            </a:r>
            <a:r>
              <a:rPr lang="el-GR" sz="2400">
                <a:solidFill>
                  <a:srgbClr val="000000"/>
                </a:solidFill>
              </a:rPr>
              <a:t>=-242</a:t>
            </a:r>
            <a:r>
              <a:rPr lang="en-US" sz="2400">
                <a:solidFill>
                  <a:srgbClr val="000000"/>
                </a:solidFill>
              </a:rPr>
              <a:t>KJ,  </a:t>
            </a:r>
            <a:r>
              <a:rPr lang="el-GR" sz="2400">
                <a:solidFill>
                  <a:srgbClr val="000000"/>
                </a:solidFill>
              </a:rPr>
              <a:t>ΔΗ</a:t>
            </a:r>
            <a:r>
              <a:rPr lang="el-GR" sz="2400" b="1" baseline="-25000">
                <a:solidFill>
                  <a:srgbClr val="000000"/>
                </a:solidFill>
              </a:rPr>
              <a:t>2</a:t>
            </a:r>
            <a:r>
              <a:rPr lang="el-GR" sz="2400">
                <a:solidFill>
                  <a:srgbClr val="000000"/>
                </a:solidFill>
              </a:rPr>
              <a:t>=-286</a:t>
            </a:r>
            <a:r>
              <a:rPr lang="en-US" sz="2400">
                <a:solidFill>
                  <a:srgbClr val="000000"/>
                </a:solidFill>
              </a:rPr>
              <a:t>KJ, </a:t>
            </a:r>
            <a:r>
              <a:rPr lang="el-GR" sz="2400">
                <a:solidFill>
                  <a:srgbClr val="000000"/>
                </a:solidFill>
              </a:rPr>
              <a:t>ΔΗ</a:t>
            </a:r>
            <a:r>
              <a:rPr lang="el-GR" sz="2400" b="1" baseline="-25000">
                <a:solidFill>
                  <a:srgbClr val="000000"/>
                </a:solidFill>
              </a:rPr>
              <a:t>3</a:t>
            </a:r>
            <a:r>
              <a:rPr lang="el-GR" sz="2400">
                <a:solidFill>
                  <a:srgbClr val="000000"/>
                </a:solidFill>
              </a:rPr>
              <a:t>=-292</a:t>
            </a:r>
            <a:r>
              <a:rPr lang="en-US" sz="2400">
                <a:solidFill>
                  <a:srgbClr val="000000"/>
                </a:solidFill>
              </a:rPr>
              <a:t>KJ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l-GR" sz="2400">
              <a:solidFill>
                <a:srgbClr val="000000"/>
              </a:solidFill>
            </a:endParaRPr>
          </a:p>
        </p:txBody>
      </p:sp>
      <p:sp>
        <p:nvSpPr>
          <p:cNvPr id="3099" name="Text Box 31"/>
          <p:cNvSpPr txBox="1">
            <a:spLocks noChangeArrowheads="1"/>
          </p:cNvSpPr>
          <p:nvPr/>
        </p:nvSpPr>
        <p:spPr bwMode="auto">
          <a:xfrm>
            <a:off x="1619250" y="333375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graphicFrame>
        <p:nvGraphicFramePr>
          <p:cNvPr id="3079" name="Object 32"/>
          <p:cNvGraphicFramePr>
            <a:graphicFrameLocks noChangeAspect="1"/>
          </p:cNvGraphicFramePr>
          <p:nvPr/>
        </p:nvGraphicFramePr>
        <p:xfrm>
          <a:off x="1476375" y="0"/>
          <a:ext cx="1655763" cy="628650"/>
        </p:xfrm>
        <a:graphic>
          <a:graphicData uri="http://schemas.openxmlformats.org/presentationml/2006/ole">
            <p:oleObj spid="_x0000_s6151" name="Equation" r:id="rId8" imgW="901440" imgH="393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6" grpId="0" animBg="1"/>
      <p:bldP spid="21527" grpId="0" animBg="1"/>
      <p:bldP spid="215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79388" y="188913"/>
            <a:ext cx="8713787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2400">
                <a:solidFill>
                  <a:srgbClr val="000000"/>
                </a:solidFill>
              </a:rPr>
              <a:t>Θεωρήστε  τώρα  την  ενδόθερμη  αντίδραση  διάσπασης  του  νερού  στα  συστατικά  του  στοιχεία Η</a:t>
            </a:r>
            <a:r>
              <a:rPr lang="el-GR" sz="2400" b="1" baseline="-25000">
                <a:solidFill>
                  <a:srgbClr val="000000"/>
                </a:solidFill>
              </a:rPr>
              <a:t>2</a:t>
            </a:r>
            <a:r>
              <a:rPr lang="en-US" sz="2400">
                <a:solidFill>
                  <a:srgbClr val="000000"/>
                </a:solidFill>
              </a:rPr>
              <a:t>(g)  </a:t>
            </a:r>
            <a:r>
              <a:rPr lang="el-GR" sz="2400">
                <a:solidFill>
                  <a:srgbClr val="000000"/>
                </a:solidFill>
              </a:rPr>
              <a:t>και </a:t>
            </a:r>
            <a:r>
              <a:rPr lang="en-US" sz="2400">
                <a:solidFill>
                  <a:srgbClr val="000000"/>
                </a:solidFill>
              </a:rPr>
              <a:t>O</a:t>
            </a:r>
            <a:r>
              <a:rPr lang="en-US" sz="2400" b="1" baseline="-25000">
                <a:solidFill>
                  <a:srgbClr val="000000"/>
                </a:solidFill>
              </a:rPr>
              <a:t>2</a:t>
            </a:r>
            <a:r>
              <a:rPr lang="en-US" sz="2400">
                <a:solidFill>
                  <a:srgbClr val="000000"/>
                </a:solidFill>
              </a:rPr>
              <a:t>(g)</a:t>
            </a:r>
            <a:r>
              <a:rPr lang="el-GR" sz="2400">
                <a:solidFill>
                  <a:srgbClr val="000000"/>
                </a:solidFill>
              </a:rPr>
              <a:t>. Θεωρητικά  μπορούν  να  γραφούν  τρεις  θερμοχημικές  εξισώσεις, ανάλογα  με  την  φυσική  κατάσταση  του  νερού</a:t>
            </a:r>
            <a:r>
              <a:rPr lang="el-GR">
                <a:solidFill>
                  <a:srgbClr val="000000"/>
                </a:solidFill>
              </a:rPr>
              <a:t>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4925" y="1844675"/>
            <a:ext cx="4573588" cy="2447925"/>
            <a:chOff x="180" y="1162"/>
            <a:chExt cx="2881" cy="1542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180" y="1162"/>
              <a:ext cx="2247" cy="1542"/>
              <a:chOff x="-92" y="890"/>
              <a:chExt cx="2247" cy="1542"/>
            </a:xfrm>
          </p:grpSpPr>
          <p:graphicFrame>
            <p:nvGraphicFramePr>
              <p:cNvPr id="4099" name="Object 5"/>
              <p:cNvGraphicFramePr>
                <a:graphicFrameLocks noChangeAspect="1"/>
              </p:cNvGraphicFramePr>
              <p:nvPr/>
            </p:nvGraphicFramePr>
            <p:xfrm>
              <a:off x="-84" y="890"/>
              <a:ext cx="2239" cy="496"/>
            </p:xfrm>
            <a:graphic>
              <a:graphicData uri="http://schemas.openxmlformats.org/presentationml/2006/ole">
                <p:oleObj spid="_x0000_s7171" name="Equation" r:id="rId3" imgW="1777680" imgH="393480" progId="">
                  <p:embed/>
                </p:oleObj>
              </a:graphicData>
            </a:graphic>
          </p:graphicFrame>
          <p:graphicFrame>
            <p:nvGraphicFramePr>
              <p:cNvPr id="4100" name="Object 6"/>
              <p:cNvGraphicFramePr>
                <a:graphicFrameLocks noChangeAspect="1"/>
              </p:cNvGraphicFramePr>
              <p:nvPr/>
            </p:nvGraphicFramePr>
            <p:xfrm>
              <a:off x="-84" y="1392"/>
              <a:ext cx="2207" cy="496"/>
            </p:xfrm>
            <a:graphic>
              <a:graphicData uri="http://schemas.openxmlformats.org/presentationml/2006/ole">
                <p:oleObj spid="_x0000_s7172" name="Equation" r:id="rId4" imgW="1752480" imgH="393480" progId="">
                  <p:embed/>
                </p:oleObj>
              </a:graphicData>
            </a:graphic>
          </p:graphicFrame>
          <p:graphicFrame>
            <p:nvGraphicFramePr>
              <p:cNvPr id="4101" name="Object 7"/>
              <p:cNvGraphicFramePr>
                <a:graphicFrameLocks noChangeAspect="1"/>
              </p:cNvGraphicFramePr>
              <p:nvPr/>
            </p:nvGraphicFramePr>
            <p:xfrm>
              <a:off x="-92" y="1936"/>
              <a:ext cx="2223" cy="496"/>
            </p:xfrm>
            <a:graphic>
              <a:graphicData uri="http://schemas.openxmlformats.org/presentationml/2006/ole">
                <p:oleObj spid="_x0000_s7173" name="Equation" r:id="rId5" imgW="1765080" imgH="393480" progId="">
                  <p:embed/>
                </p:oleObj>
              </a:graphicData>
            </a:graphic>
          </p:graphicFrame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2426" y="1298"/>
              <a:ext cx="635" cy="1248"/>
              <a:chOff x="2018" y="1026"/>
              <a:chExt cx="635" cy="1248"/>
            </a:xfrm>
          </p:grpSpPr>
          <p:sp>
            <p:nvSpPr>
              <p:cNvPr id="4135" name="Text Box 8"/>
              <p:cNvSpPr txBox="1">
                <a:spLocks noChangeArrowheads="1"/>
              </p:cNvSpPr>
              <p:nvPr/>
            </p:nvSpPr>
            <p:spPr bwMode="auto">
              <a:xfrm>
                <a:off x="2018" y="1026"/>
                <a:ext cx="63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l-GR" sz="2000">
                    <a:solidFill>
                      <a:srgbClr val="000000"/>
                    </a:solidFill>
                  </a:rPr>
                  <a:t>ΔΗ΄</a:t>
                </a:r>
                <a:r>
                  <a:rPr lang="el-GR" sz="2000" b="1" baseline="-250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4136" name="Text Box 9"/>
              <p:cNvSpPr txBox="1">
                <a:spLocks noChangeArrowheads="1"/>
              </p:cNvSpPr>
              <p:nvPr/>
            </p:nvSpPr>
            <p:spPr bwMode="auto">
              <a:xfrm>
                <a:off x="2018" y="1502"/>
                <a:ext cx="63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l-GR" sz="2000">
                    <a:solidFill>
                      <a:srgbClr val="000000"/>
                    </a:solidFill>
                  </a:rPr>
                  <a:t>ΔΗ΄</a:t>
                </a:r>
                <a:r>
                  <a:rPr lang="el-GR" sz="2000" b="1" baseline="-2500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4137" name="Text Box 10"/>
              <p:cNvSpPr txBox="1">
                <a:spLocks noChangeArrowheads="1"/>
              </p:cNvSpPr>
              <p:nvPr/>
            </p:nvSpPr>
            <p:spPr bwMode="auto">
              <a:xfrm>
                <a:off x="2064" y="2024"/>
                <a:ext cx="49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l-GR" sz="2000">
                    <a:solidFill>
                      <a:srgbClr val="000000"/>
                    </a:solidFill>
                  </a:rPr>
                  <a:t>ΔΗ΄</a:t>
                </a:r>
                <a:r>
                  <a:rPr lang="el-GR" sz="2000" b="1" baseline="-25000">
                    <a:solidFill>
                      <a:srgbClr val="000000"/>
                    </a:solidFill>
                  </a:rPr>
                  <a:t>3</a:t>
                </a:r>
              </a:p>
            </p:txBody>
          </p:sp>
        </p:grpSp>
      </p:grpSp>
      <p:sp>
        <p:nvSpPr>
          <p:cNvPr id="28702" name="AutoShape 30"/>
          <p:cNvSpPr>
            <a:spLocks noChangeArrowheads="1"/>
          </p:cNvSpPr>
          <p:nvPr/>
        </p:nvSpPr>
        <p:spPr bwMode="auto">
          <a:xfrm rot="-5400000">
            <a:off x="4968081" y="3537744"/>
            <a:ext cx="2447925" cy="503238"/>
          </a:xfrm>
          <a:prstGeom prst="rightArrow">
            <a:avLst>
              <a:gd name="adj1" fmla="val 50000"/>
              <a:gd name="adj2" fmla="val 121609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</a:rPr>
              <a:t>ΔΗ΄</a:t>
            </a:r>
            <a:r>
              <a:rPr lang="el-GR" b="1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8704" name="AutoShape 32"/>
          <p:cNvSpPr>
            <a:spLocks noChangeArrowheads="1"/>
          </p:cNvSpPr>
          <p:nvPr/>
        </p:nvSpPr>
        <p:spPr bwMode="auto">
          <a:xfrm rot="-5400000">
            <a:off x="5868194" y="3213894"/>
            <a:ext cx="1800225" cy="503237"/>
          </a:xfrm>
          <a:prstGeom prst="rightArrow">
            <a:avLst>
              <a:gd name="adj1" fmla="val 50000"/>
              <a:gd name="adj2" fmla="val 89432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</a:rPr>
              <a:t>ΔΗ΄</a:t>
            </a:r>
            <a:r>
              <a:rPr lang="el-GR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8705" name="AutoShape 33"/>
          <p:cNvSpPr>
            <a:spLocks noChangeArrowheads="1"/>
          </p:cNvSpPr>
          <p:nvPr/>
        </p:nvSpPr>
        <p:spPr bwMode="auto">
          <a:xfrm rot="-5400000">
            <a:off x="6696075" y="2889250"/>
            <a:ext cx="1150938" cy="503238"/>
          </a:xfrm>
          <a:prstGeom prst="rightArrow">
            <a:avLst>
              <a:gd name="adj1" fmla="val 50000"/>
              <a:gd name="adj2" fmla="val 5717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>
                <a:solidFill>
                  <a:srgbClr val="000000"/>
                </a:solidFill>
              </a:rPr>
              <a:t>ΔΗ΄</a:t>
            </a:r>
            <a:r>
              <a:rPr lang="el-GR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107950" y="4652963"/>
            <a:ext cx="4465638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2400">
                <a:solidFill>
                  <a:srgbClr val="000000"/>
                </a:solidFill>
              </a:rPr>
              <a:t>Ποια  είναι  η  σχέση  μεταξύ  ΔΗ΄</a:t>
            </a:r>
            <a:r>
              <a:rPr lang="el-GR" sz="2400" b="1" baseline="-25000">
                <a:solidFill>
                  <a:srgbClr val="000000"/>
                </a:solidFill>
              </a:rPr>
              <a:t>1 ,</a:t>
            </a:r>
            <a:r>
              <a:rPr lang="el-GR" sz="2400">
                <a:solidFill>
                  <a:srgbClr val="000000"/>
                </a:solidFill>
              </a:rPr>
              <a:t>ΔΗ΄</a:t>
            </a:r>
            <a:r>
              <a:rPr lang="el-GR" sz="2400" b="1" baseline="-25000">
                <a:solidFill>
                  <a:srgbClr val="000000"/>
                </a:solidFill>
              </a:rPr>
              <a:t>2 </a:t>
            </a:r>
            <a:r>
              <a:rPr lang="el-GR" sz="2400" b="1">
                <a:solidFill>
                  <a:srgbClr val="000000"/>
                </a:solidFill>
              </a:rPr>
              <a:t> </a:t>
            </a:r>
            <a:r>
              <a:rPr lang="el-GR" sz="2400">
                <a:solidFill>
                  <a:srgbClr val="000000"/>
                </a:solidFill>
              </a:rPr>
              <a:t>και</a:t>
            </a:r>
            <a:r>
              <a:rPr lang="el-GR" sz="2400" baseline="-25000">
                <a:solidFill>
                  <a:srgbClr val="000000"/>
                </a:solidFill>
              </a:rPr>
              <a:t> </a:t>
            </a:r>
            <a:r>
              <a:rPr lang="el-GR" sz="2400">
                <a:solidFill>
                  <a:srgbClr val="000000"/>
                </a:solidFill>
              </a:rPr>
              <a:t>ΔΗ΄</a:t>
            </a:r>
            <a:r>
              <a:rPr lang="el-GR" sz="2400" b="1" baseline="-25000">
                <a:solidFill>
                  <a:srgbClr val="000000"/>
                </a:solidFill>
              </a:rPr>
              <a:t>3 </a:t>
            </a:r>
            <a:r>
              <a:rPr lang="el-GR" sz="2400">
                <a:solidFill>
                  <a:srgbClr val="000000"/>
                </a:solidFill>
              </a:rPr>
              <a:t>;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l-GR" sz="2400" baseline="-25000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l-GR" sz="2400" baseline="-25000">
              <a:solidFill>
                <a:srgbClr val="000000"/>
              </a:solidFill>
            </a:endParaRPr>
          </a:p>
        </p:txBody>
      </p:sp>
      <p:grpSp>
        <p:nvGrpSpPr>
          <p:cNvPr id="5" name="Group 63"/>
          <p:cNvGrpSpPr>
            <a:grpSpLocks/>
          </p:cNvGrpSpPr>
          <p:nvPr/>
        </p:nvGrpSpPr>
        <p:grpSpPr bwMode="auto">
          <a:xfrm>
            <a:off x="4711700" y="1773238"/>
            <a:ext cx="3821113" cy="3455987"/>
            <a:chOff x="2968" y="1072"/>
            <a:chExt cx="2407" cy="2177"/>
          </a:xfrm>
        </p:grpSpPr>
        <p:sp>
          <p:nvSpPr>
            <p:cNvPr id="4111" name="Line 15"/>
            <p:cNvSpPr>
              <a:spLocks noChangeShapeType="1"/>
            </p:cNvSpPr>
            <p:nvPr/>
          </p:nvSpPr>
          <p:spPr bwMode="auto">
            <a:xfrm flipH="1" flipV="1">
              <a:off x="2971" y="1072"/>
              <a:ext cx="0" cy="21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12" name="Line 16"/>
            <p:cNvSpPr>
              <a:spLocks noChangeShapeType="1"/>
            </p:cNvSpPr>
            <p:nvPr/>
          </p:nvSpPr>
          <p:spPr bwMode="auto">
            <a:xfrm>
              <a:off x="2971" y="2296"/>
              <a:ext cx="544" cy="0"/>
            </a:xfrm>
            <a:prstGeom prst="line">
              <a:avLst/>
            </a:prstGeom>
            <a:noFill/>
            <a:ln w="76200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13" name="Line 17"/>
            <p:cNvSpPr>
              <a:spLocks noChangeShapeType="1"/>
            </p:cNvSpPr>
            <p:nvPr/>
          </p:nvSpPr>
          <p:spPr bwMode="auto">
            <a:xfrm>
              <a:off x="2971" y="2704"/>
              <a:ext cx="544" cy="0"/>
            </a:xfrm>
            <a:prstGeom prst="line">
              <a:avLst/>
            </a:prstGeom>
            <a:noFill/>
            <a:ln w="76200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14" name="Line 19"/>
            <p:cNvSpPr>
              <a:spLocks noChangeShapeType="1"/>
            </p:cNvSpPr>
            <p:nvPr/>
          </p:nvSpPr>
          <p:spPr bwMode="auto">
            <a:xfrm>
              <a:off x="2971" y="3113"/>
              <a:ext cx="544" cy="0"/>
            </a:xfrm>
            <a:prstGeom prst="line">
              <a:avLst/>
            </a:prstGeom>
            <a:noFill/>
            <a:ln w="7620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15" name="Text Box 20"/>
            <p:cNvSpPr txBox="1">
              <a:spLocks noChangeArrowheads="1"/>
            </p:cNvSpPr>
            <p:nvPr/>
          </p:nvSpPr>
          <p:spPr bwMode="auto">
            <a:xfrm>
              <a:off x="2971" y="2001"/>
              <a:ext cx="635" cy="250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H</a:t>
              </a:r>
              <a:r>
                <a:rPr lang="en-US" sz="2000" b="1" baseline="-25000">
                  <a:solidFill>
                    <a:srgbClr val="000000"/>
                  </a:solidFill>
                </a:rPr>
                <a:t>2</a:t>
              </a:r>
              <a:r>
                <a:rPr lang="en-US" sz="2000">
                  <a:solidFill>
                    <a:srgbClr val="000000"/>
                  </a:solidFill>
                </a:rPr>
                <a:t>O </a:t>
              </a:r>
              <a:r>
                <a:rPr lang="en-US" sz="2000" b="1" baseline="-25000">
                  <a:solidFill>
                    <a:srgbClr val="000000"/>
                  </a:solidFill>
                </a:rPr>
                <a:t>(g)</a:t>
              </a:r>
              <a:endParaRPr lang="el-GR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4116" name="Text Box 21"/>
            <p:cNvSpPr txBox="1">
              <a:spLocks noChangeArrowheads="1"/>
            </p:cNvSpPr>
            <p:nvPr/>
          </p:nvSpPr>
          <p:spPr bwMode="auto">
            <a:xfrm>
              <a:off x="2971" y="2387"/>
              <a:ext cx="635" cy="250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H</a:t>
              </a:r>
              <a:r>
                <a:rPr lang="en-US" sz="2000" b="1" baseline="-25000">
                  <a:solidFill>
                    <a:srgbClr val="000000"/>
                  </a:solidFill>
                </a:rPr>
                <a:t>2</a:t>
              </a:r>
              <a:r>
                <a:rPr lang="en-US" sz="2000">
                  <a:solidFill>
                    <a:srgbClr val="000000"/>
                  </a:solidFill>
                </a:rPr>
                <a:t>O </a:t>
              </a:r>
              <a:r>
                <a:rPr lang="en-US" sz="2000" b="1" baseline="-25000">
                  <a:solidFill>
                    <a:srgbClr val="000000"/>
                  </a:solidFill>
                </a:rPr>
                <a:t>(l)</a:t>
              </a:r>
              <a:endParaRPr lang="el-GR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4117" name="Text Box 22"/>
            <p:cNvSpPr txBox="1">
              <a:spLocks noChangeArrowheads="1"/>
            </p:cNvSpPr>
            <p:nvPr/>
          </p:nvSpPr>
          <p:spPr bwMode="auto">
            <a:xfrm>
              <a:off x="2971" y="2817"/>
              <a:ext cx="635" cy="250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H</a:t>
              </a:r>
              <a:r>
                <a:rPr lang="en-US" sz="2000" b="1" baseline="-25000">
                  <a:solidFill>
                    <a:srgbClr val="000000"/>
                  </a:solidFill>
                </a:rPr>
                <a:t>2</a:t>
              </a:r>
              <a:r>
                <a:rPr lang="en-US" sz="2000">
                  <a:solidFill>
                    <a:srgbClr val="000000"/>
                  </a:solidFill>
                </a:rPr>
                <a:t>O </a:t>
              </a:r>
              <a:r>
                <a:rPr lang="en-US" sz="2000" b="1" baseline="-25000">
                  <a:solidFill>
                    <a:srgbClr val="000000"/>
                  </a:solidFill>
                </a:rPr>
                <a:t>(s)</a:t>
              </a:r>
              <a:endParaRPr lang="el-GR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4118" name="Line 23"/>
            <p:cNvSpPr>
              <a:spLocks noChangeShapeType="1"/>
            </p:cNvSpPr>
            <p:nvPr/>
          </p:nvSpPr>
          <p:spPr bwMode="auto">
            <a:xfrm>
              <a:off x="3515" y="2296"/>
              <a:ext cx="117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19" name="Line 24"/>
            <p:cNvSpPr>
              <a:spLocks noChangeShapeType="1"/>
            </p:cNvSpPr>
            <p:nvPr/>
          </p:nvSpPr>
          <p:spPr bwMode="auto">
            <a:xfrm>
              <a:off x="3515" y="2704"/>
              <a:ext cx="117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20" name="Line 25"/>
            <p:cNvSpPr>
              <a:spLocks noChangeShapeType="1"/>
            </p:cNvSpPr>
            <p:nvPr/>
          </p:nvSpPr>
          <p:spPr bwMode="auto">
            <a:xfrm>
              <a:off x="3515" y="3113"/>
              <a:ext cx="117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21" name="Line 27"/>
            <p:cNvSpPr>
              <a:spLocks noChangeShapeType="1"/>
            </p:cNvSpPr>
            <p:nvPr/>
          </p:nvSpPr>
          <p:spPr bwMode="auto">
            <a:xfrm>
              <a:off x="4150" y="1570"/>
              <a:ext cx="1225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srgbClr val="000000"/>
                </a:solidFill>
              </a:endParaRPr>
            </a:p>
          </p:txBody>
        </p:sp>
        <p:graphicFrame>
          <p:nvGraphicFramePr>
            <p:cNvPr id="4098" name="Object 29"/>
            <p:cNvGraphicFramePr>
              <a:graphicFrameLocks noChangeAspect="1"/>
            </p:cNvGraphicFramePr>
            <p:nvPr/>
          </p:nvGraphicFramePr>
          <p:xfrm>
            <a:off x="4153" y="1162"/>
            <a:ext cx="1219" cy="387"/>
          </p:xfrm>
          <a:graphic>
            <a:graphicData uri="http://schemas.openxmlformats.org/presentationml/2006/ole">
              <p:oleObj spid="_x0000_s7170" name="Equation" r:id="rId6" imgW="1054080" imgH="393480" progId="">
                <p:embed/>
              </p:oleObj>
            </a:graphicData>
          </a:graphic>
        </p:graphicFrame>
        <p:sp>
          <p:nvSpPr>
            <p:cNvPr id="4122" name="Line 31"/>
            <p:cNvSpPr>
              <a:spLocks noChangeShapeType="1"/>
            </p:cNvSpPr>
            <p:nvPr/>
          </p:nvSpPr>
          <p:spPr bwMode="auto">
            <a:xfrm flipH="1">
              <a:off x="2971" y="1570"/>
              <a:ext cx="117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23" name="Line 35"/>
            <p:cNvSpPr>
              <a:spLocks noChangeShapeType="1"/>
            </p:cNvSpPr>
            <p:nvPr/>
          </p:nvSpPr>
          <p:spPr bwMode="auto">
            <a:xfrm>
              <a:off x="2971" y="2704"/>
              <a:ext cx="544" cy="0"/>
            </a:xfrm>
            <a:prstGeom prst="line">
              <a:avLst/>
            </a:prstGeom>
            <a:noFill/>
            <a:ln w="76200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24" name="Line 36"/>
            <p:cNvSpPr>
              <a:spLocks noChangeShapeType="1"/>
            </p:cNvSpPr>
            <p:nvPr/>
          </p:nvSpPr>
          <p:spPr bwMode="auto">
            <a:xfrm>
              <a:off x="2971" y="3113"/>
              <a:ext cx="544" cy="0"/>
            </a:xfrm>
            <a:prstGeom prst="line">
              <a:avLst/>
            </a:prstGeom>
            <a:noFill/>
            <a:ln w="7620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25" name="Line 53"/>
            <p:cNvSpPr>
              <a:spLocks noChangeShapeType="1"/>
            </p:cNvSpPr>
            <p:nvPr/>
          </p:nvSpPr>
          <p:spPr bwMode="auto">
            <a:xfrm flipH="1" flipV="1">
              <a:off x="2968" y="1072"/>
              <a:ext cx="0" cy="21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26" name="Line 54"/>
            <p:cNvSpPr>
              <a:spLocks noChangeShapeType="1"/>
            </p:cNvSpPr>
            <p:nvPr/>
          </p:nvSpPr>
          <p:spPr bwMode="auto">
            <a:xfrm>
              <a:off x="2968" y="2296"/>
              <a:ext cx="544" cy="0"/>
            </a:xfrm>
            <a:prstGeom prst="line">
              <a:avLst/>
            </a:prstGeom>
            <a:noFill/>
            <a:ln w="76200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27" name="Text Box 55"/>
            <p:cNvSpPr txBox="1">
              <a:spLocks noChangeArrowheads="1"/>
            </p:cNvSpPr>
            <p:nvPr/>
          </p:nvSpPr>
          <p:spPr bwMode="auto">
            <a:xfrm>
              <a:off x="2968" y="2001"/>
              <a:ext cx="635" cy="250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H</a:t>
              </a:r>
              <a:r>
                <a:rPr lang="en-US" sz="2000" b="1" baseline="-25000">
                  <a:solidFill>
                    <a:srgbClr val="000000"/>
                  </a:solidFill>
                </a:rPr>
                <a:t>2</a:t>
              </a:r>
              <a:r>
                <a:rPr lang="en-US" sz="2000">
                  <a:solidFill>
                    <a:srgbClr val="000000"/>
                  </a:solidFill>
                </a:rPr>
                <a:t>O </a:t>
              </a:r>
              <a:r>
                <a:rPr lang="en-US" sz="2000" b="1" baseline="-25000">
                  <a:solidFill>
                    <a:srgbClr val="000000"/>
                  </a:solidFill>
                </a:rPr>
                <a:t>(g)</a:t>
              </a:r>
              <a:endParaRPr lang="el-GR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4128" name="Text Box 56"/>
            <p:cNvSpPr txBox="1">
              <a:spLocks noChangeArrowheads="1"/>
            </p:cNvSpPr>
            <p:nvPr/>
          </p:nvSpPr>
          <p:spPr bwMode="auto">
            <a:xfrm>
              <a:off x="2968" y="2387"/>
              <a:ext cx="635" cy="250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H</a:t>
              </a:r>
              <a:r>
                <a:rPr lang="en-US" sz="2000" b="1" baseline="-25000">
                  <a:solidFill>
                    <a:srgbClr val="000000"/>
                  </a:solidFill>
                </a:rPr>
                <a:t>2</a:t>
              </a:r>
              <a:r>
                <a:rPr lang="en-US" sz="2000">
                  <a:solidFill>
                    <a:srgbClr val="000000"/>
                  </a:solidFill>
                </a:rPr>
                <a:t>O </a:t>
              </a:r>
              <a:r>
                <a:rPr lang="en-US" sz="2000" b="1" baseline="-25000">
                  <a:solidFill>
                    <a:srgbClr val="000000"/>
                  </a:solidFill>
                </a:rPr>
                <a:t>(l)</a:t>
              </a:r>
              <a:endParaRPr lang="el-GR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4129" name="Text Box 57"/>
            <p:cNvSpPr txBox="1">
              <a:spLocks noChangeArrowheads="1"/>
            </p:cNvSpPr>
            <p:nvPr/>
          </p:nvSpPr>
          <p:spPr bwMode="auto">
            <a:xfrm>
              <a:off x="2968" y="2817"/>
              <a:ext cx="635" cy="250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H</a:t>
              </a:r>
              <a:r>
                <a:rPr lang="en-US" sz="2000" b="1" baseline="-25000">
                  <a:solidFill>
                    <a:srgbClr val="000000"/>
                  </a:solidFill>
                </a:rPr>
                <a:t>2</a:t>
              </a:r>
              <a:r>
                <a:rPr lang="en-US" sz="2000">
                  <a:solidFill>
                    <a:srgbClr val="000000"/>
                  </a:solidFill>
                </a:rPr>
                <a:t>O </a:t>
              </a:r>
              <a:r>
                <a:rPr lang="en-US" sz="2000" b="1" baseline="-25000">
                  <a:solidFill>
                    <a:srgbClr val="000000"/>
                  </a:solidFill>
                </a:rPr>
                <a:t>(s)</a:t>
              </a:r>
              <a:endParaRPr lang="el-GR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4130" name="Line 59"/>
            <p:cNvSpPr>
              <a:spLocks noChangeShapeType="1"/>
            </p:cNvSpPr>
            <p:nvPr/>
          </p:nvSpPr>
          <p:spPr bwMode="auto">
            <a:xfrm flipH="1">
              <a:off x="2968" y="1570"/>
              <a:ext cx="117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31" name="Line 60"/>
            <p:cNvSpPr>
              <a:spLocks noChangeShapeType="1"/>
            </p:cNvSpPr>
            <p:nvPr/>
          </p:nvSpPr>
          <p:spPr bwMode="auto">
            <a:xfrm>
              <a:off x="2968" y="2704"/>
              <a:ext cx="544" cy="0"/>
            </a:xfrm>
            <a:prstGeom prst="line">
              <a:avLst/>
            </a:prstGeom>
            <a:noFill/>
            <a:ln w="76200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srgbClr val="000000"/>
                </a:solidFill>
              </a:endParaRPr>
            </a:p>
          </p:txBody>
        </p:sp>
        <p:sp>
          <p:nvSpPr>
            <p:cNvPr id="4132" name="Line 61"/>
            <p:cNvSpPr>
              <a:spLocks noChangeShapeType="1"/>
            </p:cNvSpPr>
            <p:nvPr/>
          </p:nvSpPr>
          <p:spPr bwMode="auto">
            <a:xfrm>
              <a:off x="2968" y="3113"/>
              <a:ext cx="544" cy="0"/>
            </a:xfrm>
            <a:prstGeom prst="line">
              <a:avLst/>
            </a:prstGeom>
            <a:noFill/>
            <a:ln w="7620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srgbClr val="000000"/>
                </a:solidFill>
              </a:endParaRPr>
            </a:p>
          </p:txBody>
        </p:sp>
      </p:grpSp>
      <p:sp>
        <p:nvSpPr>
          <p:cNvPr id="4109" name="Text Box 64"/>
          <p:cNvSpPr txBox="1">
            <a:spLocks noChangeArrowheads="1"/>
          </p:cNvSpPr>
          <p:nvPr/>
        </p:nvSpPr>
        <p:spPr bwMode="auto">
          <a:xfrm>
            <a:off x="5435600" y="5876925"/>
            <a:ext cx="3457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28738" name="Text Box 66"/>
          <p:cNvSpPr txBox="1">
            <a:spLocks noChangeArrowheads="1"/>
          </p:cNvSpPr>
          <p:nvPr/>
        </p:nvSpPr>
        <p:spPr bwMode="auto">
          <a:xfrm>
            <a:off x="4427538" y="5622925"/>
            <a:ext cx="4537075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2400">
                <a:solidFill>
                  <a:srgbClr val="000000"/>
                </a:solidFill>
              </a:rPr>
              <a:t>Προφανώς ΔΗ΄</a:t>
            </a:r>
            <a:r>
              <a:rPr lang="el-GR" sz="2400" b="1" baseline="-25000">
                <a:solidFill>
                  <a:srgbClr val="000000"/>
                </a:solidFill>
              </a:rPr>
              <a:t>1 </a:t>
            </a:r>
            <a:r>
              <a:rPr lang="el-GR" sz="2400" b="1">
                <a:solidFill>
                  <a:srgbClr val="000000"/>
                </a:solidFill>
              </a:rPr>
              <a:t>&lt; </a:t>
            </a:r>
            <a:r>
              <a:rPr lang="el-GR" sz="2400">
                <a:solidFill>
                  <a:srgbClr val="000000"/>
                </a:solidFill>
              </a:rPr>
              <a:t>ΔΗ΄</a:t>
            </a:r>
            <a:r>
              <a:rPr lang="el-GR" sz="2400" b="1" baseline="-25000">
                <a:solidFill>
                  <a:srgbClr val="000000"/>
                </a:solidFill>
              </a:rPr>
              <a:t>2 </a:t>
            </a:r>
            <a:r>
              <a:rPr lang="el-GR" sz="2400" b="1">
                <a:solidFill>
                  <a:srgbClr val="000000"/>
                </a:solidFill>
              </a:rPr>
              <a:t>&lt;</a:t>
            </a:r>
            <a:r>
              <a:rPr lang="el-GR" sz="2400">
                <a:solidFill>
                  <a:srgbClr val="000000"/>
                </a:solidFill>
              </a:rPr>
              <a:t>ΔΗ΄</a:t>
            </a:r>
            <a:r>
              <a:rPr lang="el-GR" sz="2400" b="1" baseline="-25000">
                <a:solidFill>
                  <a:srgbClr val="000000"/>
                </a:solidFill>
              </a:rPr>
              <a:t>3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87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2" grpId="0" animBg="1"/>
      <p:bldP spid="28704" grpId="0" animBg="1"/>
      <p:bldP spid="28705" grpId="0" animBg="1"/>
      <p:bldP spid="28706" grpId="0"/>
      <p:bldP spid="287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b="1" smtClean="0">
                <a:solidFill>
                  <a:srgbClr val="FF0000"/>
                </a:solidFill>
              </a:rPr>
              <a:t>3.Συνθήκες  πίεσης  και  θερμοκρασίας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539750" y="1484313"/>
            <a:ext cx="71278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2400">
                <a:solidFill>
                  <a:srgbClr val="000000"/>
                </a:solidFill>
              </a:rPr>
              <a:t>Όταν  αλλάζουν  οι  συνθήκες  πίεσης  και  θερμοκρασίας στις  οποίες  πραγματοποιείται  μια  αντίδραση, μεταβάλλονται  οι ενθαλπίες  αντιδρώντων  και  προϊόντων  με  αποτέλεσμα  να  μεταβάλλεται  και  η  ενθαλπία  της  αντίδρασης. Για  συγκριτικούς  λόγους  λοιπόν  έχει  καθοριστεί  οι  μεταβολές  ενθαλπίας  να  αναφέρονται  σε αντιδρώντα  και  προϊόντα  που  βρίσκονται όλα  στην  ίδια  κατάσταση, την  πρότυπη  τους  κατάσταση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95288" y="260350"/>
            <a:ext cx="7848600" cy="532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2400">
                <a:solidFill>
                  <a:srgbClr val="000000"/>
                </a:solidFill>
              </a:rPr>
              <a:t>Πρότυπη  κατάσταση  μιας  ουσίας  είναι  η  πιο σταθερή  της  μορφή  σε 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l-GR" sz="2400">
                <a:solidFill>
                  <a:srgbClr val="000000"/>
                </a:solidFill>
              </a:rPr>
              <a:t>Θερμοκρασία 25</a:t>
            </a:r>
            <a:r>
              <a:rPr lang="el-GR" sz="2400" baseline="30000">
                <a:solidFill>
                  <a:srgbClr val="000000"/>
                </a:solidFill>
              </a:rPr>
              <a:t>ο</a:t>
            </a:r>
            <a:r>
              <a:rPr lang="el-GR" sz="2400">
                <a:solidFill>
                  <a:srgbClr val="000000"/>
                </a:solidFill>
              </a:rPr>
              <a:t> </a:t>
            </a:r>
            <a:r>
              <a:rPr lang="en-US" sz="2400">
                <a:solidFill>
                  <a:srgbClr val="000000"/>
                </a:solidFill>
              </a:rPr>
              <a:t>C(278K)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l-GR" sz="2400">
                <a:solidFill>
                  <a:srgbClr val="000000"/>
                </a:solidFill>
              </a:rPr>
              <a:t>Πίεση  1</a:t>
            </a:r>
            <a:r>
              <a:rPr lang="en-US" sz="2400">
                <a:solidFill>
                  <a:srgbClr val="000000"/>
                </a:solidFill>
              </a:rPr>
              <a:t>atm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2400">
                <a:solidFill>
                  <a:srgbClr val="000000"/>
                </a:solidFill>
              </a:rPr>
              <a:t>και  για  διαλύματα 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l-GR" sz="2400">
                <a:solidFill>
                  <a:srgbClr val="000000"/>
                </a:solidFill>
              </a:rPr>
              <a:t>Συγκέντρωση  </a:t>
            </a:r>
            <a:r>
              <a:rPr lang="en-US" sz="2400">
                <a:solidFill>
                  <a:srgbClr val="000000"/>
                </a:solidFill>
              </a:rPr>
              <a:t>C=</a:t>
            </a:r>
            <a:r>
              <a:rPr lang="el-GR" sz="2400">
                <a:solidFill>
                  <a:srgbClr val="000000"/>
                </a:solidFill>
              </a:rPr>
              <a:t>1Μ.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l-GR" sz="2400">
                <a:solidFill>
                  <a:srgbClr val="000000"/>
                </a:solidFill>
              </a:rPr>
              <a:t>Όταν   λοιπόν  αντιδρώντα  και  προϊόντα  λαμβάνονται  σε  πρότυπη  κατάσταση, τότε  η  μεταβολή  ενθαλπίας  της  αντίδρασης λέγεται  πρότυπη  μεταβολή  ενθαλπίας ή  πιο  απλά  πρότυπη  ενθαλπία  και  συμβολίζεται  με  </a:t>
            </a:r>
            <a:r>
              <a:rPr lang="el-GR" sz="4400" b="1">
                <a:solidFill>
                  <a:srgbClr val="FF0000"/>
                </a:solidFill>
              </a:rPr>
              <a:t>ΔΗ</a:t>
            </a:r>
            <a:r>
              <a:rPr lang="el-GR" sz="4400" b="1" baseline="300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68313" y="5661025"/>
            <a:ext cx="84248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sz="2400">
                <a:solidFill>
                  <a:srgbClr val="000000"/>
                </a:solidFill>
              </a:rPr>
              <a:t>Προσοχή!!! Δεν  πρέπει  να συγχέουμε  την  </a:t>
            </a:r>
            <a:r>
              <a:rPr lang="el-GR" sz="2400" b="1">
                <a:solidFill>
                  <a:srgbClr val="FF0000"/>
                </a:solidFill>
              </a:rPr>
              <a:t>πρότυπη  κατάσταση</a:t>
            </a:r>
            <a:r>
              <a:rPr lang="el-GR" sz="2400">
                <a:solidFill>
                  <a:srgbClr val="000000"/>
                </a:solidFill>
              </a:rPr>
              <a:t>( </a:t>
            </a:r>
            <a:r>
              <a:rPr lang="el-GR" sz="2400" b="1">
                <a:solidFill>
                  <a:srgbClr val="000000"/>
                </a:solidFill>
              </a:rPr>
              <a:t>1</a:t>
            </a:r>
            <a:r>
              <a:rPr lang="en-US" sz="2400" b="1">
                <a:solidFill>
                  <a:srgbClr val="000000"/>
                </a:solidFill>
              </a:rPr>
              <a:t>atm, </a:t>
            </a:r>
            <a:r>
              <a:rPr lang="en-US" sz="2400" b="1" u="sng">
                <a:solidFill>
                  <a:srgbClr val="000000"/>
                </a:solidFill>
              </a:rPr>
              <a:t>298K</a:t>
            </a:r>
            <a:r>
              <a:rPr lang="en-US" sz="2400">
                <a:solidFill>
                  <a:srgbClr val="000000"/>
                </a:solidFill>
              </a:rPr>
              <a:t>) </a:t>
            </a:r>
            <a:r>
              <a:rPr lang="el-GR" sz="2400">
                <a:solidFill>
                  <a:srgbClr val="000000"/>
                </a:solidFill>
              </a:rPr>
              <a:t>με τις  </a:t>
            </a:r>
            <a:r>
              <a:rPr lang="el-GR" sz="2400" b="1">
                <a:solidFill>
                  <a:srgbClr val="FF0000"/>
                </a:solidFill>
              </a:rPr>
              <a:t>πρότυπες συνθήκες</a:t>
            </a:r>
            <a:r>
              <a:rPr lang="el-GR" sz="2400">
                <a:solidFill>
                  <a:srgbClr val="000000"/>
                </a:solidFill>
              </a:rPr>
              <a:t> (</a:t>
            </a:r>
            <a:r>
              <a:rPr lang="en-US" sz="2400">
                <a:solidFill>
                  <a:srgbClr val="000000"/>
                </a:solidFill>
              </a:rPr>
              <a:t>stp: </a:t>
            </a:r>
            <a:r>
              <a:rPr lang="en-US" sz="2400" b="1">
                <a:solidFill>
                  <a:srgbClr val="000000"/>
                </a:solidFill>
              </a:rPr>
              <a:t>1atm,</a:t>
            </a:r>
            <a:r>
              <a:rPr lang="en-US" sz="2400" b="1" u="sng">
                <a:solidFill>
                  <a:srgbClr val="000000"/>
                </a:solidFill>
              </a:rPr>
              <a:t>273K</a:t>
            </a:r>
            <a:r>
              <a:rPr lang="en-US" sz="2400">
                <a:solidFill>
                  <a:srgbClr val="000000"/>
                </a:solidFill>
              </a:rPr>
              <a:t>)</a:t>
            </a:r>
            <a:endParaRPr lang="el-GR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533</Words>
  <Application>Microsoft Office PowerPoint</Application>
  <PresentationFormat>Προβολή στην οθόνη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2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Θέμα του Office</vt:lpstr>
      <vt:lpstr>Προεπιλεγμένη σχεδίαση</vt:lpstr>
      <vt:lpstr>Equation</vt:lpstr>
      <vt:lpstr>FXChem</vt:lpstr>
      <vt:lpstr>Διαφάνεια 1</vt:lpstr>
      <vt:lpstr>1.Φύση  των  αντιδρώντων</vt:lpstr>
      <vt:lpstr>Διαφάνεια 3</vt:lpstr>
      <vt:lpstr>2.Φυσική  κατάσταση  αντιδρώντων και  προϊόντων</vt:lpstr>
      <vt:lpstr>Διαφάνεια 5</vt:lpstr>
      <vt:lpstr>Διαφάνεια 6</vt:lpstr>
      <vt:lpstr>3.Συνθήκες  πίεσης  και  θερμοκρασίας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anestis</dc:creator>
  <cp:lastModifiedBy>anestis</cp:lastModifiedBy>
  <cp:revision>2</cp:revision>
  <dcterms:created xsi:type="dcterms:W3CDTF">2019-09-25T13:00:41Z</dcterms:created>
  <dcterms:modified xsi:type="dcterms:W3CDTF">2019-09-25T13:06:50Z</dcterms:modified>
</cp:coreProperties>
</file>