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65" r:id="rId3"/>
    <p:sldId id="266" r:id="rId4"/>
    <p:sldId id="267" r:id="rId5"/>
    <p:sldId id="268" r:id="rId6"/>
    <p:sldId id="257" r:id="rId7"/>
    <p:sldId id="260" r:id="rId8"/>
    <p:sldId id="314" r:id="rId9"/>
    <p:sldId id="315" r:id="rId10"/>
    <p:sldId id="261" r:id="rId11"/>
    <p:sldId id="258" r:id="rId12"/>
    <p:sldId id="262" r:id="rId13"/>
    <p:sldId id="259" r:id="rId14"/>
    <p:sldId id="263" r:id="rId15"/>
    <p:sldId id="264" r:id="rId16"/>
    <p:sldId id="269" r:id="rId17"/>
    <p:sldId id="313" r:id="rId18"/>
    <p:sldId id="270" r:id="rId19"/>
    <p:sldId id="271" r:id="rId20"/>
    <p:sldId id="272" r:id="rId21"/>
    <p:sldId id="296" r:id="rId22"/>
    <p:sldId id="297" r:id="rId23"/>
    <p:sldId id="298" r:id="rId24"/>
    <p:sldId id="299" r:id="rId25"/>
    <p:sldId id="273" r:id="rId26"/>
    <p:sldId id="274" r:id="rId27"/>
    <p:sldId id="275" r:id="rId28"/>
    <p:sldId id="276" r:id="rId29"/>
    <p:sldId id="277" r:id="rId30"/>
    <p:sldId id="278" r:id="rId31"/>
    <p:sldId id="279" r:id="rId32"/>
    <p:sldId id="280" r:id="rId33"/>
    <p:sldId id="281" r:id="rId34"/>
    <p:sldId id="282" r:id="rId35"/>
    <p:sldId id="283" r:id="rId36"/>
    <p:sldId id="295" r:id="rId37"/>
    <p:sldId id="300" r:id="rId38"/>
    <p:sldId id="287" r:id="rId39"/>
    <p:sldId id="285" r:id="rId40"/>
    <p:sldId id="286" r:id="rId41"/>
    <p:sldId id="288" r:id="rId42"/>
    <p:sldId id="289" r:id="rId43"/>
    <p:sldId id="290" r:id="rId44"/>
    <p:sldId id="291" r:id="rId45"/>
    <p:sldId id="292" r:id="rId46"/>
    <p:sldId id="294" r:id="rId47"/>
    <p:sldId id="301" r:id="rId48"/>
    <p:sldId id="293" r:id="rId49"/>
    <p:sldId id="302" r:id="rId50"/>
    <p:sldId id="303" r:id="rId51"/>
    <p:sldId id="304" r:id="rId52"/>
    <p:sldId id="305" r:id="rId53"/>
    <p:sldId id="306" r:id="rId54"/>
    <p:sldId id="307" r:id="rId55"/>
    <p:sldId id="308" r:id="rId56"/>
    <p:sldId id="309" r:id="rId57"/>
    <p:sldId id="310" r:id="rId58"/>
    <p:sldId id="311"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3F797-5146-43F1-9A85-04000BD0A0F4}"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l-GR"/>
        </a:p>
      </dgm:t>
    </dgm:pt>
    <dgm:pt modelId="{D9BC4B0F-5937-4CD9-97F3-D5F195934FBB}">
      <dgm:prSet phldrT="[Κείμενο]" custT="1">
        <dgm:style>
          <a:lnRef idx="2">
            <a:schemeClr val="accent2"/>
          </a:lnRef>
          <a:fillRef idx="1">
            <a:schemeClr val="lt1"/>
          </a:fillRef>
          <a:effectRef idx="0">
            <a:schemeClr val="accent2"/>
          </a:effectRef>
          <a:fontRef idx="minor">
            <a:schemeClr val="dk1"/>
          </a:fontRef>
        </dgm:style>
      </dgm:prSet>
      <dgm:spPr/>
      <dgm:t>
        <a:bodyPr/>
        <a:lstStyle/>
        <a:p>
          <a:r>
            <a:rPr lang="el-GR" sz="2800" dirty="0" smtClean="0">
              <a:solidFill>
                <a:schemeClr val="tx1"/>
              </a:solidFill>
            </a:rPr>
            <a:t>Φωνολογική επίγνωση </a:t>
          </a:r>
          <a:endParaRPr lang="el-GR" sz="2800" dirty="0">
            <a:solidFill>
              <a:schemeClr val="tx1"/>
            </a:solidFill>
          </a:endParaRPr>
        </a:p>
      </dgm:t>
    </dgm:pt>
    <dgm:pt modelId="{044CAEBA-6DF4-4B35-BF86-2CC70D2CD41A}" type="parTrans" cxnId="{FE3BB0FF-57DB-4BCB-8A5E-D73BD0F4C481}">
      <dgm:prSet/>
      <dgm:spPr/>
      <dgm:t>
        <a:bodyPr/>
        <a:lstStyle/>
        <a:p>
          <a:endParaRPr lang="el-GR"/>
        </a:p>
      </dgm:t>
    </dgm:pt>
    <dgm:pt modelId="{2A862A9E-A60D-454A-9779-BDF96BCA7A16}" type="sibTrans" cxnId="{FE3BB0FF-57DB-4BCB-8A5E-D73BD0F4C481}">
      <dgm:prSet/>
      <dgm:spPr/>
      <dgm:t>
        <a:bodyPr/>
        <a:lstStyle/>
        <a:p>
          <a:endParaRPr lang="el-GR"/>
        </a:p>
      </dgm:t>
    </dgm:pt>
    <dgm:pt modelId="{47B9C83A-58C8-420D-970D-06965207F9A3}">
      <dgm:prSet custT="1">
        <dgm:style>
          <a:lnRef idx="1">
            <a:schemeClr val="accent4"/>
          </a:lnRef>
          <a:fillRef idx="2">
            <a:schemeClr val="accent4"/>
          </a:fillRef>
          <a:effectRef idx="1">
            <a:schemeClr val="accent4"/>
          </a:effectRef>
          <a:fontRef idx="minor">
            <a:schemeClr val="dk1"/>
          </a:fontRef>
        </dgm:style>
      </dgm:prSet>
      <dgm:spPr/>
      <dgm:t>
        <a:bodyPr/>
        <a:lstStyle/>
        <a:p>
          <a:r>
            <a:rPr lang="el-GR" sz="2000" b="1" dirty="0" smtClean="0">
              <a:solidFill>
                <a:schemeClr val="tx1"/>
              </a:solidFill>
              <a:latin typeface="Arial"/>
              <a:cs typeface="Arial"/>
            </a:rPr>
            <a:t>Διάκριση</a:t>
          </a:r>
        </a:p>
        <a:p>
          <a:r>
            <a:rPr lang="el-GR" sz="2000" b="1" dirty="0" smtClean="0">
              <a:solidFill>
                <a:schemeClr val="tx1"/>
              </a:solidFill>
              <a:latin typeface="Arial"/>
              <a:cs typeface="Arial"/>
            </a:rPr>
            <a:t>Φωνημάτων  </a:t>
          </a:r>
          <a:endParaRPr lang="el-GR" sz="2000" b="1" dirty="0">
            <a:solidFill>
              <a:schemeClr val="tx1"/>
            </a:solidFill>
            <a:latin typeface="Arial"/>
            <a:cs typeface="Arial"/>
          </a:endParaRPr>
        </a:p>
      </dgm:t>
    </dgm:pt>
    <dgm:pt modelId="{600BD6AE-BBC6-4FB3-8FC6-BBBBC82E8738}" type="parTrans" cxnId="{2B96B8E8-0CC0-4306-8073-3C7D1F7156D9}">
      <dgm:prSet/>
      <dgm:spPr/>
      <dgm:t>
        <a:bodyPr/>
        <a:lstStyle/>
        <a:p>
          <a:endParaRPr lang="el-GR"/>
        </a:p>
      </dgm:t>
    </dgm:pt>
    <dgm:pt modelId="{E5F44433-263F-449E-9125-BFC62BD1ED52}" type="sibTrans" cxnId="{2B96B8E8-0CC0-4306-8073-3C7D1F7156D9}">
      <dgm:prSet/>
      <dgm:spPr/>
      <dgm:t>
        <a:bodyPr/>
        <a:lstStyle/>
        <a:p>
          <a:endParaRPr lang="el-GR"/>
        </a:p>
      </dgm:t>
    </dgm:pt>
    <dgm:pt modelId="{91FCB034-5F3C-42E8-AB58-6ACF7A53C5DD}">
      <dgm:prSet custT="1">
        <dgm:style>
          <a:lnRef idx="1">
            <a:schemeClr val="accent4"/>
          </a:lnRef>
          <a:fillRef idx="2">
            <a:schemeClr val="accent4"/>
          </a:fillRef>
          <a:effectRef idx="1">
            <a:schemeClr val="accent4"/>
          </a:effectRef>
          <a:fontRef idx="minor">
            <a:schemeClr val="dk1"/>
          </a:fontRef>
        </dgm:style>
      </dgm:prSet>
      <dgm:spPr/>
      <dgm:t>
        <a:bodyPr/>
        <a:lstStyle/>
        <a:p>
          <a:r>
            <a:rPr lang="el-GR" sz="2000" b="1" dirty="0" smtClean="0">
              <a:solidFill>
                <a:schemeClr val="tx1"/>
              </a:solidFill>
              <a:latin typeface="Arial"/>
              <a:cs typeface="Arial"/>
            </a:rPr>
            <a:t>Κατάτμηση ψευδολέξεων σε φωνήματα  </a:t>
          </a:r>
          <a:endParaRPr lang="el-GR" sz="2000" b="1" dirty="0">
            <a:solidFill>
              <a:schemeClr val="tx1"/>
            </a:solidFill>
            <a:latin typeface="Arial"/>
            <a:cs typeface="Arial"/>
          </a:endParaRPr>
        </a:p>
      </dgm:t>
    </dgm:pt>
    <dgm:pt modelId="{77A96146-A0D3-4B48-A324-EFB576BAC95C}" type="parTrans" cxnId="{8460D3B5-5937-48A4-AC17-C01F183DC783}">
      <dgm:prSet/>
      <dgm:spPr/>
      <dgm:t>
        <a:bodyPr/>
        <a:lstStyle/>
        <a:p>
          <a:endParaRPr lang="el-GR"/>
        </a:p>
      </dgm:t>
    </dgm:pt>
    <dgm:pt modelId="{D95EDF00-CC40-4B5D-9479-9A09C5A4292A}" type="sibTrans" cxnId="{8460D3B5-5937-48A4-AC17-C01F183DC783}">
      <dgm:prSet/>
      <dgm:spPr/>
      <dgm:t>
        <a:bodyPr/>
        <a:lstStyle/>
        <a:p>
          <a:endParaRPr lang="el-GR"/>
        </a:p>
      </dgm:t>
    </dgm:pt>
    <dgm:pt modelId="{651E4270-3462-4FB1-902F-E59D9ED9B7D1}">
      <dgm:prSet custT="1">
        <dgm:style>
          <a:lnRef idx="3">
            <a:schemeClr val="lt1"/>
          </a:lnRef>
          <a:fillRef idx="1">
            <a:schemeClr val="accent2"/>
          </a:fillRef>
          <a:effectRef idx="1">
            <a:schemeClr val="accent2"/>
          </a:effectRef>
          <a:fontRef idx="minor">
            <a:schemeClr val="lt1"/>
          </a:fontRef>
        </dgm:style>
      </dgm:prSet>
      <dgm:spPr/>
      <dgm:t>
        <a:bodyPr/>
        <a:lstStyle/>
        <a:p>
          <a:r>
            <a:rPr lang="el-GR" sz="2000" b="1" dirty="0" smtClean="0">
              <a:solidFill>
                <a:schemeClr val="tx1"/>
              </a:solidFill>
              <a:latin typeface="Arial"/>
              <a:cs typeface="Arial"/>
            </a:rPr>
            <a:t>Απαλοιφή</a:t>
          </a:r>
          <a:r>
            <a:rPr lang="el-GR" sz="2000" b="1" baseline="0" dirty="0" smtClean="0">
              <a:solidFill>
                <a:schemeClr val="tx1"/>
              </a:solidFill>
              <a:latin typeface="Arial"/>
              <a:cs typeface="Arial"/>
            </a:rPr>
            <a:t> φωνημάτων </a:t>
          </a:r>
          <a:endParaRPr lang="el-GR" sz="2000" b="1" dirty="0">
            <a:solidFill>
              <a:schemeClr val="tx1"/>
            </a:solidFill>
            <a:latin typeface="Arial"/>
            <a:cs typeface="Arial"/>
          </a:endParaRPr>
        </a:p>
      </dgm:t>
    </dgm:pt>
    <dgm:pt modelId="{1CF3AB6C-B8C9-4788-962C-816653645105}" type="parTrans" cxnId="{494A922B-22B4-4E6D-8551-C109BF3D4435}">
      <dgm:prSet/>
      <dgm:spPr/>
      <dgm:t>
        <a:bodyPr/>
        <a:lstStyle/>
        <a:p>
          <a:endParaRPr lang="el-GR"/>
        </a:p>
      </dgm:t>
    </dgm:pt>
    <dgm:pt modelId="{DA831880-3001-4C6E-A3F6-AF04181519E6}" type="sibTrans" cxnId="{494A922B-22B4-4E6D-8551-C109BF3D4435}">
      <dgm:prSet/>
      <dgm:spPr/>
      <dgm:t>
        <a:bodyPr/>
        <a:lstStyle/>
        <a:p>
          <a:endParaRPr lang="el-GR"/>
        </a:p>
      </dgm:t>
    </dgm:pt>
    <dgm:pt modelId="{CC6F5D36-E788-470D-879E-8DD063866581}" type="pres">
      <dgm:prSet presAssocID="{6013F797-5146-43F1-9A85-04000BD0A0F4}" presName="diagram" presStyleCnt="0">
        <dgm:presLayoutVars>
          <dgm:dir/>
          <dgm:resizeHandles val="exact"/>
        </dgm:presLayoutVars>
      </dgm:prSet>
      <dgm:spPr/>
      <dgm:t>
        <a:bodyPr/>
        <a:lstStyle/>
        <a:p>
          <a:endParaRPr lang="en-US"/>
        </a:p>
      </dgm:t>
    </dgm:pt>
    <dgm:pt modelId="{43E73E35-DE7A-4C59-9499-4A5F78B104DC}" type="pres">
      <dgm:prSet presAssocID="{D9BC4B0F-5937-4CD9-97F3-D5F195934FBB}" presName="node" presStyleLbl="node1" presStyleIdx="0" presStyleCnt="4" custScaleX="37486" custScaleY="23542" custLinFactNeighborX="23840" custLinFactNeighborY="-11791">
        <dgm:presLayoutVars>
          <dgm:bulletEnabled val="1"/>
        </dgm:presLayoutVars>
      </dgm:prSet>
      <dgm:spPr/>
      <dgm:t>
        <a:bodyPr/>
        <a:lstStyle/>
        <a:p>
          <a:endParaRPr lang="en-US"/>
        </a:p>
      </dgm:t>
    </dgm:pt>
    <dgm:pt modelId="{A906A6D1-09F3-47F8-A36E-81CB1B753592}" type="pres">
      <dgm:prSet presAssocID="{2A862A9E-A60D-454A-9779-BDF96BCA7A16}" presName="sibTrans" presStyleCnt="0"/>
      <dgm:spPr/>
    </dgm:pt>
    <dgm:pt modelId="{59EA87BB-69C5-4F79-9758-767EE57E22C2}" type="pres">
      <dgm:prSet presAssocID="{91FCB034-5F3C-42E8-AB58-6ACF7A53C5DD}" presName="node" presStyleLbl="node1" presStyleIdx="1" presStyleCnt="4" custScaleX="40695" custScaleY="22892" custLinFactNeighborX="7854" custLinFactNeighborY="46065">
        <dgm:presLayoutVars>
          <dgm:bulletEnabled val="1"/>
        </dgm:presLayoutVars>
      </dgm:prSet>
      <dgm:spPr/>
      <dgm:t>
        <a:bodyPr/>
        <a:lstStyle/>
        <a:p>
          <a:endParaRPr lang="en-US"/>
        </a:p>
      </dgm:t>
    </dgm:pt>
    <dgm:pt modelId="{4321FC09-A02E-47A1-9099-EFF9B991EA2C}" type="pres">
      <dgm:prSet presAssocID="{D95EDF00-CC40-4B5D-9479-9A09C5A4292A}" presName="sibTrans" presStyleCnt="0"/>
      <dgm:spPr/>
    </dgm:pt>
    <dgm:pt modelId="{B4B390FC-E712-4D75-A58E-4AD87BBB9E45}" type="pres">
      <dgm:prSet presAssocID="{651E4270-3462-4FB1-902F-E59D9ED9B7D1}" presName="node" presStyleLbl="node1" presStyleIdx="2" presStyleCnt="4" custScaleX="26293" custScaleY="22440" custLinFactNeighborX="10638" custLinFactNeighborY="5288">
        <dgm:presLayoutVars>
          <dgm:bulletEnabled val="1"/>
        </dgm:presLayoutVars>
      </dgm:prSet>
      <dgm:spPr/>
      <dgm:t>
        <a:bodyPr/>
        <a:lstStyle/>
        <a:p>
          <a:endParaRPr lang="el-GR"/>
        </a:p>
      </dgm:t>
    </dgm:pt>
    <dgm:pt modelId="{54D9E43B-C240-4623-A6CB-8DB77EEC6189}" type="pres">
      <dgm:prSet presAssocID="{DA831880-3001-4C6E-A3F6-AF04181519E6}" presName="sibTrans" presStyleCnt="0"/>
      <dgm:spPr/>
    </dgm:pt>
    <dgm:pt modelId="{C6C394DF-98AD-4B5B-916D-5400C3497BF6}" type="pres">
      <dgm:prSet presAssocID="{47B9C83A-58C8-420D-970D-06965207F9A3}" presName="node" presStyleLbl="node1" presStyleIdx="3" presStyleCnt="4" custScaleX="23821" custScaleY="22136" custLinFactNeighborX="-54486" custLinFactNeighborY="6333">
        <dgm:presLayoutVars>
          <dgm:bulletEnabled val="1"/>
        </dgm:presLayoutVars>
      </dgm:prSet>
      <dgm:spPr/>
      <dgm:t>
        <a:bodyPr/>
        <a:lstStyle/>
        <a:p>
          <a:endParaRPr lang="el-GR"/>
        </a:p>
      </dgm:t>
    </dgm:pt>
  </dgm:ptLst>
  <dgm:cxnLst>
    <dgm:cxn modelId="{3C00006C-88D1-4E0E-BC33-1361922D0A33}" type="presOf" srcId="{91FCB034-5F3C-42E8-AB58-6ACF7A53C5DD}" destId="{59EA87BB-69C5-4F79-9758-767EE57E22C2}" srcOrd="0" destOrd="0" presId="urn:microsoft.com/office/officeart/2005/8/layout/default#1"/>
    <dgm:cxn modelId="{DF95552D-52D0-4E77-A323-B70B38CB4A08}" type="presOf" srcId="{47B9C83A-58C8-420D-970D-06965207F9A3}" destId="{C6C394DF-98AD-4B5B-916D-5400C3497BF6}" srcOrd="0" destOrd="0" presId="urn:microsoft.com/office/officeart/2005/8/layout/default#1"/>
    <dgm:cxn modelId="{59B1C182-6CE0-4F1A-82F6-5F5027501C14}" type="presOf" srcId="{6013F797-5146-43F1-9A85-04000BD0A0F4}" destId="{CC6F5D36-E788-470D-879E-8DD063866581}" srcOrd="0" destOrd="0" presId="urn:microsoft.com/office/officeart/2005/8/layout/default#1"/>
    <dgm:cxn modelId="{F354AF9D-F279-4642-B71B-F51D62336339}" type="presOf" srcId="{D9BC4B0F-5937-4CD9-97F3-D5F195934FBB}" destId="{43E73E35-DE7A-4C59-9499-4A5F78B104DC}" srcOrd="0" destOrd="0" presId="urn:microsoft.com/office/officeart/2005/8/layout/default#1"/>
    <dgm:cxn modelId="{CA2CB1BD-F780-45EF-8943-A7D6A64AACAC}" type="presOf" srcId="{651E4270-3462-4FB1-902F-E59D9ED9B7D1}" destId="{B4B390FC-E712-4D75-A58E-4AD87BBB9E45}" srcOrd="0" destOrd="0" presId="urn:microsoft.com/office/officeart/2005/8/layout/default#1"/>
    <dgm:cxn modelId="{2B96B8E8-0CC0-4306-8073-3C7D1F7156D9}" srcId="{6013F797-5146-43F1-9A85-04000BD0A0F4}" destId="{47B9C83A-58C8-420D-970D-06965207F9A3}" srcOrd="3" destOrd="0" parTransId="{600BD6AE-BBC6-4FB3-8FC6-BBBBC82E8738}" sibTransId="{E5F44433-263F-449E-9125-BFC62BD1ED52}"/>
    <dgm:cxn modelId="{494A922B-22B4-4E6D-8551-C109BF3D4435}" srcId="{6013F797-5146-43F1-9A85-04000BD0A0F4}" destId="{651E4270-3462-4FB1-902F-E59D9ED9B7D1}" srcOrd="2" destOrd="0" parTransId="{1CF3AB6C-B8C9-4788-962C-816653645105}" sibTransId="{DA831880-3001-4C6E-A3F6-AF04181519E6}"/>
    <dgm:cxn modelId="{FE3BB0FF-57DB-4BCB-8A5E-D73BD0F4C481}" srcId="{6013F797-5146-43F1-9A85-04000BD0A0F4}" destId="{D9BC4B0F-5937-4CD9-97F3-D5F195934FBB}" srcOrd="0" destOrd="0" parTransId="{044CAEBA-6DF4-4B35-BF86-2CC70D2CD41A}" sibTransId="{2A862A9E-A60D-454A-9779-BDF96BCA7A16}"/>
    <dgm:cxn modelId="{8460D3B5-5937-48A4-AC17-C01F183DC783}" srcId="{6013F797-5146-43F1-9A85-04000BD0A0F4}" destId="{91FCB034-5F3C-42E8-AB58-6ACF7A53C5DD}" srcOrd="1" destOrd="0" parTransId="{77A96146-A0D3-4B48-A324-EFB576BAC95C}" sibTransId="{D95EDF00-CC40-4B5D-9479-9A09C5A4292A}"/>
    <dgm:cxn modelId="{91986535-C048-407E-A54E-CDD1BF945DDE}" type="presParOf" srcId="{CC6F5D36-E788-470D-879E-8DD063866581}" destId="{43E73E35-DE7A-4C59-9499-4A5F78B104DC}" srcOrd="0" destOrd="0" presId="urn:microsoft.com/office/officeart/2005/8/layout/default#1"/>
    <dgm:cxn modelId="{104B22A5-EFAE-4D8A-9558-969410B593FB}" type="presParOf" srcId="{CC6F5D36-E788-470D-879E-8DD063866581}" destId="{A906A6D1-09F3-47F8-A36E-81CB1B753592}" srcOrd="1" destOrd="0" presId="urn:microsoft.com/office/officeart/2005/8/layout/default#1"/>
    <dgm:cxn modelId="{47810C5C-C1E4-4E59-A76A-5E0665F85821}" type="presParOf" srcId="{CC6F5D36-E788-470D-879E-8DD063866581}" destId="{59EA87BB-69C5-4F79-9758-767EE57E22C2}" srcOrd="2" destOrd="0" presId="urn:microsoft.com/office/officeart/2005/8/layout/default#1"/>
    <dgm:cxn modelId="{AC726C6F-6508-4629-80AB-09C050B83C8D}" type="presParOf" srcId="{CC6F5D36-E788-470D-879E-8DD063866581}" destId="{4321FC09-A02E-47A1-9099-EFF9B991EA2C}" srcOrd="3" destOrd="0" presId="urn:microsoft.com/office/officeart/2005/8/layout/default#1"/>
    <dgm:cxn modelId="{BF684FDB-24DB-44B5-BEC7-0A2FCC16FBAA}" type="presParOf" srcId="{CC6F5D36-E788-470D-879E-8DD063866581}" destId="{B4B390FC-E712-4D75-A58E-4AD87BBB9E45}" srcOrd="4" destOrd="0" presId="urn:microsoft.com/office/officeart/2005/8/layout/default#1"/>
    <dgm:cxn modelId="{5374B076-7FF8-41E2-979A-4BCB79042CD0}" type="presParOf" srcId="{CC6F5D36-E788-470D-879E-8DD063866581}" destId="{54D9E43B-C240-4623-A6CB-8DB77EEC6189}" srcOrd="5" destOrd="0" presId="urn:microsoft.com/office/officeart/2005/8/layout/default#1"/>
    <dgm:cxn modelId="{26F9633D-49AF-462F-B065-DE346A1DD9C6}" type="presParOf" srcId="{CC6F5D36-E788-470D-879E-8DD063866581}" destId="{C6C394DF-98AD-4B5B-916D-5400C3497BF6}"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73E35-DE7A-4C59-9499-4A5F78B104DC}">
      <dsp:nvSpPr>
        <dsp:cNvPr id="0" name=""/>
        <dsp:cNvSpPr/>
      </dsp:nvSpPr>
      <dsp:spPr>
        <a:xfrm>
          <a:off x="2448264" y="339630"/>
          <a:ext cx="3084947" cy="1162447"/>
        </a:xfrm>
        <a:prstGeom prst="rect">
          <a:avLst/>
        </a:prstGeom>
        <a:solidFill>
          <a:schemeClr val="lt1"/>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kern="1200" dirty="0" smtClean="0">
              <a:solidFill>
                <a:schemeClr val="tx1"/>
              </a:solidFill>
            </a:rPr>
            <a:t>Φωνολογική επίγνωση </a:t>
          </a:r>
          <a:endParaRPr lang="el-GR" sz="2800" kern="1200" dirty="0">
            <a:solidFill>
              <a:schemeClr val="tx1"/>
            </a:solidFill>
          </a:endParaRPr>
        </a:p>
      </dsp:txBody>
      <dsp:txXfrm>
        <a:off x="2448264" y="339630"/>
        <a:ext cx="3084947" cy="1162447"/>
      </dsp:txXfrm>
    </dsp:sp>
    <dsp:sp modelId="{59EA87BB-69C5-4F79-9758-767EE57E22C2}">
      <dsp:nvSpPr>
        <dsp:cNvPr id="0" name=""/>
        <dsp:cNvSpPr/>
      </dsp:nvSpPr>
      <dsp:spPr>
        <a:xfrm>
          <a:off x="4880564" y="3212468"/>
          <a:ext cx="3349035" cy="1130352"/>
        </a:xfrm>
        <a:prstGeom prst="rect">
          <a:avLst/>
        </a:prstGeom>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latin typeface="Arial"/>
              <a:cs typeface="Arial"/>
            </a:rPr>
            <a:t>Κατάτμηση ψευδολέξεων σε φωνήματα  </a:t>
          </a:r>
          <a:endParaRPr lang="el-GR" sz="2000" b="1" kern="1200" dirty="0">
            <a:solidFill>
              <a:schemeClr val="tx1"/>
            </a:solidFill>
            <a:latin typeface="Arial"/>
            <a:cs typeface="Arial"/>
          </a:endParaRPr>
        </a:p>
      </dsp:txBody>
      <dsp:txXfrm>
        <a:off x="4880564" y="3212468"/>
        <a:ext cx="3349035" cy="1130352"/>
      </dsp:txXfrm>
    </dsp:sp>
    <dsp:sp modelId="{B4B390FC-E712-4D75-A58E-4AD87BBB9E45}">
      <dsp:nvSpPr>
        <dsp:cNvPr id="0" name=""/>
        <dsp:cNvSpPr/>
      </dsp:nvSpPr>
      <dsp:spPr>
        <a:xfrm>
          <a:off x="2516693" y="3168358"/>
          <a:ext cx="2163808" cy="1108033"/>
        </a:xfrm>
        <a:prstGeom prst="rect">
          <a:avLst/>
        </a:prstGeom>
        <a:solidFill>
          <a:schemeClr val="accent2"/>
        </a:solidFill>
        <a:ln w="25400" cap="flat" cmpd="sng" algn="ctr">
          <a:solidFill>
            <a:schemeClr val="lt1"/>
          </a:solidFill>
          <a:prstDash val="solid"/>
        </a:ln>
        <a:effectLst>
          <a:outerShdw blurRad="38100" dist="25400" dir="5400000" rotWithShape="0">
            <a:srgbClr val="000000">
              <a:alpha val="40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latin typeface="Arial"/>
              <a:cs typeface="Arial"/>
            </a:rPr>
            <a:t>Απαλοιφή</a:t>
          </a:r>
          <a:r>
            <a:rPr lang="el-GR" sz="2000" b="1" kern="1200" baseline="0" dirty="0" smtClean="0">
              <a:solidFill>
                <a:schemeClr val="tx1"/>
              </a:solidFill>
              <a:latin typeface="Arial"/>
              <a:cs typeface="Arial"/>
            </a:rPr>
            <a:t> φωνημάτων </a:t>
          </a:r>
          <a:endParaRPr lang="el-GR" sz="2000" b="1" kern="1200" dirty="0">
            <a:solidFill>
              <a:schemeClr val="tx1"/>
            </a:solidFill>
            <a:latin typeface="Arial"/>
            <a:cs typeface="Arial"/>
          </a:endParaRPr>
        </a:p>
      </dsp:txBody>
      <dsp:txXfrm>
        <a:off x="2516693" y="3168358"/>
        <a:ext cx="2163808" cy="1108033"/>
      </dsp:txXfrm>
    </dsp:sp>
    <dsp:sp modelId="{C6C394DF-98AD-4B5B-916D-5400C3497BF6}">
      <dsp:nvSpPr>
        <dsp:cNvPr id="0" name=""/>
        <dsp:cNvSpPr/>
      </dsp:nvSpPr>
      <dsp:spPr>
        <a:xfrm>
          <a:off x="144018" y="3227463"/>
          <a:ext cx="1960373" cy="1093022"/>
        </a:xfrm>
        <a:prstGeom prst="rect">
          <a:avLst/>
        </a:prstGeom>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olidFill>
          <a:prstDash val="solid"/>
        </a:ln>
        <a:effectLst>
          <a:outerShdw blurRad="38100" dist="254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latin typeface="Arial"/>
              <a:cs typeface="Arial"/>
            </a:rPr>
            <a:t>Διάκριση</a:t>
          </a:r>
        </a:p>
        <a:p>
          <a:pPr lvl="0" algn="ctr" defTabSz="889000">
            <a:lnSpc>
              <a:spcPct val="90000"/>
            </a:lnSpc>
            <a:spcBef>
              <a:spcPct val="0"/>
            </a:spcBef>
            <a:spcAft>
              <a:spcPct val="35000"/>
            </a:spcAft>
          </a:pPr>
          <a:r>
            <a:rPr lang="el-GR" sz="2000" b="1" kern="1200" dirty="0" smtClean="0">
              <a:solidFill>
                <a:schemeClr val="tx1"/>
              </a:solidFill>
              <a:latin typeface="Arial"/>
              <a:cs typeface="Arial"/>
            </a:rPr>
            <a:t>Φωνημάτων  </a:t>
          </a:r>
          <a:endParaRPr lang="el-GR" sz="2000" b="1" kern="1200" dirty="0">
            <a:solidFill>
              <a:schemeClr val="tx1"/>
            </a:solidFill>
            <a:latin typeface="Arial"/>
            <a:cs typeface="Arial"/>
          </a:endParaRPr>
        </a:p>
      </dsp:txBody>
      <dsp:txXfrm>
        <a:off x="144018" y="3227463"/>
        <a:ext cx="1960373" cy="10930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BC31F-DF0B-4786-9FA2-04DE5E4C6BD0}" type="datetimeFigureOut">
              <a:rPr lang="el-GR" smtClean="0"/>
              <a:pPr/>
              <a:t>26/4/2014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19DA4-ED30-482F-82B5-D4594337F158}" type="slidenum">
              <a:rPr lang="el-GR" smtClean="0"/>
              <a:pPr/>
              <a:t>‹#›</a:t>
            </a:fld>
            <a:endParaRPr lang="el-GR"/>
          </a:p>
        </p:txBody>
      </p:sp>
    </p:spTree>
    <p:extLst>
      <p:ext uri="{BB962C8B-B14F-4D97-AF65-F5344CB8AC3E}">
        <p14:creationId xmlns:p14="http://schemas.microsoft.com/office/powerpoint/2010/main" val="1670615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456A4-AE82-484E-86A1-7C3311D113D5}" type="slidenum">
              <a:rPr lang="el-GR"/>
              <a:pPr/>
              <a:t>38</a:t>
            </a:fld>
            <a:endParaRPr lang="el-GR"/>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2F53E9-32DD-A04A-B0B2-181DB863825D}" type="slidenum">
              <a:rPr lang="el-GR"/>
              <a:pPr/>
              <a:t>39</a:t>
            </a:fld>
            <a:endParaRPr lang="el-GR"/>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66038-5131-2747-9D9E-42D5D5906DF7}" type="slidenum">
              <a:rPr lang="el-GR"/>
              <a:pPr/>
              <a:t>40</a:t>
            </a:fld>
            <a:endParaRPr lang="el-GR"/>
          </a:p>
        </p:txBody>
      </p:sp>
      <p:sp>
        <p:nvSpPr>
          <p:cNvPr id="21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BA934-7DA6-0344-88E9-CA3A97BF57EE}" type="slidenum">
              <a:rPr lang="el-GR"/>
              <a:pPr/>
              <a:t>41</a:t>
            </a:fld>
            <a:endParaRPr lang="el-GR"/>
          </a:p>
        </p:txBody>
      </p:sp>
      <p:sp>
        <p:nvSpPr>
          <p:cNvPr id="22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74385-1B37-074A-8620-5E4CB092C137}" type="slidenum">
              <a:rPr lang="el-GR"/>
              <a:pPr/>
              <a:t>42</a:t>
            </a:fld>
            <a:endParaRPr lang="el-GR"/>
          </a:p>
        </p:txBody>
      </p:sp>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B6395-6EDC-064B-91D3-57E4E1E588C3}" type="slidenum">
              <a:rPr lang="el-GR"/>
              <a:pPr/>
              <a:t>43</a:t>
            </a:fld>
            <a:endParaRPr lang="el-GR"/>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6C1A2-7A9B-874A-9FA4-C87500D483D2}" type="slidenum">
              <a:rPr lang="el-GR"/>
              <a:pPr/>
              <a:t>44</a:t>
            </a:fld>
            <a:endParaRPr lang="el-GR"/>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9BFB8-96CF-154B-A8C6-D76786FCD6D3}" type="slidenum">
              <a:rPr lang="el-GR"/>
              <a:pPr/>
              <a:t>45</a:t>
            </a:fld>
            <a:endParaRPr lang="el-GR"/>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83E20-2D2E-FB4A-B950-2FC39C318625}" type="slidenum">
              <a:rPr lang="el-GR"/>
              <a:pPr/>
              <a:t>46</a:t>
            </a:fld>
            <a:endParaRPr lang="el-GR"/>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5A390-C14F-DB40-870B-84E8A61B2EE4}" type="slidenum">
              <a:rPr lang="el-GR"/>
              <a:pPr/>
              <a:t>48</a:t>
            </a:fld>
            <a:endParaRPr lang="el-GR"/>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56</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57</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58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4019DA4-ED30-482F-82B5-D4594337F158}"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2342CEA3-3058-4D43-AE35-B3DA76CB4003}" type="datetimeFigureOut">
              <a:rPr lang="el-GR" smtClean="0"/>
              <a:pPr/>
              <a:t>26/4/2014</a:t>
            </a:fld>
            <a:endParaRPr lang="el-GR"/>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D3F1D1C4-C2D9-4231-9FB2-B2D9D97AA41D}" type="slidenum">
              <a:rPr lang="el-GR" smtClean="0"/>
              <a:pPr/>
              <a:t>‹#›</a:t>
            </a:fld>
            <a:endParaRPr lang="el-GR"/>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2275" y="274638"/>
            <a:ext cx="6994525" cy="1143000"/>
          </a:xfrm>
        </p:spPr>
        <p:txBody>
          <a:bodyPr/>
          <a:lstStyle/>
          <a:p>
            <a:r>
              <a:rPr lang="el-GR" smtClean="0"/>
              <a:t>Click to edit Master title style</a:t>
            </a:r>
            <a:endParaRPr lang="en-US"/>
          </a:p>
        </p:txBody>
      </p:sp>
      <p:sp>
        <p:nvSpPr>
          <p:cNvPr id="3" name="Table Placeholder 2"/>
          <p:cNvSpPr>
            <a:spLocks noGrp="1"/>
          </p:cNvSpPr>
          <p:nvPr>
            <p:ph type="tbl" idx="1"/>
          </p:nvPr>
        </p:nvSpPr>
        <p:spPr>
          <a:xfrm>
            <a:off x="457200" y="1700213"/>
            <a:ext cx="8229600" cy="4608512"/>
          </a:xfrm>
        </p:spPr>
        <p:txBody>
          <a:bodyPr/>
          <a:lstStyle/>
          <a:p>
            <a:endParaRPr lang="en-US"/>
          </a:p>
        </p:txBody>
      </p:sp>
      <p:sp>
        <p:nvSpPr>
          <p:cNvPr id="4" name="Date Placeholder 3"/>
          <p:cNvSpPr>
            <a:spLocks noGrp="1"/>
          </p:cNvSpPr>
          <p:nvPr>
            <p:ph type="dt" sz="half" idx="10"/>
          </p:nvPr>
        </p:nvSpPr>
        <p:spPr>
          <a:xfrm>
            <a:off x="457200" y="6453188"/>
            <a:ext cx="2133600" cy="268287"/>
          </a:xfrm>
        </p:spPr>
        <p:txBody>
          <a:bodyPr/>
          <a:lstStyle>
            <a:lvl1pPr>
              <a:defRPr/>
            </a:lvl1pPr>
          </a:lstStyle>
          <a:p>
            <a:r>
              <a:rPr lang="el-GR"/>
              <a:t>9 Οκτωβρίου 2008</a:t>
            </a:r>
          </a:p>
        </p:txBody>
      </p:sp>
      <p:sp>
        <p:nvSpPr>
          <p:cNvPr id="5" name="Footer Placeholder 4"/>
          <p:cNvSpPr>
            <a:spLocks noGrp="1"/>
          </p:cNvSpPr>
          <p:nvPr>
            <p:ph type="ftr" sz="quarter" idx="11"/>
          </p:nvPr>
        </p:nvSpPr>
        <p:spPr>
          <a:xfrm>
            <a:off x="3124200" y="6453188"/>
            <a:ext cx="2895600" cy="268287"/>
          </a:xfrm>
        </p:spPr>
        <p:txBody>
          <a:bodyPr/>
          <a:lstStyle>
            <a:lvl1pPr>
              <a:defRPr/>
            </a:lvl1pPr>
          </a:lstStyle>
          <a:p>
            <a:r>
              <a:rPr lang="el-GR"/>
              <a:t>Κολλέγιο Ψυχικού</a:t>
            </a:r>
          </a:p>
        </p:txBody>
      </p:sp>
      <p:sp>
        <p:nvSpPr>
          <p:cNvPr id="6" name="Slide Number Placeholder 5"/>
          <p:cNvSpPr>
            <a:spLocks noGrp="1"/>
          </p:cNvSpPr>
          <p:nvPr>
            <p:ph type="sldNum" sz="quarter" idx="12"/>
          </p:nvPr>
        </p:nvSpPr>
        <p:spPr>
          <a:xfrm>
            <a:off x="6553200" y="6453188"/>
            <a:ext cx="2133600" cy="268287"/>
          </a:xfrm>
        </p:spPr>
        <p:txBody>
          <a:bodyPr/>
          <a:lstStyle>
            <a:lvl1pPr>
              <a:defRPr/>
            </a:lvl1pPr>
          </a:lstStyle>
          <a:p>
            <a:fld id="{E0E3F0FE-24F2-D44F-9932-28BB5F5AA059}" type="slidenum">
              <a:rPr lang="el-GR"/>
              <a:pPr/>
              <a:t>‹#›</a:t>
            </a:fld>
            <a:endParaRPr lang="el-GR"/>
          </a:p>
        </p:txBody>
      </p:sp>
    </p:spTree>
    <p:extLst>
      <p:ext uri="{BB962C8B-B14F-4D97-AF65-F5344CB8AC3E}">
        <p14:creationId xmlns:p14="http://schemas.microsoft.com/office/powerpoint/2010/main" val="167075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2342CEA3-3058-4D43-AE35-B3DA76CB4003}" type="datetimeFigureOut">
              <a:rPr lang="el-GR" smtClean="0"/>
              <a:pPr/>
              <a:t>26/4/2014</a:t>
            </a:fld>
            <a:endParaRPr lang="el-GR"/>
          </a:p>
        </p:txBody>
      </p:sp>
      <p:sp>
        <p:nvSpPr>
          <p:cNvPr id="5" name="4 - Θέση υποσέλιδου"/>
          <p:cNvSpPr>
            <a:spLocks noGrp="1"/>
          </p:cNvSpPr>
          <p:nvPr>
            <p:ph type="ftr" sz="quarter" idx="11"/>
          </p:nvPr>
        </p:nvSpPr>
        <p:spPr>
          <a:xfrm>
            <a:off x="2898648" y="6355080"/>
            <a:ext cx="3474720" cy="365760"/>
          </a:xfrm>
        </p:spPr>
        <p:txBody>
          <a:bodyPr/>
          <a:lstStyle/>
          <a:p>
            <a:endParaRPr lang="el-GR"/>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D3F1D1C4-C2D9-4231-9FB2-B2D9D97AA41D}" type="slidenum">
              <a:rPr lang="el-GR" smtClean="0"/>
              <a:pPr/>
              <a:t>‹#›</a:t>
            </a:fld>
            <a:endParaRPr lang="el-GR"/>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26/4/2014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30000">
              <a:schemeClr val="bg1">
                <a:shade val="80000"/>
                <a:satMod val="230000"/>
              </a:schemeClr>
            </a:gs>
            <a:gs pos="100000">
              <a:schemeClr val="bg1">
                <a:tint val="97000"/>
                <a:satMod val="220000"/>
              </a:schemeClr>
            </a:gs>
          </a:gsLst>
          <a:lin ang="16200000" scaled="1"/>
          <a:tileRect/>
        </a:grad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342CEA3-3058-4D43-AE35-B3DA76CB4003}" type="datetimeFigureOut">
              <a:rPr lang="el-GR" smtClean="0"/>
              <a:pPr/>
              <a:t>26/4/2014</a:t>
            </a:fld>
            <a:endParaRPr lang="el-GR"/>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3F1D1C4-C2D9-4231-9FB2-B2D9D97AA41D}" type="slidenum">
              <a:rPr lang="el-GR" smtClean="0"/>
              <a:pPr/>
              <a:t>‹#›</a:t>
            </a:fld>
            <a:endParaRPr lang="el-GR"/>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548680"/>
            <a:ext cx="7704856" cy="2952328"/>
          </a:xfrm>
        </p:spPr>
        <p:txBody>
          <a:bodyPr>
            <a:normAutofit/>
          </a:bodyPr>
          <a:lstStyle/>
          <a:p>
            <a:pPr algn="ctr"/>
            <a:r>
              <a:rPr lang="el-GR" b="1" dirty="0" smtClean="0">
                <a:solidFill>
                  <a:srgbClr val="C00000"/>
                </a:solidFill>
              </a:rPr>
              <a:t>Σταθμισμένα </a:t>
            </a:r>
            <a:r>
              <a:rPr lang="el-GR" dirty="0" smtClean="0">
                <a:solidFill>
                  <a:srgbClr val="C00000"/>
                </a:solidFill>
              </a:rPr>
              <a:t/>
            </a:r>
            <a:br>
              <a:rPr lang="el-GR" dirty="0" smtClean="0">
                <a:solidFill>
                  <a:srgbClr val="C00000"/>
                </a:solidFill>
              </a:rPr>
            </a:br>
            <a:r>
              <a:rPr lang="el-GR" b="1" dirty="0" smtClean="0">
                <a:solidFill>
                  <a:srgbClr val="C00000"/>
                </a:solidFill>
              </a:rPr>
              <a:t>διερευνητικά  – ανιχνευτικά εργαλεία  μαθησιακών δυσκολιών &amp; λόγου </a:t>
            </a:r>
            <a:br>
              <a:rPr lang="el-GR" b="1" dirty="0" smtClean="0">
                <a:solidFill>
                  <a:srgbClr val="C00000"/>
                </a:solidFill>
              </a:rPr>
            </a:br>
            <a:r>
              <a:rPr lang="el-GR" b="1" dirty="0" smtClean="0">
                <a:solidFill>
                  <a:srgbClr val="C00000"/>
                </a:solidFill>
              </a:rPr>
              <a:t>Προτάσεις εφαρμογής στα πλαίσια λειτουργίας των ΕΔΕΑΥ</a:t>
            </a:r>
            <a:endParaRPr lang="el-GR" dirty="0">
              <a:solidFill>
                <a:srgbClr val="C00000"/>
              </a:solidFill>
            </a:endParaRPr>
          </a:p>
        </p:txBody>
      </p:sp>
      <p:sp>
        <p:nvSpPr>
          <p:cNvPr id="3" name="2 - Υπότιτλος"/>
          <p:cNvSpPr>
            <a:spLocks noGrp="1"/>
          </p:cNvSpPr>
          <p:nvPr>
            <p:ph type="subTitle" idx="1"/>
          </p:nvPr>
        </p:nvSpPr>
        <p:spPr>
          <a:xfrm>
            <a:off x="1115616" y="3789040"/>
            <a:ext cx="7128792" cy="936104"/>
          </a:xfrm>
        </p:spPr>
        <p:txBody>
          <a:bodyPr>
            <a:noAutofit/>
          </a:bodyPr>
          <a:lstStyle/>
          <a:p>
            <a:pPr algn="ctr"/>
            <a:r>
              <a:rPr lang="el-GR" sz="2800" b="1" dirty="0" smtClean="0">
                <a:solidFill>
                  <a:schemeClr val="tx1"/>
                </a:solidFill>
              </a:rPr>
              <a:t>Χ. Σκαλούμπακας  –  Αν. Κατσούγκρη</a:t>
            </a:r>
          </a:p>
          <a:p>
            <a:pPr algn="ctr"/>
            <a:endParaRPr lang="el-GR" sz="2800" b="1" dirty="0">
              <a:solidFill>
                <a:schemeClr val="tx1"/>
              </a:solidFill>
            </a:endParaRPr>
          </a:p>
        </p:txBody>
      </p:sp>
      <p:sp>
        <p:nvSpPr>
          <p:cNvPr id="4" name="3 - Ορθογώνιο"/>
          <p:cNvSpPr/>
          <p:nvPr/>
        </p:nvSpPr>
        <p:spPr>
          <a:xfrm>
            <a:off x="2915816" y="5085184"/>
            <a:ext cx="3240360" cy="523220"/>
          </a:xfrm>
          <a:prstGeom prst="rect">
            <a:avLst/>
          </a:prstGeom>
        </p:spPr>
        <p:txBody>
          <a:bodyPr wrap="square">
            <a:spAutoFit/>
          </a:bodyPr>
          <a:lstStyle/>
          <a:p>
            <a:pPr algn="ctr"/>
            <a:r>
              <a:rPr lang="el-GR" sz="2800" b="1" dirty="0" smtClean="0">
                <a:latin typeface="+mj-lt"/>
              </a:rPr>
              <a:t>Θ. </a:t>
            </a:r>
            <a:r>
              <a:rPr lang="el-GR" sz="2800" b="1" dirty="0" err="1" smtClean="0">
                <a:latin typeface="+mj-lt"/>
              </a:rPr>
              <a:t>Μπόντσιου</a:t>
            </a:r>
            <a:r>
              <a:rPr lang="el-GR" sz="2800" b="1" dirty="0" smtClean="0">
                <a:latin typeface="+mj-lt"/>
              </a:rPr>
              <a:t> </a:t>
            </a:r>
            <a:endParaRPr lang="el-GR" sz="28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90600"/>
          </a:xfrm>
        </p:spPr>
        <p:txBody>
          <a:bodyPr/>
          <a:lstStyle/>
          <a:p>
            <a:r>
              <a:rPr lang="el-GR" b="1" dirty="0" smtClean="0">
                <a:solidFill>
                  <a:srgbClr val="C00000"/>
                </a:solidFill>
              </a:rPr>
              <a:t>Γνωρίζοντας τα εργαλεία </a:t>
            </a:r>
            <a:endParaRPr lang="el-GR" b="1" dirty="0">
              <a:solidFill>
                <a:srgbClr val="C00000"/>
              </a:solidFill>
            </a:endParaRPr>
          </a:p>
        </p:txBody>
      </p:sp>
      <p:sp>
        <p:nvSpPr>
          <p:cNvPr id="3" name="2 - Θέση περιεχομένου"/>
          <p:cNvSpPr>
            <a:spLocks noGrp="1"/>
          </p:cNvSpPr>
          <p:nvPr>
            <p:ph sz="quarter" idx="1"/>
          </p:nvPr>
        </p:nvSpPr>
        <p:spPr/>
        <p:txBody>
          <a:bodyPr>
            <a:normAutofit/>
          </a:bodyPr>
          <a:lstStyle/>
          <a:p>
            <a:pPr lvl="0" algn="just">
              <a:lnSpc>
                <a:spcPct val="150000"/>
              </a:lnSpc>
            </a:pPr>
            <a:r>
              <a:rPr lang="el-GR" dirty="0" smtClean="0"/>
              <a:t>Την ανίχνευση και την αξιολόγηση  του βαθμού συγκέντρωσης και προσοχής σε παιδιά που φοιτούν στο Δημοτικό Σχολείο.</a:t>
            </a:r>
          </a:p>
          <a:p>
            <a:pPr algn="just">
              <a:lnSpc>
                <a:spcPct val="150000"/>
              </a:lnSpc>
            </a:pPr>
            <a:r>
              <a:rPr lang="el-GR" dirty="0" smtClean="0"/>
              <a:t>Μέσα από ένα εκπαιδευτικό λογισμικό να διερευνηθούν οι δυσκολίες στην παραγωγή , πρόσληψη γραπτού και προφορικού λόγου για μαθητές από Β Δημοτικού έως Β Γυμνασίου</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so9390A"/>
          <p:cNvPicPr>
            <a:picLocks noChangeAspect="1" noChangeArrowheads="1"/>
          </p:cNvPicPr>
          <p:nvPr/>
        </p:nvPicPr>
        <p:blipFill>
          <a:blip r:embed="rId3" cstate="print"/>
          <a:srcRect/>
          <a:stretch>
            <a:fillRect/>
          </a:stretch>
        </p:blipFill>
        <p:spPr bwMode="auto">
          <a:xfrm>
            <a:off x="-1016" y="0"/>
            <a:ext cx="9145016" cy="697383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           </a:t>
            </a:r>
            <a:r>
              <a:rPr lang="el-GR" b="1" dirty="0" smtClean="0">
                <a:solidFill>
                  <a:srgbClr val="C00000"/>
                </a:solidFill>
              </a:rPr>
              <a:t>Το τεστ απευθύνεται </a:t>
            </a:r>
            <a:endParaRPr lang="el-GR" b="1" dirty="0">
              <a:solidFill>
                <a:srgbClr val="C00000"/>
              </a:solidFill>
            </a:endParaRPr>
          </a:p>
        </p:txBody>
      </p:sp>
      <p:sp>
        <p:nvSpPr>
          <p:cNvPr id="5" name="4 - Θέση περιεχομένου"/>
          <p:cNvSpPr>
            <a:spLocks noGrp="1"/>
          </p:cNvSpPr>
          <p:nvPr>
            <p:ph sz="quarter" idx="1"/>
          </p:nvPr>
        </p:nvSpPr>
        <p:spPr/>
        <p:txBody>
          <a:bodyPr/>
          <a:lstStyle/>
          <a:p>
            <a:pPr>
              <a:lnSpc>
                <a:spcPct val="90000"/>
              </a:lnSpc>
              <a:defRPr/>
            </a:pPr>
            <a:r>
              <a:rPr lang="el-GR" dirty="0" smtClean="0">
                <a:solidFill>
                  <a:srgbClr val="FF0000"/>
                </a:solidFill>
              </a:rPr>
              <a:t>Νηπιαγωγείο</a:t>
            </a:r>
          </a:p>
          <a:p>
            <a:pPr>
              <a:lnSpc>
                <a:spcPct val="90000"/>
              </a:lnSpc>
              <a:buNone/>
              <a:defRPr/>
            </a:pPr>
            <a:r>
              <a:rPr lang="el-GR" dirty="0" smtClean="0"/>
              <a:t>   </a:t>
            </a:r>
            <a:endParaRPr lang="el-GR" dirty="0"/>
          </a:p>
          <a:p>
            <a:pPr>
              <a:lnSpc>
                <a:spcPct val="90000"/>
              </a:lnSpc>
              <a:buNone/>
              <a:defRPr/>
            </a:pPr>
            <a:r>
              <a:rPr lang="el-GR" dirty="0" smtClean="0"/>
              <a:t> Κλίμακες :</a:t>
            </a:r>
          </a:p>
          <a:p>
            <a:pPr marL="514350" indent="-514350">
              <a:lnSpc>
                <a:spcPct val="90000"/>
              </a:lnSpc>
              <a:buNone/>
              <a:defRPr/>
            </a:pPr>
            <a:r>
              <a:rPr lang="el-GR" dirty="0" smtClean="0"/>
              <a:t>     </a:t>
            </a:r>
            <a:r>
              <a:rPr lang="el-GR" dirty="0" smtClean="0">
                <a:solidFill>
                  <a:srgbClr val="FF0000"/>
                </a:solidFill>
              </a:rPr>
              <a:t>φωνολογικής επίγνωσης.</a:t>
            </a:r>
          </a:p>
          <a:p>
            <a:pPr marL="514350" indent="-514350">
              <a:lnSpc>
                <a:spcPct val="90000"/>
              </a:lnSpc>
              <a:buFont typeface="+mj-lt"/>
              <a:buAutoNum type="arabicPeriod"/>
              <a:defRPr/>
            </a:pPr>
            <a:r>
              <a:rPr lang="el-GR" dirty="0" smtClean="0">
                <a:solidFill>
                  <a:srgbClr val="FF0000"/>
                </a:solidFill>
              </a:rPr>
              <a:t>βραχύχρονης μνήμης </a:t>
            </a:r>
          </a:p>
          <a:p>
            <a:pPr marL="514350" indent="-514350">
              <a:lnSpc>
                <a:spcPct val="90000"/>
              </a:lnSpc>
              <a:buFont typeface="+mj-lt"/>
              <a:buAutoNum type="arabicPeriod"/>
              <a:defRPr/>
            </a:pPr>
            <a:r>
              <a:rPr lang="el-GR" dirty="0" smtClean="0">
                <a:solidFill>
                  <a:srgbClr val="FF0000"/>
                </a:solidFill>
              </a:rPr>
              <a:t>φωνολογικών πληροφοριών</a:t>
            </a:r>
            <a:endParaRPr lang="el-GR" dirty="0"/>
          </a:p>
        </p:txBody>
      </p:sp>
      <p:sp>
        <p:nvSpPr>
          <p:cNvPr id="6" name="5 - Θέση περιεχομένου"/>
          <p:cNvSpPr>
            <a:spLocks noGrp="1"/>
          </p:cNvSpPr>
          <p:nvPr>
            <p:ph sz="quarter" idx="2"/>
          </p:nvPr>
        </p:nvSpPr>
        <p:spPr/>
        <p:txBody>
          <a:bodyPr/>
          <a:lstStyle/>
          <a:p>
            <a:pPr>
              <a:lnSpc>
                <a:spcPct val="90000"/>
              </a:lnSpc>
              <a:defRPr/>
            </a:pPr>
            <a:r>
              <a:rPr lang="el-GR" dirty="0" smtClean="0">
                <a:solidFill>
                  <a:srgbClr val="A50021"/>
                </a:solidFill>
              </a:rPr>
              <a:t>Α&amp; Β Δημοτικού</a:t>
            </a:r>
          </a:p>
          <a:p>
            <a:pPr marL="0" indent="0">
              <a:lnSpc>
                <a:spcPct val="90000"/>
              </a:lnSpc>
              <a:buNone/>
              <a:defRPr/>
            </a:pPr>
            <a:endParaRPr lang="el-GR" dirty="0" smtClean="0">
              <a:solidFill>
                <a:srgbClr val="A50021"/>
              </a:solidFill>
            </a:endParaRPr>
          </a:p>
          <a:p>
            <a:pPr marL="0" indent="0">
              <a:lnSpc>
                <a:spcPct val="90000"/>
              </a:lnSpc>
              <a:buNone/>
              <a:defRPr/>
            </a:pPr>
            <a:r>
              <a:rPr lang="el-GR" dirty="0" smtClean="0">
                <a:solidFill>
                  <a:srgbClr val="A50021"/>
                </a:solidFill>
              </a:rPr>
              <a:t> Κλίμακες :</a:t>
            </a:r>
          </a:p>
          <a:p>
            <a:pPr marL="514350" indent="-514350">
              <a:lnSpc>
                <a:spcPct val="90000"/>
              </a:lnSpc>
              <a:buFont typeface="+mj-lt"/>
              <a:buAutoNum type="arabicPeriod"/>
              <a:defRPr/>
            </a:pPr>
            <a:r>
              <a:rPr lang="el-GR" dirty="0" smtClean="0"/>
              <a:t> αποκωδικοποίησης</a:t>
            </a:r>
          </a:p>
          <a:p>
            <a:pPr marL="514350" indent="-514350">
              <a:lnSpc>
                <a:spcPct val="90000"/>
              </a:lnSpc>
              <a:buFont typeface="+mj-lt"/>
              <a:buAutoNum type="arabicPeriod"/>
              <a:defRPr/>
            </a:pPr>
            <a:r>
              <a:rPr lang="el-GR" dirty="0" smtClean="0"/>
              <a:t>κατανόησης</a:t>
            </a:r>
          </a:p>
          <a:p>
            <a:pPr marL="514350" indent="-514350">
              <a:lnSpc>
                <a:spcPct val="90000"/>
              </a:lnSpc>
              <a:buFont typeface="+mj-lt"/>
              <a:buAutoNum type="arabicPeriod"/>
              <a:defRPr/>
            </a:pPr>
            <a:r>
              <a:rPr lang="el-GR" dirty="0" smtClean="0"/>
              <a:t>φωνολογικής επίγνωσης </a:t>
            </a:r>
          </a:p>
          <a:p>
            <a:pPr marL="514350" indent="-514350">
              <a:lnSpc>
                <a:spcPct val="90000"/>
              </a:lnSpc>
              <a:buFont typeface="+mj-lt"/>
              <a:buAutoNum type="arabicPeriod"/>
              <a:defRPr/>
            </a:pPr>
            <a:r>
              <a:rPr lang="el-GR" dirty="0" smtClean="0"/>
              <a:t>βραχύχρονης μνήμης   φωνολογικών πληροφοριών).</a:t>
            </a:r>
          </a:p>
          <a:p>
            <a:pPr marL="514350" indent="-514350">
              <a:lnSpc>
                <a:spcPct val="90000"/>
              </a:lnSpc>
              <a:buFont typeface="+mj-lt"/>
              <a:buAutoNum type="arabicPeriod"/>
              <a:defRPr/>
            </a:pPr>
            <a:endParaRPr lang="el-GR" dirty="0" smtClean="0"/>
          </a:p>
          <a:p>
            <a:pPr marL="514350" indent="-514350">
              <a:buFont typeface="+mj-lt"/>
              <a:buAutoNum type="arabicPeriod"/>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 </a:t>
            </a:r>
            <a:r>
              <a:rPr lang="el-GR" b="1" dirty="0" smtClean="0">
                <a:solidFill>
                  <a:srgbClr val="C00000"/>
                </a:solidFill>
              </a:rPr>
              <a:t>Περιγραφή τομέων και κλιμάκων Αξιολόγησης του Τεστ</a:t>
            </a:r>
            <a:r>
              <a:rPr lang="el-GR" dirty="0" smtClean="0">
                <a:solidFill>
                  <a:srgbClr val="C00000"/>
                </a:solidFill>
              </a:rPr>
              <a:t> </a:t>
            </a:r>
            <a:endParaRPr lang="el-GR" dirty="0">
              <a:solidFill>
                <a:srgbClr val="C00000"/>
              </a:solidFill>
            </a:endParaRPr>
          </a:p>
        </p:txBody>
      </p:sp>
      <p:sp>
        <p:nvSpPr>
          <p:cNvPr id="6" name="Rectangle 3"/>
          <p:cNvSpPr>
            <a:spLocks noGrp="1" noChangeArrowheads="1"/>
          </p:cNvSpPr>
          <p:nvPr>
            <p:ph sz="quarter" idx="1"/>
          </p:nvPr>
        </p:nvSpPr>
        <p:spPr/>
        <p:txBody>
          <a:bodyPr/>
          <a:lstStyle/>
          <a:p>
            <a:pPr marL="0" indent="0" algn="ctr" eaLnBrk="1" hangingPunct="1">
              <a:buNone/>
            </a:pPr>
            <a:r>
              <a:rPr lang="el-GR" dirty="0" smtClean="0"/>
              <a:t>              ΚΛΙΜΑΚΕΣ            </a:t>
            </a:r>
          </a:p>
          <a:p>
            <a:pPr marL="609600" indent="-609600" eaLnBrk="1" hangingPunct="1">
              <a:buFontTx/>
              <a:buNone/>
            </a:pPr>
            <a:r>
              <a:rPr lang="el-GR" sz="2400" dirty="0" smtClean="0"/>
              <a:t>          </a:t>
            </a:r>
          </a:p>
        </p:txBody>
      </p:sp>
      <p:sp>
        <p:nvSpPr>
          <p:cNvPr id="9" name="Rectangle 18"/>
          <p:cNvSpPr>
            <a:spLocks noChangeArrowheads="1"/>
          </p:cNvSpPr>
          <p:nvPr/>
        </p:nvSpPr>
        <p:spPr bwMode="auto">
          <a:xfrm>
            <a:off x="827584" y="1844824"/>
            <a:ext cx="7776864" cy="20882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l-GR"/>
          </a:p>
        </p:txBody>
      </p:sp>
      <p:sp>
        <p:nvSpPr>
          <p:cNvPr id="10" name="9 - Ορθογώνιο"/>
          <p:cNvSpPr/>
          <p:nvPr/>
        </p:nvSpPr>
        <p:spPr>
          <a:xfrm>
            <a:off x="827584" y="1916832"/>
            <a:ext cx="7776864" cy="1938992"/>
          </a:xfrm>
          <a:prstGeom prst="rect">
            <a:avLst/>
          </a:prstGeom>
        </p:spPr>
        <p:txBody>
          <a:bodyPr wrap="square">
            <a:spAutoFit/>
          </a:bodyPr>
          <a:lstStyle/>
          <a:p>
            <a:pPr marL="609600" indent="-609600" algn="just">
              <a:buFontTx/>
              <a:buAutoNum type="arabicPeriod"/>
            </a:pPr>
            <a:r>
              <a:rPr lang="el-GR" sz="2400" b="1" dirty="0" smtClean="0"/>
              <a:t>Αναγνωστική αποκωδικοποίηση</a:t>
            </a:r>
            <a:r>
              <a:rPr lang="el-GR" sz="2400" dirty="0" smtClean="0"/>
              <a:t>.</a:t>
            </a:r>
          </a:p>
          <a:p>
            <a:pPr marL="609600" indent="-609600" algn="just"/>
            <a:r>
              <a:rPr lang="el-GR" sz="2400" dirty="0" smtClean="0"/>
              <a:t>    είναι μία σύνθετη γνωστική λειτουργία της οποίας η διαγνωστική αξιολόγηση στην Ελληνική γλώσσα περιλαμβάνει τα παρακάτω επίπεδα </a:t>
            </a:r>
          </a:p>
          <a:p>
            <a:pPr marL="609600" indent="-609600"/>
            <a:r>
              <a:rPr lang="el-GR" sz="2400" dirty="0" smtClean="0"/>
              <a:t>          </a:t>
            </a:r>
          </a:p>
        </p:txBody>
      </p:sp>
      <p:sp>
        <p:nvSpPr>
          <p:cNvPr id="11" name="Rectangle 5"/>
          <p:cNvSpPr>
            <a:spLocks noChangeArrowheads="1"/>
          </p:cNvSpPr>
          <p:nvPr/>
        </p:nvSpPr>
        <p:spPr bwMode="auto">
          <a:xfrm>
            <a:off x="611560" y="4941168"/>
            <a:ext cx="3456384" cy="10801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l-GR" b="1" dirty="0"/>
              <a:t>Αποκωδικοποίηση </a:t>
            </a:r>
          </a:p>
          <a:p>
            <a:pPr algn="ctr"/>
            <a:r>
              <a:rPr lang="el-GR" b="1" dirty="0"/>
              <a:t>Συλλαβών </a:t>
            </a:r>
          </a:p>
        </p:txBody>
      </p:sp>
      <p:sp>
        <p:nvSpPr>
          <p:cNvPr id="12" name="Rectangle 7"/>
          <p:cNvSpPr>
            <a:spLocks noChangeArrowheads="1"/>
          </p:cNvSpPr>
          <p:nvPr/>
        </p:nvSpPr>
        <p:spPr bwMode="auto">
          <a:xfrm>
            <a:off x="5220072" y="4941168"/>
            <a:ext cx="3240360" cy="115212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l-GR" b="1"/>
              <a:t>Αποκωδικοποίηση</a:t>
            </a:r>
          </a:p>
          <a:p>
            <a:pPr algn="ctr"/>
            <a:r>
              <a:rPr lang="el-GR" b="1"/>
              <a:t> λέξεων </a:t>
            </a:r>
          </a:p>
        </p:txBody>
      </p:sp>
      <p:sp>
        <p:nvSpPr>
          <p:cNvPr id="13" name="Line 4"/>
          <p:cNvSpPr>
            <a:spLocks noChangeShapeType="1"/>
          </p:cNvSpPr>
          <p:nvPr/>
        </p:nvSpPr>
        <p:spPr bwMode="auto">
          <a:xfrm flipH="1">
            <a:off x="2411759" y="4005064"/>
            <a:ext cx="1654969" cy="936104"/>
          </a:xfrm>
          <a:prstGeom prst="line">
            <a:avLst/>
          </a:prstGeom>
          <a:noFill/>
          <a:ln w="9525">
            <a:solidFill>
              <a:schemeClr val="tx1"/>
            </a:solidFill>
            <a:round/>
            <a:headEnd/>
            <a:tailEnd type="triangle" w="med" len="med"/>
          </a:ln>
        </p:spPr>
        <p:txBody>
          <a:bodyPr/>
          <a:lstStyle/>
          <a:p>
            <a:endParaRPr lang="el-GR"/>
          </a:p>
        </p:txBody>
      </p:sp>
      <p:sp>
        <p:nvSpPr>
          <p:cNvPr id="14" name="Line 4"/>
          <p:cNvSpPr>
            <a:spLocks noChangeShapeType="1"/>
          </p:cNvSpPr>
          <p:nvPr/>
        </p:nvSpPr>
        <p:spPr bwMode="auto">
          <a:xfrm>
            <a:off x="4067944" y="4005064"/>
            <a:ext cx="1944215" cy="864096"/>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Κλίμακα 2 - Ανάγνωση λέξεων</a:t>
            </a:r>
            <a:r>
              <a:rPr lang="el-GR" dirty="0" smtClean="0">
                <a:solidFill>
                  <a:srgbClr val="C00000"/>
                </a:solidFill>
              </a:rPr>
              <a:t> </a:t>
            </a:r>
            <a:br>
              <a:rPr lang="el-GR" dirty="0" smtClean="0">
                <a:solidFill>
                  <a:srgbClr val="C00000"/>
                </a:solidFill>
              </a:rPr>
            </a:br>
            <a:r>
              <a:rPr lang="el-GR" dirty="0" smtClean="0">
                <a:solidFill>
                  <a:srgbClr val="C00000"/>
                </a:solidFill>
              </a:rPr>
              <a:t> </a:t>
            </a:r>
            <a:r>
              <a:rPr lang="el-GR" b="1" dirty="0" smtClean="0">
                <a:solidFill>
                  <a:srgbClr val="C00000"/>
                </a:solidFill>
              </a:rPr>
              <a:t>(Α&amp;Β Δημοτικού)</a:t>
            </a:r>
            <a:endParaRPr lang="el-GR" dirty="0">
              <a:solidFill>
                <a:srgbClr val="C00000"/>
              </a:solidFill>
            </a:endParaRPr>
          </a:p>
        </p:txBody>
      </p:sp>
      <p:sp>
        <p:nvSpPr>
          <p:cNvPr id="3" name="2 - Θέση περιεχομένου"/>
          <p:cNvSpPr>
            <a:spLocks noGrp="1"/>
          </p:cNvSpPr>
          <p:nvPr>
            <p:ph sz="quarter" idx="1"/>
          </p:nvPr>
        </p:nvSpPr>
        <p:spPr/>
        <p:txBody>
          <a:bodyPr/>
          <a:lstStyle/>
          <a:p>
            <a:endParaRPr lang="el-GR" sz="2800" dirty="0" smtClean="0"/>
          </a:p>
          <a:p>
            <a:r>
              <a:rPr lang="el-GR" sz="2800" dirty="0" smtClean="0"/>
              <a:t>Σε</a:t>
            </a:r>
            <a:r>
              <a:rPr lang="el-GR" sz="2800" b="1" dirty="0" smtClean="0"/>
              <a:t> </a:t>
            </a:r>
            <a:r>
              <a:rPr lang="el-GR" sz="2800" dirty="0" smtClean="0"/>
              <a:t>αυτή την κλίμακα ανάγνωσης χρησιμοποιήθηκαν ψευδολέξεις (24 το σύνολο). </a:t>
            </a:r>
          </a:p>
          <a:p>
            <a:r>
              <a:rPr lang="el-GR" sz="2800" dirty="0" smtClean="0"/>
              <a:t> Παραδείγματα </a:t>
            </a:r>
          </a:p>
          <a:p>
            <a:endParaRPr lang="el-GR" sz="2800" dirty="0" smtClean="0"/>
          </a:p>
          <a:p>
            <a:r>
              <a:rPr lang="el-GR" sz="2800" dirty="0" err="1" smtClean="0"/>
              <a:t>Βέο</a:t>
            </a:r>
            <a:r>
              <a:rPr lang="el-GR" sz="2800" dirty="0" smtClean="0"/>
              <a:t> , </a:t>
            </a:r>
            <a:r>
              <a:rPr lang="el-GR" sz="2800" dirty="0" err="1" smtClean="0"/>
              <a:t>έλο</a:t>
            </a:r>
            <a:r>
              <a:rPr lang="el-GR" sz="2800" dirty="0" smtClean="0"/>
              <a:t> </a:t>
            </a:r>
            <a:r>
              <a:rPr lang="el-GR" sz="2800" dirty="0" err="1" smtClean="0"/>
              <a:t>έσκο</a:t>
            </a:r>
            <a:r>
              <a:rPr lang="el-GR" sz="2800" dirty="0" smtClean="0"/>
              <a:t> , </a:t>
            </a:r>
            <a:r>
              <a:rPr lang="el-GR" sz="2800" dirty="0" err="1" smtClean="0"/>
              <a:t>σέκρο</a:t>
            </a:r>
            <a:r>
              <a:rPr lang="el-GR" sz="2800" dirty="0" smtClean="0"/>
              <a:t> </a:t>
            </a:r>
            <a:r>
              <a:rPr lang="el-GR" sz="2800" dirty="0" err="1" smtClean="0"/>
              <a:t>λέδο</a:t>
            </a:r>
            <a:r>
              <a:rPr lang="el-GR" sz="2800" dirty="0" smtClean="0"/>
              <a:t> …..</a:t>
            </a:r>
            <a:r>
              <a:rPr lang="el-GR" sz="2800" dirty="0" err="1" smtClean="0"/>
              <a:t>ίφερμα….ρονέφλη</a:t>
            </a:r>
            <a:r>
              <a:rPr lang="el-GR" sz="2800" dirty="0" smtClean="0"/>
              <a:t>…..</a:t>
            </a:r>
          </a:p>
          <a:p>
            <a:endParaRPr lang="el-GR" dirty="0"/>
          </a:p>
        </p:txBody>
      </p:sp>
      <p:pic>
        <p:nvPicPr>
          <p:cNvPr id="4" name="Picture 5" descr="dmbtest"/>
          <p:cNvPicPr>
            <a:picLocks noChangeAspect="1" noChangeArrowheads="1"/>
          </p:cNvPicPr>
          <p:nvPr/>
        </p:nvPicPr>
        <p:blipFill>
          <a:blip r:embed="rId3" cstate="print"/>
          <a:srcRect/>
          <a:stretch>
            <a:fillRect/>
          </a:stretch>
        </p:blipFill>
        <p:spPr>
          <a:xfrm>
            <a:off x="6804248" y="0"/>
            <a:ext cx="1835150" cy="14763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C00000"/>
                </a:solidFill>
              </a:rPr>
              <a:t>Κλίμακα 3  -  Αναγνωστική κατανόηση</a:t>
            </a:r>
            <a:br>
              <a:rPr lang="el-GR" b="1" dirty="0" smtClean="0">
                <a:solidFill>
                  <a:srgbClr val="C00000"/>
                </a:solidFill>
              </a:rPr>
            </a:br>
            <a:r>
              <a:rPr lang="el-GR" b="1" dirty="0" smtClean="0">
                <a:solidFill>
                  <a:srgbClr val="C00000"/>
                </a:solidFill>
              </a:rPr>
              <a:t> (Α &amp; Β Δημοτικού)</a:t>
            </a:r>
            <a:r>
              <a:rPr lang="el-GR" sz="4400" dirty="0" smtClean="0">
                <a:solidFill>
                  <a:srgbClr val="C00000"/>
                </a:solidFill>
              </a:rPr>
              <a:t> </a:t>
            </a:r>
            <a:endParaRPr lang="el-GR" dirty="0">
              <a:solidFill>
                <a:srgbClr val="C00000"/>
              </a:solidFill>
            </a:endParaRPr>
          </a:p>
        </p:txBody>
      </p:sp>
      <p:sp>
        <p:nvSpPr>
          <p:cNvPr id="4" name="Rectangle 6"/>
          <p:cNvSpPr>
            <a:spLocks noGrp="1" noChangeArrowheads="1"/>
          </p:cNvSpPr>
          <p:nvPr>
            <p:ph sz="quarter" idx="1"/>
          </p:nvPr>
        </p:nvSpPr>
        <p:spPr bwMode="auto">
          <a:xfrm>
            <a:off x="1547664" y="1124744"/>
            <a:ext cx="4824536" cy="1080120"/>
          </a:xfrm>
          <a:prstGeom prst="rect">
            <a:avLst/>
          </a:prstGeom>
          <a:solidFill>
            <a:srgbClr val="FFCC00"/>
          </a:solidFill>
          <a:ln w="9525" algn="ctr">
            <a:solidFill>
              <a:schemeClr val="tx1"/>
            </a:solidFill>
            <a:miter lim="800000"/>
            <a:headEnd/>
            <a:tailEnd/>
          </a:ln>
        </p:spPr>
        <p:txBody>
          <a:bodyPr wrap="none" anchor="ctr"/>
          <a:lstStyle/>
          <a:p>
            <a:pPr algn="ctr">
              <a:buNone/>
            </a:pPr>
            <a:r>
              <a:rPr lang="el-GR" sz="2400" b="1" dirty="0"/>
              <a:t>Αναγνωστική </a:t>
            </a:r>
          </a:p>
          <a:p>
            <a:pPr algn="ctr"/>
            <a:r>
              <a:rPr lang="el-GR" sz="2400" b="1" dirty="0"/>
              <a:t>κατανόηση</a:t>
            </a:r>
          </a:p>
        </p:txBody>
      </p:sp>
      <p:sp>
        <p:nvSpPr>
          <p:cNvPr id="5" name="Rectangle 9"/>
          <p:cNvSpPr>
            <a:spLocks noChangeArrowheads="1"/>
          </p:cNvSpPr>
          <p:nvPr/>
        </p:nvSpPr>
        <p:spPr bwMode="auto">
          <a:xfrm>
            <a:off x="971600" y="4149080"/>
            <a:ext cx="3168650" cy="1150938"/>
          </a:xfrm>
          <a:prstGeom prst="rect">
            <a:avLst/>
          </a:prstGeom>
          <a:solidFill>
            <a:srgbClr val="FFFF99"/>
          </a:solidFill>
          <a:ln w="9525" algn="ctr">
            <a:solidFill>
              <a:schemeClr val="tx1"/>
            </a:solidFill>
            <a:miter lim="800000"/>
            <a:headEnd/>
            <a:tailEnd/>
          </a:ln>
        </p:spPr>
        <p:txBody>
          <a:bodyPr wrap="none" anchor="ctr"/>
          <a:lstStyle/>
          <a:p>
            <a:pPr algn="ctr"/>
            <a:r>
              <a:rPr lang="el-GR" sz="2000" b="1" dirty="0"/>
              <a:t>Ανάγνωση προτάσεων </a:t>
            </a:r>
          </a:p>
          <a:p>
            <a:pPr algn="ctr"/>
            <a:r>
              <a:rPr lang="el-GR" sz="2000" b="1" dirty="0"/>
              <a:t>και επιλογή εικόνων</a:t>
            </a:r>
          </a:p>
        </p:txBody>
      </p:sp>
      <p:sp>
        <p:nvSpPr>
          <p:cNvPr id="6" name="Rectangle 10"/>
          <p:cNvSpPr>
            <a:spLocks noChangeArrowheads="1"/>
          </p:cNvSpPr>
          <p:nvPr/>
        </p:nvSpPr>
        <p:spPr bwMode="auto">
          <a:xfrm>
            <a:off x="5004048" y="4221088"/>
            <a:ext cx="3600450" cy="1223963"/>
          </a:xfrm>
          <a:prstGeom prst="rect">
            <a:avLst/>
          </a:prstGeom>
          <a:solidFill>
            <a:srgbClr val="FFFF99"/>
          </a:solidFill>
          <a:ln w="9525" algn="ctr">
            <a:solidFill>
              <a:schemeClr val="tx1"/>
            </a:solidFill>
            <a:miter lim="800000"/>
            <a:headEnd/>
            <a:tailEnd/>
          </a:ln>
        </p:spPr>
        <p:txBody>
          <a:bodyPr wrap="none" anchor="ctr"/>
          <a:lstStyle/>
          <a:p>
            <a:pPr algn="ctr"/>
            <a:r>
              <a:rPr lang="el-GR" sz="2000" b="1"/>
              <a:t>Ανάγνωση και συμπλήρωση </a:t>
            </a:r>
          </a:p>
          <a:p>
            <a:pPr algn="ctr"/>
            <a:r>
              <a:rPr lang="el-GR" sz="2000" b="1"/>
              <a:t>ελλιπών προτάσεων</a:t>
            </a:r>
          </a:p>
        </p:txBody>
      </p:sp>
      <p:sp>
        <p:nvSpPr>
          <p:cNvPr id="7" name="Line 4"/>
          <p:cNvSpPr>
            <a:spLocks noChangeShapeType="1"/>
          </p:cNvSpPr>
          <p:nvPr/>
        </p:nvSpPr>
        <p:spPr bwMode="auto">
          <a:xfrm flipH="1">
            <a:off x="2123725" y="2276872"/>
            <a:ext cx="1584178" cy="1800200"/>
          </a:xfrm>
          <a:prstGeom prst="line">
            <a:avLst/>
          </a:prstGeom>
          <a:noFill/>
          <a:ln w="9525">
            <a:solidFill>
              <a:schemeClr val="tx1"/>
            </a:solidFill>
            <a:round/>
            <a:headEnd/>
            <a:tailEnd type="triangle" w="med" len="med"/>
          </a:ln>
        </p:spPr>
        <p:txBody>
          <a:bodyPr/>
          <a:lstStyle/>
          <a:p>
            <a:endParaRPr lang="el-GR"/>
          </a:p>
        </p:txBody>
      </p:sp>
      <p:sp>
        <p:nvSpPr>
          <p:cNvPr id="8" name="Line 4"/>
          <p:cNvSpPr>
            <a:spLocks noChangeShapeType="1"/>
          </p:cNvSpPr>
          <p:nvPr/>
        </p:nvSpPr>
        <p:spPr bwMode="auto">
          <a:xfrm>
            <a:off x="3779912" y="2204864"/>
            <a:ext cx="1944216" cy="1872208"/>
          </a:xfrm>
          <a:prstGeom prst="line">
            <a:avLst/>
          </a:prstGeom>
          <a:noFill/>
          <a:ln w="9525">
            <a:solidFill>
              <a:schemeClr val="tx1"/>
            </a:solidFill>
            <a:round/>
            <a:headEnd/>
            <a:tailEnd type="triangle" w="med" len="med"/>
          </a:ln>
        </p:spPr>
        <p:txBody>
          <a:bodyPr/>
          <a:lstStyle/>
          <a:p>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3848" y="477520"/>
            <a:ext cx="8363272" cy="1143000"/>
          </a:xfrm>
        </p:spPr>
        <p:txBody>
          <a:bodyPr>
            <a:noAutofit/>
          </a:bodyPr>
          <a:lstStyle/>
          <a:p>
            <a:r>
              <a:rPr lang="el-GR" sz="2800" dirty="0" smtClean="0">
                <a:solidFill>
                  <a:srgbClr val="C00000"/>
                </a:solidFill>
              </a:rPr>
              <a:t/>
            </a:r>
            <a:br>
              <a:rPr lang="el-GR" sz="2800" dirty="0" smtClean="0">
                <a:solidFill>
                  <a:srgbClr val="C00000"/>
                </a:solidFill>
              </a:rPr>
            </a:br>
            <a:r>
              <a:rPr lang="el-GR" sz="2800" dirty="0" smtClean="0">
                <a:solidFill>
                  <a:srgbClr val="C00000"/>
                </a:solidFill>
              </a:rPr>
              <a:t>Γιατί </a:t>
            </a:r>
            <a:r>
              <a:rPr lang="el-GR" sz="2800" dirty="0" smtClean="0">
                <a:solidFill>
                  <a:srgbClr val="C00000"/>
                </a:solidFill>
              </a:rPr>
              <a:t>εξετάζουμε τη φωνολογική επίγνωση στο Νηπιαγωγείο; </a:t>
            </a:r>
            <a:r>
              <a:rPr lang="el-GR" dirty="0" smtClean="0">
                <a:solidFill>
                  <a:srgbClr val="C00000"/>
                </a:solidFill>
              </a:rPr>
              <a:t/>
            </a:r>
            <a:br>
              <a:rPr lang="el-GR" dirty="0" smtClean="0">
                <a:solidFill>
                  <a:srgbClr val="C00000"/>
                </a:solidFill>
              </a:rPr>
            </a:br>
            <a:endParaRPr lang="el-GR" dirty="0">
              <a:solidFill>
                <a:srgbClr val="C00000"/>
              </a:solidFill>
            </a:endParaRPr>
          </a:p>
        </p:txBody>
      </p:sp>
      <p:sp>
        <p:nvSpPr>
          <p:cNvPr id="3" name="2 - Θέση περιεχομένου"/>
          <p:cNvSpPr>
            <a:spLocks noGrp="1"/>
          </p:cNvSpPr>
          <p:nvPr>
            <p:ph sz="quarter" idx="1"/>
          </p:nvPr>
        </p:nvSpPr>
        <p:spPr>
          <a:xfrm>
            <a:off x="395536" y="980728"/>
            <a:ext cx="8229600" cy="4937760"/>
          </a:xfrm>
        </p:spPr>
        <p:txBody>
          <a:bodyPr>
            <a:normAutofit/>
          </a:bodyPr>
          <a:lstStyle/>
          <a:p>
            <a:pPr>
              <a:buNone/>
            </a:pPr>
            <a:endParaRPr lang="el-GR" sz="2800" dirty="0" smtClean="0"/>
          </a:p>
          <a:p>
            <a:pPr algn="just">
              <a:lnSpc>
                <a:spcPct val="150000"/>
              </a:lnSpc>
            </a:pPr>
            <a:r>
              <a:rPr lang="el-GR" sz="2800" dirty="0" smtClean="0"/>
              <a:t>Τα αποτελέσματα ερευνών στην </a:t>
            </a:r>
            <a:r>
              <a:rPr lang="el-GR" sz="2800" dirty="0" smtClean="0"/>
              <a:t>Ψυχολογία, </a:t>
            </a:r>
            <a:r>
              <a:rPr lang="el-GR" sz="2800" dirty="0" smtClean="0"/>
              <a:t>απέδειξαν όχι μόνο την ύπαρξη στενής αλλά και </a:t>
            </a:r>
            <a:r>
              <a:rPr lang="el-GR" sz="2800" b="1" dirty="0" smtClean="0"/>
              <a:t>αιτιώδους σχέσης μεταξύ φωνημικής επίγνωσης και εκμάθησης της ανάγνωσης </a:t>
            </a:r>
            <a:r>
              <a:rPr lang="el-GR" sz="2800" dirty="0" smtClean="0"/>
              <a:t>»</a:t>
            </a:r>
          </a:p>
          <a:p>
            <a:pPr algn="just">
              <a:lnSpc>
                <a:spcPct val="150000"/>
              </a:lnSpc>
            </a:pPr>
            <a:endParaRPr lang="el-GR" sz="2800" dirty="0" smtClean="0"/>
          </a:p>
          <a:p>
            <a:pPr algn="just">
              <a:lnSpc>
                <a:spcPct val="150000"/>
              </a:lnSpc>
              <a:buNone/>
            </a:pPr>
            <a:endParaRPr lang="el-GR" sz="2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pPr algn="just">
              <a:lnSpc>
                <a:spcPct val="150000"/>
              </a:lnSpc>
            </a:pPr>
            <a:r>
              <a:rPr lang="el-GR" sz="2800" dirty="0" smtClean="0"/>
              <a:t>«Ερευνητικές διαπιστώσεις έχουν δείξει ότι η αξιολόγηση του επιπέδου φωνολογικής επίγνωσης στην προσχολική ηλικία, θεωρείται ως ένα βασικό μέσο για την ανίχνευση εμφάνισης δυσκολιών, στην μετέπειτα εκμάθηση της ανάγνωσης, στο Δημοτικό Σχολείο».</a:t>
            </a:r>
          </a:p>
          <a:p>
            <a:pPr algn="just">
              <a:lnSpc>
                <a:spcPct val="150000"/>
              </a:lnSpc>
              <a:buNone/>
            </a:pPr>
            <a:r>
              <a:rPr lang="el-GR" sz="2800" dirty="0" smtClean="0"/>
              <a:t>                                       (Πόρποδας,2000) </a:t>
            </a:r>
          </a:p>
          <a:p>
            <a:pPr algn="just">
              <a:lnSpc>
                <a:spcPct val="150000"/>
              </a:lnSpc>
            </a:pPr>
            <a:endParaRPr lang="el-G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2339752" y="1772816"/>
            <a:ext cx="3744416" cy="369332"/>
          </a:xfrm>
          <a:prstGeom prst="rect">
            <a:avLst/>
          </a:prstGeom>
          <a:noFill/>
        </p:spPr>
        <p:txBody>
          <a:bodyPr wrap="square" rtlCol="0">
            <a:spAutoFit/>
          </a:bodyPr>
          <a:lstStyle/>
          <a:p>
            <a:endParaRPr lang="el-GR" dirty="0"/>
          </a:p>
        </p:txBody>
      </p:sp>
      <p:sp>
        <p:nvSpPr>
          <p:cNvPr id="2" name="1 - Τίτλος"/>
          <p:cNvSpPr>
            <a:spLocks noGrp="1"/>
          </p:cNvSpPr>
          <p:nvPr>
            <p:ph type="title"/>
          </p:nvPr>
        </p:nvSpPr>
        <p:spPr>
          <a:xfrm>
            <a:off x="179512" y="152400"/>
            <a:ext cx="8640960" cy="990600"/>
          </a:xfrm>
        </p:spPr>
        <p:txBody>
          <a:bodyPr>
            <a:normAutofit fontScale="90000"/>
          </a:bodyPr>
          <a:lstStyle/>
          <a:p>
            <a:r>
              <a:rPr lang="el-GR" b="1" dirty="0" smtClean="0">
                <a:solidFill>
                  <a:srgbClr val="C00000"/>
                </a:solidFill>
              </a:rPr>
              <a:t>Κλίμακες αξιολόγησης Φωνολογικής επίγνωσης </a:t>
            </a:r>
            <a:br>
              <a:rPr lang="el-GR" b="1" dirty="0" smtClean="0">
                <a:solidFill>
                  <a:srgbClr val="C00000"/>
                </a:solidFill>
              </a:rPr>
            </a:br>
            <a:r>
              <a:rPr lang="el-GR" b="1" dirty="0" smtClean="0">
                <a:solidFill>
                  <a:srgbClr val="C00000"/>
                </a:solidFill>
              </a:rPr>
              <a:t>(Νηπιαγωγείο , Α &amp; Β Δημοτικού)</a:t>
            </a:r>
            <a:endParaRPr lang="el-GR" dirty="0">
              <a:solidFill>
                <a:srgbClr val="C00000"/>
              </a:solidFill>
            </a:endParaRPr>
          </a:p>
        </p:txBody>
      </p:sp>
      <p:graphicFrame>
        <p:nvGraphicFramePr>
          <p:cNvPr id="8" name="7 - Θέση περιεχομένου"/>
          <p:cNvGraphicFramePr>
            <a:graphicFrameLocks noGrp="1"/>
          </p:cNvGraphicFramePr>
          <p:nvPr>
            <p:ph sz="quarter" idx="1"/>
            <p:extLst>
              <p:ext uri="{D42A27DB-BD31-4B8C-83A1-F6EECF244321}">
                <p14:modId xmlns:p14="http://schemas.microsoft.com/office/powerpoint/2010/main" val="1402670483"/>
              </p:ext>
            </p:extLst>
          </p:nvPr>
        </p:nvGraphicFramePr>
        <p:xfrm>
          <a:off x="611560" y="1124744"/>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 Ευθύγραμμο βέλος σύνδεσης"/>
          <p:cNvCxnSpPr/>
          <p:nvPr/>
        </p:nvCxnSpPr>
        <p:spPr>
          <a:xfrm flipH="1">
            <a:off x="2483768" y="2636912"/>
            <a:ext cx="1368152" cy="1440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a:off x="4283968" y="2636912"/>
            <a:ext cx="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4716016" y="2636912"/>
            <a:ext cx="1800200"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80920" cy="1458416"/>
          </a:xfrm>
        </p:spPr>
        <p:txBody>
          <a:bodyPr>
            <a:noAutofit/>
          </a:bodyPr>
          <a:lstStyle/>
          <a:p>
            <a:r>
              <a:rPr lang="el-GR" sz="2800" b="1" dirty="0" smtClean="0">
                <a:solidFill>
                  <a:srgbClr val="C00000"/>
                </a:solidFill>
              </a:rPr>
              <a:t>Βραχύχρονη μνήμη φωνολογικών πληροφοριών</a:t>
            </a:r>
            <a:br>
              <a:rPr lang="el-GR" sz="2800" b="1" dirty="0" smtClean="0">
                <a:solidFill>
                  <a:srgbClr val="C00000"/>
                </a:solidFill>
              </a:rPr>
            </a:br>
            <a:r>
              <a:rPr lang="el-GR" sz="2800" b="1" dirty="0" smtClean="0">
                <a:solidFill>
                  <a:srgbClr val="C00000"/>
                </a:solidFill>
              </a:rPr>
              <a:t>(Α &amp; Β </a:t>
            </a:r>
            <a:r>
              <a:rPr lang="el-GR" sz="2800" b="1" dirty="0" smtClean="0">
                <a:solidFill>
                  <a:srgbClr val="C00000"/>
                </a:solidFill>
              </a:rPr>
              <a:t>Δημοτικού &amp; </a:t>
            </a:r>
            <a:r>
              <a:rPr lang="el-GR" sz="2800" b="1" dirty="0" smtClean="0">
                <a:solidFill>
                  <a:srgbClr val="C00000"/>
                </a:solidFill>
              </a:rPr>
              <a:t>Νηπιαγωγείο</a:t>
            </a:r>
            <a:r>
              <a:rPr lang="el-GR" sz="2800" b="1" dirty="0">
                <a:solidFill>
                  <a:srgbClr val="C00000"/>
                </a:solidFill>
              </a:rPr>
              <a:t>)</a:t>
            </a:r>
            <a:r>
              <a:rPr lang="el-GR" sz="2800" b="1" dirty="0" smtClean="0">
                <a:solidFill>
                  <a:srgbClr val="C00000"/>
                </a:solidFill>
              </a:rPr>
              <a:t/>
            </a:r>
            <a:br>
              <a:rPr lang="el-GR" sz="2800" b="1" dirty="0" smtClean="0">
                <a:solidFill>
                  <a:srgbClr val="C00000"/>
                </a:solidFill>
              </a:rPr>
            </a:br>
            <a:endParaRPr lang="el-GR" dirty="0">
              <a:solidFill>
                <a:srgbClr val="C00000"/>
              </a:solidFill>
            </a:endParaRPr>
          </a:p>
        </p:txBody>
      </p:sp>
      <p:graphicFrame>
        <p:nvGraphicFramePr>
          <p:cNvPr id="4" name="3 - Θέση περιεχομένου"/>
          <p:cNvGraphicFramePr>
            <a:graphicFrameLocks noGrp="1"/>
          </p:cNvGraphicFramePr>
          <p:nvPr>
            <p:ph sz="quarter" idx="1"/>
            <p:extLst>
              <p:ext uri="{D42A27DB-BD31-4B8C-83A1-F6EECF244321}">
                <p14:modId xmlns:p14="http://schemas.microsoft.com/office/powerpoint/2010/main" val="2512544491"/>
              </p:ext>
            </p:extLst>
          </p:nvPr>
        </p:nvGraphicFramePr>
        <p:xfrm>
          <a:off x="2195736" y="1412776"/>
          <a:ext cx="4104456" cy="936576"/>
        </p:xfrm>
        <a:graphic>
          <a:graphicData uri="http://schemas.openxmlformats.org/drawingml/2006/table">
            <a:tbl>
              <a:tblPr firstRow="1" bandRow="1">
                <a:tableStyleId>{5C22544A-7EE6-4342-B048-85BDC9FD1C3A}</a:tableStyleId>
              </a:tblPr>
              <a:tblGrid>
                <a:gridCol w="4104456"/>
              </a:tblGrid>
              <a:tr h="936576">
                <a:tc>
                  <a:txBody>
                    <a:bodyPr/>
                    <a:lstStyle/>
                    <a:p>
                      <a:pPr algn="ctr"/>
                      <a:r>
                        <a:rPr lang="el-GR" sz="2800" dirty="0" smtClean="0">
                          <a:solidFill>
                            <a:schemeClr val="tx1"/>
                          </a:solidFill>
                        </a:rPr>
                        <a:t>Βραχύχρονη μνήμη </a:t>
                      </a:r>
                      <a:endParaRPr lang="el-GR" sz="2800" dirty="0">
                        <a:solidFill>
                          <a:schemeClr val="tx1"/>
                        </a:solidFill>
                      </a:endParaRPr>
                    </a:p>
                  </a:txBody>
                  <a:tcPr>
                    <a:solidFill>
                      <a:srgbClr val="FFFF00"/>
                    </a:solidFill>
                  </a:tcPr>
                </a:tc>
              </a:tr>
            </a:tbl>
          </a:graphicData>
        </a:graphic>
      </p:graphicFrame>
      <p:graphicFrame>
        <p:nvGraphicFramePr>
          <p:cNvPr id="5" name="3 - Θέση περιεχομένου"/>
          <p:cNvGraphicFramePr>
            <a:graphicFrameLocks/>
          </p:cNvGraphicFramePr>
          <p:nvPr/>
        </p:nvGraphicFramePr>
        <p:xfrm>
          <a:off x="395536" y="4149080"/>
          <a:ext cx="3312368" cy="1008112"/>
        </p:xfrm>
        <a:graphic>
          <a:graphicData uri="http://schemas.openxmlformats.org/drawingml/2006/table">
            <a:tbl>
              <a:tblPr firstRow="1" bandRow="1">
                <a:tableStyleId>{5C22544A-7EE6-4342-B048-85BDC9FD1C3A}</a:tableStyleId>
              </a:tblPr>
              <a:tblGrid>
                <a:gridCol w="3312368"/>
              </a:tblGrid>
              <a:tr h="1008112">
                <a:tc>
                  <a:txBody>
                    <a:bodyPr/>
                    <a:lstStyle/>
                    <a:p>
                      <a:r>
                        <a:rPr lang="el-GR" sz="2800" dirty="0" smtClean="0">
                          <a:solidFill>
                            <a:schemeClr val="tx1"/>
                          </a:solidFill>
                        </a:rPr>
                        <a:t>Μνήμη </a:t>
                      </a:r>
                      <a:r>
                        <a:rPr lang="el-GR" sz="2800" baseline="0" dirty="0" smtClean="0">
                          <a:solidFill>
                            <a:schemeClr val="tx1"/>
                          </a:solidFill>
                        </a:rPr>
                        <a:t>ακολουθιών </a:t>
                      </a:r>
                      <a:endParaRPr lang="el-GR" sz="2800" dirty="0">
                        <a:solidFill>
                          <a:schemeClr val="tx1"/>
                        </a:solidFill>
                      </a:endParaRPr>
                    </a:p>
                  </a:txBody>
                  <a:tcPr>
                    <a:solidFill>
                      <a:srgbClr val="92D050"/>
                    </a:solidFill>
                  </a:tcPr>
                </a:tc>
              </a:tr>
            </a:tbl>
          </a:graphicData>
        </a:graphic>
      </p:graphicFrame>
      <p:graphicFrame>
        <p:nvGraphicFramePr>
          <p:cNvPr id="6" name="3 - Θέση περιεχομένου"/>
          <p:cNvGraphicFramePr>
            <a:graphicFrameLocks/>
          </p:cNvGraphicFramePr>
          <p:nvPr>
            <p:extLst>
              <p:ext uri="{D42A27DB-BD31-4B8C-83A1-F6EECF244321}">
                <p14:modId xmlns:p14="http://schemas.microsoft.com/office/powerpoint/2010/main" val="4064855177"/>
              </p:ext>
            </p:extLst>
          </p:nvPr>
        </p:nvGraphicFramePr>
        <p:xfrm>
          <a:off x="4572000" y="4149079"/>
          <a:ext cx="4176464" cy="1016888"/>
        </p:xfrm>
        <a:graphic>
          <a:graphicData uri="http://schemas.openxmlformats.org/drawingml/2006/table">
            <a:tbl>
              <a:tblPr firstRow="1" bandRow="1">
                <a:tableStyleId>{5C22544A-7EE6-4342-B048-85BDC9FD1C3A}</a:tableStyleId>
              </a:tblPr>
              <a:tblGrid>
                <a:gridCol w="4176464"/>
              </a:tblGrid>
              <a:tr h="1016888">
                <a:tc>
                  <a:txBody>
                    <a:bodyPr/>
                    <a:lstStyle/>
                    <a:p>
                      <a:r>
                        <a:rPr lang="el-GR" sz="2800" dirty="0" smtClean="0">
                          <a:solidFill>
                            <a:schemeClr val="tx1"/>
                          </a:solidFill>
                        </a:rPr>
                        <a:t>Επανάληψη</a:t>
                      </a:r>
                      <a:r>
                        <a:rPr lang="el-GR" sz="2800" baseline="0" dirty="0" smtClean="0">
                          <a:solidFill>
                            <a:schemeClr val="tx1"/>
                          </a:solidFill>
                        </a:rPr>
                        <a:t> </a:t>
                      </a:r>
                      <a:r>
                        <a:rPr lang="el-GR" sz="2800" baseline="0" dirty="0" err="1" smtClean="0">
                          <a:solidFill>
                            <a:schemeClr val="tx1"/>
                          </a:solidFill>
                        </a:rPr>
                        <a:t>ψευδολέξεων</a:t>
                      </a:r>
                      <a:r>
                        <a:rPr lang="el-GR" sz="2800" baseline="0" dirty="0" smtClean="0">
                          <a:solidFill>
                            <a:schemeClr val="tx1"/>
                          </a:solidFill>
                        </a:rPr>
                        <a:t> </a:t>
                      </a:r>
                      <a:endParaRPr lang="el-GR" sz="2800" dirty="0">
                        <a:solidFill>
                          <a:schemeClr val="tx1"/>
                        </a:solidFill>
                      </a:endParaRPr>
                    </a:p>
                  </a:txBody>
                  <a:tcPr>
                    <a:solidFill>
                      <a:srgbClr val="92D050"/>
                    </a:solidFill>
                  </a:tcPr>
                </a:tc>
              </a:tr>
            </a:tbl>
          </a:graphicData>
        </a:graphic>
      </p:graphicFrame>
      <p:cxnSp>
        <p:nvCxnSpPr>
          <p:cNvPr id="8" name="7 - Ευθύγραμμο βέλος σύνδεσης"/>
          <p:cNvCxnSpPr/>
          <p:nvPr/>
        </p:nvCxnSpPr>
        <p:spPr>
          <a:xfrm flipH="1">
            <a:off x="2699792" y="2420888"/>
            <a:ext cx="1296144"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4427984" y="2348880"/>
            <a:ext cx="1872208" cy="17281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990600"/>
          </a:xfrm>
        </p:spPr>
        <p:txBody>
          <a:bodyPr/>
          <a:lstStyle/>
          <a:p>
            <a:r>
              <a:rPr lang="el-GR" b="1" dirty="0" smtClean="0">
                <a:solidFill>
                  <a:srgbClr val="C00000"/>
                </a:solidFill>
              </a:rPr>
              <a:t>Διαδικασίες διαχείρισης περίπτωσης</a:t>
            </a:r>
            <a:endParaRPr lang="el-GR" b="1" dirty="0">
              <a:solidFill>
                <a:srgbClr val="C00000"/>
              </a:solidFill>
            </a:endParaRPr>
          </a:p>
        </p:txBody>
      </p:sp>
      <p:sp>
        <p:nvSpPr>
          <p:cNvPr id="4" name="Right Arrow Callout 23"/>
          <p:cNvSpPr>
            <a:spLocks noGrp="1"/>
          </p:cNvSpPr>
          <p:nvPr>
            <p:ph sz="quarter" idx="1"/>
          </p:nvPr>
        </p:nvSpPr>
        <p:spPr>
          <a:xfrm>
            <a:off x="395536" y="1412776"/>
            <a:ext cx="2304256" cy="553616"/>
          </a:xfrm>
          <a:prstGeom prst="rightArrowCallout">
            <a:avLst/>
          </a:prstGeom>
          <a:solidFill>
            <a:schemeClr val="accent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l-GR" sz="2400" dirty="0" smtClean="0">
                <a:solidFill>
                  <a:schemeClr val="tx2">
                    <a:lumMod val="50000"/>
                  </a:schemeClr>
                </a:solidFill>
              </a:rPr>
              <a:t>Στάδιο 1</a:t>
            </a:r>
            <a:endParaRPr lang="en-US" sz="2400" dirty="0">
              <a:solidFill>
                <a:schemeClr val="tx2">
                  <a:lumMod val="50000"/>
                </a:schemeClr>
              </a:solidFill>
            </a:endParaRPr>
          </a:p>
        </p:txBody>
      </p:sp>
      <p:sp>
        <p:nvSpPr>
          <p:cNvPr id="5" name="Right Arrow Callout 25"/>
          <p:cNvSpPr/>
          <p:nvPr/>
        </p:nvSpPr>
        <p:spPr>
          <a:xfrm>
            <a:off x="395536" y="2276872"/>
            <a:ext cx="2304256" cy="576064"/>
          </a:xfrm>
          <a:prstGeom prst="rightArrowCallout">
            <a:avLst/>
          </a:prstGeom>
          <a:solidFill>
            <a:schemeClr val="accent2">
              <a:lumMod val="40000"/>
              <a:lumOff val="60000"/>
              <a:alpha val="90000"/>
            </a:schemeClr>
          </a:solidFill>
          <a:ln>
            <a:solidFill>
              <a:schemeClr val="bg2">
                <a:lumMod val="9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sz="2400" dirty="0" smtClean="0">
                <a:solidFill>
                  <a:schemeClr val="tx1">
                    <a:lumMod val="75000"/>
                    <a:lumOff val="25000"/>
                  </a:schemeClr>
                </a:solidFill>
              </a:rPr>
              <a:t>Στάδιο 2</a:t>
            </a:r>
            <a:endParaRPr lang="en-US" sz="2400" dirty="0">
              <a:solidFill>
                <a:schemeClr val="tx1">
                  <a:lumMod val="75000"/>
                  <a:lumOff val="25000"/>
                </a:schemeClr>
              </a:solidFill>
            </a:endParaRPr>
          </a:p>
        </p:txBody>
      </p:sp>
      <p:sp>
        <p:nvSpPr>
          <p:cNvPr id="6" name="Right Arrow Callout 27"/>
          <p:cNvSpPr/>
          <p:nvPr/>
        </p:nvSpPr>
        <p:spPr>
          <a:xfrm>
            <a:off x="395536" y="3212976"/>
            <a:ext cx="2304256" cy="576064"/>
          </a:xfrm>
          <a:prstGeom prst="rightArrowCallout">
            <a:avLst/>
          </a:prstGeom>
          <a:solidFill>
            <a:schemeClr val="accent2">
              <a:lumMod val="60000"/>
              <a:lumOff val="40000"/>
              <a:alpha val="90000"/>
            </a:schemeClr>
          </a:solidFill>
          <a:ln>
            <a:solidFill>
              <a:schemeClr val="bg2">
                <a:lumMod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sz="2400" dirty="0" smtClean="0">
                <a:solidFill>
                  <a:schemeClr val="tx1">
                    <a:lumMod val="75000"/>
                    <a:lumOff val="25000"/>
                  </a:schemeClr>
                </a:solidFill>
              </a:rPr>
              <a:t>Στάδιο 3</a:t>
            </a:r>
            <a:endParaRPr lang="en-US" sz="2400" dirty="0">
              <a:solidFill>
                <a:schemeClr val="tx1">
                  <a:lumMod val="75000"/>
                  <a:lumOff val="25000"/>
                </a:schemeClr>
              </a:solidFill>
            </a:endParaRPr>
          </a:p>
        </p:txBody>
      </p:sp>
      <p:sp>
        <p:nvSpPr>
          <p:cNvPr id="7" name="Right Arrow Callout 28"/>
          <p:cNvSpPr/>
          <p:nvPr/>
        </p:nvSpPr>
        <p:spPr>
          <a:xfrm>
            <a:off x="395536" y="4149080"/>
            <a:ext cx="2376264" cy="677416"/>
          </a:xfrm>
          <a:prstGeom prst="rightArrowCallout">
            <a:avLst/>
          </a:prstGeom>
          <a:solidFill>
            <a:schemeClr val="accent2">
              <a:lumMod val="75000"/>
              <a:alpha val="90000"/>
            </a:schemeClr>
          </a:solidFill>
          <a:ln>
            <a:solidFill>
              <a:schemeClr val="bg2">
                <a:lumMod val="9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2400" dirty="0" smtClean="0">
                <a:solidFill>
                  <a:schemeClr val="accent1">
                    <a:lumMod val="20000"/>
                    <a:lumOff val="80000"/>
                  </a:schemeClr>
                </a:solidFill>
              </a:rPr>
              <a:t>Στάδιο 4</a:t>
            </a:r>
            <a:endParaRPr lang="en-US" sz="2400" dirty="0">
              <a:solidFill>
                <a:schemeClr val="accent1">
                  <a:lumMod val="20000"/>
                  <a:lumOff val="80000"/>
                </a:schemeClr>
              </a:solidFill>
            </a:endParaRPr>
          </a:p>
        </p:txBody>
      </p:sp>
      <p:sp>
        <p:nvSpPr>
          <p:cNvPr id="10" name="9 - TextBox"/>
          <p:cNvSpPr txBox="1"/>
          <p:nvPr/>
        </p:nvSpPr>
        <p:spPr>
          <a:xfrm>
            <a:off x="3275856" y="1340768"/>
            <a:ext cx="2952328" cy="523220"/>
          </a:xfrm>
          <a:prstGeom prst="rect">
            <a:avLst/>
          </a:prstGeom>
          <a:noFill/>
        </p:spPr>
        <p:txBody>
          <a:bodyPr wrap="square" rtlCol="0">
            <a:spAutoFit/>
          </a:bodyPr>
          <a:lstStyle/>
          <a:p>
            <a:pPr algn="ctr"/>
            <a:r>
              <a:rPr lang="el-GR" sz="2800" dirty="0" smtClean="0"/>
              <a:t>Εντοπισμός </a:t>
            </a:r>
            <a:endParaRPr lang="el-GR" sz="2800" dirty="0"/>
          </a:p>
        </p:txBody>
      </p:sp>
      <p:sp>
        <p:nvSpPr>
          <p:cNvPr id="11" name="10 - TextBox"/>
          <p:cNvSpPr txBox="1"/>
          <p:nvPr/>
        </p:nvSpPr>
        <p:spPr>
          <a:xfrm>
            <a:off x="3347864" y="2276872"/>
            <a:ext cx="2520280" cy="523220"/>
          </a:xfrm>
          <a:prstGeom prst="rect">
            <a:avLst/>
          </a:prstGeom>
          <a:noFill/>
        </p:spPr>
        <p:txBody>
          <a:bodyPr wrap="square" rtlCol="0">
            <a:spAutoFit/>
          </a:bodyPr>
          <a:lstStyle/>
          <a:p>
            <a:r>
              <a:rPr lang="el-GR" dirty="0" smtClean="0"/>
              <a:t>           </a:t>
            </a:r>
            <a:r>
              <a:rPr lang="el-GR" sz="2800" dirty="0" smtClean="0"/>
              <a:t>Αξιολόγηση </a:t>
            </a:r>
            <a:endParaRPr lang="el-GR" sz="2800" dirty="0"/>
          </a:p>
        </p:txBody>
      </p:sp>
      <p:sp>
        <p:nvSpPr>
          <p:cNvPr id="12" name="11 - TextBox"/>
          <p:cNvSpPr txBox="1"/>
          <p:nvPr/>
        </p:nvSpPr>
        <p:spPr>
          <a:xfrm>
            <a:off x="3347864" y="3356992"/>
            <a:ext cx="2592288" cy="523220"/>
          </a:xfrm>
          <a:prstGeom prst="rect">
            <a:avLst/>
          </a:prstGeom>
          <a:noFill/>
        </p:spPr>
        <p:txBody>
          <a:bodyPr wrap="square" rtlCol="0">
            <a:spAutoFit/>
          </a:bodyPr>
          <a:lstStyle/>
          <a:p>
            <a:r>
              <a:rPr lang="el-GR" sz="2800" dirty="0" smtClean="0"/>
              <a:t>       Παρέμβαση </a:t>
            </a:r>
            <a:endParaRPr lang="el-GR" sz="2800" dirty="0"/>
          </a:p>
        </p:txBody>
      </p:sp>
      <p:sp>
        <p:nvSpPr>
          <p:cNvPr id="14" name="13 - TextBox"/>
          <p:cNvSpPr txBox="1"/>
          <p:nvPr/>
        </p:nvSpPr>
        <p:spPr>
          <a:xfrm>
            <a:off x="3275856" y="4293096"/>
            <a:ext cx="4680520" cy="523220"/>
          </a:xfrm>
          <a:prstGeom prst="rect">
            <a:avLst/>
          </a:prstGeom>
          <a:noFill/>
        </p:spPr>
        <p:txBody>
          <a:bodyPr wrap="square" rtlCol="0">
            <a:spAutoFit/>
          </a:bodyPr>
          <a:lstStyle/>
          <a:p>
            <a:r>
              <a:rPr lang="el-GR" sz="2800" dirty="0" smtClean="0"/>
              <a:t>Υποστήριξη - Παρακολούθηση   </a:t>
            </a:r>
            <a:endParaRPr lang="el-G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8471"/>
            <a:ext cx="8291264" cy="2016224"/>
          </a:xfrm>
        </p:spPr>
        <p:txBody>
          <a:bodyPr>
            <a:normAutofit fontScale="90000"/>
          </a:bodyPr>
          <a:lstStyle/>
          <a:p>
            <a:r>
              <a:rPr lang="el-GR" b="1" dirty="0" smtClean="0">
                <a:solidFill>
                  <a:srgbClr val="C00000"/>
                </a:solidFill>
              </a:rPr>
              <a:t>Επανάληψη ψευδολέξεων </a:t>
            </a:r>
            <a:br>
              <a:rPr lang="el-GR" b="1" dirty="0" smtClean="0">
                <a:solidFill>
                  <a:srgbClr val="C00000"/>
                </a:solidFill>
              </a:rPr>
            </a:br>
            <a:r>
              <a:rPr lang="el-GR" b="1" dirty="0" smtClean="0">
                <a:solidFill>
                  <a:srgbClr val="C00000"/>
                </a:solidFill>
              </a:rPr>
              <a:t> (Α &amp; Β Δημοτικού  &amp; Νηπιαγωγείο} </a:t>
            </a:r>
            <a:br>
              <a:rPr lang="el-GR" b="1" dirty="0" smtClean="0">
                <a:solidFill>
                  <a:srgbClr val="C00000"/>
                </a:solidFill>
              </a:rPr>
            </a:br>
            <a:r>
              <a:rPr lang="el-GR" b="1" dirty="0" smtClean="0">
                <a:solidFill>
                  <a:srgbClr val="C00000"/>
                </a:solidFill>
              </a:rPr>
              <a:t/>
            </a:r>
            <a:br>
              <a:rPr lang="el-GR" b="1" dirty="0" smtClean="0">
                <a:solidFill>
                  <a:srgbClr val="C00000"/>
                </a:solidFill>
              </a:rPr>
            </a:br>
            <a:endParaRPr lang="el-GR" b="1" dirty="0">
              <a:solidFill>
                <a:srgbClr val="C00000"/>
              </a:solidFill>
            </a:endParaRPr>
          </a:p>
        </p:txBody>
      </p:sp>
      <p:sp>
        <p:nvSpPr>
          <p:cNvPr id="3" name="2 - Θέση περιεχομένου"/>
          <p:cNvSpPr>
            <a:spLocks noGrp="1"/>
          </p:cNvSpPr>
          <p:nvPr>
            <p:ph sz="quarter" idx="1"/>
          </p:nvPr>
        </p:nvSpPr>
        <p:spPr>
          <a:xfrm>
            <a:off x="683568" y="1844824"/>
            <a:ext cx="8003232" cy="4312136"/>
          </a:xfrm>
        </p:spPr>
        <p:txBody>
          <a:bodyPr/>
          <a:lstStyle/>
          <a:p>
            <a:r>
              <a:rPr lang="el-GR" sz="2800" dirty="0" smtClean="0"/>
              <a:t>Η κλίμακα αυτή αποτελείται από 24 </a:t>
            </a:r>
            <a:r>
              <a:rPr lang="el-GR" sz="2800" dirty="0" err="1" smtClean="0"/>
              <a:t>ψευδολέξεις</a:t>
            </a:r>
            <a:r>
              <a:rPr lang="el-GR" sz="2800" dirty="0" smtClean="0"/>
              <a:t> (3- </a:t>
            </a:r>
            <a:r>
              <a:rPr lang="el-GR" sz="2800" dirty="0" err="1" smtClean="0"/>
              <a:t>σύλλαβες</a:t>
            </a:r>
            <a:r>
              <a:rPr lang="el-GR" sz="2800" dirty="0" smtClean="0"/>
              <a:t>, </a:t>
            </a:r>
            <a:r>
              <a:rPr lang="el-GR" sz="2800" dirty="0" smtClean="0"/>
              <a:t>4-σύλλαβες</a:t>
            </a:r>
            <a:r>
              <a:rPr lang="el-GR" sz="2800" dirty="0" smtClean="0"/>
              <a:t>, </a:t>
            </a:r>
            <a:r>
              <a:rPr lang="el-GR" sz="2800" dirty="0" smtClean="0"/>
              <a:t>5-σύλλαβες) </a:t>
            </a:r>
            <a:r>
              <a:rPr lang="el-GR" sz="2800" dirty="0" smtClean="0"/>
              <a:t>.</a:t>
            </a:r>
          </a:p>
          <a:p>
            <a:pPr>
              <a:buNone/>
            </a:pPr>
            <a:endParaRPr lang="el-GR" sz="2800" dirty="0" smtClean="0"/>
          </a:p>
          <a:p>
            <a:r>
              <a:rPr lang="el-GR" sz="2800" dirty="0" smtClean="0"/>
              <a:t>Η σειρά με την οποία παρουσιάζονται οι ψευδολέξεις είναι κατ’ αύξουσα σειρά δυσκολίας από άποψη αριθμού </a:t>
            </a:r>
            <a:r>
              <a:rPr lang="el-GR" sz="2800" dirty="0" smtClean="0"/>
              <a:t>φωνημάτων </a:t>
            </a:r>
            <a:r>
              <a:rPr lang="el-GR" sz="2800" dirty="0" smtClean="0"/>
              <a:t>, αριθμού συλλαβών και δομής.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soB7066"/>
          <p:cNvPicPr>
            <a:picLocks noGrp="1" noChangeAspect="1" noChangeArrowheads="1"/>
          </p:cNvPicPr>
          <p:nvPr>
            <p:ph sz="quarter" idx="1"/>
          </p:nvPr>
        </p:nvPicPr>
        <p:blipFill>
          <a:blip r:embed="rId3" cstate="print">
            <a:lum contrast="16000"/>
          </a:blip>
          <a:srcRect/>
          <a:stretch>
            <a:fillRect/>
          </a:stretch>
        </p:blipFill>
        <p:spPr bwMode="auto">
          <a:xfrm>
            <a:off x="0" y="0"/>
            <a:ext cx="9073008" cy="727475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mso1415C"/>
          <p:cNvPicPr>
            <a:picLocks noChangeAspect="1" noChangeArrowheads="1"/>
          </p:cNvPicPr>
          <p:nvPr/>
        </p:nvPicPr>
        <p:blipFill>
          <a:blip r:embed="rId3" cstate="print">
            <a:lum contrast="24000"/>
          </a:blip>
          <a:srcRect/>
          <a:stretch>
            <a:fillRect/>
          </a:stretch>
        </p:blipFill>
        <p:spPr bwMode="auto">
          <a:xfrm>
            <a:off x="179512" y="0"/>
            <a:ext cx="8964488" cy="670635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soA41E2"/>
          <p:cNvPicPr>
            <a:picLocks noChangeAspect="1" noChangeArrowheads="1"/>
          </p:cNvPicPr>
          <p:nvPr/>
        </p:nvPicPr>
        <p:blipFill>
          <a:blip r:embed="rId3" cstate="print">
            <a:lum contrast="26000"/>
          </a:blip>
          <a:srcRect/>
          <a:stretch>
            <a:fillRect/>
          </a:stretch>
        </p:blipFill>
        <p:spPr bwMode="auto">
          <a:xfrm>
            <a:off x="0" y="-60014"/>
            <a:ext cx="9144000" cy="66997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so39378"/>
          <p:cNvPicPr>
            <a:picLocks noChangeAspect="1" noChangeArrowheads="1"/>
          </p:cNvPicPr>
          <p:nvPr/>
        </p:nvPicPr>
        <p:blipFill>
          <a:blip r:embed="rId3" cstate="print">
            <a:lum bright="4000" contrast="8000"/>
          </a:blip>
          <a:srcRect/>
          <a:stretch>
            <a:fillRect/>
          </a:stretch>
        </p:blipFill>
        <p:spPr bwMode="auto">
          <a:xfrm>
            <a:off x="0" y="0"/>
            <a:ext cx="9144000" cy="683920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Συνοψίζοντας …..</a:t>
            </a:r>
            <a:endParaRPr lang="el-GR" b="1" dirty="0">
              <a:solidFill>
                <a:srgbClr val="C00000"/>
              </a:solidFill>
            </a:endParaRPr>
          </a:p>
        </p:txBody>
      </p:sp>
      <p:sp>
        <p:nvSpPr>
          <p:cNvPr id="3" name="2 - Θέση περιεχομένου"/>
          <p:cNvSpPr>
            <a:spLocks noGrp="1"/>
          </p:cNvSpPr>
          <p:nvPr>
            <p:ph sz="quarter" idx="1"/>
          </p:nvPr>
        </p:nvSpPr>
        <p:spPr/>
        <p:txBody>
          <a:bodyPr/>
          <a:lstStyle/>
          <a:p>
            <a:r>
              <a:rPr lang="el-GR" sz="2800" dirty="0" smtClean="0"/>
              <a:t>Το τεστ είναι εύκολο τόσο στην χορήγηση του όσο και στην βαθμολόγησή του. </a:t>
            </a:r>
          </a:p>
          <a:p>
            <a:endParaRPr lang="el-GR" sz="2800" dirty="0" smtClean="0"/>
          </a:p>
          <a:p>
            <a:pPr>
              <a:buNone/>
            </a:pPr>
            <a:endParaRPr lang="el-GR" sz="2800" dirty="0" smtClean="0"/>
          </a:p>
          <a:p>
            <a:r>
              <a:rPr lang="el-GR" sz="2800" dirty="0" smtClean="0"/>
              <a:t>Είναι ευχάριστο για τα παιδιά, ειδικά η «κλίμακα επιλογή εικόνων», οι κλίμακες με τις ψευδολέξεις και η κατάτμηση ψευδολέξεων.</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Τεστ γραπτού λόγου </a:t>
            </a:r>
            <a:endParaRPr lang="el-GR" b="1" dirty="0">
              <a:solidFill>
                <a:srgbClr val="C00000"/>
              </a:solidFill>
            </a:endParaRPr>
          </a:p>
        </p:txBody>
      </p:sp>
      <p:sp>
        <p:nvSpPr>
          <p:cNvPr id="3" name="2 - Θέση περιεχομένου"/>
          <p:cNvSpPr>
            <a:spLocks noGrp="1"/>
          </p:cNvSpPr>
          <p:nvPr>
            <p:ph sz="quarter" idx="1"/>
          </p:nvPr>
        </p:nvSpPr>
        <p:spPr/>
        <p:txBody>
          <a:bodyPr/>
          <a:lstStyle/>
          <a:p>
            <a:pPr algn="just">
              <a:lnSpc>
                <a:spcPct val="150000"/>
              </a:lnSpc>
            </a:pPr>
            <a:r>
              <a:rPr lang="el-GR" dirty="0" smtClean="0"/>
              <a:t>Το </a:t>
            </a:r>
            <a:r>
              <a:rPr lang="en-US" dirty="0" smtClean="0"/>
              <a:t>test</a:t>
            </a:r>
            <a:r>
              <a:rPr lang="el-GR" dirty="0" smtClean="0"/>
              <a:t> Δυσκολιών Γραπτού Λόγου είναι ένα μέσο για την ανιχνευτική διερεύνηση των δυσκολιών στην παραγωγή και επεξεργασία του Γραπτού Λόγου</a:t>
            </a:r>
          </a:p>
          <a:p>
            <a:pPr algn="just">
              <a:lnSpc>
                <a:spcPct val="150000"/>
              </a:lnSpc>
            </a:pPr>
            <a:r>
              <a:rPr lang="el-GR" dirty="0" smtClean="0"/>
              <a:t>Η έγκαιρη και συστηματική διερεύνηση των δυσκολιών του Γραπτού Λόγου, θα βοηθήσει τον Εκπαιδευτικό στον προγραμματισμό και την εφαρμογή της κατάλληλης παιδαγωγικής-διδακτικής παρέμβασης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Κλίμακες</a:t>
            </a:r>
            <a:r>
              <a:rPr lang="el-GR" dirty="0" smtClean="0">
                <a:solidFill>
                  <a:srgbClr val="C00000"/>
                </a:solidFill>
              </a:rPr>
              <a:t> </a:t>
            </a:r>
            <a:endParaRPr lang="el-GR" dirty="0">
              <a:solidFill>
                <a:srgbClr val="C00000"/>
              </a:solidFill>
            </a:endParaRPr>
          </a:p>
        </p:txBody>
      </p:sp>
      <p:sp>
        <p:nvSpPr>
          <p:cNvPr id="4" name="Rectangle 3"/>
          <p:cNvSpPr>
            <a:spLocks noGrp="1" noChangeArrowheads="1"/>
          </p:cNvSpPr>
          <p:nvPr>
            <p:ph sz="quarter" idx="1"/>
          </p:nvPr>
        </p:nvSpPr>
        <p:spPr/>
        <p:txBody>
          <a:bodyPr/>
          <a:lstStyle/>
          <a:p>
            <a:pPr marL="609600" indent="-609600" eaLnBrk="1" hangingPunct="1">
              <a:lnSpc>
                <a:spcPct val="90000"/>
              </a:lnSpc>
            </a:pPr>
            <a:r>
              <a:rPr lang="el-GR" sz="2400" dirty="0" smtClean="0"/>
              <a:t>Δοκιμασία της Παραγωγής Γραπτού Λόγου (Συγγραφή ενός κειμένου που παρουσιάζουν 4 διαδοχικές εικόνες).</a:t>
            </a:r>
          </a:p>
          <a:p>
            <a:pPr marL="609600" indent="-609600" eaLnBrk="1" hangingPunct="1">
              <a:lnSpc>
                <a:spcPct val="90000"/>
              </a:lnSpc>
              <a:buFont typeface="Wingdings" pitchFamily="2" charset="2"/>
              <a:buNone/>
            </a:pPr>
            <a:endParaRPr lang="el-GR" sz="2400" dirty="0" smtClean="0"/>
          </a:p>
          <a:p>
            <a:pPr marL="609600" indent="-609600" eaLnBrk="1" hangingPunct="1">
              <a:lnSpc>
                <a:spcPct val="90000"/>
              </a:lnSpc>
            </a:pPr>
            <a:r>
              <a:rPr lang="el-GR" sz="2400" dirty="0" smtClean="0"/>
              <a:t>Δοκιμασίες Επεξεργασίας Γραπτού Λόγου:</a:t>
            </a:r>
          </a:p>
          <a:p>
            <a:pPr marL="609600" indent="-609600" eaLnBrk="1" hangingPunct="1">
              <a:lnSpc>
                <a:spcPct val="90000"/>
              </a:lnSpc>
              <a:buFont typeface="Wingdings" pitchFamily="2" charset="2"/>
              <a:buNone/>
            </a:pPr>
            <a:endParaRPr lang="en-US" sz="2400" dirty="0" smtClean="0"/>
          </a:p>
          <a:p>
            <a:pPr marL="609600" indent="-609600" eaLnBrk="1" hangingPunct="1">
              <a:lnSpc>
                <a:spcPct val="90000"/>
              </a:lnSpc>
              <a:buFont typeface="Wingdings" pitchFamily="2" charset="2"/>
              <a:buAutoNum type="arabicPeriod"/>
            </a:pPr>
            <a:r>
              <a:rPr lang="el-GR" sz="2400" dirty="0" smtClean="0"/>
              <a:t>Αποκατάσταση Αποδομημένης Πρότασης</a:t>
            </a:r>
          </a:p>
          <a:p>
            <a:pPr marL="609600" indent="-609600" eaLnBrk="1" hangingPunct="1">
              <a:lnSpc>
                <a:spcPct val="90000"/>
              </a:lnSpc>
              <a:buFont typeface="Wingdings" pitchFamily="2" charset="2"/>
              <a:buAutoNum type="arabicPeriod"/>
            </a:pPr>
            <a:r>
              <a:rPr lang="el-GR" sz="2400" dirty="0" smtClean="0"/>
              <a:t>Αποκατάσταση Αποδομημένου Κειμένου</a:t>
            </a:r>
          </a:p>
          <a:p>
            <a:pPr marL="609600" indent="-609600" eaLnBrk="1" hangingPunct="1">
              <a:lnSpc>
                <a:spcPct val="90000"/>
              </a:lnSpc>
            </a:pPr>
            <a:endParaRPr lang="el-GR" sz="2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Τομείς που αξιολογούνται στο τεστ.</a:t>
            </a:r>
            <a:endParaRPr lang="el-GR" dirty="0">
              <a:solidFill>
                <a:srgbClr val="C00000"/>
              </a:solidFill>
            </a:endParaRPr>
          </a:p>
        </p:txBody>
      </p:sp>
      <p:sp>
        <p:nvSpPr>
          <p:cNvPr id="4" name="Rectangle 3"/>
          <p:cNvSpPr>
            <a:spLocks noGrp="1" noChangeArrowheads="1"/>
          </p:cNvSpPr>
          <p:nvPr>
            <p:ph sz="quarter" idx="1"/>
          </p:nvPr>
        </p:nvSpPr>
        <p:spPr/>
        <p:txBody>
          <a:bodyPr/>
          <a:lstStyle/>
          <a:p>
            <a:pPr eaLnBrk="1" hangingPunct="1">
              <a:buFont typeface="Wingdings" pitchFamily="2" charset="2"/>
              <a:buNone/>
            </a:pPr>
            <a:endParaRPr lang="el-GR" sz="2600" dirty="0" smtClean="0"/>
          </a:p>
          <a:p>
            <a:pPr eaLnBrk="1" hangingPunct="1"/>
            <a:r>
              <a:rPr lang="el-GR" sz="2600" dirty="0" smtClean="0"/>
              <a:t>Α) Κειμενική Οργάνωση αφορά</a:t>
            </a:r>
            <a:r>
              <a:rPr lang="en-US" sz="2600" dirty="0" smtClean="0"/>
              <a:t>:</a:t>
            </a:r>
          </a:p>
          <a:p>
            <a:pPr eaLnBrk="1" hangingPunct="1">
              <a:buFont typeface="Wingdings" pitchFamily="2" charset="2"/>
              <a:buChar char="Ø"/>
            </a:pPr>
            <a:r>
              <a:rPr lang="el-GR" sz="2600" dirty="0" smtClean="0"/>
              <a:t>Συνοχή.</a:t>
            </a:r>
          </a:p>
          <a:p>
            <a:pPr eaLnBrk="1" hangingPunct="1">
              <a:buFont typeface="Wingdings" pitchFamily="2" charset="2"/>
              <a:buChar char="Ø"/>
            </a:pPr>
            <a:r>
              <a:rPr lang="el-GR" sz="2600" dirty="0" smtClean="0"/>
              <a:t>Συνεκτικότητα.</a:t>
            </a:r>
          </a:p>
          <a:p>
            <a:pPr eaLnBrk="1" hangingPunct="1">
              <a:buFont typeface="Wingdings" pitchFamily="2" charset="2"/>
              <a:buNone/>
            </a:pPr>
            <a:endParaRPr lang="el-GR" sz="2600" dirty="0" smtClean="0"/>
          </a:p>
          <a:p>
            <a:pPr eaLnBrk="1" hangingPunct="1">
              <a:buFont typeface="Wingdings" pitchFamily="2" charset="2"/>
              <a:buNone/>
            </a:pPr>
            <a:r>
              <a:rPr lang="el-GR" sz="2600" dirty="0" smtClean="0"/>
              <a:t>Β) Ορθογραφική ορθότητα.</a:t>
            </a:r>
          </a:p>
        </p:txBody>
      </p:sp>
      <p:pic>
        <p:nvPicPr>
          <p:cNvPr id="5" name="Picture 5"/>
          <p:cNvPicPr>
            <a:picLocks noChangeAspect="1" noChangeArrowheads="1"/>
          </p:cNvPicPr>
          <p:nvPr/>
        </p:nvPicPr>
        <p:blipFill>
          <a:blip r:embed="rId3" cstate="print"/>
          <a:srcRect/>
          <a:stretch>
            <a:fillRect/>
          </a:stretch>
        </p:blipFill>
        <p:spPr>
          <a:xfrm>
            <a:off x="5220072" y="2780928"/>
            <a:ext cx="2962672" cy="322586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Τεστ Ανάγνωσης  Τεστ Α</a:t>
            </a:r>
            <a:endParaRPr lang="el-GR" dirty="0"/>
          </a:p>
        </p:txBody>
      </p:sp>
      <p:sp>
        <p:nvSpPr>
          <p:cNvPr id="4" name="Rectangle 3"/>
          <p:cNvSpPr txBox="1">
            <a:spLocks noChangeArrowheads="1"/>
          </p:cNvSpPr>
          <p:nvPr/>
        </p:nvSpPr>
        <p:spPr>
          <a:xfrm>
            <a:off x="250825" y="1125538"/>
            <a:ext cx="7386638" cy="511175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Το Τεστ Α αξιολογεί την επίδοση του παιδιού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1. Στην αναγνωστική αποκωδικοποίηση.</a:t>
            </a:r>
          </a:p>
          <a:p>
            <a:pPr marL="274320" marR="0" lvl="0" indent="-274320" algn="l" defTabSz="914400" rtl="0" eaLnBrk="1" fontAlgn="auto" latinLnBrk="0" hangingPunct="1">
              <a:lnSpc>
                <a:spcPct val="100000"/>
              </a:lnSpc>
              <a:spcBef>
                <a:spcPts val="600"/>
              </a:spcBef>
              <a:spcAft>
                <a:spcPts val="0"/>
              </a:spcAft>
              <a:buClr>
                <a:schemeClr val="accent1"/>
              </a:buClr>
              <a:buSzPct val="76000"/>
              <a:buFontTx/>
              <a:buNone/>
              <a:tabLst/>
              <a:defRPr/>
            </a:pPr>
            <a:endParaRPr kumimoji="0" lang="el-GR"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2. Στην αναγνωστική ευχέρεια (η ικανότητα ανάγνωσης λέξεων με ακρίβεια, έκφραση και προσωδία).</a:t>
            </a:r>
          </a:p>
          <a:p>
            <a:pPr marL="274320" marR="0" lvl="0" indent="-274320" algn="l" defTabSz="914400" rtl="0" eaLnBrk="1" fontAlgn="auto" latinLnBrk="0" hangingPunct="1">
              <a:lnSpc>
                <a:spcPct val="100000"/>
              </a:lnSpc>
              <a:spcBef>
                <a:spcPts val="600"/>
              </a:spcBef>
              <a:spcAft>
                <a:spcPts val="0"/>
              </a:spcAft>
              <a:buClr>
                <a:schemeClr val="accent1"/>
              </a:buClr>
              <a:buSzPct val="76000"/>
              <a:buFontTx/>
              <a:buNone/>
              <a:tabLst/>
              <a:defRPr/>
            </a:pPr>
            <a:endParaRPr kumimoji="0" lang="el-GR"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3.Μορφολογία και σύνταξη.</a:t>
            </a:r>
          </a:p>
          <a:p>
            <a:pPr marL="274320" marR="0" lvl="0" indent="-274320" algn="l" defTabSz="914400" rtl="0" eaLnBrk="1" fontAlgn="auto" latinLnBrk="0" hangingPunct="1">
              <a:lnSpc>
                <a:spcPct val="100000"/>
              </a:lnSpc>
              <a:spcBef>
                <a:spcPts val="600"/>
              </a:spcBef>
              <a:spcAft>
                <a:spcPts val="0"/>
              </a:spcAft>
              <a:buClr>
                <a:schemeClr val="accent1"/>
              </a:buClr>
              <a:buSzPct val="76000"/>
              <a:buFontTx/>
              <a:buNone/>
              <a:tabLst/>
              <a:defRPr/>
            </a:pPr>
            <a:endParaRPr kumimoji="0" lang="el-GR" sz="28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l-GR" sz="2800" b="0" i="0" u="none" strike="noStrike" kern="1200" cap="none" spc="0" normalizeH="0" baseline="0" noProof="0" smtClean="0">
                <a:ln>
                  <a:noFill/>
                </a:ln>
                <a:solidFill>
                  <a:schemeClr val="tx1"/>
                </a:solidFill>
                <a:effectLst/>
                <a:uLnTx/>
                <a:uFillTx/>
                <a:latin typeface="+mn-lt"/>
                <a:ea typeface="+mn-ea"/>
                <a:cs typeface="+mn-cs"/>
              </a:rPr>
              <a:t>4. Κατανόηση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Ανίχνευση – Εντοπισμός (άτυπος)</a:t>
            </a:r>
            <a:endParaRPr lang="el-GR" b="1" dirty="0">
              <a:solidFill>
                <a:srgbClr val="C00000"/>
              </a:solidFill>
            </a:endParaRPr>
          </a:p>
        </p:txBody>
      </p:sp>
      <p:sp>
        <p:nvSpPr>
          <p:cNvPr id="5" name="4 - Θέση περιεχομένου"/>
          <p:cNvSpPr>
            <a:spLocks noGrp="1"/>
          </p:cNvSpPr>
          <p:nvPr>
            <p:ph sz="quarter" idx="1"/>
          </p:nvPr>
        </p:nvSpPr>
        <p:spPr/>
        <p:txBody>
          <a:bodyPr>
            <a:normAutofit/>
          </a:bodyPr>
          <a:lstStyle/>
          <a:p>
            <a:pPr marL="0" indent="0">
              <a:buNone/>
            </a:pPr>
            <a:r>
              <a:rPr lang="el-GR" sz="2400" dirty="0" smtClean="0"/>
              <a:t> ΠΩΣ ;</a:t>
            </a:r>
          </a:p>
          <a:p>
            <a:pPr lvl="1"/>
            <a:r>
              <a:rPr lang="el-GR" sz="2400" dirty="0" smtClean="0">
                <a:solidFill>
                  <a:schemeClr val="tx1"/>
                </a:solidFill>
              </a:rPr>
              <a:t>Εμπειρική αξιολόγηση - παρατήρηση</a:t>
            </a:r>
          </a:p>
          <a:p>
            <a:pPr lvl="1"/>
            <a:r>
              <a:rPr lang="el-GR" sz="2400" dirty="0" smtClean="0">
                <a:solidFill>
                  <a:schemeClr val="tx1"/>
                </a:solidFill>
              </a:rPr>
              <a:t>Άτυπη συνέντευξη με το γονέα</a:t>
            </a:r>
          </a:p>
          <a:p>
            <a:pPr lvl="1"/>
            <a:r>
              <a:rPr lang="el-GR" sz="2400" dirty="0" smtClean="0">
                <a:solidFill>
                  <a:schemeClr val="tx1"/>
                </a:solidFill>
              </a:rPr>
              <a:t>Συζήτηση με συνάδελφο</a:t>
            </a:r>
          </a:p>
          <a:p>
            <a:pPr lvl="1"/>
            <a:endParaRPr lang="el-GR" sz="2400" dirty="0">
              <a:solidFill>
                <a:schemeClr val="tx1"/>
              </a:solidFill>
            </a:endParaRPr>
          </a:p>
          <a:p>
            <a:pPr marL="274320" lvl="1" indent="0">
              <a:buNone/>
            </a:pPr>
            <a:r>
              <a:rPr lang="el-GR" sz="2400" dirty="0" smtClean="0">
                <a:solidFill>
                  <a:schemeClr val="tx1"/>
                </a:solidFill>
              </a:rPr>
              <a:t>Ή</a:t>
            </a:r>
          </a:p>
          <a:p>
            <a:pPr marL="274320" lvl="1" indent="0">
              <a:buNone/>
            </a:pPr>
            <a:endParaRPr lang="el-GR" sz="2400" dirty="0">
              <a:solidFill>
                <a:schemeClr val="tx1"/>
              </a:solidFill>
            </a:endParaRPr>
          </a:p>
          <a:p>
            <a:pPr lvl="1"/>
            <a:r>
              <a:rPr lang="el-GR" sz="2400" dirty="0" smtClean="0">
                <a:solidFill>
                  <a:schemeClr val="tx1"/>
                </a:solidFill>
              </a:rPr>
              <a:t> Προγραμματισμένο έργο </a:t>
            </a:r>
            <a:r>
              <a:rPr lang="el-GR" sz="2400" dirty="0" smtClean="0">
                <a:solidFill>
                  <a:schemeClr val="tx1"/>
                </a:solidFill>
              </a:rPr>
              <a:t>αν</a:t>
            </a:r>
            <a:r>
              <a:rPr lang="el-GR" sz="2400" dirty="0">
                <a:solidFill>
                  <a:schemeClr val="tx1"/>
                </a:solidFill>
              </a:rPr>
              <a:t>ί</a:t>
            </a:r>
            <a:r>
              <a:rPr lang="el-GR" sz="2400" dirty="0" smtClean="0">
                <a:solidFill>
                  <a:schemeClr val="tx1"/>
                </a:solidFill>
              </a:rPr>
              <a:t>χνευσης</a:t>
            </a:r>
            <a:endParaRPr lang="en-US" sz="2400" dirty="0" smtClean="0">
              <a:solidFill>
                <a:schemeClr val="tx1"/>
              </a:solidFill>
            </a:endParaRPr>
          </a:p>
          <a:p>
            <a:endParaRPr lang="el-G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a:xfrm>
            <a:off x="323528" y="1124744"/>
            <a:ext cx="4112196" cy="1080120"/>
          </a:xfrm>
        </p:spPr>
        <p:txBody>
          <a:bodyPr/>
          <a:lstStyle/>
          <a:p>
            <a:r>
              <a:rPr lang="el-GR" sz="2800" dirty="0" smtClean="0">
                <a:solidFill>
                  <a:srgbClr val="C00000"/>
                </a:solidFill>
              </a:rPr>
              <a:t>Ηλικίες παιδιών που αξιολογεί το τεστ </a:t>
            </a:r>
            <a:endParaRPr lang="el-GR" sz="2800" dirty="0"/>
          </a:p>
        </p:txBody>
      </p:sp>
      <p:sp>
        <p:nvSpPr>
          <p:cNvPr id="7" name="6 - Θέση κειμένου"/>
          <p:cNvSpPr>
            <a:spLocks noGrp="1"/>
          </p:cNvSpPr>
          <p:nvPr>
            <p:ph type="body" sz="half" idx="3"/>
          </p:nvPr>
        </p:nvSpPr>
        <p:spPr>
          <a:xfrm>
            <a:off x="4499992" y="476672"/>
            <a:ext cx="4392488" cy="1504528"/>
          </a:xfrm>
        </p:spPr>
        <p:txBody>
          <a:bodyPr>
            <a:noAutofit/>
          </a:bodyPr>
          <a:lstStyle/>
          <a:p>
            <a:r>
              <a:rPr lang="el-GR" sz="2800" dirty="0" smtClean="0">
                <a:solidFill>
                  <a:srgbClr val="C00000"/>
                </a:solidFill>
              </a:rPr>
              <a:t>Ειδικότητες του προσωπικού αρμόδιου για την χορήγηση του Τεστ Α </a:t>
            </a:r>
            <a:endParaRPr lang="el-GR" sz="2800" dirty="0"/>
          </a:p>
        </p:txBody>
      </p:sp>
      <p:sp>
        <p:nvSpPr>
          <p:cNvPr id="6" name="5 - Θέση περιεχομένου"/>
          <p:cNvSpPr>
            <a:spLocks noGrp="1"/>
          </p:cNvSpPr>
          <p:nvPr>
            <p:ph sz="quarter" idx="2"/>
          </p:nvPr>
        </p:nvSpPr>
        <p:spPr>
          <a:xfrm>
            <a:off x="395536" y="2348880"/>
            <a:ext cx="4038600" cy="4038600"/>
          </a:xfrm>
        </p:spPr>
        <p:txBody>
          <a:bodyPr/>
          <a:lstStyle/>
          <a:p>
            <a:r>
              <a:rPr lang="el-GR" sz="2800" dirty="0" smtClean="0"/>
              <a:t>Οι κλίμακες του Τεστ Α μπορούν να δοθούν σε παιδιά ηλικίας από Γ’ Δημοτικού έως Γ’  Γυμνασίου </a:t>
            </a:r>
          </a:p>
        </p:txBody>
      </p:sp>
      <p:sp>
        <p:nvSpPr>
          <p:cNvPr id="8" name="7 - Θέση περιεχομένου"/>
          <p:cNvSpPr>
            <a:spLocks noGrp="1"/>
          </p:cNvSpPr>
          <p:nvPr>
            <p:ph sz="quarter" idx="4"/>
          </p:nvPr>
        </p:nvSpPr>
        <p:spPr>
          <a:xfrm>
            <a:off x="4644008" y="2060848"/>
            <a:ext cx="3970784" cy="4255368"/>
          </a:xfrm>
        </p:spPr>
        <p:txBody>
          <a:bodyPr/>
          <a:lstStyle/>
          <a:p>
            <a:r>
              <a:rPr lang="el-GR" sz="2800" dirty="0" smtClean="0"/>
              <a:t>Το Τεστ Α απευθύνεται κυρίως σε:</a:t>
            </a:r>
          </a:p>
          <a:p>
            <a:r>
              <a:rPr lang="el-GR" sz="2800" dirty="0" smtClean="0"/>
              <a:t> εκπαιδευτικούς  σε μονάδες </a:t>
            </a:r>
          </a:p>
          <a:p>
            <a:r>
              <a:rPr lang="el-GR" sz="2800" dirty="0" smtClean="0"/>
              <a:t>Ψυχολόγους σε ΣΔΕΥ        και ΚΕΔΔΥ</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b="1" dirty="0" smtClean="0">
                <a:solidFill>
                  <a:srgbClr val="C00000"/>
                </a:solidFill>
              </a:rPr>
              <a:t>Σκοπός του τεστ Ανάγνωσης </a:t>
            </a:r>
            <a:endParaRPr lang="el-GR" dirty="0"/>
          </a:p>
        </p:txBody>
      </p:sp>
      <p:sp>
        <p:nvSpPr>
          <p:cNvPr id="8" name="7 - Θέση περιεχομένου"/>
          <p:cNvSpPr>
            <a:spLocks noGrp="1"/>
          </p:cNvSpPr>
          <p:nvPr>
            <p:ph sz="quarter" idx="1"/>
          </p:nvPr>
        </p:nvSpPr>
        <p:spPr/>
        <p:txBody>
          <a:bodyPr/>
          <a:lstStyle/>
          <a:p>
            <a:r>
              <a:rPr lang="el-GR" sz="2800" dirty="0" smtClean="0"/>
              <a:t>Η σφαιρική αξιολόγηση της αναγνωστικής δεξιότητας των μαθητών. </a:t>
            </a:r>
          </a:p>
          <a:p>
            <a:pPr>
              <a:buNone/>
            </a:pPr>
            <a:endParaRPr lang="el-GR" sz="2800" dirty="0" smtClean="0"/>
          </a:p>
          <a:p>
            <a:r>
              <a:rPr lang="el-GR" sz="2800" dirty="0" smtClean="0"/>
              <a:t>Παρέχει την δυνατότητα συγκριτικής αξιολόγησης της αναγνωστικής επίδοσης του παιδιού σε σχέση με το μέσο όρο επίδοσης στην κάθε τάξη. </a:t>
            </a:r>
          </a:p>
          <a:p>
            <a:pPr>
              <a:buNone/>
            </a:pPr>
            <a:endParaRPr lang="el-GR" sz="2800" dirty="0" smtClean="0"/>
          </a:p>
          <a:p>
            <a:r>
              <a:rPr lang="el-GR" sz="2800" dirty="0" smtClean="0"/>
              <a:t>Παρέχεται η δυνατότητα για ανίχνευση αναγνωστικών</a:t>
            </a:r>
            <a:r>
              <a:rPr lang="el-GR" dirty="0" smtClean="0"/>
              <a:t> </a:t>
            </a:r>
            <a:r>
              <a:rPr lang="el-GR" sz="2800" dirty="0" smtClean="0"/>
              <a:t>δυσκολιών.</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Σκοπός του τεστ Ανάγνωσης </a:t>
            </a:r>
            <a:endParaRPr lang="el-GR" dirty="0"/>
          </a:p>
        </p:txBody>
      </p:sp>
      <p:sp>
        <p:nvSpPr>
          <p:cNvPr id="3" name="2 - Θέση περιεχομένου"/>
          <p:cNvSpPr>
            <a:spLocks noGrp="1"/>
          </p:cNvSpPr>
          <p:nvPr>
            <p:ph sz="quarter" idx="1"/>
          </p:nvPr>
        </p:nvSpPr>
        <p:spPr/>
        <p:txBody>
          <a:bodyPr/>
          <a:lstStyle/>
          <a:p>
            <a:r>
              <a:rPr lang="el-GR" sz="2800" dirty="0" smtClean="0"/>
              <a:t>Με την χορήγηση του Τεστ Α, μπορεί να πιστοποιηθεί η αναγνωστική απόκλιση από το μέσο όρο των μαθητών που φοιτούν στην ίδια τάξη. </a:t>
            </a:r>
          </a:p>
          <a:p>
            <a:pPr>
              <a:buNone/>
            </a:pPr>
            <a:endParaRPr lang="el-GR" sz="2800" dirty="0" smtClean="0"/>
          </a:p>
          <a:p>
            <a:r>
              <a:rPr lang="el-GR" sz="2800" dirty="0" smtClean="0"/>
              <a:t>Δίνεται η δυνατότητα για ορθολογική και τεκμηριωμένη σύνταξη του εξατομικευμένου εκπαιδευτικού προγράμματος του κάθε μαθητή.</a:t>
            </a:r>
          </a:p>
          <a:p>
            <a:pPr>
              <a:buNone/>
            </a:pPr>
            <a:endParaRPr lang="el-GR" sz="2800" dirty="0" smtClean="0"/>
          </a:p>
          <a:p>
            <a:r>
              <a:rPr lang="el-GR" sz="2800" dirty="0" smtClean="0"/>
              <a:t>Έγκαιρη και αξιόπιστη μέτρηση του αναγνωστικού επιπέδου των μαθητών </a:t>
            </a:r>
            <a:r>
              <a:rPr lang="el-GR" sz="3200" dirty="0" smtClean="0"/>
              <a:t>. </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6"/>
          <p:cNvSpPr>
            <a:spLocks noChangeArrowheads="1"/>
          </p:cNvSpPr>
          <p:nvPr/>
        </p:nvSpPr>
        <p:spPr bwMode="auto">
          <a:xfrm>
            <a:off x="1475655" y="1340768"/>
            <a:ext cx="5688633" cy="1152128"/>
          </a:xfrm>
          <a:prstGeom prst="rect">
            <a:avLst/>
          </a:prstGeom>
          <a:ln w="9525">
            <a:solidFill>
              <a:schemeClr val="tx1"/>
            </a:solidFill>
            <a:miter lim="800000"/>
            <a:headEnd/>
            <a:tailEnd/>
          </a:ln>
        </p:spPr>
        <p:style>
          <a:lnRef idx="0">
            <a:scrgbClr r="0" g="0" b="0"/>
          </a:lnRef>
          <a:fillRef idx="1002">
            <a:schemeClr val="lt2"/>
          </a:fillRef>
          <a:effectRef idx="0">
            <a:scrgbClr r="0" g="0" b="0"/>
          </a:effectRef>
          <a:fontRef idx="major"/>
        </p:style>
        <p:txBody>
          <a:bodyPr wrap="none" anchor="ctr"/>
          <a:lstStyle/>
          <a:p>
            <a:pPr algn="ctr"/>
            <a:r>
              <a:rPr lang="el-GR" sz="2400" b="1" dirty="0" smtClean="0"/>
              <a:t>Δομικοί άξονες </a:t>
            </a:r>
          </a:p>
          <a:p>
            <a:pPr algn="ctr"/>
            <a:r>
              <a:rPr lang="el-GR" sz="2400" b="1" dirty="0" smtClean="0"/>
              <a:t>του Τεστ της Ανάγνωσης  </a:t>
            </a:r>
            <a:endParaRPr lang="el-GR" sz="2400" b="1" dirty="0"/>
          </a:p>
        </p:txBody>
      </p:sp>
      <p:sp>
        <p:nvSpPr>
          <p:cNvPr id="7" name="Rectangle 18"/>
          <p:cNvSpPr>
            <a:spLocks noChangeArrowheads="1"/>
          </p:cNvSpPr>
          <p:nvPr/>
        </p:nvSpPr>
        <p:spPr bwMode="auto">
          <a:xfrm>
            <a:off x="179512" y="4149080"/>
            <a:ext cx="2592288" cy="100811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l-GR" sz="2400" b="1" dirty="0"/>
              <a:t>Αποκωδικοποίηση</a:t>
            </a:r>
          </a:p>
          <a:p>
            <a:pPr algn="ctr"/>
            <a:r>
              <a:rPr lang="el-GR" sz="2400" b="1" dirty="0"/>
              <a:t>Κλίμακες  1,2,3</a:t>
            </a:r>
          </a:p>
        </p:txBody>
      </p:sp>
      <p:sp>
        <p:nvSpPr>
          <p:cNvPr id="10" name="Rectangle 25"/>
          <p:cNvSpPr>
            <a:spLocks noChangeArrowheads="1"/>
          </p:cNvSpPr>
          <p:nvPr/>
        </p:nvSpPr>
        <p:spPr bwMode="auto">
          <a:xfrm>
            <a:off x="5580112" y="5013176"/>
            <a:ext cx="2592288" cy="1152128"/>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l-GR" sz="2400" b="1" dirty="0">
                <a:solidFill>
                  <a:schemeClr val="tx1"/>
                </a:solidFill>
              </a:rPr>
              <a:t>Μορφολογία </a:t>
            </a:r>
          </a:p>
          <a:p>
            <a:pPr algn="ctr"/>
            <a:r>
              <a:rPr lang="el-GR" sz="2400" b="1" dirty="0">
                <a:solidFill>
                  <a:schemeClr val="tx1"/>
                </a:solidFill>
              </a:rPr>
              <a:t>Σύνταξη </a:t>
            </a:r>
          </a:p>
          <a:p>
            <a:pPr algn="ctr"/>
            <a:r>
              <a:rPr lang="el-GR" sz="2400" b="1" dirty="0">
                <a:solidFill>
                  <a:schemeClr val="tx1"/>
                </a:solidFill>
              </a:rPr>
              <a:t>Κλίμακες  5,6,7,8.</a:t>
            </a:r>
          </a:p>
        </p:txBody>
      </p:sp>
      <p:sp>
        <p:nvSpPr>
          <p:cNvPr id="11" name="Rectangle 26"/>
          <p:cNvSpPr>
            <a:spLocks noChangeArrowheads="1"/>
          </p:cNvSpPr>
          <p:nvPr/>
        </p:nvSpPr>
        <p:spPr bwMode="auto">
          <a:xfrm>
            <a:off x="6300192" y="3356992"/>
            <a:ext cx="2016249" cy="1008112"/>
          </a:xfrm>
          <a:prstGeom prst="rect">
            <a:avLst/>
          </a:prstGeom>
          <a:ln>
            <a:headEnd/>
            <a:tailEnd/>
          </a:ln>
        </p:spPr>
        <p:style>
          <a:lnRef idx="3">
            <a:schemeClr val="lt1"/>
          </a:lnRef>
          <a:fillRef idx="1002">
            <a:schemeClr val="lt1"/>
          </a:fillRef>
          <a:effectRef idx="1">
            <a:schemeClr val="accent3"/>
          </a:effectRef>
          <a:fontRef idx="minor">
            <a:schemeClr val="lt1"/>
          </a:fontRef>
        </p:style>
        <p:txBody>
          <a:bodyPr wrap="none" anchor="ctr"/>
          <a:lstStyle/>
          <a:p>
            <a:pPr algn="ctr"/>
            <a:r>
              <a:rPr lang="el-GR" sz="2400" b="1" dirty="0">
                <a:solidFill>
                  <a:schemeClr val="tx1"/>
                </a:solidFill>
              </a:rPr>
              <a:t>Κατανόηση </a:t>
            </a:r>
          </a:p>
          <a:p>
            <a:pPr algn="ctr"/>
            <a:r>
              <a:rPr lang="el-GR" sz="2400" b="1" dirty="0">
                <a:solidFill>
                  <a:schemeClr val="tx1"/>
                </a:solidFill>
              </a:rPr>
              <a:t>Κλίμακες  9.10</a:t>
            </a:r>
          </a:p>
        </p:txBody>
      </p:sp>
      <p:sp>
        <p:nvSpPr>
          <p:cNvPr id="12" name="Rectangle 24"/>
          <p:cNvSpPr>
            <a:spLocks noChangeArrowheads="1"/>
          </p:cNvSpPr>
          <p:nvPr/>
        </p:nvSpPr>
        <p:spPr bwMode="auto">
          <a:xfrm>
            <a:off x="2699792" y="5373216"/>
            <a:ext cx="2303463" cy="914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l-GR" sz="2400" b="1" dirty="0"/>
              <a:t>Ευχέρεια </a:t>
            </a:r>
          </a:p>
          <a:p>
            <a:pPr algn="ctr"/>
            <a:r>
              <a:rPr lang="el-GR" sz="2400" b="1" dirty="0"/>
              <a:t>Κλίμακα  4 </a:t>
            </a:r>
          </a:p>
        </p:txBody>
      </p:sp>
      <p:cxnSp>
        <p:nvCxnSpPr>
          <p:cNvPr id="13" name="12 - Ευθύγραμμο βέλος σύνδεσης"/>
          <p:cNvCxnSpPr/>
          <p:nvPr/>
        </p:nvCxnSpPr>
        <p:spPr>
          <a:xfrm flipH="1">
            <a:off x="2627784" y="2492896"/>
            <a:ext cx="1656184"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H="1">
            <a:off x="3995936" y="2573288"/>
            <a:ext cx="296416" cy="2727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a:stCxn id="6" idx="2"/>
          </p:cNvCxnSpPr>
          <p:nvPr/>
        </p:nvCxnSpPr>
        <p:spPr>
          <a:xfrm>
            <a:off x="4319972" y="2492896"/>
            <a:ext cx="1908212" cy="2376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a:stCxn id="6" idx="2"/>
          </p:cNvCxnSpPr>
          <p:nvPr/>
        </p:nvCxnSpPr>
        <p:spPr>
          <a:xfrm>
            <a:off x="4319972" y="2492896"/>
            <a:ext cx="2340260"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Αξιολόγηση του τεστ Α της Ανάγνωσης  </a:t>
            </a:r>
            <a:endParaRPr lang="el-GR" dirty="0"/>
          </a:p>
        </p:txBody>
      </p:sp>
      <p:sp>
        <p:nvSpPr>
          <p:cNvPr id="3" name="2 - Θέση περιεχομένου"/>
          <p:cNvSpPr>
            <a:spLocks noGrp="1"/>
          </p:cNvSpPr>
          <p:nvPr>
            <p:ph sz="quarter" idx="1"/>
          </p:nvPr>
        </p:nvSpPr>
        <p:spPr/>
        <p:txBody>
          <a:bodyPr>
            <a:normAutofit fontScale="92500"/>
          </a:bodyPr>
          <a:lstStyle/>
          <a:p>
            <a:pPr algn="just">
              <a:lnSpc>
                <a:spcPct val="150000"/>
              </a:lnSpc>
            </a:pPr>
            <a:r>
              <a:rPr lang="el-GR" sz="2800" dirty="0" smtClean="0"/>
              <a:t>Το  τεστ της Ανάγνωσης είναι εύκολο στην χρήση, είναι γρήγορο (μέσος χρόνος χορήγησης είναι 40 λεπτά)</a:t>
            </a:r>
          </a:p>
          <a:p>
            <a:pPr algn="just">
              <a:lnSpc>
                <a:spcPct val="150000"/>
              </a:lnSpc>
              <a:buNone/>
            </a:pPr>
            <a:endParaRPr lang="el-GR" sz="2800" dirty="0" smtClean="0"/>
          </a:p>
          <a:p>
            <a:pPr algn="just">
              <a:lnSpc>
                <a:spcPct val="150000"/>
              </a:lnSpc>
            </a:pPr>
            <a:r>
              <a:rPr lang="el-GR" sz="2800" dirty="0" smtClean="0"/>
              <a:t>Εξετάζει τομείς της ανάγνωσης όπως η μορφοσυντακτική δομή και η ευχέρεια, οι οποίοι είναι σημαντικοί, στην παραγωγή τόσο του προφορικού λόγου όσο και του γραπτού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Αξιολόγηση του τεστ  Α </a:t>
            </a:r>
            <a:endParaRPr lang="el-GR" dirty="0"/>
          </a:p>
        </p:txBody>
      </p:sp>
      <p:sp>
        <p:nvSpPr>
          <p:cNvPr id="3" name="2 - Θέση περιεχομένου"/>
          <p:cNvSpPr>
            <a:spLocks noGrp="1"/>
          </p:cNvSpPr>
          <p:nvPr>
            <p:ph sz="quarter" idx="1"/>
          </p:nvPr>
        </p:nvSpPr>
        <p:spPr/>
        <p:txBody>
          <a:bodyPr>
            <a:normAutofit fontScale="92500" lnSpcReduction="10000"/>
          </a:bodyPr>
          <a:lstStyle/>
          <a:p>
            <a:pPr algn="just">
              <a:lnSpc>
                <a:spcPct val="150000"/>
              </a:lnSpc>
            </a:pPr>
            <a:r>
              <a:rPr lang="el-GR" sz="2800" dirty="0" smtClean="0"/>
              <a:t>Ακόμα εκτείνεται σε μεγάλο εύρος μαθητών, δηλαδή εξετάζει μαθητές από Γ’ Δημοτικού μέχρι Γ  Γυμνασίου.</a:t>
            </a:r>
          </a:p>
          <a:p>
            <a:pPr algn="just">
              <a:lnSpc>
                <a:spcPct val="150000"/>
              </a:lnSpc>
            </a:pPr>
            <a:endParaRPr lang="el-GR" sz="2800" dirty="0" smtClean="0"/>
          </a:p>
          <a:p>
            <a:pPr algn="just">
              <a:lnSpc>
                <a:spcPct val="150000"/>
              </a:lnSpc>
            </a:pPr>
            <a:r>
              <a:rPr lang="el-GR" sz="2800" dirty="0" smtClean="0"/>
              <a:t>Μπορούμε να  χρησιμοποιήσουμε τις κλίμακες του τεστ ως αφετηρία και «οδηγό» για να δομήσουμε ένα εξατομικευμένο πρόγραμμα για παιδιά με μαθησιακές δυσκολίες που να ανταποκρίνεται στις πραγματικές τους ανάγκες . </a:t>
            </a:r>
          </a:p>
          <a:p>
            <a:pPr algn="just">
              <a:lnSpc>
                <a:spcPct val="150000"/>
              </a:lnSpc>
            </a:pP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C00000"/>
                </a:solidFill>
              </a:rPr>
              <a:t>Στόχοι του ΛΑΜΔΑ</a:t>
            </a:r>
            <a:endParaRPr lang="en-US" b="1" dirty="0">
              <a:solidFill>
                <a:srgbClr val="C00000"/>
              </a:solidFill>
            </a:endParaRPr>
          </a:p>
        </p:txBody>
      </p:sp>
      <p:sp>
        <p:nvSpPr>
          <p:cNvPr id="3" name="Content Placeholder 2"/>
          <p:cNvSpPr>
            <a:spLocks noGrp="1"/>
          </p:cNvSpPr>
          <p:nvPr>
            <p:ph sz="quarter" idx="1"/>
          </p:nvPr>
        </p:nvSpPr>
        <p:spPr/>
        <p:txBody>
          <a:bodyPr/>
          <a:lstStyle/>
          <a:p>
            <a:endParaRPr lang="en-US" dirty="0"/>
          </a:p>
        </p:txBody>
      </p:sp>
      <p:sp>
        <p:nvSpPr>
          <p:cNvPr id="4" name="Rectangle 3"/>
          <p:cNvSpPr txBox="1">
            <a:spLocks noChangeArrowheads="1"/>
          </p:cNvSpPr>
          <p:nvPr/>
        </p:nvSpPr>
        <p:spPr>
          <a:xfrm>
            <a:off x="457200" y="1700213"/>
            <a:ext cx="8229600" cy="4608512"/>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lnSpc>
                <a:spcPct val="150000"/>
              </a:lnSpc>
            </a:pPr>
            <a:r>
              <a:rPr lang="el-GR" sz="2800" dirty="0" smtClean="0"/>
              <a:t>Εντοπισμός μαθητών με πιθανές αδυναμίες</a:t>
            </a:r>
          </a:p>
          <a:p>
            <a:pPr algn="just">
              <a:lnSpc>
                <a:spcPct val="150000"/>
              </a:lnSpc>
            </a:pPr>
            <a:r>
              <a:rPr lang="el-GR" sz="2800" dirty="0" smtClean="0"/>
              <a:t>Ατομικό προφίλ κατά τομείς πιθανής αδυναμίας</a:t>
            </a:r>
          </a:p>
          <a:p>
            <a:pPr lvl="1" algn="just">
              <a:lnSpc>
                <a:spcPct val="150000"/>
              </a:lnSpc>
            </a:pPr>
            <a:r>
              <a:rPr lang="el-GR" sz="2400" dirty="0" smtClean="0"/>
              <a:t>Παρέχονται επιδόσεις ακρίβειας και ταχύτητας</a:t>
            </a:r>
          </a:p>
          <a:p>
            <a:pPr algn="just">
              <a:lnSpc>
                <a:spcPct val="150000"/>
              </a:lnSpc>
            </a:pPr>
            <a:r>
              <a:rPr lang="el-GR" sz="2800" dirty="0" smtClean="0"/>
              <a:t>Εύχρηστο εργαλείο, χωρίς ανάγκη εξειδίκευσης</a:t>
            </a:r>
          </a:p>
        </p:txBody>
      </p:sp>
    </p:spTree>
    <p:extLst>
      <p:ext uri="{BB962C8B-B14F-4D97-AF65-F5344CB8AC3E}">
        <p14:creationId xmlns:p14="http://schemas.microsoft.com/office/powerpoint/2010/main" val="490389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Στόχοι του ΛΑΜΔΑ</a:t>
            </a:r>
            <a:endParaRPr lang="el-GR" b="1" dirty="0">
              <a:solidFill>
                <a:srgbClr val="C00000"/>
              </a:solidFill>
            </a:endParaRPr>
          </a:p>
        </p:txBody>
      </p:sp>
      <p:sp>
        <p:nvSpPr>
          <p:cNvPr id="3" name="2 - Θέση περιεχομένου"/>
          <p:cNvSpPr>
            <a:spLocks noGrp="1"/>
          </p:cNvSpPr>
          <p:nvPr>
            <p:ph sz="quarter" idx="1"/>
          </p:nvPr>
        </p:nvSpPr>
        <p:spPr/>
        <p:txBody>
          <a:bodyPr>
            <a:normAutofit fontScale="92500" lnSpcReduction="10000"/>
          </a:bodyPr>
          <a:lstStyle/>
          <a:p>
            <a:pPr algn="just">
              <a:lnSpc>
                <a:spcPct val="200000"/>
              </a:lnSpc>
            </a:pPr>
            <a:r>
              <a:rPr lang="el-GR" sz="2800" dirty="0" smtClean="0"/>
              <a:t>Ρεαλιστικές τεχνικές απαιτήσεις (Η/Υ, ακουστικά)</a:t>
            </a:r>
          </a:p>
          <a:p>
            <a:pPr algn="just">
              <a:lnSpc>
                <a:spcPct val="200000"/>
              </a:lnSpc>
            </a:pPr>
            <a:r>
              <a:rPr lang="el-GR" sz="2800" dirty="0" smtClean="0"/>
              <a:t>Σύντομο και ευχάριστο έργο, εύκολο για το παιδί</a:t>
            </a:r>
          </a:p>
          <a:p>
            <a:pPr algn="just">
              <a:lnSpc>
                <a:spcPct val="200000"/>
              </a:lnSpc>
            </a:pPr>
            <a:r>
              <a:rPr lang="el-GR" sz="2800" dirty="0" smtClean="0"/>
              <a:t>Ψυχομετρικά αξιόπιστο και έγκυρο</a:t>
            </a:r>
          </a:p>
          <a:p>
            <a:pPr algn="just">
              <a:lnSpc>
                <a:spcPct val="200000"/>
              </a:lnSpc>
            </a:pPr>
            <a:r>
              <a:rPr lang="el-GR" sz="2800" dirty="0" smtClean="0"/>
              <a:t>Κάλυψη μεγάλου ηλικιακού εύρους</a:t>
            </a:r>
          </a:p>
          <a:p>
            <a:pPr algn="just">
              <a:lnSpc>
                <a:spcPct val="200000"/>
              </a:lnSpc>
            </a:pPr>
            <a:r>
              <a:rPr lang="el-GR" sz="2800" dirty="0" smtClean="0"/>
              <a:t>Χρήσιμο για την εκπαιδευτική &amp; κλινική πράξη με την κατάλληλη εκπαίδευση</a:t>
            </a:r>
          </a:p>
          <a:p>
            <a:pPr algn="just">
              <a:lnSpc>
                <a:spcPct val="200000"/>
              </a:lnSpc>
            </a:pPr>
            <a:endParaRPr lang="el-G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l-GR"/>
              <a:t>9 Οκτωβρίου 2008</a:t>
            </a:r>
          </a:p>
        </p:txBody>
      </p:sp>
      <p:sp>
        <p:nvSpPr>
          <p:cNvPr id="4" name="Footer Placeholder 2"/>
          <p:cNvSpPr>
            <a:spLocks noGrp="1"/>
          </p:cNvSpPr>
          <p:nvPr>
            <p:ph type="ftr" sz="quarter" idx="11"/>
          </p:nvPr>
        </p:nvSpPr>
        <p:spPr/>
        <p:txBody>
          <a:bodyPr/>
          <a:lstStyle/>
          <a:p>
            <a:r>
              <a:rPr lang="el-GR"/>
              <a:t>Κολλέγιο Ψυχικού</a:t>
            </a:r>
          </a:p>
        </p:txBody>
      </p:sp>
      <p:sp>
        <p:nvSpPr>
          <p:cNvPr id="5" name="Slide Number Placeholder 3"/>
          <p:cNvSpPr>
            <a:spLocks noGrp="1"/>
          </p:cNvSpPr>
          <p:nvPr>
            <p:ph type="sldNum" sz="quarter" idx="12"/>
          </p:nvPr>
        </p:nvSpPr>
        <p:spPr/>
        <p:txBody>
          <a:bodyPr/>
          <a:lstStyle/>
          <a:p>
            <a:fld id="{BED59294-DAD9-2B42-A4D0-E9A198447026}" type="slidenum">
              <a:rPr lang="el-GR"/>
              <a:pPr/>
              <a:t>38</a:t>
            </a:fld>
            <a:endParaRPr lang="el-GR"/>
          </a:p>
        </p:txBody>
      </p:sp>
      <p:pic>
        <p:nvPicPr>
          <p:cNvPr id="76803" name="Picture 3" descr="DYSLEX_LAMDApro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764704"/>
            <a:ext cx="8784976" cy="60742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260648"/>
            <a:ext cx="4032448" cy="461665"/>
          </a:xfrm>
          <a:prstGeom prst="rect">
            <a:avLst/>
          </a:prstGeom>
          <a:noFill/>
        </p:spPr>
        <p:txBody>
          <a:bodyPr wrap="square" rtlCol="0">
            <a:spAutoFit/>
          </a:bodyPr>
          <a:lstStyle/>
          <a:p>
            <a:pPr algn="ctr"/>
            <a:r>
              <a:rPr lang="el-GR" sz="2400" dirty="0" smtClean="0"/>
              <a:t>Προφίλ Μαθητή</a:t>
            </a:r>
            <a:endParaRPr lang="en-US" sz="2400" dirty="0"/>
          </a:p>
        </p:txBody>
      </p:sp>
    </p:spTree>
    <p:extLst>
      <p:ext uri="{BB962C8B-B14F-4D97-AF65-F5344CB8AC3E}">
        <p14:creationId xmlns:p14="http://schemas.microsoft.com/office/powerpoint/2010/main" val="791150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l-GR"/>
              <a:t>9 Οκτωβρίου 2008</a:t>
            </a:r>
          </a:p>
        </p:txBody>
      </p:sp>
      <p:sp>
        <p:nvSpPr>
          <p:cNvPr id="12" name="Footer Placeholder 2"/>
          <p:cNvSpPr>
            <a:spLocks noGrp="1"/>
          </p:cNvSpPr>
          <p:nvPr>
            <p:ph type="ftr" sz="quarter" idx="11"/>
          </p:nvPr>
        </p:nvSpPr>
        <p:spPr/>
        <p:txBody>
          <a:bodyPr/>
          <a:lstStyle/>
          <a:p>
            <a:r>
              <a:rPr lang="el-GR"/>
              <a:t>Κολλέγιο Ψυχικού</a:t>
            </a:r>
          </a:p>
        </p:txBody>
      </p:sp>
      <p:sp>
        <p:nvSpPr>
          <p:cNvPr id="13" name="Slide Number Placeholder 3"/>
          <p:cNvSpPr>
            <a:spLocks noGrp="1"/>
          </p:cNvSpPr>
          <p:nvPr>
            <p:ph type="sldNum" sz="quarter" idx="12"/>
          </p:nvPr>
        </p:nvSpPr>
        <p:spPr/>
        <p:txBody>
          <a:bodyPr/>
          <a:lstStyle/>
          <a:p>
            <a:fld id="{04A74DC2-527E-BE47-B6EC-6E833EA28127}" type="slidenum">
              <a:rPr lang="el-GR"/>
              <a:pPr/>
              <a:t>39</a:t>
            </a:fld>
            <a:endParaRPr lang="el-GR"/>
          </a:p>
        </p:txBody>
      </p:sp>
      <p:pic>
        <p:nvPicPr>
          <p:cNvPr id="199682" name="Picture 2" descr="dasos-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75"/>
            <a:ext cx="2994025" cy="2246313"/>
          </a:xfrm>
          <a:prstGeom prst="rect">
            <a:avLst/>
          </a:prstGeom>
          <a:noFill/>
          <a:extLst>
            <a:ext uri="{909E8E84-426E-40DD-AFC4-6F175D3DCCD1}">
              <a14:hiddenFill xmlns:a14="http://schemas.microsoft.com/office/drawing/2010/main">
                <a:solidFill>
                  <a:srgbClr val="FFFFFF"/>
                </a:solidFill>
              </a14:hiddenFill>
            </a:ext>
          </a:extLst>
        </p:spPr>
      </p:pic>
      <p:pic>
        <p:nvPicPr>
          <p:cNvPr id="199683" name="Picture 3" descr="dasos-4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050" y="0"/>
            <a:ext cx="2994025" cy="2246313"/>
          </a:xfrm>
          <a:prstGeom prst="rect">
            <a:avLst/>
          </a:prstGeom>
          <a:noFill/>
          <a:extLst>
            <a:ext uri="{909E8E84-426E-40DD-AFC4-6F175D3DCCD1}">
              <a14:hiddenFill xmlns:a14="http://schemas.microsoft.com/office/drawing/2010/main">
                <a:solidFill>
                  <a:srgbClr val="FFFFFF"/>
                </a:solidFill>
              </a14:hiddenFill>
            </a:ext>
          </a:extLst>
        </p:spPr>
      </p:pic>
      <p:pic>
        <p:nvPicPr>
          <p:cNvPr id="199684" name="Picture 4" descr="dasos-5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01875"/>
            <a:ext cx="2994025" cy="2246313"/>
          </a:xfrm>
          <a:prstGeom prst="rect">
            <a:avLst/>
          </a:prstGeom>
          <a:noFill/>
          <a:extLst>
            <a:ext uri="{909E8E84-426E-40DD-AFC4-6F175D3DCCD1}">
              <a14:hiddenFill xmlns:a14="http://schemas.microsoft.com/office/drawing/2010/main">
                <a:solidFill>
                  <a:srgbClr val="FFFFFF"/>
                </a:solidFill>
              </a14:hiddenFill>
            </a:ext>
          </a:extLst>
        </p:spPr>
      </p:pic>
      <p:pic>
        <p:nvPicPr>
          <p:cNvPr id="199685" name="Picture 5" descr="dasos-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7050" y="2303463"/>
            <a:ext cx="2994025" cy="2246312"/>
          </a:xfrm>
          <a:prstGeom prst="rect">
            <a:avLst/>
          </a:prstGeom>
          <a:noFill/>
          <a:extLst>
            <a:ext uri="{909E8E84-426E-40DD-AFC4-6F175D3DCCD1}">
              <a14:hiddenFill xmlns:a14="http://schemas.microsoft.com/office/drawing/2010/main">
                <a:solidFill>
                  <a:srgbClr val="FFFFFF"/>
                </a:solidFill>
              </a14:hiddenFill>
            </a:ext>
          </a:extLst>
        </p:spPr>
      </p:pic>
      <p:pic>
        <p:nvPicPr>
          <p:cNvPr id="199686" name="Picture 6" descr="dasos-7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7050" y="4611688"/>
            <a:ext cx="2994025" cy="2246312"/>
          </a:xfrm>
          <a:prstGeom prst="rect">
            <a:avLst/>
          </a:prstGeom>
          <a:noFill/>
          <a:extLst>
            <a:ext uri="{909E8E84-426E-40DD-AFC4-6F175D3DCCD1}">
              <a14:hiddenFill xmlns:a14="http://schemas.microsoft.com/office/drawing/2010/main">
                <a:solidFill>
                  <a:srgbClr val="FFFFFF"/>
                </a:solidFill>
              </a14:hiddenFill>
            </a:ext>
          </a:extLst>
        </p:spPr>
      </p:pic>
      <p:pic>
        <p:nvPicPr>
          <p:cNvPr id="199687" name="Picture 7" descr="dasos-9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611688"/>
            <a:ext cx="2994025" cy="2246312"/>
          </a:xfrm>
          <a:prstGeom prst="rect">
            <a:avLst/>
          </a:prstGeom>
          <a:noFill/>
          <a:extLst>
            <a:ext uri="{909E8E84-426E-40DD-AFC4-6F175D3DCCD1}">
              <a14:hiddenFill xmlns:a14="http://schemas.microsoft.com/office/drawing/2010/main">
                <a:solidFill>
                  <a:srgbClr val="FFFFFF"/>
                </a:solidFill>
              </a14:hiddenFill>
            </a:ext>
          </a:extLst>
        </p:spPr>
      </p:pic>
      <p:pic>
        <p:nvPicPr>
          <p:cNvPr id="199688" name="Picture 8" descr="dasos-9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9975" y="0"/>
            <a:ext cx="2994025" cy="2246313"/>
          </a:xfrm>
          <a:prstGeom prst="rect">
            <a:avLst/>
          </a:prstGeom>
          <a:noFill/>
          <a:extLst>
            <a:ext uri="{909E8E84-426E-40DD-AFC4-6F175D3DCCD1}">
              <a14:hiddenFill xmlns:a14="http://schemas.microsoft.com/office/drawing/2010/main">
                <a:solidFill>
                  <a:srgbClr val="FFFFFF"/>
                </a:solidFill>
              </a14:hiddenFill>
            </a:ext>
          </a:extLst>
        </p:spPr>
      </p:pic>
      <p:pic>
        <p:nvPicPr>
          <p:cNvPr id="199689" name="Picture 9" descr="dasos-4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49975" y="2301875"/>
            <a:ext cx="2994025" cy="2246313"/>
          </a:xfrm>
          <a:prstGeom prst="rect">
            <a:avLst/>
          </a:prstGeom>
          <a:noFill/>
          <a:extLst>
            <a:ext uri="{909E8E84-426E-40DD-AFC4-6F175D3DCCD1}">
              <a14:hiddenFill xmlns:a14="http://schemas.microsoft.com/office/drawing/2010/main">
                <a:solidFill>
                  <a:srgbClr val="FFFFFF"/>
                </a:solidFill>
              </a14:hiddenFill>
            </a:ext>
          </a:extLst>
        </p:spPr>
      </p:pic>
      <p:pic>
        <p:nvPicPr>
          <p:cNvPr id="199690" name="Picture 10" descr="dasos-8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9975" y="4611688"/>
            <a:ext cx="2994025" cy="224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1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332656"/>
            <a:ext cx="8229600" cy="990600"/>
          </a:xfrm>
        </p:spPr>
        <p:txBody>
          <a:bodyPr>
            <a:normAutofit fontScale="90000"/>
          </a:bodyPr>
          <a:lstStyle/>
          <a:p>
            <a:r>
              <a:rPr lang="el-GR" dirty="0" smtClean="0"/>
              <a:t> </a:t>
            </a:r>
            <a:r>
              <a:rPr lang="el-GR" b="1" dirty="0" smtClean="0">
                <a:solidFill>
                  <a:srgbClr val="C00000"/>
                </a:solidFill>
              </a:rPr>
              <a:t>Μέσα Αξιολόγησης  </a:t>
            </a:r>
            <a:r>
              <a:rPr lang="el-GR" b="1" dirty="0" smtClean="0">
                <a:solidFill>
                  <a:srgbClr val="C00000"/>
                </a:solidFill>
              </a:rPr>
              <a:t>- </a:t>
            </a:r>
            <a:r>
              <a:rPr lang="el-GR" b="1" dirty="0" smtClean="0">
                <a:solidFill>
                  <a:srgbClr val="C00000"/>
                </a:solidFill>
              </a:rPr>
              <a:t>Τυπικά και άτυπα</a:t>
            </a:r>
            <a:br>
              <a:rPr lang="el-GR" b="1" dirty="0" smtClean="0">
                <a:solidFill>
                  <a:srgbClr val="C00000"/>
                </a:solidFill>
              </a:rPr>
            </a:br>
            <a:endParaRPr lang="el-GR" b="1" dirty="0">
              <a:solidFill>
                <a:srgbClr val="C00000"/>
              </a:solidFill>
            </a:endParaRPr>
          </a:p>
        </p:txBody>
      </p:sp>
      <p:sp>
        <p:nvSpPr>
          <p:cNvPr id="5" name="4 - Θέση περιεχομένου"/>
          <p:cNvSpPr>
            <a:spLocks noGrp="1"/>
          </p:cNvSpPr>
          <p:nvPr>
            <p:ph sz="quarter" idx="1"/>
          </p:nvPr>
        </p:nvSpPr>
        <p:spPr/>
        <p:txBody>
          <a:bodyPr/>
          <a:lstStyle/>
          <a:p>
            <a:r>
              <a:rPr lang="el-GR" sz="2400" dirty="0" smtClean="0"/>
              <a:t>Σταθμισμένα </a:t>
            </a:r>
          </a:p>
          <a:p>
            <a:pPr lvl="1"/>
            <a:r>
              <a:rPr lang="el-GR" sz="2400" dirty="0" smtClean="0">
                <a:solidFill>
                  <a:schemeClr val="tx1"/>
                </a:solidFill>
              </a:rPr>
              <a:t>Έχουν χορηγηθεί σε </a:t>
            </a:r>
            <a:r>
              <a:rPr lang="el-GR" sz="2400" dirty="0" smtClean="0">
                <a:solidFill>
                  <a:schemeClr val="tx1"/>
                </a:solidFill>
              </a:rPr>
              <a:t>μεγάλο - </a:t>
            </a:r>
            <a:r>
              <a:rPr lang="el-GR" sz="2400" dirty="0" smtClean="0">
                <a:solidFill>
                  <a:schemeClr val="tx1"/>
                </a:solidFill>
              </a:rPr>
              <a:t>αντιπροσωπευτικό δείγμα</a:t>
            </a:r>
          </a:p>
          <a:p>
            <a:pPr lvl="1"/>
            <a:r>
              <a:rPr lang="el-GR" sz="2400" dirty="0" smtClean="0">
                <a:solidFill>
                  <a:schemeClr val="tx1"/>
                </a:solidFill>
              </a:rPr>
              <a:t>Συγκρίνουν την επίδοση του μαθητή με αυτή των συνομηλίκων  του</a:t>
            </a:r>
          </a:p>
          <a:p>
            <a:pPr lvl="1"/>
            <a:r>
              <a:rPr lang="el-GR" sz="2400" dirty="0" smtClean="0">
                <a:solidFill>
                  <a:schemeClr val="tx1"/>
                </a:solidFill>
              </a:rPr>
              <a:t>Δειγματίζουν γνωστικές περιοχές ή συμπεριφορές που έχουν σημασία για το σχολικό έργο</a:t>
            </a:r>
          </a:p>
          <a:p>
            <a:pPr lvl="1"/>
            <a:r>
              <a:rPr lang="el-GR" sz="2400" dirty="0" smtClean="0">
                <a:solidFill>
                  <a:schemeClr val="tx1"/>
                </a:solidFill>
              </a:rPr>
              <a:t>Είναι αξιόπιστα </a:t>
            </a:r>
          </a:p>
          <a:p>
            <a:pPr lvl="2"/>
            <a:r>
              <a:rPr lang="el-GR" sz="2400" dirty="0" smtClean="0"/>
              <a:t>Μετρούν αυτό που υπόσχονται</a:t>
            </a:r>
          </a:p>
          <a:p>
            <a:pPr lvl="2"/>
            <a:r>
              <a:rPr lang="el-GR" sz="2400" dirty="0" smtClean="0"/>
              <a:t>Οι μετρήσεις τους είναι σταθερές</a:t>
            </a:r>
          </a:p>
          <a:p>
            <a:pPr lvl="2"/>
            <a:r>
              <a:rPr lang="el-GR" sz="2400" dirty="0" smtClean="0"/>
              <a:t>Τα αποτελέσματα είναι </a:t>
            </a:r>
            <a:r>
              <a:rPr lang="el-GR" sz="2400" dirty="0" err="1" smtClean="0"/>
              <a:t>ερμηνεύσιμα</a:t>
            </a:r>
            <a:r>
              <a:rPr lang="el-GR" sz="2400" dirty="0" smtClean="0"/>
              <a:t> </a:t>
            </a:r>
            <a:r>
              <a:rPr lang="el-GR" sz="2400" dirty="0"/>
              <a:t>-</a:t>
            </a:r>
            <a:r>
              <a:rPr lang="el-GR" sz="2400" dirty="0" smtClean="0"/>
              <a:t> αξιοποιήσιμα δηλαδή χρήσιμα</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r>
              <a:rPr lang="el-GR"/>
              <a:t>9 Οκτωβρίου 2008</a:t>
            </a:r>
          </a:p>
        </p:txBody>
      </p:sp>
      <p:sp>
        <p:nvSpPr>
          <p:cNvPr id="12" name="Footer Placeholder 2"/>
          <p:cNvSpPr>
            <a:spLocks noGrp="1"/>
          </p:cNvSpPr>
          <p:nvPr>
            <p:ph type="ftr" sz="quarter" idx="11"/>
          </p:nvPr>
        </p:nvSpPr>
        <p:spPr/>
        <p:txBody>
          <a:bodyPr/>
          <a:lstStyle/>
          <a:p>
            <a:r>
              <a:rPr lang="el-GR"/>
              <a:t>Κολλέγιο Ψυχικού</a:t>
            </a:r>
          </a:p>
        </p:txBody>
      </p:sp>
      <p:sp>
        <p:nvSpPr>
          <p:cNvPr id="13" name="Slide Number Placeholder 3"/>
          <p:cNvSpPr>
            <a:spLocks noGrp="1"/>
          </p:cNvSpPr>
          <p:nvPr>
            <p:ph type="sldNum" sz="quarter" idx="12"/>
          </p:nvPr>
        </p:nvSpPr>
        <p:spPr/>
        <p:txBody>
          <a:bodyPr/>
          <a:lstStyle/>
          <a:p>
            <a:fld id="{16778504-6C9F-5149-9663-7C8D6B675FF8}" type="slidenum">
              <a:rPr lang="el-GR"/>
              <a:pPr/>
              <a:t>40</a:t>
            </a:fld>
            <a:endParaRPr lang="el-GR"/>
          </a:p>
        </p:txBody>
      </p:sp>
      <p:pic>
        <p:nvPicPr>
          <p:cNvPr id="200706" name="Picture 2" descr="perifimos-9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638" y="2298700"/>
            <a:ext cx="2990850" cy="2243138"/>
          </a:xfrm>
          <a:prstGeom prst="rect">
            <a:avLst/>
          </a:prstGeom>
          <a:noFill/>
          <a:extLst>
            <a:ext uri="{909E8E84-426E-40DD-AFC4-6F175D3DCCD1}">
              <a14:hiddenFill xmlns:a14="http://schemas.microsoft.com/office/drawing/2010/main">
                <a:solidFill>
                  <a:srgbClr val="FFFFFF"/>
                </a:solidFill>
              </a14:hiddenFill>
            </a:ext>
          </a:extLst>
        </p:spPr>
      </p:pic>
      <p:pic>
        <p:nvPicPr>
          <p:cNvPr id="200707" name="Picture 3" descr="perifimos-9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150" y="4614863"/>
            <a:ext cx="2990850" cy="2243137"/>
          </a:xfrm>
          <a:prstGeom prst="rect">
            <a:avLst/>
          </a:prstGeom>
          <a:noFill/>
          <a:extLst>
            <a:ext uri="{909E8E84-426E-40DD-AFC4-6F175D3DCCD1}">
              <a14:hiddenFill xmlns:a14="http://schemas.microsoft.com/office/drawing/2010/main">
                <a:solidFill>
                  <a:srgbClr val="FFFFFF"/>
                </a:solidFill>
              </a14:hiddenFill>
            </a:ext>
          </a:extLst>
        </p:spPr>
      </p:pic>
      <p:pic>
        <p:nvPicPr>
          <p:cNvPr id="200708" name="Picture 4" descr="perifimos-1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990850" cy="2243138"/>
          </a:xfrm>
          <a:prstGeom prst="rect">
            <a:avLst/>
          </a:prstGeom>
          <a:noFill/>
          <a:extLst>
            <a:ext uri="{909E8E84-426E-40DD-AFC4-6F175D3DCCD1}">
              <a14:hiddenFill xmlns:a14="http://schemas.microsoft.com/office/drawing/2010/main">
                <a:solidFill>
                  <a:srgbClr val="FFFFFF"/>
                </a:solidFill>
              </a14:hiddenFill>
            </a:ext>
          </a:extLst>
        </p:spPr>
      </p:pic>
      <p:pic>
        <p:nvPicPr>
          <p:cNvPr id="200709" name="Picture 5" descr="perifimo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3150" y="0"/>
            <a:ext cx="2990850" cy="2243138"/>
          </a:xfrm>
          <a:prstGeom prst="rect">
            <a:avLst/>
          </a:prstGeom>
          <a:noFill/>
          <a:extLst>
            <a:ext uri="{909E8E84-426E-40DD-AFC4-6F175D3DCCD1}">
              <a14:hiddenFill xmlns:a14="http://schemas.microsoft.com/office/drawing/2010/main">
                <a:solidFill>
                  <a:srgbClr val="FFFFFF"/>
                </a:solidFill>
              </a14:hiddenFill>
            </a:ext>
          </a:extLst>
        </p:spPr>
      </p:pic>
      <p:pic>
        <p:nvPicPr>
          <p:cNvPr id="200710" name="Picture 6" descr="perifimos-4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298700"/>
            <a:ext cx="2990850" cy="2243138"/>
          </a:xfrm>
          <a:prstGeom prst="rect">
            <a:avLst/>
          </a:prstGeom>
          <a:noFill/>
          <a:extLst>
            <a:ext uri="{909E8E84-426E-40DD-AFC4-6F175D3DCCD1}">
              <a14:hiddenFill xmlns:a14="http://schemas.microsoft.com/office/drawing/2010/main">
                <a:solidFill>
                  <a:srgbClr val="FFFFFF"/>
                </a:solidFill>
              </a14:hiddenFill>
            </a:ext>
          </a:extLst>
        </p:spPr>
      </p:pic>
      <p:pic>
        <p:nvPicPr>
          <p:cNvPr id="200711" name="Picture 7" descr="perifimos-4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8638" y="0"/>
            <a:ext cx="2990850" cy="2243138"/>
          </a:xfrm>
          <a:prstGeom prst="rect">
            <a:avLst/>
          </a:prstGeom>
          <a:noFill/>
          <a:extLst>
            <a:ext uri="{909E8E84-426E-40DD-AFC4-6F175D3DCCD1}">
              <a14:hiddenFill xmlns:a14="http://schemas.microsoft.com/office/drawing/2010/main">
                <a:solidFill>
                  <a:srgbClr val="FFFFFF"/>
                </a:solidFill>
              </a14:hiddenFill>
            </a:ext>
          </a:extLst>
        </p:spPr>
      </p:pic>
      <p:pic>
        <p:nvPicPr>
          <p:cNvPr id="200712" name="Picture 8" descr="perifimos-5a-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8638" y="4614863"/>
            <a:ext cx="2990850" cy="2243137"/>
          </a:xfrm>
          <a:prstGeom prst="rect">
            <a:avLst/>
          </a:prstGeom>
          <a:noFill/>
          <a:extLst>
            <a:ext uri="{909E8E84-426E-40DD-AFC4-6F175D3DCCD1}">
              <a14:hiddenFill xmlns:a14="http://schemas.microsoft.com/office/drawing/2010/main">
                <a:solidFill>
                  <a:srgbClr val="FFFFFF"/>
                </a:solidFill>
              </a14:hiddenFill>
            </a:ext>
          </a:extLst>
        </p:spPr>
      </p:pic>
      <p:pic>
        <p:nvPicPr>
          <p:cNvPr id="200713" name="Picture 9" descr="perifimos-5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53150" y="2303463"/>
            <a:ext cx="2990850" cy="2243137"/>
          </a:xfrm>
          <a:prstGeom prst="rect">
            <a:avLst/>
          </a:prstGeom>
          <a:noFill/>
          <a:extLst>
            <a:ext uri="{909E8E84-426E-40DD-AFC4-6F175D3DCCD1}">
              <a14:hiddenFill xmlns:a14="http://schemas.microsoft.com/office/drawing/2010/main">
                <a:solidFill>
                  <a:srgbClr val="FFFFFF"/>
                </a:solidFill>
              </a14:hiddenFill>
            </a:ext>
          </a:extLst>
        </p:spPr>
      </p:pic>
      <p:pic>
        <p:nvPicPr>
          <p:cNvPr id="200714" name="Picture 10" descr="perifimos-6-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4614863"/>
            <a:ext cx="2990850" cy="224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38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691680" y="116632"/>
            <a:ext cx="6994525" cy="1143000"/>
          </a:xfrm>
        </p:spPr>
        <p:txBody>
          <a:bodyPr/>
          <a:lstStyle/>
          <a:p>
            <a:r>
              <a:rPr lang="el-GR" b="1" dirty="0">
                <a:solidFill>
                  <a:srgbClr val="C00000"/>
                </a:solidFill>
              </a:rPr>
              <a:t>Προφίλ χωρίς ΜΔ (Ν=50)</a:t>
            </a:r>
          </a:p>
        </p:txBody>
      </p:sp>
      <p:graphicFrame>
        <p:nvGraphicFramePr>
          <p:cNvPr id="190467" name="Group 3"/>
          <p:cNvGraphicFramePr>
            <a:graphicFrameLocks noGrp="1"/>
          </p:cNvGraphicFramePr>
          <p:nvPr>
            <p:ph type="tbl" idx="1"/>
          </p:nvPr>
        </p:nvGraphicFramePr>
        <p:xfrm>
          <a:off x="457200" y="1344613"/>
          <a:ext cx="8229600" cy="5027349"/>
        </p:xfrm>
        <a:graphic>
          <a:graphicData uri="http://schemas.openxmlformats.org/drawingml/2006/table">
            <a:tbl>
              <a:tblPr/>
              <a:tblGrid>
                <a:gridCol w="3127375"/>
                <a:gridCol w="504825"/>
                <a:gridCol w="642938"/>
                <a:gridCol w="642937"/>
                <a:gridCol w="644525"/>
                <a:gridCol w="361950"/>
                <a:gridCol w="498475"/>
                <a:gridCol w="508000"/>
                <a:gridCol w="649288"/>
                <a:gridCol w="649287"/>
              </a:tblGrid>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a typeface="ＭＳ Ｐゴシック" charset="0"/>
                      </a:endParaRPr>
                    </a:p>
                  </a:txBody>
                  <a:tcPr marL="0" marR="0" marT="54000" marB="54000" anchor="b" horzOverflow="overflow">
                    <a:lnL cap="flat">
                      <a:noFill/>
                    </a:lnL>
                    <a:lnR>
                      <a:noFill/>
                    </a:lnR>
                    <a:lnT cap="flat">
                      <a:noFill/>
                    </a:lnT>
                    <a:lnB>
                      <a:noFill/>
                    </a:lnB>
                    <a:lnTlToBr>
                      <a:noFill/>
                    </a:lnTlToBr>
                    <a:lnBlToTr>
                      <a:noFill/>
                    </a:lnBlToTr>
                    <a:noFill/>
                  </a:tcPr>
                </a:tc>
                <a:tc gridSpan="9">
                  <a:txBody>
                    <a:bodyPr/>
                    <a:lstStyle/>
                    <a:p>
                      <a:pPr marL="342900" marR="0" lvl="0" indent="-342900" algn="ctr" defTabSz="914400" rtl="0" eaLnBrk="1" fontAlgn="b" latinLnBrk="0" hangingPunct="1">
                        <a:lnSpc>
                          <a:spcPct val="100000"/>
                        </a:lnSpc>
                        <a:spcBef>
                          <a:spcPct val="15000"/>
                        </a:spcBef>
                        <a:spcAft>
                          <a:spcPct val="15000"/>
                        </a:spcAft>
                        <a:buClrTx/>
                        <a:buSzTx/>
                        <a:buFontTx/>
                        <a:buNone/>
                        <a:tabLst/>
                      </a:pPr>
                      <a:r>
                        <a:rPr kumimoji="0" lang="el-GR" sz="1800" b="0" i="0" u="none" strike="noStrike" cap="none" normalizeH="0" baseline="0">
                          <a:ln>
                            <a:noFill/>
                          </a:ln>
                          <a:solidFill>
                            <a:schemeClr val="tx1"/>
                          </a:solidFill>
                          <a:effectLst/>
                          <a:latin typeface="Arial" charset="0"/>
                          <a:ea typeface="ＭＳ Ｐゴシック" charset="0"/>
                        </a:rPr>
                        <a:t>Εργαλείο 11 (Β</a:t>
                      </a:r>
                      <a:r>
                        <a:rPr kumimoji="0" lang="el-GR" sz="1800" b="0" i="0" u="none" strike="noStrike" cap="none" normalizeH="0" baseline="0">
                          <a:ln>
                            <a:noFill/>
                          </a:ln>
                          <a:solidFill>
                            <a:schemeClr val="tx1"/>
                          </a:solidFill>
                          <a:effectLst/>
                          <a:latin typeface="Arial" charset="0"/>
                          <a:ea typeface="ＭＳ Ｐゴシック" charset="0"/>
                          <a:cs typeface="Arial" charset="0"/>
                        </a:rPr>
                        <a:t>′–</a:t>
                      </a:r>
                      <a:r>
                        <a:rPr kumimoji="0" lang="el-GR" sz="1800" b="0" i="0" u="none" strike="noStrike" cap="none" normalizeH="0" baseline="0">
                          <a:ln>
                            <a:noFill/>
                          </a:ln>
                          <a:solidFill>
                            <a:schemeClr val="tx1"/>
                          </a:solidFill>
                          <a:effectLst/>
                          <a:latin typeface="Arial" charset="0"/>
                          <a:ea typeface="ＭＳ Ｐゴシック" charset="0"/>
                        </a:rPr>
                        <a:t>Δ</a:t>
                      </a:r>
                      <a:r>
                        <a:rPr kumimoji="0" lang="el-GR" sz="1800" b="0" i="0" u="none" strike="noStrike" cap="none" normalizeH="0" baseline="0">
                          <a:ln>
                            <a:noFill/>
                          </a:ln>
                          <a:solidFill>
                            <a:schemeClr val="tx1"/>
                          </a:solidFill>
                          <a:effectLst/>
                          <a:latin typeface="Arial" charset="0"/>
                          <a:ea typeface="ＭＳ Ｐゴシック" charset="0"/>
                          <a:cs typeface="Arial" charset="0"/>
                        </a:rPr>
                        <a:t>′ Δημοτικού)</a:t>
                      </a:r>
                    </a:p>
                  </a:txBody>
                  <a:tcPr marL="0" marR="0" marT="54000" marB="54000"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Ακρίβεια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Ταχύτητα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Ιστορική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15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Γραμματική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Προφορική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Γραπτή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Μελέτη γραπτού κειμένου</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προτάσεων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Λεκτικές αναλογίες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Επιλογή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Ορισμός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Εύρος γραμμάτων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Οπτικές αλληλουχίες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σχημάτων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solidFill>
                          <a:effectLst/>
                          <a:latin typeface="Arial" charset="0"/>
                          <a:ea typeface="ＭＳ Ｐゴシック" charset="0"/>
                          <a:cs typeface="Arial" charset="0"/>
                        </a:rPr>
                        <a:t>Αναπαραγωγή ρυθμών</a:t>
                      </a:r>
                      <a:endParaRPr kumimoji="0" lang="el-GR" sz="1600" b="1" i="0" u="none" strike="noStrike" cap="none" normalizeH="0" baseline="0" dirty="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cap="flat">
                      <a:noFill/>
                    </a:lnB>
                    <a:lnTlToBr>
                      <a:noFill/>
                    </a:lnTlToBr>
                    <a:lnBlToTr>
                      <a:noFill/>
                    </a:lnBlToTr>
                    <a:solidFill>
                      <a:srgbClr val="008000"/>
                    </a:solidFill>
                  </a:tcPr>
                </a:tc>
              </a:tr>
            </a:tbl>
          </a:graphicData>
        </a:graphic>
      </p:graphicFrame>
      <p:sp>
        <p:nvSpPr>
          <p:cNvPr id="240" name="Date Placeholder 3"/>
          <p:cNvSpPr>
            <a:spLocks noGrp="1"/>
          </p:cNvSpPr>
          <p:nvPr>
            <p:ph type="dt" sz="half" idx="10"/>
          </p:nvPr>
        </p:nvSpPr>
        <p:spPr/>
        <p:txBody>
          <a:bodyPr/>
          <a:lstStyle/>
          <a:p>
            <a:endParaRPr lang="el-GR" dirty="0"/>
          </a:p>
        </p:txBody>
      </p:sp>
      <p:sp>
        <p:nvSpPr>
          <p:cNvPr id="241" name="Footer Placeholder 4"/>
          <p:cNvSpPr>
            <a:spLocks noGrp="1"/>
          </p:cNvSpPr>
          <p:nvPr>
            <p:ph type="ftr" sz="quarter" idx="11"/>
          </p:nvPr>
        </p:nvSpPr>
        <p:spPr/>
        <p:txBody>
          <a:bodyPr/>
          <a:lstStyle/>
          <a:p>
            <a:endParaRPr lang="el-GR" dirty="0"/>
          </a:p>
        </p:txBody>
      </p:sp>
      <p:sp>
        <p:nvSpPr>
          <p:cNvPr id="242" name="Slide Number Placeholder 5"/>
          <p:cNvSpPr>
            <a:spLocks noGrp="1"/>
          </p:cNvSpPr>
          <p:nvPr>
            <p:ph type="sldNum" sz="quarter" idx="12"/>
          </p:nvPr>
        </p:nvSpPr>
        <p:spPr/>
        <p:txBody>
          <a:bodyPr/>
          <a:lstStyle/>
          <a:p>
            <a:endParaRPr lang="el-GR" dirty="0"/>
          </a:p>
        </p:txBody>
      </p:sp>
      <p:grpSp>
        <p:nvGrpSpPr>
          <p:cNvPr id="190705" name="Group 241"/>
          <p:cNvGrpSpPr>
            <a:grpSpLocks/>
          </p:cNvGrpSpPr>
          <p:nvPr/>
        </p:nvGrpSpPr>
        <p:grpSpPr bwMode="auto">
          <a:xfrm>
            <a:off x="4995863" y="2146300"/>
            <a:ext cx="715962" cy="4068763"/>
            <a:chOff x="3147" y="1352"/>
            <a:chExt cx="451" cy="2563"/>
          </a:xfrm>
        </p:grpSpPr>
        <p:sp>
          <p:nvSpPr>
            <p:cNvPr id="190697" name="Line 233"/>
            <p:cNvSpPr>
              <a:spLocks noChangeShapeType="1"/>
            </p:cNvSpPr>
            <p:nvPr/>
          </p:nvSpPr>
          <p:spPr bwMode="auto">
            <a:xfrm>
              <a:off x="3164" y="1352"/>
              <a:ext cx="8" cy="20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698" name="Line 234"/>
            <p:cNvSpPr>
              <a:spLocks noChangeShapeType="1"/>
            </p:cNvSpPr>
            <p:nvPr/>
          </p:nvSpPr>
          <p:spPr bwMode="auto">
            <a:xfrm>
              <a:off x="3172" y="1553"/>
              <a:ext cx="409"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699" name="Line 235"/>
            <p:cNvSpPr>
              <a:spLocks noChangeShapeType="1"/>
            </p:cNvSpPr>
            <p:nvPr/>
          </p:nvSpPr>
          <p:spPr bwMode="auto">
            <a:xfrm>
              <a:off x="3581" y="1720"/>
              <a:ext cx="9" cy="166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701" name="Line 237"/>
            <p:cNvSpPr>
              <a:spLocks noChangeShapeType="1"/>
            </p:cNvSpPr>
            <p:nvPr/>
          </p:nvSpPr>
          <p:spPr bwMode="auto">
            <a:xfrm flipH="1">
              <a:off x="3147" y="3381"/>
              <a:ext cx="443"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702" name="Line 238"/>
            <p:cNvSpPr>
              <a:spLocks noChangeShapeType="1"/>
            </p:cNvSpPr>
            <p:nvPr/>
          </p:nvSpPr>
          <p:spPr bwMode="auto">
            <a:xfrm>
              <a:off x="3147" y="3556"/>
              <a:ext cx="25" cy="20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0703" name="Line 239"/>
            <p:cNvSpPr>
              <a:spLocks noChangeShapeType="1"/>
            </p:cNvSpPr>
            <p:nvPr/>
          </p:nvSpPr>
          <p:spPr bwMode="auto">
            <a:xfrm>
              <a:off x="3172" y="3765"/>
              <a:ext cx="426" cy="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90707" name="Line 243"/>
          <p:cNvSpPr>
            <a:spLocks noChangeShapeType="1"/>
          </p:cNvSpPr>
          <p:nvPr/>
        </p:nvSpPr>
        <p:spPr bwMode="auto">
          <a:xfrm>
            <a:off x="8375650" y="2146300"/>
            <a:ext cx="0" cy="381793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90708" name="Group 244"/>
          <p:cNvGrpSpPr>
            <a:grpSpLocks/>
          </p:cNvGrpSpPr>
          <p:nvPr/>
        </p:nvGrpSpPr>
        <p:grpSpPr bwMode="auto">
          <a:xfrm>
            <a:off x="8255000" y="2046288"/>
            <a:ext cx="228600" cy="4005262"/>
            <a:chOff x="5200" y="1289"/>
            <a:chExt cx="144" cy="2523"/>
          </a:xfrm>
        </p:grpSpPr>
        <p:sp>
          <p:nvSpPr>
            <p:cNvPr id="190681" name="Oval 217"/>
            <p:cNvSpPr>
              <a:spLocks noChangeArrowheads="1"/>
            </p:cNvSpPr>
            <p:nvPr/>
          </p:nvSpPr>
          <p:spPr bwMode="auto">
            <a:xfrm>
              <a:off x="5201" y="12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2" name="Oval 218"/>
            <p:cNvSpPr>
              <a:spLocks noChangeArrowheads="1"/>
            </p:cNvSpPr>
            <p:nvPr/>
          </p:nvSpPr>
          <p:spPr bwMode="auto">
            <a:xfrm>
              <a:off x="5200" y="295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3" name="Oval 219"/>
            <p:cNvSpPr>
              <a:spLocks noChangeArrowheads="1"/>
            </p:cNvSpPr>
            <p:nvPr/>
          </p:nvSpPr>
          <p:spPr bwMode="auto">
            <a:xfrm>
              <a:off x="5200" y="240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4" name="Oval 220"/>
            <p:cNvSpPr>
              <a:spLocks noChangeArrowheads="1"/>
            </p:cNvSpPr>
            <p:nvPr/>
          </p:nvSpPr>
          <p:spPr bwMode="auto">
            <a:xfrm>
              <a:off x="5201" y="166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5" name="Oval 221"/>
            <p:cNvSpPr>
              <a:spLocks noChangeArrowheads="1"/>
            </p:cNvSpPr>
            <p:nvPr/>
          </p:nvSpPr>
          <p:spPr bwMode="auto">
            <a:xfrm>
              <a:off x="5200" y="184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6" name="Oval 222"/>
            <p:cNvSpPr>
              <a:spLocks noChangeArrowheads="1"/>
            </p:cNvSpPr>
            <p:nvPr/>
          </p:nvSpPr>
          <p:spPr bwMode="auto">
            <a:xfrm>
              <a:off x="5200" y="147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7" name="Oval 223"/>
            <p:cNvSpPr>
              <a:spLocks noChangeArrowheads="1"/>
            </p:cNvSpPr>
            <p:nvPr/>
          </p:nvSpPr>
          <p:spPr bwMode="auto">
            <a:xfrm>
              <a:off x="5200" y="2034"/>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8" name="Oval 224"/>
            <p:cNvSpPr>
              <a:spLocks noChangeArrowheads="1"/>
            </p:cNvSpPr>
            <p:nvPr/>
          </p:nvSpPr>
          <p:spPr bwMode="auto">
            <a:xfrm>
              <a:off x="5201" y="222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9" name="Oval 225"/>
            <p:cNvSpPr>
              <a:spLocks noChangeArrowheads="1"/>
            </p:cNvSpPr>
            <p:nvPr/>
          </p:nvSpPr>
          <p:spPr bwMode="auto">
            <a:xfrm>
              <a:off x="5200" y="2594"/>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90" name="Oval 226"/>
            <p:cNvSpPr>
              <a:spLocks noChangeArrowheads="1"/>
            </p:cNvSpPr>
            <p:nvPr/>
          </p:nvSpPr>
          <p:spPr bwMode="auto">
            <a:xfrm>
              <a:off x="5200" y="278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91" name="Oval 227"/>
            <p:cNvSpPr>
              <a:spLocks noChangeArrowheads="1"/>
            </p:cNvSpPr>
            <p:nvPr/>
          </p:nvSpPr>
          <p:spPr bwMode="auto">
            <a:xfrm>
              <a:off x="5202" y="367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92" name="Oval 228"/>
            <p:cNvSpPr>
              <a:spLocks noChangeArrowheads="1"/>
            </p:cNvSpPr>
            <p:nvPr/>
          </p:nvSpPr>
          <p:spPr bwMode="auto">
            <a:xfrm>
              <a:off x="5202" y="347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0709" name="Group 245"/>
          <p:cNvGrpSpPr>
            <a:grpSpLocks/>
          </p:cNvGrpSpPr>
          <p:nvPr/>
        </p:nvGrpSpPr>
        <p:grpSpPr bwMode="auto">
          <a:xfrm>
            <a:off x="4924425" y="2033588"/>
            <a:ext cx="898525" cy="4313237"/>
            <a:chOff x="3102" y="1281"/>
            <a:chExt cx="566" cy="2717"/>
          </a:xfrm>
        </p:grpSpPr>
        <p:sp>
          <p:nvSpPr>
            <p:cNvPr id="190668" name="Oval 204"/>
            <p:cNvSpPr>
              <a:spLocks noChangeArrowheads="1"/>
            </p:cNvSpPr>
            <p:nvPr/>
          </p:nvSpPr>
          <p:spPr bwMode="auto">
            <a:xfrm>
              <a:off x="3102" y="128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69" name="Oval 205"/>
            <p:cNvSpPr>
              <a:spLocks noChangeArrowheads="1"/>
            </p:cNvSpPr>
            <p:nvPr/>
          </p:nvSpPr>
          <p:spPr bwMode="auto">
            <a:xfrm>
              <a:off x="3102" y="147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0" name="Oval 206"/>
            <p:cNvSpPr>
              <a:spLocks noChangeArrowheads="1"/>
            </p:cNvSpPr>
            <p:nvPr/>
          </p:nvSpPr>
          <p:spPr bwMode="auto">
            <a:xfrm>
              <a:off x="3526" y="184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1" name="Oval 207"/>
            <p:cNvSpPr>
              <a:spLocks noChangeArrowheads="1"/>
            </p:cNvSpPr>
            <p:nvPr/>
          </p:nvSpPr>
          <p:spPr bwMode="auto">
            <a:xfrm>
              <a:off x="3526" y="204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2" name="Oval 208"/>
            <p:cNvSpPr>
              <a:spLocks noChangeArrowheads="1"/>
            </p:cNvSpPr>
            <p:nvPr/>
          </p:nvSpPr>
          <p:spPr bwMode="auto">
            <a:xfrm>
              <a:off x="3525" y="166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3" name="Oval 209"/>
            <p:cNvSpPr>
              <a:spLocks noChangeArrowheads="1"/>
            </p:cNvSpPr>
            <p:nvPr/>
          </p:nvSpPr>
          <p:spPr bwMode="auto">
            <a:xfrm>
              <a:off x="3526" y="223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4" name="Oval 210"/>
            <p:cNvSpPr>
              <a:spLocks noChangeArrowheads="1"/>
            </p:cNvSpPr>
            <p:nvPr/>
          </p:nvSpPr>
          <p:spPr bwMode="auto">
            <a:xfrm>
              <a:off x="3526" y="258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5" name="Oval 211"/>
            <p:cNvSpPr>
              <a:spLocks noChangeArrowheads="1"/>
            </p:cNvSpPr>
            <p:nvPr/>
          </p:nvSpPr>
          <p:spPr bwMode="auto">
            <a:xfrm>
              <a:off x="3525" y="275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6" name="Oval 212"/>
            <p:cNvSpPr>
              <a:spLocks noChangeArrowheads="1"/>
            </p:cNvSpPr>
            <p:nvPr/>
          </p:nvSpPr>
          <p:spPr bwMode="auto">
            <a:xfrm>
              <a:off x="3526" y="294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7" name="Oval 213"/>
            <p:cNvSpPr>
              <a:spLocks noChangeArrowheads="1"/>
            </p:cNvSpPr>
            <p:nvPr/>
          </p:nvSpPr>
          <p:spPr bwMode="auto">
            <a:xfrm>
              <a:off x="3526" y="330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8" name="Oval 214"/>
            <p:cNvSpPr>
              <a:spLocks noChangeArrowheads="1"/>
            </p:cNvSpPr>
            <p:nvPr/>
          </p:nvSpPr>
          <p:spPr bwMode="auto">
            <a:xfrm>
              <a:off x="3102" y="349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79" name="Oval 215"/>
            <p:cNvSpPr>
              <a:spLocks noChangeArrowheads="1"/>
            </p:cNvSpPr>
            <p:nvPr/>
          </p:nvSpPr>
          <p:spPr bwMode="auto">
            <a:xfrm>
              <a:off x="3102" y="36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80" name="Oval 216"/>
            <p:cNvSpPr>
              <a:spLocks noChangeArrowheads="1"/>
            </p:cNvSpPr>
            <p:nvPr/>
          </p:nvSpPr>
          <p:spPr bwMode="auto">
            <a:xfrm>
              <a:off x="3525" y="385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0693" name="Line 229"/>
            <p:cNvSpPr>
              <a:spLocks noChangeShapeType="1"/>
            </p:cNvSpPr>
            <p:nvPr/>
          </p:nvSpPr>
          <p:spPr bwMode="auto">
            <a:xfrm>
              <a:off x="3172" y="1544"/>
              <a:ext cx="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2630085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763688" y="16750"/>
            <a:ext cx="6994525" cy="1143000"/>
          </a:xfrm>
        </p:spPr>
        <p:txBody>
          <a:bodyPr/>
          <a:lstStyle/>
          <a:p>
            <a:r>
              <a:rPr lang="el-GR" b="1" dirty="0">
                <a:solidFill>
                  <a:srgbClr val="C00000"/>
                </a:solidFill>
              </a:rPr>
              <a:t>Προφίλ χωρίς ΜΔ (Ν=18)</a:t>
            </a:r>
          </a:p>
        </p:txBody>
      </p:sp>
      <p:graphicFrame>
        <p:nvGraphicFramePr>
          <p:cNvPr id="193539" name="Group 3"/>
          <p:cNvGraphicFramePr>
            <a:graphicFrameLocks noGrp="1"/>
          </p:cNvGraphicFramePr>
          <p:nvPr>
            <p:ph type="tbl" idx="1"/>
            <p:extLst>
              <p:ext uri="{D42A27DB-BD31-4B8C-83A1-F6EECF244321}">
                <p14:modId xmlns:p14="http://schemas.microsoft.com/office/powerpoint/2010/main" val="3013958533"/>
              </p:ext>
            </p:extLst>
          </p:nvPr>
        </p:nvGraphicFramePr>
        <p:xfrm>
          <a:off x="467544" y="1196752"/>
          <a:ext cx="8229600" cy="5027349"/>
        </p:xfrm>
        <a:graphic>
          <a:graphicData uri="http://schemas.openxmlformats.org/drawingml/2006/table">
            <a:tbl>
              <a:tblPr/>
              <a:tblGrid>
                <a:gridCol w="3127375"/>
                <a:gridCol w="504825"/>
                <a:gridCol w="642938"/>
                <a:gridCol w="642937"/>
                <a:gridCol w="644525"/>
                <a:gridCol w="361950"/>
                <a:gridCol w="498475"/>
                <a:gridCol w="508000"/>
                <a:gridCol w="649288"/>
                <a:gridCol w="649287"/>
              </a:tblGrid>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a typeface="ＭＳ Ｐゴシック" charset="0"/>
                      </a:endParaRPr>
                    </a:p>
                  </a:txBody>
                  <a:tcPr marL="0" marR="0" marT="54000" marB="54000" anchor="b" horzOverflow="overflow">
                    <a:lnL cap="flat">
                      <a:noFill/>
                    </a:lnL>
                    <a:lnR>
                      <a:noFill/>
                    </a:lnR>
                    <a:lnT cap="flat">
                      <a:noFill/>
                    </a:lnT>
                    <a:lnB>
                      <a:noFill/>
                    </a:lnB>
                    <a:lnTlToBr>
                      <a:noFill/>
                    </a:lnTlToBr>
                    <a:lnBlToTr>
                      <a:noFill/>
                    </a:lnBlToTr>
                    <a:noFill/>
                  </a:tcPr>
                </a:tc>
                <a:tc gridSpan="9">
                  <a:txBody>
                    <a:bodyPr/>
                    <a:lstStyle/>
                    <a:p>
                      <a:pPr marL="342900" marR="0" lvl="0" indent="-342900" algn="ctr" defTabSz="914400" rtl="0" eaLnBrk="1" fontAlgn="b" latinLnBrk="0" hangingPunct="1">
                        <a:lnSpc>
                          <a:spcPct val="100000"/>
                        </a:lnSpc>
                        <a:spcBef>
                          <a:spcPct val="15000"/>
                        </a:spcBef>
                        <a:spcAft>
                          <a:spcPct val="15000"/>
                        </a:spcAft>
                        <a:buClrTx/>
                        <a:buSzTx/>
                        <a:buFontTx/>
                        <a:buNone/>
                        <a:tabLst/>
                      </a:pPr>
                      <a:r>
                        <a:rPr kumimoji="0" lang="el-GR" sz="1800" b="0" i="0" u="none" strike="noStrike" cap="none" normalizeH="0" baseline="0">
                          <a:ln>
                            <a:noFill/>
                          </a:ln>
                          <a:solidFill>
                            <a:schemeClr val="tx1"/>
                          </a:solidFill>
                          <a:effectLst/>
                          <a:latin typeface="Arial" charset="0"/>
                          <a:ea typeface="ＭＳ Ｐゴシック" charset="0"/>
                        </a:rPr>
                        <a:t>Εργαλείο 12 (Ε</a:t>
                      </a:r>
                      <a:r>
                        <a:rPr kumimoji="0" lang="el-GR" sz="1800" b="0" i="0" u="none" strike="noStrike" cap="none" normalizeH="0" baseline="0">
                          <a:ln>
                            <a:noFill/>
                          </a:ln>
                          <a:solidFill>
                            <a:schemeClr val="tx1"/>
                          </a:solidFill>
                          <a:effectLst/>
                          <a:latin typeface="Arial" charset="0"/>
                          <a:ea typeface="ＭＳ Ｐゴシック" charset="0"/>
                          <a:cs typeface="Arial" charset="0"/>
                        </a:rPr>
                        <a:t>′ Δημοτικού–</a:t>
                      </a:r>
                      <a:r>
                        <a:rPr kumimoji="0" lang="el-GR" sz="1800" b="0" i="0" u="none" strike="noStrike" cap="none" normalizeH="0" baseline="0">
                          <a:ln>
                            <a:noFill/>
                          </a:ln>
                          <a:solidFill>
                            <a:schemeClr val="tx1"/>
                          </a:solidFill>
                          <a:effectLst/>
                          <a:latin typeface="Arial" charset="0"/>
                          <a:ea typeface="ＭＳ Ｐゴシック" charset="0"/>
                        </a:rPr>
                        <a:t>Β</a:t>
                      </a:r>
                      <a:r>
                        <a:rPr kumimoji="0" lang="el-GR" sz="1800" b="0" i="0" u="none" strike="noStrike" cap="none" normalizeH="0" baseline="0">
                          <a:ln>
                            <a:noFill/>
                          </a:ln>
                          <a:solidFill>
                            <a:schemeClr val="tx1"/>
                          </a:solidFill>
                          <a:effectLst/>
                          <a:latin typeface="Arial" charset="0"/>
                          <a:ea typeface="ＭＳ Ｐゴシック" charset="0"/>
                          <a:cs typeface="Arial" charset="0"/>
                        </a:rPr>
                        <a:t>′ Γυμνασίου)</a:t>
                      </a:r>
                    </a:p>
                  </a:txBody>
                  <a:tcPr marL="0" marR="0" marT="54000" marB="54000"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2"/>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Ακρίβεια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Ταχύτητα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Ιστορική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15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Γραμματική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Προφορική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Γραπτή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Μελέτη γραπτού κειμένου</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solidFill>
                          <a:effectLst/>
                          <a:latin typeface="Arial" charset="0"/>
                          <a:ea typeface="ＭＳ Ｐゴシック" charset="0"/>
                          <a:cs typeface="Arial" charset="0"/>
                        </a:rPr>
                        <a:t>Συμπλήρωση προτάσεων</a:t>
                      </a:r>
                      <a:endParaRPr kumimoji="0" lang="el-GR" sz="1600" b="1" i="0" u="none" strike="noStrike" cap="none" normalizeH="0" baseline="0" dirty="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Λεκτικές αναλογίες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Επιλογή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Ορισμός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Εύρος γραμμάτων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Οπτικές αλληλουχίες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σχημάτων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Αναπαραγωγή ρυθμών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cap="flat">
                      <a:noFill/>
                    </a:lnB>
                    <a:lnTlToBr>
                      <a:noFill/>
                    </a:lnTlToBr>
                    <a:lnBlToTr>
                      <a:noFill/>
                    </a:lnBlToTr>
                    <a:solidFill>
                      <a:srgbClr val="008000"/>
                    </a:solidFill>
                  </a:tcPr>
                </a:tc>
              </a:tr>
            </a:tbl>
          </a:graphicData>
        </a:graphic>
      </p:graphicFrame>
      <p:sp>
        <p:nvSpPr>
          <p:cNvPr id="246" name="Slide Number Placeholder 5"/>
          <p:cNvSpPr>
            <a:spLocks noGrp="1"/>
          </p:cNvSpPr>
          <p:nvPr>
            <p:ph type="sldNum" sz="quarter" idx="12"/>
          </p:nvPr>
        </p:nvSpPr>
        <p:spPr/>
        <p:txBody>
          <a:bodyPr/>
          <a:lstStyle/>
          <a:p>
            <a:fld id="{9DF65F53-4538-EB4B-BA5A-CBDA80ED630B}" type="slidenum">
              <a:rPr lang="el-GR"/>
              <a:pPr/>
              <a:t>42</a:t>
            </a:fld>
            <a:endParaRPr lang="el-GR"/>
          </a:p>
        </p:txBody>
      </p:sp>
      <p:grpSp>
        <p:nvGrpSpPr>
          <p:cNvPr id="193782" name="Group 246"/>
          <p:cNvGrpSpPr>
            <a:grpSpLocks/>
          </p:cNvGrpSpPr>
          <p:nvPr/>
        </p:nvGrpSpPr>
        <p:grpSpPr bwMode="auto">
          <a:xfrm>
            <a:off x="5013325" y="2146300"/>
            <a:ext cx="703263" cy="4068763"/>
            <a:chOff x="3158" y="1352"/>
            <a:chExt cx="443" cy="2563"/>
          </a:xfrm>
        </p:grpSpPr>
        <p:sp>
          <p:nvSpPr>
            <p:cNvPr id="193741" name="Line 205"/>
            <p:cNvSpPr>
              <a:spLocks noChangeShapeType="1"/>
            </p:cNvSpPr>
            <p:nvPr/>
          </p:nvSpPr>
          <p:spPr bwMode="auto">
            <a:xfrm>
              <a:off x="3164" y="1352"/>
              <a:ext cx="8" cy="20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42" name="Line 206"/>
            <p:cNvSpPr>
              <a:spLocks noChangeShapeType="1"/>
            </p:cNvSpPr>
            <p:nvPr/>
          </p:nvSpPr>
          <p:spPr bwMode="auto">
            <a:xfrm>
              <a:off x="3172" y="1553"/>
              <a:ext cx="409"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43" name="Line 207"/>
            <p:cNvSpPr>
              <a:spLocks noChangeShapeType="1"/>
            </p:cNvSpPr>
            <p:nvPr/>
          </p:nvSpPr>
          <p:spPr bwMode="auto">
            <a:xfrm>
              <a:off x="3581" y="1720"/>
              <a:ext cx="9" cy="166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46" name="Line 210"/>
            <p:cNvSpPr>
              <a:spLocks noChangeShapeType="1"/>
            </p:cNvSpPr>
            <p:nvPr/>
          </p:nvSpPr>
          <p:spPr bwMode="auto">
            <a:xfrm>
              <a:off x="3172" y="3765"/>
              <a:ext cx="426" cy="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75" name="Line 239"/>
            <p:cNvSpPr>
              <a:spLocks noChangeShapeType="1"/>
            </p:cNvSpPr>
            <p:nvPr/>
          </p:nvSpPr>
          <p:spPr bwMode="auto">
            <a:xfrm>
              <a:off x="3172" y="1544"/>
              <a:ext cx="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77" name="Line 241"/>
            <p:cNvSpPr>
              <a:spLocks noChangeShapeType="1"/>
            </p:cNvSpPr>
            <p:nvPr/>
          </p:nvSpPr>
          <p:spPr bwMode="auto">
            <a:xfrm flipH="1">
              <a:off x="3158" y="3385"/>
              <a:ext cx="443" cy="37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93744" name="Line 208"/>
          <p:cNvSpPr>
            <a:spLocks noChangeShapeType="1"/>
          </p:cNvSpPr>
          <p:nvPr/>
        </p:nvSpPr>
        <p:spPr bwMode="auto">
          <a:xfrm flipH="1">
            <a:off x="7658100" y="4519613"/>
            <a:ext cx="703263" cy="27781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76" name="Line 240"/>
          <p:cNvSpPr>
            <a:spLocks noChangeShapeType="1"/>
          </p:cNvSpPr>
          <p:nvPr/>
        </p:nvSpPr>
        <p:spPr bwMode="auto">
          <a:xfrm flipH="1">
            <a:off x="7661275" y="5105400"/>
            <a:ext cx="688975" cy="86201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93784" name="Group 248"/>
          <p:cNvGrpSpPr>
            <a:grpSpLocks/>
          </p:cNvGrpSpPr>
          <p:nvPr/>
        </p:nvGrpSpPr>
        <p:grpSpPr bwMode="auto">
          <a:xfrm>
            <a:off x="7716838" y="2146300"/>
            <a:ext cx="658812" cy="2947988"/>
            <a:chOff x="4861" y="1352"/>
            <a:chExt cx="415" cy="1857"/>
          </a:xfrm>
        </p:grpSpPr>
        <p:sp>
          <p:nvSpPr>
            <p:cNvPr id="193747" name="Line 211"/>
            <p:cNvSpPr>
              <a:spLocks noChangeShapeType="1"/>
            </p:cNvSpPr>
            <p:nvPr/>
          </p:nvSpPr>
          <p:spPr bwMode="auto">
            <a:xfrm>
              <a:off x="5276" y="1352"/>
              <a:ext cx="0" cy="148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3779" name="Line 243"/>
            <p:cNvSpPr>
              <a:spLocks noChangeShapeType="1"/>
            </p:cNvSpPr>
            <p:nvPr/>
          </p:nvSpPr>
          <p:spPr bwMode="auto">
            <a:xfrm>
              <a:off x="4861" y="3025"/>
              <a:ext cx="409" cy="18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3783" name="Group 247"/>
          <p:cNvGrpSpPr>
            <a:grpSpLocks/>
          </p:cNvGrpSpPr>
          <p:nvPr/>
        </p:nvGrpSpPr>
        <p:grpSpPr bwMode="auto">
          <a:xfrm>
            <a:off x="4924425" y="2033588"/>
            <a:ext cx="898525" cy="4313237"/>
            <a:chOff x="3102" y="1281"/>
            <a:chExt cx="566" cy="2717"/>
          </a:xfrm>
        </p:grpSpPr>
        <p:sp>
          <p:nvSpPr>
            <p:cNvPr id="193760" name="Oval 224"/>
            <p:cNvSpPr>
              <a:spLocks noChangeArrowheads="1"/>
            </p:cNvSpPr>
            <p:nvPr/>
          </p:nvSpPr>
          <p:spPr bwMode="auto">
            <a:xfrm>
              <a:off x="3524" y="3124"/>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2" name="Oval 226"/>
            <p:cNvSpPr>
              <a:spLocks noChangeArrowheads="1"/>
            </p:cNvSpPr>
            <p:nvPr/>
          </p:nvSpPr>
          <p:spPr bwMode="auto">
            <a:xfrm>
              <a:off x="3102" y="128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3" name="Oval 227"/>
            <p:cNvSpPr>
              <a:spLocks noChangeArrowheads="1"/>
            </p:cNvSpPr>
            <p:nvPr/>
          </p:nvSpPr>
          <p:spPr bwMode="auto">
            <a:xfrm>
              <a:off x="3102" y="147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4" name="Oval 228"/>
            <p:cNvSpPr>
              <a:spLocks noChangeArrowheads="1"/>
            </p:cNvSpPr>
            <p:nvPr/>
          </p:nvSpPr>
          <p:spPr bwMode="auto">
            <a:xfrm>
              <a:off x="3526" y="184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5" name="Oval 229"/>
            <p:cNvSpPr>
              <a:spLocks noChangeArrowheads="1"/>
            </p:cNvSpPr>
            <p:nvPr/>
          </p:nvSpPr>
          <p:spPr bwMode="auto">
            <a:xfrm>
              <a:off x="3526" y="204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6" name="Oval 230"/>
            <p:cNvSpPr>
              <a:spLocks noChangeArrowheads="1"/>
            </p:cNvSpPr>
            <p:nvPr/>
          </p:nvSpPr>
          <p:spPr bwMode="auto">
            <a:xfrm>
              <a:off x="3525" y="166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7" name="Oval 231"/>
            <p:cNvSpPr>
              <a:spLocks noChangeArrowheads="1"/>
            </p:cNvSpPr>
            <p:nvPr/>
          </p:nvSpPr>
          <p:spPr bwMode="auto">
            <a:xfrm>
              <a:off x="3526" y="223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8" name="Oval 232"/>
            <p:cNvSpPr>
              <a:spLocks noChangeArrowheads="1"/>
            </p:cNvSpPr>
            <p:nvPr/>
          </p:nvSpPr>
          <p:spPr bwMode="auto">
            <a:xfrm>
              <a:off x="3526" y="258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69" name="Oval 233"/>
            <p:cNvSpPr>
              <a:spLocks noChangeArrowheads="1"/>
            </p:cNvSpPr>
            <p:nvPr/>
          </p:nvSpPr>
          <p:spPr bwMode="auto">
            <a:xfrm>
              <a:off x="3525" y="275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70" name="Oval 234"/>
            <p:cNvSpPr>
              <a:spLocks noChangeArrowheads="1"/>
            </p:cNvSpPr>
            <p:nvPr/>
          </p:nvSpPr>
          <p:spPr bwMode="auto">
            <a:xfrm>
              <a:off x="3526" y="294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71" name="Oval 235"/>
            <p:cNvSpPr>
              <a:spLocks noChangeArrowheads="1"/>
            </p:cNvSpPr>
            <p:nvPr/>
          </p:nvSpPr>
          <p:spPr bwMode="auto">
            <a:xfrm>
              <a:off x="3526" y="330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73" name="Oval 237"/>
            <p:cNvSpPr>
              <a:spLocks noChangeArrowheads="1"/>
            </p:cNvSpPr>
            <p:nvPr/>
          </p:nvSpPr>
          <p:spPr bwMode="auto">
            <a:xfrm>
              <a:off x="3102" y="36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74" name="Oval 238"/>
            <p:cNvSpPr>
              <a:spLocks noChangeArrowheads="1"/>
            </p:cNvSpPr>
            <p:nvPr/>
          </p:nvSpPr>
          <p:spPr bwMode="auto">
            <a:xfrm>
              <a:off x="3525" y="385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3785" name="Group 249"/>
          <p:cNvGrpSpPr>
            <a:grpSpLocks/>
          </p:cNvGrpSpPr>
          <p:nvPr/>
        </p:nvGrpSpPr>
        <p:grpSpPr bwMode="auto">
          <a:xfrm>
            <a:off x="7593013" y="2046288"/>
            <a:ext cx="889000" cy="4032250"/>
            <a:chOff x="4783" y="1289"/>
            <a:chExt cx="560" cy="2540"/>
          </a:xfrm>
        </p:grpSpPr>
        <p:sp>
          <p:nvSpPr>
            <p:cNvPr id="193772" name="Oval 236"/>
            <p:cNvSpPr>
              <a:spLocks noChangeArrowheads="1"/>
            </p:cNvSpPr>
            <p:nvPr/>
          </p:nvSpPr>
          <p:spPr bwMode="auto">
            <a:xfrm>
              <a:off x="5189" y="313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93781" name="Group 245"/>
            <p:cNvGrpSpPr>
              <a:grpSpLocks/>
            </p:cNvGrpSpPr>
            <p:nvPr/>
          </p:nvGrpSpPr>
          <p:grpSpPr bwMode="auto">
            <a:xfrm>
              <a:off x="4783" y="1289"/>
              <a:ext cx="560" cy="2540"/>
              <a:chOff x="4783" y="1289"/>
              <a:chExt cx="560" cy="2540"/>
            </a:xfrm>
          </p:grpSpPr>
          <p:sp>
            <p:nvSpPr>
              <p:cNvPr id="193749" name="Oval 213"/>
              <p:cNvSpPr>
                <a:spLocks noChangeArrowheads="1"/>
              </p:cNvSpPr>
              <p:nvPr/>
            </p:nvSpPr>
            <p:spPr bwMode="auto">
              <a:xfrm>
                <a:off x="5201" y="12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0" name="Oval 214"/>
              <p:cNvSpPr>
                <a:spLocks noChangeArrowheads="1"/>
              </p:cNvSpPr>
              <p:nvPr/>
            </p:nvSpPr>
            <p:spPr bwMode="auto">
              <a:xfrm>
                <a:off x="4783" y="294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1" name="Oval 215"/>
              <p:cNvSpPr>
                <a:spLocks noChangeArrowheads="1"/>
              </p:cNvSpPr>
              <p:nvPr/>
            </p:nvSpPr>
            <p:spPr bwMode="auto">
              <a:xfrm>
                <a:off x="5200" y="240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2" name="Oval 216"/>
              <p:cNvSpPr>
                <a:spLocks noChangeArrowheads="1"/>
              </p:cNvSpPr>
              <p:nvPr/>
            </p:nvSpPr>
            <p:spPr bwMode="auto">
              <a:xfrm>
                <a:off x="5201" y="166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3" name="Oval 217"/>
              <p:cNvSpPr>
                <a:spLocks noChangeArrowheads="1"/>
              </p:cNvSpPr>
              <p:nvPr/>
            </p:nvSpPr>
            <p:spPr bwMode="auto">
              <a:xfrm>
                <a:off x="5200" y="184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4" name="Oval 218"/>
              <p:cNvSpPr>
                <a:spLocks noChangeArrowheads="1"/>
              </p:cNvSpPr>
              <p:nvPr/>
            </p:nvSpPr>
            <p:spPr bwMode="auto">
              <a:xfrm>
                <a:off x="5200" y="147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5" name="Oval 219"/>
              <p:cNvSpPr>
                <a:spLocks noChangeArrowheads="1"/>
              </p:cNvSpPr>
              <p:nvPr/>
            </p:nvSpPr>
            <p:spPr bwMode="auto">
              <a:xfrm>
                <a:off x="5200" y="2034"/>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6" name="Oval 220"/>
              <p:cNvSpPr>
                <a:spLocks noChangeArrowheads="1"/>
              </p:cNvSpPr>
              <p:nvPr/>
            </p:nvSpPr>
            <p:spPr bwMode="auto">
              <a:xfrm>
                <a:off x="5201" y="222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7" name="Oval 221"/>
              <p:cNvSpPr>
                <a:spLocks noChangeArrowheads="1"/>
              </p:cNvSpPr>
              <p:nvPr/>
            </p:nvSpPr>
            <p:spPr bwMode="auto">
              <a:xfrm>
                <a:off x="5200" y="2594"/>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8" name="Oval 222"/>
              <p:cNvSpPr>
                <a:spLocks noChangeArrowheads="1"/>
              </p:cNvSpPr>
              <p:nvPr/>
            </p:nvSpPr>
            <p:spPr bwMode="auto">
              <a:xfrm>
                <a:off x="5200" y="278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759" name="Oval 223"/>
              <p:cNvSpPr>
                <a:spLocks noChangeArrowheads="1"/>
              </p:cNvSpPr>
              <p:nvPr/>
            </p:nvSpPr>
            <p:spPr bwMode="auto">
              <a:xfrm>
                <a:off x="4785" y="368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extLst>
      <p:ext uri="{BB962C8B-B14F-4D97-AF65-F5344CB8AC3E}">
        <p14:creationId xmlns:p14="http://schemas.microsoft.com/office/powerpoint/2010/main" val="27422802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475656" y="0"/>
            <a:ext cx="7451725" cy="1143000"/>
          </a:xfrm>
        </p:spPr>
        <p:txBody>
          <a:bodyPr/>
          <a:lstStyle/>
          <a:p>
            <a:r>
              <a:rPr lang="el-GR" b="1" dirty="0">
                <a:solidFill>
                  <a:srgbClr val="C00000"/>
                </a:solidFill>
              </a:rPr>
              <a:t>Γλωσσική διαταραχή (Ν=10)</a:t>
            </a:r>
          </a:p>
        </p:txBody>
      </p:sp>
      <p:graphicFrame>
        <p:nvGraphicFramePr>
          <p:cNvPr id="191491" name="Group 3"/>
          <p:cNvGraphicFramePr>
            <a:graphicFrameLocks noGrp="1"/>
          </p:cNvGraphicFramePr>
          <p:nvPr>
            <p:ph type="tbl" idx="1"/>
          </p:nvPr>
        </p:nvGraphicFramePr>
        <p:xfrm>
          <a:off x="457200" y="1344613"/>
          <a:ext cx="8229600" cy="5027349"/>
        </p:xfrm>
        <a:graphic>
          <a:graphicData uri="http://schemas.openxmlformats.org/drawingml/2006/table">
            <a:tbl>
              <a:tblPr/>
              <a:tblGrid>
                <a:gridCol w="3127375"/>
                <a:gridCol w="504825"/>
                <a:gridCol w="642938"/>
                <a:gridCol w="642937"/>
                <a:gridCol w="644525"/>
                <a:gridCol w="361950"/>
                <a:gridCol w="498475"/>
                <a:gridCol w="508000"/>
                <a:gridCol w="649288"/>
                <a:gridCol w="649287"/>
              </a:tblGrid>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a typeface="ＭＳ Ｐゴシック" charset="0"/>
                      </a:endParaRPr>
                    </a:p>
                  </a:txBody>
                  <a:tcPr marL="0" marR="0" marT="54000" marB="54000" anchor="b" horzOverflow="overflow">
                    <a:lnL cap="flat">
                      <a:noFill/>
                    </a:lnL>
                    <a:lnR>
                      <a:noFill/>
                    </a:lnR>
                    <a:lnT cap="flat">
                      <a:noFill/>
                    </a:lnT>
                    <a:lnB>
                      <a:noFill/>
                    </a:lnB>
                    <a:lnTlToBr>
                      <a:noFill/>
                    </a:lnTlToBr>
                    <a:lnBlToTr>
                      <a:noFill/>
                    </a:lnBlToTr>
                    <a:noFill/>
                  </a:tcPr>
                </a:tc>
                <a:tc gridSpan="9">
                  <a:txBody>
                    <a:bodyPr/>
                    <a:lstStyle/>
                    <a:p>
                      <a:pPr marL="342900" marR="0" lvl="0" indent="-342900" algn="ctr" defTabSz="914400" rtl="0" eaLnBrk="1" fontAlgn="b" latinLnBrk="0" hangingPunct="1">
                        <a:lnSpc>
                          <a:spcPct val="100000"/>
                        </a:lnSpc>
                        <a:spcBef>
                          <a:spcPct val="15000"/>
                        </a:spcBef>
                        <a:spcAft>
                          <a:spcPct val="15000"/>
                        </a:spcAft>
                        <a:buClrTx/>
                        <a:buSzTx/>
                        <a:buFontTx/>
                        <a:buNone/>
                        <a:tabLst/>
                      </a:pPr>
                      <a:r>
                        <a:rPr kumimoji="0" lang="el-GR" sz="1800" b="0" i="0" u="none" strike="noStrike" cap="none" normalizeH="0" baseline="0">
                          <a:ln>
                            <a:noFill/>
                          </a:ln>
                          <a:solidFill>
                            <a:schemeClr val="tx1"/>
                          </a:solidFill>
                          <a:effectLst/>
                          <a:latin typeface="Arial" charset="0"/>
                          <a:ea typeface="ＭＳ Ｐゴシック" charset="0"/>
                        </a:rPr>
                        <a:t>Εργαλείο 11 (Β</a:t>
                      </a:r>
                      <a:r>
                        <a:rPr kumimoji="0" lang="el-GR" sz="1800" b="0" i="0" u="none" strike="noStrike" cap="none" normalizeH="0" baseline="0">
                          <a:ln>
                            <a:noFill/>
                          </a:ln>
                          <a:solidFill>
                            <a:schemeClr val="tx1"/>
                          </a:solidFill>
                          <a:effectLst/>
                          <a:latin typeface="Arial" charset="0"/>
                          <a:ea typeface="ＭＳ Ｐゴシック" charset="0"/>
                          <a:cs typeface="Arial" charset="0"/>
                        </a:rPr>
                        <a:t>′–</a:t>
                      </a:r>
                      <a:r>
                        <a:rPr kumimoji="0" lang="el-GR" sz="1800" b="0" i="0" u="none" strike="noStrike" cap="none" normalizeH="0" baseline="0">
                          <a:ln>
                            <a:noFill/>
                          </a:ln>
                          <a:solidFill>
                            <a:schemeClr val="tx1"/>
                          </a:solidFill>
                          <a:effectLst/>
                          <a:latin typeface="Arial" charset="0"/>
                          <a:ea typeface="ＭＳ Ｐゴシック" charset="0"/>
                        </a:rPr>
                        <a:t>Δ</a:t>
                      </a:r>
                      <a:r>
                        <a:rPr kumimoji="0" lang="el-GR" sz="1800" b="0" i="0" u="none" strike="noStrike" cap="none" normalizeH="0" baseline="0">
                          <a:ln>
                            <a:noFill/>
                          </a:ln>
                          <a:solidFill>
                            <a:schemeClr val="tx1"/>
                          </a:solidFill>
                          <a:effectLst/>
                          <a:latin typeface="Arial" charset="0"/>
                          <a:ea typeface="ＭＳ Ｐゴシック" charset="0"/>
                          <a:cs typeface="Arial" charset="0"/>
                        </a:rPr>
                        <a:t>′ Δημοτικού)</a:t>
                      </a:r>
                    </a:p>
                  </a:txBody>
                  <a:tcPr marL="0" marR="0" marT="54000" marB="54000"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2"/>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Ακρίβεια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Ταχύτητα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Ιστορική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15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Γραμματική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Προφορική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Γραπτή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Μελέτη γραπτού κειμένου</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προτάσεων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Λεκτικές αναλογίες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Επιλογή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Ορισμός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Εύρος γραμμάτων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Οπτικές αλληλουχίες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σχημάτων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Αναπαραγωγή ρυθμών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cap="flat">
                      <a:noFill/>
                    </a:lnB>
                    <a:lnTlToBr>
                      <a:noFill/>
                    </a:lnTlToBr>
                    <a:lnBlToTr>
                      <a:noFill/>
                    </a:lnBlToTr>
                    <a:solidFill>
                      <a:srgbClr val="008000"/>
                    </a:solidFill>
                  </a:tcPr>
                </a:tc>
              </a:tr>
            </a:tbl>
          </a:graphicData>
        </a:graphic>
      </p:graphicFrame>
      <p:sp>
        <p:nvSpPr>
          <p:cNvPr id="256" name="Slide Number Placeholder 5"/>
          <p:cNvSpPr>
            <a:spLocks noGrp="1"/>
          </p:cNvSpPr>
          <p:nvPr>
            <p:ph type="sldNum" sz="quarter" idx="12"/>
          </p:nvPr>
        </p:nvSpPr>
        <p:spPr/>
        <p:txBody>
          <a:bodyPr/>
          <a:lstStyle/>
          <a:p>
            <a:fld id="{292C843E-2288-E145-8C5E-982FAA380CBA}" type="slidenum">
              <a:rPr lang="el-GR"/>
              <a:pPr/>
              <a:t>43</a:t>
            </a:fld>
            <a:endParaRPr lang="el-GR"/>
          </a:p>
        </p:txBody>
      </p:sp>
      <p:grpSp>
        <p:nvGrpSpPr>
          <p:cNvPr id="191736" name="Group 248"/>
          <p:cNvGrpSpPr>
            <a:grpSpLocks/>
          </p:cNvGrpSpPr>
          <p:nvPr/>
        </p:nvGrpSpPr>
        <p:grpSpPr bwMode="auto">
          <a:xfrm>
            <a:off x="4394200" y="2151063"/>
            <a:ext cx="1328738" cy="4064000"/>
            <a:chOff x="2768" y="1355"/>
            <a:chExt cx="837" cy="2560"/>
          </a:xfrm>
        </p:grpSpPr>
        <p:sp>
          <p:nvSpPr>
            <p:cNvPr id="191697" name="Line 209"/>
            <p:cNvSpPr>
              <a:spLocks noChangeShapeType="1"/>
            </p:cNvSpPr>
            <p:nvPr/>
          </p:nvSpPr>
          <p:spPr bwMode="auto">
            <a:xfrm>
              <a:off x="3147" y="3556"/>
              <a:ext cx="25" cy="20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91735" name="Group 247"/>
            <p:cNvGrpSpPr>
              <a:grpSpLocks/>
            </p:cNvGrpSpPr>
            <p:nvPr/>
          </p:nvGrpSpPr>
          <p:grpSpPr bwMode="auto">
            <a:xfrm>
              <a:off x="2768" y="1355"/>
              <a:ext cx="837" cy="2560"/>
              <a:chOff x="2768" y="1355"/>
              <a:chExt cx="837" cy="2560"/>
            </a:xfrm>
          </p:grpSpPr>
          <p:sp>
            <p:nvSpPr>
              <p:cNvPr id="191694" name="Line 206"/>
              <p:cNvSpPr>
                <a:spLocks noChangeShapeType="1"/>
              </p:cNvSpPr>
              <p:nvPr/>
            </p:nvSpPr>
            <p:spPr bwMode="auto">
              <a:xfrm>
                <a:off x="3172" y="1745"/>
                <a:ext cx="409"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696" name="Line 208"/>
              <p:cNvSpPr>
                <a:spLocks noChangeShapeType="1"/>
              </p:cNvSpPr>
              <p:nvPr/>
            </p:nvSpPr>
            <p:spPr bwMode="auto">
              <a:xfrm flipH="1">
                <a:off x="3147" y="3381"/>
                <a:ext cx="443"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698" name="Line 210"/>
              <p:cNvSpPr>
                <a:spLocks noChangeShapeType="1"/>
              </p:cNvSpPr>
              <p:nvPr/>
            </p:nvSpPr>
            <p:spPr bwMode="auto">
              <a:xfrm>
                <a:off x="3172" y="3765"/>
                <a:ext cx="426" cy="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28" name="Line 240"/>
              <p:cNvSpPr>
                <a:spLocks noChangeShapeType="1"/>
              </p:cNvSpPr>
              <p:nvPr/>
            </p:nvSpPr>
            <p:spPr bwMode="auto">
              <a:xfrm flipH="1">
                <a:off x="2768" y="2840"/>
                <a:ext cx="443"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29" name="Line 241"/>
              <p:cNvSpPr>
                <a:spLocks noChangeShapeType="1"/>
              </p:cNvSpPr>
              <p:nvPr/>
            </p:nvSpPr>
            <p:spPr bwMode="auto">
              <a:xfrm>
                <a:off x="2772" y="3004"/>
                <a:ext cx="810" cy="3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30" name="Line 242"/>
              <p:cNvSpPr>
                <a:spLocks noChangeShapeType="1"/>
              </p:cNvSpPr>
              <p:nvPr/>
            </p:nvSpPr>
            <p:spPr bwMode="auto">
              <a:xfrm>
                <a:off x="3192" y="2299"/>
                <a:ext cx="0" cy="53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31" name="Line 243"/>
              <p:cNvSpPr>
                <a:spLocks noChangeShapeType="1"/>
              </p:cNvSpPr>
              <p:nvPr/>
            </p:nvSpPr>
            <p:spPr bwMode="auto">
              <a:xfrm>
                <a:off x="3168" y="1355"/>
                <a:ext cx="8" cy="3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33" name="Line 245"/>
              <p:cNvSpPr>
                <a:spLocks noChangeShapeType="1"/>
              </p:cNvSpPr>
              <p:nvPr/>
            </p:nvSpPr>
            <p:spPr bwMode="auto">
              <a:xfrm flipH="1">
                <a:off x="3596" y="1917"/>
                <a:ext cx="9"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34" name="Line 246"/>
              <p:cNvSpPr>
                <a:spLocks noChangeShapeType="1"/>
              </p:cNvSpPr>
              <p:nvPr/>
            </p:nvSpPr>
            <p:spPr bwMode="auto">
              <a:xfrm flipH="1">
                <a:off x="3179" y="2125"/>
                <a:ext cx="426" cy="19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191737" name="Group 249"/>
          <p:cNvGrpSpPr>
            <a:grpSpLocks/>
          </p:cNvGrpSpPr>
          <p:nvPr/>
        </p:nvGrpSpPr>
        <p:grpSpPr bwMode="auto">
          <a:xfrm>
            <a:off x="4302125" y="2033588"/>
            <a:ext cx="1520825" cy="4313237"/>
            <a:chOff x="2710" y="1281"/>
            <a:chExt cx="958" cy="2717"/>
          </a:xfrm>
        </p:grpSpPr>
        <p:sp>
          <p:nvSpPr>
            <p:cNvPr id="191714" name="Oval 226"/>
            <p:cNvSpPr>
              <a:spLocks noChangeArrowheads="1"/>
            </p:cNvSpPr>
            <p:nvPr/>
          </p:nvSpPr>
          <p:spPr bwMode="auto">
            <a:xfrm>
              <a:off x="3102" y="128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5" name="Oval 227"/>
            <p:cNvSpPr>
              <a:spLocks noChangeArrowheads="1"/>
            </p:cNvSpPr>
            <p:nvPr/>
          </p:nvSpPr>
          <p:spPr bwMode="auto">
            <a:xfrm>
              <a:off x="3102" y="147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6" name="Oval 228"/>
            <p:cNvSpPr>
              <a:spLocks noChangeArrowheads="1"/>
            </p:cNvSpPr>
            <p:nvPr/>
          </p:nvSpPr>
          <p:spPr bwMode="auto">
            <a:xfrm>
              <a:off x="3526" y="184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7" name="Oval 229"/>
            <p:cNvSpPr>
              <a:spLocks noChangeArrowheads="1"/>
            </p:cNvSpPr>
            <p:nvPr/>
          </p:nvSpPr>
          <p:spPr bwMode="auto">
            <a:xfrm>
              <a:off x="3526" y="204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8" name="Oval 230"/>
            <p:cNvSpPr>
              <a:spLocks noChangeArrowheads="1"/>
            </p:cNvSpPr>
            <p:nvPr/>
          </p:nvSpPr>
          <p:spPr bwMode="auto">
            <a:xfrm>
              <a:off x="3109" y="166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9" name="Oval 231"/>
            <p:cNvSpPr>
              <a:spLocks noChangeArrowheads="1"/>
            </p:cNvSpPr>
            <p:nvPr/>
          </p:nvSpPr>
          <p:spPr bwMode="auto">
            <a:xfrm>
              <a:off x="3118" y="223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0" name="Oval 232"/>
            <p:cNvSpPr>
              <a:spLocks noChangeArrowheads="1"/>
            </p:cNvSpPr>
            <p:nvPr/>
          </p:nvSpPr>
          <p:spPr bwMode="auto">
            <a:xfrm>
              <a:off x="3126" y="258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1" name="Oval 233"/>
            <p:cNvSpPr>
              <a:spLocks noChangeArrowheads="1"/>
            </p:cNvSpPr>
            <p:nvPr/>
          </p:nvSpPr>
          <p:spPr bwMode="auto">
            <a:xfrm>
              <a:off x="3125" y="275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2" name="Oval 234"/>
            <p:cNvSpPr>
              <a:spLocks noChangeArrowheads="1"/>
            </p:cNvSpPr>
            <p:nvPr/>
          </p:nvSpPr>
          <p:spPr bwMode="auto">
            <a:xfrm>
              <a:off x="2710" y="294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3" name="Oval 235"/>
            <p:cNvSpPr>
              <a:spLocks noChangeArrowheads="1"/>
            </p:cNvSpPr>
            <p:nvPr/>
          </p:nvSpPr>
          <p:spPr bwMode="auto">
            <a:xfrm>
              <a:off x="3526" y="330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4" name="Oval 236"/>
            <p:cNvSpPr>
              <a:spLocks noChangeArrowheads="1"/>
            </p:cNvSpPr>
            <p:nvPr/>
          </p:nvSpPr>
          <p:spPr bwMode="auto">
            <a:xfrm>
              <a:off x="3102" y="349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5" name="Oval 237"/>
            <p:cNvSpPr>
              <a:spLocks noChangeArrowheads="1"/>
            </p:cNvSpPr>
            <p:nvPr/>
          </p:nvSpPr>
          <p:spPr bwMode="auto">
            <a:xfrm>
              <a:off x="3102" y="36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26" name="Oval 238"/>
            <p:cNvSpPr>
              <a:spLocks noChangeArrowheads="1"/>
            </p:cNvSpPr>
            <p:nvPr/>
          </p:nvSpPr>
          <p:spPr bwMode="auto">
            <a:xfrm>
              <a:off x="3525" y="385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1750" name="Group 262"/>
          <p:cNvGrpSpPr>
            <a:grpSpLocks/>
          </p:cNvGrpSpPr>
          <p:nvPr/>
        </p:nvGrpSpPr>
        <p:grpSpPr bwMode="auto">
          <a:xfrm>
            <a:off x="6570663" y="2192338"/>
            <a:ext cx="1808162" cy="3843337"/>
            <a:chOff x="4139" y="1381"/>
            <a:chExt cx="1139" cy="2421"/>
          </a:xfrm>
        </p:grpSpPr>
        <p:sp>
          <p:nvSpPr>
            <p:cNvPr id="191739" name="Line 251"/>
            <p:cNvSpPr>
              <a:spLocks noChangeShapeType="1"/>
            </p:cNvSpPr>
            <p:nvPr/>
          </p:nvSpPr>
          <p:spPr bwMode="auto">
            <a:xfrm>
              <a:off x="4177" y="1738"/>
              <a:ext cx="8" cy="19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1" name="Line 253"/>
            <p:cNvSpPr>
              <a:spLocks noChangeShapeType="1"/>
            </p:cNvSpPr>
            <p:nvPr/>
          </p:nvSpPr>
          <p:spPr bwMode="auto">
            <a:xfrm>
              <a:off x="4193" y="1934"/>
              <a:ext cx="676" cy="15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2" name="Line 254"/>
            <p:cNvSpPr>
              <a:spLocks noChangeShapeType="1"/>
            </p:cNvSpPr>
            <p:nvPr/>
          </p:nvSpPr>
          <p:spPr bwMode="auto">
            <a:xfrm flipH="1">
              <a:off x="4176" y="2093"/>
              <a:ext cx="710" cy="16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3" name="Line 255"/>
            <p:cNvSpPr>
              <a:spLocks noChangeShapeType="1"/>
            </p:cNvSpPr>
            <p:nvPr/>
          </p:nvSpPr>
          <p:spPr bwMode="auto">
            <a:xfrm>
              <a:off x="4185" y="2259"/>
              <a:ext cx="301" cy="2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4" name="Line 256"/>
            <p:cNvSpPr>
              <a:spLocks noChangeShapeType="1"/>
            </p:cNvSpPr>
            <p:nvPr/>
          </p:nvSpPr>
          <p:spPr bwMode="auto">
            <a:xfrm flipH="1">
              <a:off x="4139" y="2478"/>
              <a:ext cx="343"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5" name="Line 257"/>
            <p:cNvSpPr>
              <a:spLocks noChangeShapeType="1"/>
            </p:cNvSpPr>
            <p:nvPr/>
          </p:nvSpPr>
          <p:spPr bwMode="auto">
            <a:xfrm>
              <a:off x="4177" y="3552"/>
              <a:ext cx="684" cy="2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6" name="Line 258"/>
            <p:cNvSpPr>
              <a:spLocks noChangeShapeType="1"/>
            </p:cNvSpPr>
            <p:nvPr/>
          </p:nvSpPr>
          <p:spPr bwMode="auto">
            <a:xfrm>
              <a:off x="4180" y="2630"/>
              <a:ext cx="0" cy="89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8" name="Line 260"/>
            <p:cNvSpPr>
              <a:spLocks noChangeShapeType="1"/>
            </p:cNvSpPr>
            <p:nvPr/>
          </p:nvSpPr>
          <p:spPr bwMode="auto">
            <a:xfrm flipH="1">
              <a:off x="5269" y="1381"/>
              <a:ext cx="9"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1749" name="Line 261"/>
            <p:cNvSpPr>
              <a:spLocks noChangeShapeType="1"/>
            </p:cNvSpPr>
            <p:nvPr/>
          </p:nvSpPr>
          <p:spPr bwMode="auto">
            <a:xfrm flipH="1">
              <a:off x="4182" y="1546"/>
              <a:ext cx="1077" cy="19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1751" name="Group 263"/>
          <p:cNvGrpSpPr>
            <a:grpSpLocks/>
          </p:cNvGrpSpPr>
          <p:nvPr/>
        </p:nvGrpSpPr>
        <p:grpSpPr bwMode="auto">
          <a:xfrm>
            <a:off x="6515100" y="1338263"/>
            <a:ext cx="1966913" cy="4792662"/>
            <a:chOff x="4104" y="843"/>
            <a:chExt cx="1239" cy="3019"/>
          </a:xfrm>
        </p:grpSpPr>
        <p:sp>
          <p:nvSpPr>
            <p:cNvPr id="191701" name="Oval 213"/>
            <p:cNvSpPr>
              <a:spLocks noChangeArrowheads="1"/>
            </p:cNvSpPr>
            <p:nvPr/>
          </p:nvSpPr>
          <p:spPr bwMode="auto">
            <a:xfrm>
              <a:off x="5201" y="12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2" name="Oval 214"/>
            <p:cNvSpPr>
              <a:spLocks noChangeArrowheads="1"/>
            </p:cNvSpPr>
            <p:nvPr/>
          </p:nvSpPr>
          <p:spPr bwMode="auto">
            <a:xfrm>
              <a:off x="4105" y="291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3" name="Oval 215"/>
            <p:cNvSpPr>
              <a:spLocks noChangeArrowheads="1"/>
            </p:cNvSpPr>
            <p:nvPr/>
          </p:nvSpPr>
          <p:spPr bwMode="auto">
            <a:xfrm>
              <a:off x="4415" y="241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4" name="Oval 216"/>
            <p:cNvSpPr>
              <a:spLocks noChangeArrowheads="1"/>
            </p:cNvSpPr>
            <p:nvPr/>
          </p:nvSpPr>
          <p:spPr bwMode="auto">
            <a:xfrm>
              <a:off x="4105" y="166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5" name="Oval 217"/>
            <p:cNvSpPr>
              <a:spLocks noChangeArrowheads="1"/>
            </p:cNvSpPr>
            <p:nvPr/>
          </p:nvSpPr>
          <p:spPr bwMode="auto">
            <a:xfrm>
              <a:off x="4104" y="184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6" name="Oval 218"/>
            <p:cNvSpPr>
              <a:spLocks noChangeArrowheads="1"/>
            </p:cNvSpPr>
            <p:nvPr/>
          </p:nvSpPr>
          <p:spPr bwMode="auto">
            <a:xfrm>
              <a:off x="5200" y="147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7" name="Oval 219"/>
            <p:cNvSpPr>
              <a:spLocks noChangeArrowheads="1"/>
            </p:cNvSpPr>
            <p:nvPr/>
          </p:nvSpPr>
          <p:spPr bwMode="auto">
            <a:xfrm>
              <a:off x="4790" y="202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8" name="Oval 220"/>
            <p:cNvSpPr>
              <a:spLocks noChangeArrowheads="1"/>
            </p:cNvSpPr>
            <p:nvPr/>
          </p:nvSpPr>
          <p:spPr bwMode="auto">
            <a:xfrm>
              <a:off x="4105" y="219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09" name="Oval 221"/>
            <p:cNvSpPr>
              <a:spLocks noChangeArrowheads="1"/>
            </p:cNvSpPr>
            <p:nvPr/>
          </p:nvSpPr>
          <p:spPr bwMode="auto">
            <a:xfrm>
              <a:off x="4105" y="257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0" name="Oval 222"/>
            <p:cNvSpPr>
              <a:spLocks noChangeArrowheads="1"/>
            </p:cNvSpPr>
            <p:nvPr/>
          </p:nvSpPr>
          <p:spPr bwMode="auto">
            <a:xfrm>
              <a:off x="4105" y="274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1" name="Oval 223"/>
            <p:cNvSpPr>
              <a:spLocks noChangeArrowheads="1"/>
            </p:cNvSpPr>
            <p:nvPr/>
          </p:nvSpPr>
          <p:spPr bwMode="auto">
            <a:xfrm>
              <a:off x="4784" y="372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12" name="Oval 224"/>
            <p:cNvSpPr>
              <a:spLocks noChangeArrowheads="1"/>
            </p:cNvSpPr>
            <p:nvPr/>
          </p:nvSpPr>
          <p:spPr bwMode="auto">
            <a:xfrm>
              <a:off x="4104" y="3483"/>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747" name="Line 259"/>
            <p:cNvSpPr>
              <a:spLocks noChangeShapeType="1"/>
            </p:cNvSpPr>
            <p:nvPr/>
          </p:nvSpPr>
          <p:spPr bwMode="auto">
            <a:xfrm>
              <a:off x="4857" y="843"/>
              <a:ext cx="8" cy="3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539197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547664" y="0"/>
            <a:ext cx="6994525" cy="1143000"/>
          </a:xfrm>
        </p:spPr>
        <p:txBody>
          <a:bodyPr/>
          <a:lstStyle/>
          <a:p>
            <a:r>
              <a:rPr lang="el-GR" b="1" dirty="0">
                <a:solidFill>
                  <a:srgbClr val="C00000"/>
                </a:solidFill>
              </a:rPr>
              <a:t>Προφίλ δυσλεξίας (Ν=15)</a:t>
            </a:r>
          </a:p>
        </p:txBody>
      </p:sp>
      <p:graphicFrame>
        <p:nvGraphicFramePr>
          <p:cNvPr id="192784" name="Group 272"/>
          <p:cNvGraphicFramePr>
            <a:graphicFrameLocks noGrp="1"/>
          </p:cNvGraphicFramePr>
          <p:nvPr>
            <p:ph type="tbl" idx="1"/>
          </p:nvPr>
        </p:nvGraphicFramePr>
        <p:xfrm>
          <a:off x="457200" y="1344613"/>
          <a:ext cx="8229600" cy="4963849"/>
        </p:xfrm>
        <a:graphic>
          <a:graphicData uri="http://schemas.openxmlformats.org/drawingml/2006/table">
            <a:tbl>
              <a:tblPr/>
              <a:tblGrid>
                <a:gridCol w="3127375"/>
                <a:gridCol w="504825"/>
                <a:gridCol w="642938"/>
                <a:gridCol w="642937"/>
                <a:gridCol w="644525"/>
                <a:gridCol w="361950"/>
                <a:gridCol w="498475"/>
                <a:gridCol w="508000"/>
                <a:gridCol w="649288"/>
                <a:gridCol w="649287"/>
              </a:tblGrid>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a typeface="ＭＳ Ｐゴシック" charset="0"/>
                      </a:endParaRPr>
                    </a:p>
                  </a:txBody>
                  <a:tcPr marL="0" marR="0" marT="54000" marB="54000" anchor="b" horzOverflow="overflow">
                    <a:lnL cap="flat">
                      <a:noFill/>
                    </a:lnL>
                    <a:lnR>
                      <a:noFill/>
                    </a:lnR>
                    <a:lnT cap="flat">
                      <a:noFill/>
                    </a:lnT>
                    <a:lnB>
                      <a:noFill/>
                    </a:lnB>
                    <a:lnTlToBr>
                      <a:noFill/>
                    </a:lnTlToBr>
                    <a:lnBlToTr>
                      <a:noFill/>
                    </a:lnBlToTr>
                    <a:noFill/>
                  </a:tcPr>
                </a:tc>
                <a:tc gridSpan="9">
                  <a:txBody>
                    <a:bodyPr/>
                    <a:lstStyle/>
                    <a:p>
                      <a:pPr marL="342900" marR="0" lvl="0" indent="-342900" algn="ctr" defTabSz="914400" rtl="0" eaLnBrk="1" fontAlgn="b" latinLnBrk="0" hangingPunct="1">
                        <a:lnSpc>
                          <a:spcPct val="100000"/>
                        </a:lnSpc>
                        <a:spcBef>
                          <a:spcPct val="15000"/>
                        </a:spcBef>
                        <a:spcAft>
                          <a:spcPct val="15000"/>
                        </a:spcAft>
                        <a:buClrTx/>
                        <a:buSzTx/>
                        <a:buFontTx/>
                        <a:buNone/>
                        <a:tabLst/>
                      </a:pPr>
                      <a:r>
                        <a:rPr kumimoji="0" lang="el-GR" sz="1800" b="0" i="0" u="none" strike="noStrike" cap="none" normalizeH="0" baseline="0">
                          <a:ln>
                            <a:noFill/>
                          </a:ln>
                          <a:solidFill>
                            <a:schemeClr val="tx1"/>
                          </a:solidFill>
                          <a:effectLst/>
                          <a:latin typeface="Arial" charset="0"/>
                          <a:ea typeface="ＭＳ Ｐゴシック" charset="0"/>
                        </a:rPr>
                        <a:t>Εργαλείο 11 (Β</a:t>
                      </a:r>
                      <a:r>
                        <a:rPr kumimoji="0" lang="el-GR" sz="1800" b="0" i="0" u="none" strike="noStrike" cap="none" normalizeH="0" baseline="0">
                          <a:ln>
                            <a:noFill/>
                          </a:ln>
                          <a:solidFill>
                            <a:schemeClr val="tx1"/>
                          </a:solidFill>
                          <a:effectLst/>
                          <a:latin typeface="Arial" charset="0"/>
                          <a:ea typeface="ＭＳ Ｐゴシック" charset="0"/>
                          <a:cs typeface="Arial" charset="0"/>
                        </a:rPr>
                        <a:t>′–</a:t>
                      </a:r>
                      <a:r>
                        <a:rPr kumimoji="0" lang="el-GR" sz="1800" b="0" i="0" u="none" strike="noStrike" cap="none" normalizeH="0" baseline="0">
                          <a:ln>
                            <a:noFill/>
                          </a:ln>
                          <a:solidFill>
                            <a:schemeClr val="tx1"/>
                          </a:solidFill>
                          <a:effectLst/>
                          <a:latin typeface="Arial" charset="0"/>
                          <a:ea typeface="ＭＳ Ｐゴシック" charset="0"/>
                        </a:rPr>
                        <a:t>Δ</a:t>
                      </a:r>
                      <a:r>
                        <a:rPr kumimoji="0" lang="el-GR" sz="1800" b="0" i="0" u="none" strike="noStrike" cap="none" normalizeH="0" baseline="0">
                          <a:ln>
                            <a:noFill/>
                          </a:ln>
                          <a:solidFill>
                            <a:schemeClr val="tx1"/>
                          </a:solidFill>
                          <a:effectLst/>
                          <a:latin typeface="Arial" charset="0"/>
                          <a:ea typeface="ＭＳ Ｐゴシック" charset="0"/>
                          <a:cs typeface="Arial" charset="0"/>
                        </a:rPr>
                        <a:t>′ Δημοτικού)</a:t>
                      </a:r>
                    </a:p>
                  </a:txBody>
                  <a:tcPr marL="0" marR="0" marT="54000" marB="54000"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Ακρίβεια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Ταχύτητα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Ιστορική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15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Γραμματική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Προφορική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Γραπτή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Μελέτη γραπτού κειμένου</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προτάσεων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Λεκτικές αναλογίες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Επιλογή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Ορισμός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Εύρος γραμμάτων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Οπτικές αλληλουχίες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952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σχημάτων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651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solidFill>
                          <a:effectLst/>
                          <a:latin typeface="Arial" charset="0"/>
                          <a:ea typeface="ＭＳ Ｐゴシック" charset="0"/>
                          <a:cs typeface="Arial" charset="0"/>
                        </a:rPr>
                        <a:t>Αναπαραγωγή ρυθμών</a:t>
                      </a:r>
                      <a:endParaRPr kumimoji="0" lang="el-GR" sz="1600" b="1" i="0" u="none" strike="noStrike" cap="none" normalizeH="0" baseline="0" dirty="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cap="flat">
                      <a:noFill/>
                    </a:lnB>
                    <a:lnTlToBr>
                      <a:noFill/>
                    </a:lnTlToBr>
                    <a:lnBlToTr>
                      <a:noFill/>
                    </a:lnBlToTr>
                    <a:solidFill>
                      <a:srgbClr val="008000"/>
                    </a:solidFill>
                  </a:tcPr>
                </a:tc>
              </a:tr>
            </a:tbl>
          </a:graphicData>
        </a:graphic>
      </p:graphicFrame>
      <p:sp>
        <p:nvSpPr>
          <p:cNvPr id="254" name="Date Placeholder 3"/>
          <p:cNvSpPr>
            <a:spLocks noGrp="1"/>
          </p:cNvSpPr>
          <p:nvPr>
            <p:ph type="dt" sz="half" idx="10"/>
          </p:nvPr>
        </p:nvSpPr>
        <p:spPr/>
        <p:txBody>
          <a:bodyPr/>
          <a:lstStyle/>
          <a:p>
            <a:endParaRPr lang="el-GR" dirty="0"/>
          </a:p>
        </p:txBody>
      </p:sp>
      <p:sp>
        <p:nvSpPr>
          <p:cNvPr id="255" name="Footer Placeholder 4"/>
          <p:cNvSpPr>
            <a:spLocks noGrp="1"/>
          </p:cNvSpPr>
          <p:nvPr>
            <p:ph type="ftr" sz="quarter" idx="11"/>
          </p:nvPr>
        </p:nvSpPr>
        <p:spPr/>
        <p:txBody>
          <a:bodyPr/>
          <a:lstStyle/>
          <a:p>
            <a:endParaRPr lang="el-GR" dirty="0"/>
          </a:p>
        </p:txBody>
      </p:sp>
      <p:sp>
        <p:nvSpPr>
          <p:cNvPr id="256" name="Slide Number Placeholder 5"/>
          <p:cNvSpPr>
            <a:spLocks noGrp="1"/>
          </p:cNvSpPr>
          <p:nvPr>
            <p:ph type="sldNum" sz="quarter" idx="12"/>
          </p:nvPr>
        </p:nvSpPr>
        <p:spPr/>
        <p:txBody>
          <a:bodyPr/>
          <a:lstStyle/>
          <a:p>
            <a:endParaRPr lang="el-GR" dirty="0"/>
          </a:p>
        </p:txBody>
      </p:sp>
      <p:grpSp>
        <p:nvGrpSpPr>
          <p:cNvPr id="192781" name="Group 269"/>
          <p:cNvGrpSpPr>
            <a:grpSpLocks/>
          </p:cNvGrpSpPr>
          <p:nvPr/>
        </p:nvGrpSpPr>
        <p:grpSpPr bwMode="auto">
          <a:xfrm>
            <a:off x="4357688" y="2147888"/>
            <a:ext cx="1366837" cy="4121150"/>
            <a:chOff x="2745" y="1353"/>
            <a:chExt cx="861" cy="2596"/>
          </a:xfrm>
        </p:grpSpPr>
        <p:sp>
          <p:nvSpPr>
            <p:cNvPr id="192717" name="Line 205"/>
            <p:cNvSpPr>
              <a:spLocks noChangeShapeType="1"/>
            </p:cNvSpPr>
            <p:nvPr/>
          </p:nvSpPr>
          <p:spPr bwMode="auto">
            <a:xfrm>
              <a:off x="3589" y="3740"/>
              <a:ext cx="8" cy="20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19" name="Line 207"/>
            <p:cNvSpPr>
              <a:spLocks noChangeShapeType="1"/>
            </p:cNvSpPr>
            <p:nvPr/>
          </p:nvSpPr>
          <p:spPr bwMode="auto">
            <a:xfrm>
              <a:off x="3180" y="1929"/>
              <a:ext cx="409"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20" name="Line 208"/>
            <p:cNvSpPr>
              <a:spLocks noChangeShapeType="1"/>
            </p:cNvSpPr>
            <p:nvPr/>
          </p:nvSpPr>
          <p:spPr bwMode="auto">
            <a:xfrm flipH="1">
              <a:off x="2763" y="1353"/>
              <a:ext cx="426" cy="2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21" name="Line 209"/>
            <p:cNvSpPr>
              <a:spLocks noChangeShapeType="1"/>
            </p:cNvSpPr>
            <p:nvPr/>
          </p:nvSpPr>
          <p:spPr bwMode="auto">
            <a:xfrm>
              <a:off x="3180" y="2830"/>
              <a:ext cx="426"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26" name="Line 214"/>
            <p:cNvSpPr>
              <a:spLocks noChangeShapeType="1"/>
            </p:cNvSpPr>
            <p:nvPr/>
          </p:nvSpPr>
          <p:spPr bwMode="auto">
            <a:xfrm flipH="1">
              <a:off x="2745" y="1541"/>
              <a:ext cx="9"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27" name="Line 215"/>
            <p:cNvSpPr>
              <a:spLocks noChangeShapeType="1"/>
            </p:cNvSpPr>
            <p:nvPr/>
          </p:nvSpPr>
          <p:spPr bwMode="auto">
            <a:xfrm flipH="1">
              <a:off x="3154" y="2309"/>
              <a:ext cx="426" cy="3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43" name="Line 231"/>
            <p:cNvSpPr>
              <a:spLocks noChangeShapeType="1"/>
            </p:cNvSpPr>
            <p:nvPr/>
          </p:nvSpPr>
          <p:spPr bwMode="auto">
            <a:xfrm>
              <a:off x="3188" y="2623"/>
              <a:ext cx="8" cy="19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45" name="Line 233"/>
            <p:cNvSpPr>
              <a:spLocks noChangeShapeType="1"/>
            </p:cNvSpPr>
            <p:nvPr/>
          </p:nvSpPr>
          <p:spPr bwMode="auto">
            <a:xfrm flipH="1">
              <a:off x="2771" y="3011"/>
              <a:ext cx="819" cy="3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1" name="Line 259"/>
            <p:cNvSpPr>
              <a:spLocks noChangeShapeType="1"/>
            </p:cNvSpPr>
            <p:nvPr/>
          </p:nvSpPr>
          <p:spPr bwMode="auto">
            <a:xfrm>
              <a:off x="3579" y="2103"/>
              <a:ext cx="8" cy="20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4" name="Line 262"/>
            <p:cNvSpPr>
              <a:spLocks noChangeShapeType="1"/>
            </p:cNvSpPr>
            <p:nvPr/>
          </p:nvSpPr>
          <p:spPr bwMode="auto">
            <a:xfrm>
              <a:off x="2765" y="3400"/>
              <a:ext cx="426"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5" name="Line 263"/>
            <p:cNvSpPr>
              <a:spLocks noChangeShapeType="1"/>
            </p:cNvSpPr>
            <p:nvPr/>
          </p:nvSpPr>
          <p:spPr bwMode="auto">
            <a:xfrm>
              <a:off x="2765" y="1747"/>
              <a:ext cx="426" cy="1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6" name="Line 264"/>
            <p:cNvSpPr>
              <a:spLocks noChangeShapeType="1"/>
            </p:cNvSpPr>
            <p:nvPr/>
          </p:nvSpPr>
          <p:spPr bwMode="auto">
            <a:xfrm>
              <a:off x="3174" y="3567"/>
              <a:ext cx="401" cy="18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2779" name="Group 267"/>
          <p:cNvGrpSpPr>
            <a:grpSpLocks/>
          </p:cNvGrpSpPr>
          <p:nvPr/>
        </p:nvGrpSpPr>
        <p:grpSpPr bwMode="auto">
          <a:xfrm>
            <a:off x="6618288" y="1338263"/>
            <a:ext cx="1751012" cy="4641850"/>
            <a:chOff x="4169" y="843"/>
            <a:chExt cx="1103" cy="2924"/>
          </a:xfrm>
        </p:grpSpPr>
        <p:sp>
          <p:nvSpPr>
            <p:cNvPr id="192725" name="Line 213"/>
            <p:cNvSpPr>
              <a:spLocks noChangeShapeType="1"/>
            </p:cNvSpPr>
            <p:nvPr/>
          </p:nvSpPr>
          <p:spPr bwMode="auto">
            <a:xfrm>
              <a:off x="4174" y="1547"/>
              <a:ext cx="8" cy="3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44" name="Line 232"/>
            <p:cNvSpPr>
              <a:spLocks noChangeShapeType="1"/>
            </p:cNvSpPr>
            <p:nvPr/>
          </p:nvSpPr>
          <p:spPr bwMode="auto">
            <a:xfrm>
              <a:off x="4193" y="1934"/>
              <a:ext cx="1060" cy="17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51" name="Line 239"/>
            <p:cNvSpPr>
              <a:spLocks noChangeShapeType="1"/>
            </p:cNvSpPr>
            <p:nvPr/>
          </p:nvSpPr>
          <p:spPr bwMode="auto">
            <a:xfrm flipH="1">
              <a:off x="4182" y="1362"/>
              <a:ext cx="1077" cy="19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65" name="Line 253"/>
            <p:cNvSpPr>
              <a:spLocks noChangeShapeType="1"/>
            </p:cNvSpPr>
            <p:nvPr/>
          </p:nvSpPr>
          <p:spPr bwMode="auto">
            <a:xfrm>
              <a:off x="4857" y="843"/>
              <a:ext cx="8" cy="3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69" name="Line 257"/>
            <p:cNvSpPr>
              <a:spLocks noChangeShapeType="1"/>
            </p:cNvSpPr>
            <p:nvPr/>
          </p:nvSpPr>
          <p:spPr bwMode="auto">
            <a:xfrm>
              <a:off x="5269" y="2990"/>
              <a:ext cx="0" cy="77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0" name="Line 258"/>
            <p:cNvSpPr>
              <a:spLocks noChangeShapeType="1"/>
            </p:cNvSpPr>
            <p:nvPr/>
          </p:nvSpPr>
          <p:spPr bwMode="auto">
            <a:xfrm>
              <a:off x="5264" y="2084"/>
              <a:ext cx="8" cy="20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2" name="Line 260"/>
            <p:cNvSpPr>
              <a:spLocks noChangeShapeType="1"/>
            </p:cNvSpPr>
            <p:nvPr/>
          </p:nvSpPr>
          <p:spPr bwMode="auto">
            <a:xfrm>
              <a:off x="4169" y="2483"/>
              <a:ext cx="8" cy="3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7" name="Line 265"/>
            <p:cNvSpPr>
              <a:spLocks noChangeShapeType="1"/>
            </p:cNvSpPr>
            <p:nvPr/>
          </p:nvSpPr>
          <p:spPr bwMode="auto">
            <a:xfrm flipH="1">
              <a:off x="4184" y="2266"/>
              <a:ext cx="1077" cy="19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2778" name="Line 266"/>
            <p:cNvSpPr>
              <a:spLocks noChangeShapeType="1"/>
            </p:cNvSpPr>
            <p:nvPr/>
          </p:nvSpPr>
          <p:spPr bwMode="auto">
            <a:xfrm>
              <a:off x="4195" y="2838"/>
              <a:ext cx="1060" cy="176"/>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2780" name="Group 268"/>
          <p:cNvGrpSpPr>
            <a:grpSpLocks/>
          </p:cNvGrpSpPr>
          <p:nvPr/>
        </p:nvGrpSpPr>
        <p:grpSpPr bwMode="auto">
          <a:xfrm>
            <a:off x="6516688" y="2046288"/>
            <a:ext cx="1955800" cy="4024312"/>
            <a:chOff x="4105" y="1289"/>
            <a:chExt cx="1232" cy="2535"/>
          </a:xfrm>
        </p:grpSpPr>
        <p:sp>
          <p:nvSpPr>
            <p:cNvPr id="192753" name="Oval 241"/>
            <p:cNvSpPr>
              <a:spLocks noChangeArrowheads="1"/>
            </p:cNvSpPr>
            <p:nvPr/>
          </p:nvSpPr>
          <p:spPr bwMode="auto">
            <a:xfrm>
              <a:off x="5195" y="12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54" name="Oval 242"/>
            <p:cNvSpPr>
              <a:spLocks noChangeArrowheads="1"/>
            </p:cNvSpPr>
            <p:nvPr/>
          </p:nvSpPr>
          <p:spPr bwMode="auto">
            <a:xfrm>
              <a:off x="5195" y="292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55" name="Oval 243"/>
            <p:cNvSpPr>
              <a:spLocks noChangeArrowheads="1"/>
            </p:cNvSpPr>
            <p:nvPr/>
          </p:nvSpPr>
          <p:spPr bwMode="auto">
            <a:xfrm>
              <a:off x="4105" y="240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56" name="Oval 244"/>
            <p:cNvSpPr>
              <a:spLocks noChangeArrowheads="1"/>
            </p:cNvSpPr>
            <p:nvPr/>
          </p:nvSpPr>
          <p:spPr bwMode="auto">
            <a:xfrm>
              <a:off x="4105" y="166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57" name="Oval 245"/>
            <p:cNvSpPr>
              <a:spLocks noChangeArrowheads="1"/>
            </p:cNvSpPr>
            <p:nvPr/>
          </p:nvSpPr>
          <p:spPr bwMode="auto">
            <a:xfrm>
              <a:off x="4105" y="184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59" name="Oval 247"/>
            <p:cNvSpPr>
              <a:spLocks noChangeArrowheads="1"/>
            </p:cNvSpPr>
            <p:nvPr/>
          </p:nvSpPr>
          <p:spPr bwMode="auto">
            <a:xfrm>
              <a:off x="5195" y="202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60" name="Oval 248"/>
            <p:cNvSpPr>
              <a:spLocks noChangeArrowheads="1"/>
            </p:cNvSpPr>
            <p:nvPr/>
          </p:nvSpPr>
          <p:spPr bwMode="auto">
            <a:xfrm>
              <a:off x="5195" y="2213"/>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61" name="Oval 249"/>
            <p:cNvSpPr>
              <a:spLocks noChangeArrowheads="1"/>
            </p:cNvSpPr>
            <p:nvPr/>
          </p:nvSpPr>
          <p:spPr bwMode="auto">
            <a:xfrm>
              <a:off x="4105" y="258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62" name="Oval 250"/>
            <p:cNvSpPr>
              <a:spLocks noChangeArrowheads="1"/>
            </p:cNvSpPr>
            <p:nvPr/>
          </p:nvSpPr>
          <p:spPr bwMode="auto">
            <a:xfrm>
              <a:off x="4105" y="2763"/>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66" name="Oval 254"/>
            <p:cNvSpPr>
              <a:spLocks noChangeArrowheads="1"/>
            </p:cNvSpPr>
            <p:nvPr/>
          </p:nvSpPr>
          <p:spPr bwMode="auto">
            <a:xfrm>
              <a:off x="4105" y="148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67" name="Oval 255"/>
            <p:cNvSpPr>
              <a:spLocks noChangeArrowheads="1"/>
            </p:cNvSpPr>
            <p:nvPr/>
          </p:nvSpPr>
          <p:spPr bwMode="auto">
            <a:xfrm>
              <a:off x="5195" y="349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68" name="Oval 256"/>
            <p:cNvSpPr>
              <a:spLocks noChangeArrowheads="1"/>
            </p:cNvSpPr>
            <p:nvPr/>
          </p:nvSpPr>
          <p:spPr bwMode="auto">
            <a:xfrm>
              <a:off x="5195" y="368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2782" name="Group 270"/>
          <p:cNvGrpSpPr>
            <a:grpSpLocks/>
          </p:cNvGrpSpPr>
          <p:nvPr/>
        </p:nvGrpSpPr>
        <p:grpSpPr bwMode="auto">
          <a:xfrm>
            <a:off x="4275138" y="2033588"/>
            <a:ext cx="1535112" cy="4313237"/>
            <a:chOff x="2693" y="1281"/>
            <a:chExt cx="967" cy="2717"/>
          </a:xfrm>
        </p:grpSpPr>
        <p:sp>
          <p:nvSpPr>
            <p:cNvPr id="192729" name="Oval 217"/>
            <p:cNvSpPr>
              <a:spLocks noChangeArrowheads="1"/>
            </p:cNvSpPr>
            <p:nvPr/>
          </p:nvSpPr>
          <p:spPr bwMode="auto">
            <a:xfrm>
              <a:off x="3114" y="128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0" name="Oval 218"/>
            <p:cNvSpPr>
              <a:spLocks noChangeArrowheads="1"/>
            </p:cNvSpPr>
            <p:nvPr/>
          </p:nvSpPr>
          <p:spPr bwMode="auto">
            <a:xfrm>
              <a:off x="2694" y="147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1" name="Oval 219"/>
            <p:cNvSpPr>
              <a:spLocks noChangeArrowheads="1"/>
            </p:cNvSpPr>
            <p:nvPr/>
          </p:nvSpPr>
          <p:spPr bwMode="auto">
            <a:xfrm>
              <a:off x="3114" y="184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2" name="Oval 220"/>
            <p:cNvSpPr>
              <a:spLocks noChangeArrowheads="1"/>
            </p:cNvSpPr>
            <p:nvPr/>
          </p:nvSpPr>
          <p:spPr bwMode="auto">
            <a:xfrm>
              <a:off x="3518" y="204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3" name="Oval 221"/>
            <p:cNvSpPr>
              <a:spLocks noChangeArrowheads="1"/>
            </p:cNvSpPr>
            <p:nvPr/>
          </p:nvSpPr>
          <p:spPr bwMode="auto">
            <a:xfrm>
              <a:off x="2693" y="166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4" name="Oval 222"/>
            <p:cNvSpPr>
              <a:spLocks noChangeArrowheads="1"/>
            </p:cNvSpPr>
            <p:nvPr/>
          </p:nvSpPr>
          <p:spPr bwMode="auto">
            <a:xfrm>
              <a:off x="3518" y="223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5" name="Oval 223"/>
            <p:cNvSpPr>
              <a:spLocks noChangeArrowheads="1"/>
            </p:cNvSpPr>
            <p:nvPr/>
          </p:nvSpPr>
          <p:spPr bwMode="auto">
            <a:xfrm>
              <a:off x="3114" y="258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6" name="Oval 224"/>
            <p:cNvSpPr>
              <a:spLocks noChangeArrowheads="1"/>
            </p:cNvSpPr>
            <p:nvPr/>
          </p:nvSpPr>
          <p:spPr bwMode="auto">
            <a:xfrm>
              <a:off x="3114" y="275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7" name="Oval 225"/>
            <p:cNvSpPr>
              <a:spLocks noChangeArrowheads="1"/>
            </p:cNvSpPr>
            <p:nvPr/>
          </p:nvSpPr>
          <p:spPr bwMode="auto">
            <a:xfrm>
              <a:off x="3518" y="294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8" name="Oval 226"/>
            <p:cNvSpPr>
              <a:spLocks noChangeArrowheads="1"/>
            </p:cNvSpPr>
            <p:nvPr/>
          </p:nvSpPr>
          <p:spPr bwMode="auto">
            <a:xfrm>
              <a:off x="2702" y="330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39" name="Oval 227"/>
            <p:cNvSpPr>
              <a:spLocks noChangeArrowheads="1"/>
            </p:cNvSpPr>
            <p:nvPr/>
          </p:nvSpPr>
          <p:spPr bwMode="auto">
            <a:xfrm>
              <a:off x="3114" y="349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40" name="Oval 228"/>
            <p:cNvSpPr>
              <a:spLocks noChangeArrowheads="1"/>
            </p:cNvSpPr>
            <p:nvPr/>
          </p:nvSpPr>
          <p:spPr bwMode="auto">
            <a:xfrm>
              <a:off x="3518" y="368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2741" name="Oval 229"/>
            <p:cNvSpPr>
              <a:spLocks noChangeArrowheads="1"/>
            </p:cNvSpPr>
            <p:nvPr/>
          </p:nvSpPr>
          <p:spPr bwMode="auto">
            <a:xfrm>
              <a:off x="3518" y="385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81017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619672" y="3807"/>
            <a:ext cx="6994525" cy="1143000"/>
          </a:xfrm>
        </p:spPr>
        <p:txBody>
          <a:bodyPr/>
          <a:lstStyle/>
          <a:p>
            <a:r>
              <a:rPr lang="el-GR" b="1" dirty="0">
                <a:solidFill>
                  <a:srgbClr val="C00000"/>
                </a:solidFill>
              </a:rPr>
              <a:t>Προφίλ δυσλεξίας (Ν=15)</a:t>
            </a:r>
          </a:p>
        </p:txBody>
      </p:sp>
      <p:graphicFrame>
        <p:nvGraphicFramePr>
          <p:cNvPr id="194563" name="Group 3"/>
          <p:cNvGraphicFramePr>
            <a:graphicFrameLocks noGrp="1"/>
          </p:cNvGraphicFramePr>
          <p:nvPr>
            <p:ph type="tbl" idx="1"/>
          </p:nvPr>
        </p:nvGraphicFramePr>
        <p:xfrm>
          <a:off x="457200" y="1344613"/>
          <a:ext cx="8229600" cy="5027349"/>
        </p:xfrm>
        <a:graphic>
          <a:graphicData uri="http://schemas.openxmlformats.org/drawingml/2006/table">
            <a:tbl>
              <a:tblPr/>
              <a:tblGrid>
                <a:gridCol w="3127375"/>
                <a:gridCol w="504825"/>
                <a:gridCol w="642938"/>
                <a:gridCol w="642937"/>
                <a:gridCol w="644525"/>
                <a:gridCol w="361950"/>
                <a:gridCol w="498475"/>
                <a:gridCol w="508000"/>
                <a:gridCol w="649288"/>
                <a:gridCol w="649287"/>
              </a:tblGrid>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2"/>
                        </a:solidFill>
                        <a:effectLst/>
                        <a:latin typeface="Arial" charset="0"/>
                        <a:ea typeface="ＭＳ Ｐゴシック" charset="0"/>
                      </a:endParaRPr>
                    </a:p>
                  </a:txBody>
                  <a:tcPr marL="0" marR="0" marT="54000" marB="54000" anchor="b" horzOverflow="overflow">
                    <a:lnL cap="flat">
                      <a:noFill/>
                    </a:lnL>
                    <a:lnR>
                      <a:noFill/>
                    </a:lnR>
                    <a:lnT cap="flat">
                      <a:noFill/>
                    </a:lnT>
                    <a:lnB>
                      <a:noFill/>
                    </a:lnB>
                    <a:lnTlToBr>
                      <a:noFill/>
                    </a:lnTlToBr>
                    <a:lnBlToTr>
                      <a:noFill/>
                    </a:lnBlToTr>
                    <a:noFill/>
                  </a:tcPr>
                </a:tc>
                <a:tc gridSpan="9">
                  <a:txBody>
                    <a:bodyPr/>
                    <a:lstStyle/>
                    <a:p>
                      <a:pPr marL="342900" marR="0" lvl="0" indent="-342900" algn="ctr" defTabSz="914400" rtl="0" eaLnBrk="1" fontAlgn="b" latinLnBrk="0" hangingPunct="1">
                        <a:lnSpc>
                          <a:spcPct val="100000"/>
                        </a:lnSpc>
                        <a:spcBef>
                          <a:spcPct val="15000"/>
                        </a:spcBef>
                        <a:spcAft>
                          <a:spcPct val="15000"/>
                        </a:spcAft>
                        <a:buClrTx/>
                        <a:buSzTx/>
                        <a:buFontTx/>
                        <a:buNone/>
                        <a:tabLst/>
                      </a:pPr>
                      <a:r>
                        <a:rPr kumimoji="0" lang="el-GR" sz="1800" b="0" i="0" u="none" strike="noStrike" cap="none" normalizeH="0" baseline="0">
                          <a:ln>
                            <a:noFill/>
                          </a:ln>
                          <a:solidFill>
                            <a:schemeClr val="tx1"/>
                          </a:solidFill>
                          <a:effectLst/>
                          <a:latin typeface="Arial" charset="0"/>
                          <a:ea typeface="ＭＳ Ｐゴシック" charset="0"/>
                        </a:rPr>
                        <a:t>Εργαλείο 12 (Ε</a:t>
                      </a:r>
                      <a:r>
                        <a:rPr kumimoji="0" lang="el-GR" sz="1800" b="0" i="0" u="none" strike="noStrike" cap="none" normalizeH="0" baseline="0">
                          <a:ln>
                            <a:noFill/>
                          </a:ln>
                          <a:solidFill>
                            <a:schemeClr val="tx1"/>
                          </a:solidFill>
                          <a:effectLst/>
                          <a:latin typeface="Arial" charset="0"/>
                          <a:ea typeface="ＭＳ Ｐゴシック" charset="0"/>
                          <a:cs typeface="Arial" charset="0"/>
                        </a:rPr>
                        <a:t>′ Δημοτικού–</a:t>
                      </a:r>
                      <a:r>
                        <a:rPr kumimoji="0" lang="el-GR" sz="1800" b="0" i="0" u="none" strike="noStrike" cap="none" normalizeH="0" baseline="0">
                          <a:ln>
                            <a:noFill/>
                          </a:ln>
                          <a:solidFill>
                            <a:schemeClr val="tx1"/>
                          </a:solidFill>
                          <a:effectLst/>
                          <a:latin typeface="Arial" charset="0"/>
                          <a:ea typeface="ＭＳ Ｐゴシック" charset="0"/>
                        </a:rPr>
                        <a:t>Β</a:t>
                      </a:r>
                      <a:r>
                        <a:rPr kumimoji="0" lang="el-GR" sz="1800" b="0" i="0" u="none" strike="noStrike" cap="none" normalizeH="0" baseline="0">
                          <a:ln>
                            <a:noFill/>
                          </a:ln>
                          <a:solidFill>
                            <a:schemeClr val="tx1"/>
                          </a:solidFill>
                          <a:effectLst/>
                          <a:latin typeface="Arial" charset="0"/>
                          <a:ea typeface="ＭＳ Ｐゴシック" charset="0"/>
                          <a:cs typeface="Arial" charset="0"/>
                        </a:rPr>
                        <a:t>′ Γυμνασίου)</a:t>
                      </a:r>
                    </a:p>
                  </a:txBody>
                  <a:tcPr marL="0" marR="0" marT="54000" marB="54000" anchor="b"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Ακρίβεια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2"/>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1"/>
                          </a:solidFill>
                          <a:effectLst/>
                          <a:latin typeface="Arial" charset="0"/>
                          <a:ea typeface="ＭＳ Ｐゴシック" charset="0"/>
                          <a:cs typeface="Arial" charset="0"/>
                        </a:rPr>
                        <a:t>Ταχύτητα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Αναγνώριση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Ιστορική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15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Γραμματική ορθογραφία</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Προφορική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Γραπτή κατανόηση</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Μελέτη γραπτού κειμένου</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προτάσεων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Λεκτικές αναλογίες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Επιλογή εικόνας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Ορισμός λέξεων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Εύρος γραμμάτων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Οπτικές αλληλουχίες</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3381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a:ln>
                            <a:noFill/>
                          </a:ln>
                          <a:solidFill>
                            <a:schemeClr val="tx2"/>
                          </a:solidFill>
                          <a:effectLst/>
                          <a:latin typeface="Arial" charset="0"/>
                          <a:ea typeface="ＭＳ Ｐゴシック" charset="0"/>
                          <a:cs typeface="Arial" charset="0"/>
                        </a:rPr>
                        <a:t>Συμπλήρωση σχημάτων</a:t>
                      </a:r>
                      <a:endParaRPr kumimoji="0" lang="el-GR" sz="1600" b="1" i="0" u="none" strike="noStrike" cap="none" normalizeH="0" baseline="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a:noFill/>
                    </a:lnB>
                    <a:lnTlToBr>
                      <a:noFill/>
                    </a:lnTlToBr>
                    <a:lnBlToTr>
                      <a:noFill/>
                    </a:lnBlToTr>
                    <a:solidFill>
                      <a:srgbClr val="008000"/>
                    </a:solidFill>
                  </a:tcPr>
                </a:tc>
              </a:tr>
              <a:tr h="285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2"/>
                          </a:solidFill>
                          <a:effectLst/>
                          <a:latin typeface="Arial" charset="0"/>
                          <a:ea typeface="ＭＳ Ｐゴシック" charset="0"/>
                          <a:cs typeface="Arial" charset="0"/>
                        </a:rPr>
                        <a:t>Αναπαραγωγή ρυθμών</a:t>
                      </a:r>
                      <a:endParaRPr kumimoji="0" lang="el-GR" sz="1600" b="1" i="0" u="none" strike="noStrike" cap="none" normalizeH="0" baseline="0" dirty="0">
                        <a:ln>
                          <a:noFill/>
                        </a:ln>
                        <a:solidFill>
                          <a:schemeClr val="tx1"/>
                        </a:solidFill>
                        <a:effectLst/>
                        <a:latin typeface="Arial" charset="0"/>
                        <a:ea typeface="ＭＳ Ｐゴシック"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0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Arial" charset="0"/>
                        <a:ea typeface="ＭＳ Ｐゴシック" charset="0"/>
                      </a:endParaRPr>
                    </a:p>
                  </a:txBody>
                  <a:tcPr marL="0" marR="0" marT="0" marB="0" anchor="b" horzOverflow="overflow">
                    <a:lnL>
                      <a:noFill/>
                    </a:lnL>
                    <a:lnR>
                      <a:noFill/>
                    </a:lnR>
                    <a:lnT>
                      <a:noFill/>
                    </a:lnT>
                    <a:lnB cap="flat">
                      <a:noFill/>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bg1"/>
                        </a:solidFill>
                        <a:effectLst/>
                        <a:latin typeface="Arial" charset="0"/>
                        <a:ea typeface="ＭＳ Ｐゴシック" charset="0"/>
                      </a:endParaRPr>
                    </a:p>
                  </a:txBody>
                  <a:tcPr marL="0" marR="0" marT="0" marB="0" anchor="b" horzOverflow="overflow">
                    <a:lnL>
                      <a:noFill/>
                    </a:lnL>
                    <a:lnR cap="flat">
                      <a:noFill/>
                    </a:lnR>
                    <a:lnT>
                      <a:noFill/>
                    </a:lnT>
                    <a:lnB cap="flat">
                      <a:noFill/>
                    </a:lnB>
                    <a:lnTlToBr>
                      <a:noFill/>
                    </a:lnTlToBr>
                    <a:lnBlToTr>
                      <a:noFill/>
                    </a:lnBlToTr>
                    <a:solidFill>
                      <a:srgbClr val="008000"/>
                    </a:solidFill>
                  </a:tcPr>
                </a:tc>
              </a:tr>
            </a:tbl>
          </a:graphicData>
        </a:graphic>
      </p:graphicFrame>
      <p:sp>
        <p:nvSpPr>
          <p:cNvPr id="247" name="Date Placeholder 3"/>
          <p:cNvSpPr>
            <a:spLocks noGrp="1"/>
          </p:cNvSpPr>
          <p:nvPr>
            <p:ph type="dt" sz="half" idx="10"/>
          </p:nvPr>
        </p:nvSpPr>
        <p:spPr/>
        <p:txBody>
          <a:bodyPr/>
          <a:lstStyle/>
          <a:p>
            <a:r>
              <a:rPr lang="el-GR"/>
              <a:t>9 Οκτωβρίου 2008</a:t>
            </a:r>
          </a:p>
        </p:txBody>
      </p:sp>
      <p:sp>
        <p:nvSpPr>
          <p:cNvPr id="248" name="Footer Placeholder 4"/>
          <p:cNvSpPr>
            <a:spLocks noGrp="1"/>
          </p:cNvSpPr>
          <p:nvPr>
            <p:ph type="ftr" sz="quarter" idx="11"/>
          </p:nvPr>
        </p:nvSpPr>
        <p:spPr/>
        <p:txBody>
          <a:bodyPr/>
          <a:lstStyle/>
          <a:p>
            <a:r>
              <a:rPr lang="el-GR"/>
              <a:t>Κολλέγιο Ψυχικού</a:t>
            </a:r>
          </a:p>
        </p:txBody>
      </p:sp>
      <p:sp>
        <p:nvSpPr>
          <p:cNvPr id="249" name="Slide Number Placeholder 5"/>
          <p:cNvSpPr>
            <a:spLocks noGrp="1"/>
          </p:cNvSpPr>
          <p:nvPr>
            <p:ph type="sldNum" sz="quarter" idx="12"/>
          </p:nvPr>
        </p:nvSpPr>
        <p:spPr/>
        <p:txBody>
          <a:bodyPr/>
          <a:lstStyle/>
          <a:p>
            <a:fld id="{2543849F-AF3F-A64E-8622-72F0091146EF}" type="slidenum">
              <a:rPr lang="el-GR"/>
              <a:pPr/>
              <a:t>45</a:t>
            </a:fld>
            <a:endParaRPr lang="el-GR"/>
          </a:p>
        </p:txBody>
      </p:sp>
      <p:grpSp>
        <p:nvGrpSpPr>
          <p:cNvPr id="194820" name="Group 260"/>
          <p:cNvGrpSpPr>
            <a:grpSpLocks/>
          </p:cNvGrpSpPr>
          <p:nvPr/>
        </p:nvGrpSpPr>
        <p:grpSpPr bwMode="auto">
          <a:xfrm>
            <a:off x="3765550" y="2149475"/>
            <a:ext cx="1909763" cy="3844925"/>
            <a:chOff x="2372" y="1354"/>
            <a:chExt cx="1203" cy="2422"/>
          </a:xfrm>
        </p:grpSpPr>
        <p:sp>
          <p:nvSpPr>
            <p:cNvPr id="194765" name="Line 205"/>
            <p:cNvSpPr>
              <a:spLocks noChangeShapeType="1"/>
            </p:cNvSpPr>
            <p:nvPr/>
          </p:nvSpPr>
          <p:spPr bwMode="auto">
            <a:xfrm flipH="1">
              <a:off x="3166" y="2113"/>
              <a:ext cx="9" cy="53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67" name="Line 207"/>
            <p:cNvSpPr>
              <a:spLocks noChangeShapeType="1"/>
            </p:cNvSpPr>
            <p:nvPr/>
          </p:nvSpPr>
          <p:spPr bwMode="auto">
            <a:xfrm flipH="1">
              <a:off x="2746" y="1354"/>
              <a:ext cx="426" cy="2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68" name="Line 208"/>
            <p:cNvSpPr>
              <a:spLocks noChangeShapeType="1"/>
            </p:cNvSpPr>
            <p:nvPr/>
          </p:nvSpPr>
          <p:spPr bwMode="auto">
            <a:xfrm>
              <a:off x="2403" y="2847"/>
              <a:ext cx="375" cy="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69" name="Line 209"/>
            <p:cNvSpPr>
              <a:spLocks noChangeShapeType="1"/>
            </p:cNvSpPr>
            <p:nvPr/>
          </p:nvSpPr>
          <p:spPr bwMode="auto">
            <a:xfrm flipH="1">
              <a:off x="2770" y="1542"/>
              <a:ext cx="9" cy="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70" name="Line 210"/>
            <p:cNvSpPr>
              <a:spLocks noChangeShapeType="1"/>
            </p:cNvSpPr>
            <p:nvPr/>
          </p:nvSpPr>
          <p:spPr bwMode="auto">
            <a:xfrm flipH="1">
              <a:off x="2378" y="1733"/>
              <a:ext cx="418" cy="183"/>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73" name="Line 213"/>
            <p:cNvSpPr>
              <a:spLocks noChangeShapeType="1"/>
            </p:cNvSpPr>
            <p:nvPr/>
          </p:nvSpPr>
          <p:spPr bwMode="auto">
            <a:xfrm>
              <a:off x="2766" y="2997"/>
              <a:ext cx="17" cy="36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74" name="Line 214"/>
            <p:cNvSpPr>
              <a:spLocks noChangeShapeType="1"/>
            </p:cNvSpPr>
            <p:nvPr/>
          </p:nvSpPr>
          <p:spPr bwMode="auto">
            <a:xfrm>
              <a:off x="2748" y="3375"/>
              <a:ext cx="827" cy="40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75" name="Line 215"/>
            <p:cNvSpPr>
              <a:spLocks noChangeShapeType="1"/>
            </p:cNvSpPr>
            <p:nvPr/>
          </p:nvSpPr>
          <p:spPr bwMode="auto">
            <a:xfrm>
              <a:off x="2372" y="1923"/>
              <a:ext cx="810" cy="18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15" name="Line 255"/>
            <p:cNvSpPr>
              <a:spLocks noChangeShapeType="1"/>
            </p:cNvSpPr>
            <p:nvPr/>
          </p:nvSpPr>
          <p:spPr bwMode="auto">
            <a:xfrm flipH="1">
              <a:off x="2415" y="2666"/>
              <a:ext cx="752" cy="149"/>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4818" name="Group 258"/>
          <p:cNvGrpSpPr>
            <a:grpSpLocks/>
          </p:cNvGrpSpPr>
          <p:nvPr/>
        </p:nvGrpSpPr>
        <p:grpSpPr bwMode="auto">
          <a:xfrm>
            <a:off x="6613525" y="2184400"/>
            <a:ext cx="1709738" cy="3784600"/>
            <a:chOff x="4166" y="1376"/>
            <a:chExt cx="1077" cy="2384"/>
          </a:xfrm>
        </p:grpSpPr>
        <p:sp>
          <p:nvSpPr>
            <p:cNvPr id="194772" name="Line 212"/>
            <p:cNvSpPr>
              <a:spLocks noChangeShapeType="1"/>
            </p:cNvSpPr>
            <p:nvPr/>
          </p:nvSpPr>
          <p:spPr bwMode="auto">
            <a:xfrm flipH="1">
              <a:off x="4173" y="1376"/>
              <a:ext cx="1070" cy="15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76" name="Line 216"/>
            <p:cNvSpPr>
              <a:spLocks noChangeShapeType="1"/>
            </p:cNvSpPr>
            <p:nvPr/>
          </p:nvSpPr>
          <p:spPr bwMode="auto">
            <a:xfrm>
              <a:off x="4193" y="3225"/>
              <a:ext cx="668" cy="53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09" name="Line 249"/>
            <p:cNvSpPr>
              <a:spLocks noChangeShapeType="1"/>
            </p:cNvSpPr>
            <p:nvPr/>
          </p:nvSpPr>
          <p:spPr bwMode="auto">
            <a:xfrm>
              <a:off x="4176" y="2447"/>
              <a:ext cx="0" cy="777"/>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11" name="Line 251"/>
            <p:cNvSpPr>
              <a:spLocks noChangeShapeType="1"/>
            </p:cNvSpPr>
            <p:nvPr/>
          </p:nvSpPr>
          <p:spPr bwMode="auto">
            <a:xfrm>
              <a:off x="4178" y="1556"/>
              <a:ext cx="8" cy="5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16" name="Line 256"/>
            <p:cNvSpPr>
              <a:spLocks noChangeShapeType="1"/>
            </p:cNvSpPr>
            <p:nvPr/>
          </p:nvSpPr>
          <p:spPr bwMode="auto">
            <a:xfrm>
              <a:off x="4166" y="2131"/>
              <a:ext cx="324" cy="15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17" name="Line 257"/>
            <p:cNvSpPr>
              <a:spLocks noChangeShapeType="1"/>
            </p:cNvSpPr>
            <p:nvPr/>
          </p:nvSpPr>
          <p:spPr bwMode="auto">
            <a:xfrm flipH="1">
              <a:off x="4185" y="2300"/>
              <a:ext cx="267" cy="142"/>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4819" name="Group 259"/>
          <p:cNvGrpSpPr>
            <a:grpSpLocks/>
          </p:cNvGrpSpPr>
          <p:nvPr/>
        </p:nvGrpSpPr>
        <p:grpSpPr bwMode="auto">
          <a:xfrm>
            <a:off x="6516688" y="2073275"/>
            <a:ext cx="1928812" cy="3995738"/>
            <a:chOff x="4105" y="1306"/>
            <a:chExt cx="1215" cy="2517"/>
          </a:xfrm>
        </p:grpSpPr>
        <p:sp>
          <p:nvSpPr>
            <p:cNvPr id="194778" name="Oval 218"/>
            <p:cNvSpPr>
              <a:spLocks noChangeArrowheads="1"/>
            </p:cNvSpPr>
            <p:nvPr/>
          </p:nvSpPr>
          <p:spPr bwMode="auto">
            <a:xfrm>
              <a:off x="5178" y="130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0" name="Oval 220"/>
            <p:cNvSpPr>
              <a:spLocks noChangeArrowheads="1"/>
            </p:cNvSpPr>
            <p:nvPr/>
          </p:nvSpPr>
          <p:spPr bwMode="auto">
            <a:xfrm>
              <a:off x="4105" y="239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1" name="Oval 221"/>
            <p:cNvSpPr>
              <a:spLocks noChangeArrowheads="1"/>
            </p:cNvSpPr>
            <p:nvPr/>
          </p:nvSpPr>
          <p:spPr bwMode="auto">
            <a:xfrm>
              <a:off x="4105" y="1653"/>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2" name="Oval 222"/>
            <p:cNvSpPr>
              <a:spLocks noChangeArrowheads="1"/>
            </p:cNvSpPr>
            <p:nvPr/>
          </p:nvSpPr>
          <p:spPr bwMode="auto">
            <a:xfrm>
              <a:off x="4105" y="184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3" name="Oval 223"/>
            <p:cNvSpPr>
              <a:spLocks noChangeArrowheads="1"/>
            </p:cNvSpPr>
            <p:nvPr/>
          </p:nvSpPr>
          <p:spPr bwMode="auto">
            <a:xfrm>
              <a:off x="4105" y="312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4" name="Oval 224"/>
            <p:cNvSpPr>
              <a:spLocks noChangeArrowheads="1"/>
            </p:cNvSpPr>
            <p:nvPr/>
          </p:nvSpPr>
          <p:spPr bwMode="auto">
            <a:xfrm>
              <a:off x="4105" y="294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5" name="Oval 225"/>
            <p:cNvSpPr>
              <a:spLocks noChangeArrowheads="1"/>
            </p:cNvSpPr>
            <p:nvPr/>
          </p:nvSpPr>
          <p:spPr bwMode="auto">
            <a:xfrm>
              <a:off x="4105" y="257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6" name="Oval 226"/>
            <p:cNvSpPr>
              <a:spLocks noChangeArrowheads="1"/>
            </p:cNvSpPr>
            <p:nvPr/>
          </p:nvSpPr>
          <p:spPr bwMode="auto">
            <a:xfrm>
              <a:off x="4105" y="275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7" name="Oval 227"/>
            <p:cNvSpPr>
              <a:spLocks noChangeArrowheads="1"/>
            </p:cNvSpPr>
            <p:nvPr/>
          </p:nvSpPr>
          <p:spPr bwMode="auto">
            <a:xfrm>
              <a:off x="4105" y="1477"/>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89" name="Oval 229"/>
            <p:cNvSpPr>
              <a:spLocks noChangeArrowheads="1"/>
            </p:cNvSpPr>
            <p:nvPr/>
          </p:nvSpPr>
          <p:spPr bwMode="auto">
            <a:xfrm>
              <a:off x="4786" y="368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803" name="Oval 243"/>
            <p:cNvSpPr>
              <a:spLocks noChangeArrowheads="1"/>
            </p:cNvSpPr>
            <p:nvPr/>
          </p:nvSpPr>
          <p:spPr bwMode="auto">
            <a:xfrm>
              <a:off x="4105" y="204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814" name="Oval 254"/>
            <p:cNvSpPr>
              <a:spLocks noChangeArrowheads="1"/>
            </p:cNvSpPr>
            <p:nvPr/>
          </p:nvSpPr>
          <p:spPr bwMode="auto">
            <a:xfrm>
              <a:off x="4405" y="2222"/>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4821" name="Group 261"/>
          <p:cNvGrpSpPr>
            <a:grpSpLocks/>
          </p:cNvGrpSpPr>
          <p:nvPr/>
        </p:nvGrpSpPr>
        <p:grpSpPr bwMode="auto">
          <a:xfrm>
            <a:off x="3684588" y="2047875"/>
            <a:ext cx="2112962" cy="4048125"/>
            <a:chOff x="2321" y="1290"/>
            <a:chExt cx="1331" cy="2550"/>
          </a:xfrm>
        </p:grpSpPr>
        <p:sp>
          <p:nvSpPr>
            <p:cNvPr id="194791" name="Oval 231"/>
            <p:cNvSpPr>
              <a:spLocks noChangeArrowheads="1"/>
            </p:cNvSpPr>
            <p:nvPr/>
          </p:nvSpPr>
          <p:spPr bwMode="auto">
            <a:xfrm>
              <a:off x="3102" y="1290"/>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2" name="Oval 232"/>
            <p:cNvSpPr>
              <a:spLocks noChangeArrowheads="1"/>
            </p:cNvSpPr>
            <p:nvPr/>
          </p:nvSpPr>
          <p:spPr bwMode="auto">
            <a:xfrm>
              <a:off x="2704" y="1476"/>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3" name="Oval 233"/>
            <p:cNvSpPr>
              <a:spLocks noChangeArrowheads="1"/>
            </p:cNvSpPr>
            <p:nvPr/>
          </p:nvSpPr>
          <p:spPr bwMode="auto">
            <a:xfrm>
              <a:off x="2321" y="1845"/>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4" name="Oval 234"/>
            <p:cNvSpPr>
              <a:spLocks noChangeArrowheads="1"/>
            </p:cNvSpPr>
            <p:nvPr/>
          </p:nvSpPr>
          <p:spPr bwMode="auto">
            <a:xfrm>
              <a:off x="3102" y="2041"/>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5" name="Oval 235"/>
            <p:cNvSpPr>
              <a:spLocks noChangeArrowheads="1"/>
            </p:cNvSpPr>
            <p:nvPr/>
          </p:nvSpPr>
          <p:spPr bwMode="auto">
            <a:xfrm>
              <a:off x="2704" y="165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6" name="Oval 236"/>
            <p:cNvSpPr>
              <a:spLocks noChangeArrowheads="1"/>
            </p:cNvSpPr>
            <p:nvPr/>
          </p:nvSpPr>
          <p:spPr bwMode="auto">
            <a:xfrm>
              <a:off x="3102" y="222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7" name="Oval 237"/>
            <p:cNvSpPr>
              <a:spLocks noChangeArrowheads="1"/>
            </p:cNvSpPr>
            <p:nvPr/>
          </p:nvSpPr>
          <p:spPr bwMode="auto">
            <a:xfrm>
              <a:off x="3102" y="2583"/>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8" name="Oval 238"/>
            <p:cNvSpPr>
              <a:spLocks noChangeArrowheads="1"/>
            </p:cNvSpPr>
            <p:nvPr/>
          </p:nvSpPr>
          <p:spPr bwMode="auto">
            <a:xfrm>
              <a:off x="2338" y="276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99" name="Oval 239"/>
            <p:cNvSpPr>
              <a:spLocks noChangeArrowheads="1"/>
            </p:cNvSpPr>
            <p:nvPr/>
          </p:nvSpPr>
          <p:spPr bwMode="auto">
            <a:xfrm>
              <a:off x="2704" y="2929"/>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800" name="Oval 240"/>
            <p:cNvSpPr>
              <a:spLocks noChangeArrowheads="1"/>
            </p:cNvSpPr>
            <p:nvPr/>
          </p:nvSpPr>
          <p:spPr bwMode="auto">
            <a:xfrm>
              <a:off x="2704" y="3123"/>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801" name="Oval 241"/>
            <p:cNvSpPr>
              <a:spLocks noChangeArrowheads="1"/>
            </p:cNvSpPr>
            <p:nvPr/>
          </p:nvSpPr>
          <p:spPr bwMode="auto">
            <a:xfrm>
              <a:off x="2704" y="330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802" name="Oval 242"/>
            <p:cNvSpPr>
              <a:spLocks noChangeArrowheads="1"/>
            </p:cNvSpPr>
            <p:nvPr/>
          </p:nvSpPr>
          <p:spPr bwMode="auto">
            <a:xfrm>
              <a:off x="3510" y="3698"/>
              <a:ext cx="142" cy="142"/>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505197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l-GR" b="1" dirty="0" smtClean="0">
                <a:solidFill>
                  <a:srgbClr val="C00000"/>
                </a:solidFill>
              </a:rPr>
              <a:t>Προτερήματα</a:t>
            </a:r>
            <a:endParaRPr lang="el-GR" b="1" dirty="0">
              <a:solidFill>
                <a:srgbClr val="C00000"/>
              </a:solidFill>
            </a:endParaRPr>
          </a:p>
        </p:txBody>
      </p:sp>
      <p:sp>
        <p:nvSpPr>
          <p:cNvPr id="4" name="Date Placeholder 3"/>
          <p:cNvSpPr>
            <a:spLocks noGrp="1"/>
          </p:cNvSpPr>
          <p:nvPr>
            <p:ph type="dt" sz="half" idx="10"/>
          </p:nvPr>
        </p:nvSpPr>
        <p:spPr/>
        <p:txBody>
          <a:bodyPr/>
          <a:lstStyle/>
          <a:p>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9C79546-41CE-E244-AF00-3E41EB4C8A86}" type="slidenum">
              <a:rPr lang="el-GR"/>
              <a:pPr/>
              <a:t>46</a:t>
            </a:fld>
            <a:endParaRPr lang="el-GR"/>
          </a:p>
        </p:txBody>
      </p:sp>
      <p:sp>
        <p:nvSpPr>
          <p:cNvPr id="93187" name="Rectangle 3"/>
          <p:cNvSpPr>
            <a:spLocks noGrp="1" noChangeArrowheads="1"/>
          </p:cNvSpPr>
          <p:nvPr>
            <p:ph sz="quarter" idx="1"/>
          </p:nvPr>
        </p:nvSpPr>
        <p:spPr/>
        <p:txBody>
          <a:bodyPr>
            <a:normAutofit/>
          </a:bodyPr>
          <a:lstStyle/>
          <a:p>
            <a:pPr algn="just">
              <a:lnSpc>
                <a:spcPct val="150000"/>
              </a:lnSpc>
            </a:pPr>
            <a:r>
              <a:rPr lang="el-GR" sz="2800" dirty="0"/>
              <a:t>Αυτοματοποιημένη ανίχνευση με λογισμικό:</a:t>
            </a:r>
          </a:p>
          <a:p>
            <a:pPr lvl="1" algn="just">
              <a:lnSpc>
                <a:spcPct val="150000"/>
              </a:lnSpc>
              <a:buFont typeface="Arial" charset="0"/>
              <a:buChar char="+"/>
            </a:pPr>
            <a:r>
              <a:rPr lang="el-GR" sz="2800" dirty="0">
                <a:solidFill>
                  <a:schemeClr val="tx1"/>
                </a:solidFill>
              </a:rPr>
              <a:t>Εντός σχολικού ή άλλου πλαισίου, ελάχιστη απόκλιση</a:t>
            </a:r>
          </a:p>
          <a:p>
            <a:pPr lvl="1" algn="just">
              <a:lnSpc>
                <a:spcPct val="150000"/>
              </a:lnSpc>
              <a:buFont typeface="Arial" charset="0"/>
              <a:buChar char="+"/>
            </a:pPr>
            <a:r>
              <a:rPr lang="el-GR" sz="2800" dirty="0">
                <a:solidFill>
                  <a:schemeClr val="tx1"/>
                </a:solidFill>
              </a:rPr>
              <a:t>Έγκυρο και αξιόπιστο, διακρίνει επιμέρους τομείς</a:t>
            </a:r>
          </a:p>
          <a:p>
            <a:pPr lvl="1" algn="just">
              <a:lnSpc>
                <a:spcPct val="150000"/>
              </a:lnSpc>
              <a:buFont typeface="Arial" charset="0"/>
              <a:buChar char="+"/>
            </a:pPr>
            <a:r>
              <a:rPr lang="el-GR" sz="2800" dirty="0">
                <a:solidFill>
                  <a:schemeClr val="tx1"/>
                </a:solidFill>
              </a:rPr>
              <a:t>Γρήγορο (1 σχολική ώρα, ένταξη στο πρόγραμμα)</a:t>
            </a:r>
          </a:p>
          <a:p>
            <a:pPr lvl="1" algn="just">
              <a:lnSpc>
                <a:spcPct val="150000"/>
              </a:lnSpc>
              <a:buFont typeface="Arial" charset="0"/>
              <a:buChar char="+"/>
            </a:pPr>
            <a:r>
              <a:rPr lang="el-GR" sz="2800" dirty="0">
                <a:solidFill>
                  <a:schemeClr val="tx1"/>
                </a:solidFill>
              </a:rPr>
              <a:t>Εύκολο στη χρήση από όλους (μαθητές, δασκάλους</a:t>
            </a:r>
            <a:r>
              <a:rPr lang="el-GR" sz="2800" dirty="0" smtClean="0">
                <a:solidFill>
                  <a:schemeClr val="tx1"/>
                </a:solidFill>
              </a:rPr>
              <a:t>)</a:t>
            </a:r>
            <a:endParaRPr lang="el-GR" sz="2800" dirty="0">
              <a:solidFill>
                <a:schemeClr val="tx1"/>
              </a:solidFill>
            </a:endParaRPr>
          </a:p>
        </p:txBody>
      </p:sp>
    </p:spTree>
    <p:extLst>
      <p:ext uri="{BB962C8B-B14F-4D97-AF65-F5344CB8AC3E}">
        <p14:creationId xmlns:p14="http://schemas.microsoft.com/office/powerpoint/2010/main" val="966625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Προτερήματα</a:t>
            </a:r>
            <a:endParaRPr lang="el-GR" b="1" dirty="0">
              <a:solidFill>
                <a:srgbClr val="C00000"/>
              </a:solidFill>
            </a:endParaRPr>
          </a:p>
        </p:txBody>
      </p:sp>
      <p:sp>
        <p:nvSpPr>
          <p:cNvPr id="3" name="2 - Θέση περιεχομένου"/>
          <p:cNvSpPr>
            <a:spLocks noGrp="1"/>
          </p:cNvSpPr>
          <p:nvPr>
            <p:ph sz="quarter" idx="1"/>
          </p:nvPr>
        </p:nvSpPr>
        <p:spPr/>
        <p:txBody>
          <a:bodyPr/>
          <a:lstStyle/>
          <a:p>
            <a:pPr lvl="1" algn="just">
              <a:lnSpc>
                <a:spcPct val="150000"/>
              </a:lnSpc>
              <a:buFont typeface="Arial" charset="0"/>
              <a:buChar char="+"/>
            </a:pPr>
            <a:r>
              <a:rPr lang="el-GR" sz="2800" dirty="0" smtClean="0">
                <a:solidFill>
                  <a:schemeClr val="tx1"/>
                </a:solidFill>
              </a:rPr>
              <a:t>Πολύ οικονομικό, δεν απαιτεί ειδικό εξοπλισμό</a:t>
            </a:r>
          </a:p>
          <a:p>
            <a:pPr lvl="1" algn="just">
              <a:lnSpc>
                <a:spcPct val="150000"/>
              </a:lnSpc>
              <a:buFont typeface="Arial" charset="0"/>
              <a:buChar char="+"/>
            </a:pPr>
            <a:r>
              <a:rPr lang="el-GR" sz="2800" dirty="0" smtClean="0">
                <a:solidFill>
                  <a:schemeClr val="tx1"/>
                </a:solidFill>
              </a:rPr>
              <a:t>Απολύτως αντικειμενικό και ομοιογενές</a:t>
            </a:r>
          </a:p>
          <a:p>
            <a:pPr lvl="1" algn="just">
              <a:lnSpc>
                <a:spcPct val="150000"/>
              </a:lnSpc>
              <a:buFont typeface="Arial" charset="0"/>
              <a:buChar char="+"/>
            </a:pPr>
            <a:r>
              <a:rPr lang="el-GR" sz="2800" dirty="0" smtClean="0">
                <a:solidFill>
                  <a:schemeClr val="tx1"/>
                </a:solidFill>
              </a:rPr>
              <a:t>Μειωμένο άγχος αξιολόγησης (απουσία εξεταστή)</a:t>
            </a:r>
          </a:p>
          <a:p>
            <a:pPr lvl="1" algn="just">
              <a:lnSpc>
                <a:spcPct val="150000"/>
              </a:lnSpc>
              <a:buFont typeface="Arial" charset="0"/>
              <a:buChar char="+"/>
            </a:pPr>
            <a:r>
              <a:rPr lang="el-GR" sz="2800" dirty="0" smtClean="0">
                <a:solidFill>
                  <a:schemeClr val="tx1"/>
                </a:solidFill>
              </a:rPr>
              <a:t>Απουσία στίγματος ειδικών υπηρεσιών</a:t>
            </a:r>
          </a:p>
          <a:p>
            <a:pPr lvl="1" algn="just">
              <a:lnSpc>
                <a:spcPct val="150000"/>
              </a:lnSpc>
              <a:buFont typeface="Arial" charset="0"/>
              <a:buChar char="+"/>
            </a:pPr>
            <a:r>
              <a:rPr lang="el-GR" sz="2800" dirty="0" smtClean="0">
                <a:solidFill>
                  <a:schemeClr val="tx1"/>
                </a:solidFill>
              </a:rPr>
              <a:t>Ευρεία χρήση εφικτή, διαθέσιμο και προσιτό σε όλους</a:t>
            </a:r>
          </a:p>
          <a:p>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l-GR" b="1" dirty="0" smtClean="0">
                <a:solidFill>
                  <a:srgbClr val="C00000"/>
                </a:solidFill>
              </a:rPr>
              <a:t>Χρήση από τις ΕΔΕΑΥ ;</a:t>
            </a:r>
            <a:endParaRPr lang="el-GR" b="1" dirty="0">
              <a:solidFill>
                <a:srgbClr val="C00000"/>
              </a:solidFill>
            </a:endParaRPr>
          </a:p>
        </p:txBody>
      </p:sp>
      <p:sp>
        <p:nvSpPr>
          <p:cNvPr id="6" name="Slide Number Placeholder 5"/>
          <p:cNvSpPr>
            <a:spLocks noGrp="1"/>
          </p:cNvSpPr>
          <p:nvPr>
            <p:ph type="sldNum" sz="quarter" idx="12"/>
          </p:nvPr>
        </p:nvSpPr>
        <p:spPr/>
        <p:txBody>
          <a:bodyPr/>
          <a:lstStyle/>
          <a:p>
            <a:fld id="{F421956C-BEF5-5747-91FD-9215687B9E7F}" type="slidenum">
              <a:rPr lang="el-GR"/>
              <a:pPr/>
              <a:t>48</a:t>
            </a:fld>
            <a:endParaRPr lang="el-GR"/>
          </a:p>
        </p:txBody>
      </p:sp>
      <p:sp>
        <p:nvSpPr>
          <p:cNvPr id="86019" name="Rectangle 3"/>
          <p:cNvSpPr>
            <a:spLocks noGrp="1" noChangeArrowheads="1"/>
          </p:cNvSpPr>
          <p:nvPr>
            <p:ph sz="quarter" idx="1"/>
          </p:nvPr>
        </p:nvSpPr>
        <p:spPr>
          <a:xfrm>
            <a:off x="467544" y="1196752"/>
            <a:ext cx="8229600" cy="4744184"/>
          </a:xfrm>
        </p:spPr>
        <p:txBody>
          <a:bodyPr>
            <a:normAutofit/>
          </a:bodyPr>
          <a:lstStyle/>
          <a:p>
            <a:pPr marL="0" indent="0">
              <a:buNone/>
            </a:pPr>
            <a:endParaRPr lang="el-GR" sz="2800" dirty="0"/>
          </a:p>
          <a:p>
            <a:pPr lvl="1" algn="just">
              <a:lnSpc>
                <a:spcPct val="150000"/>
              </a:lnSpc>
            </a:pPr>
            <a:r>
              <a:rPr lang="el-GR" sz="2800" dirty="0">
                <a:solidFill>
                  <a:schemeClr val="tx1"/>
                </a:solidFill>
              </a:rPr>
              <a:t>Εντοπισμός μαθητών με </a:t>
            </a:r>
            <a:r>
              <a:rPr lang="el-GR" sz="2800" dirty="0" smtClean="0">
                <a:solidFill>
                  <a:schemeClr val="tx1"/>
                </a:solidFill>
              </a:rPr>
              <a:t>ΜΔ</a:t>
            </a:r>
          </a:p>
          <a:p>
            <a:pPr lvl="1" algn="just">
              <a:lnSpc>
                <a:spcPct val="150000"/>
              </a:lnSpc>
            </a:pPr>
            <a:r>
              <a:rPr lang="el-GR" sz="2800" dirty="0" smtClean="0">
                <a:solidFill>
                  <a:schemeClr val="tx1"/>
                </a:solidFill>
              </a:rPr>
              <a:t>Πρώτη </a:t>
            </a:r>
            <a:r>
              <a:rPr lang="el-GR" sz="2800" dirty="0">
                <a:solidFill>
                  <a:schemeClr val="tx1"/>
                </a:solidFill>
              </a:rPr>
              <a:t>αξιολόγηση</a:t>
            </a:r>
          </a:p>
          <a:p>
            <a:pPr lvl="1" algn="just">
              <a:lnSpc>
                <a:spcPct val="150000"/>
              </a:lnSpc>
            </a:pPr>
            <a:r>
              <a:rPr lang="el-GR" sz="2800" dirty="0">
                <a:solidFill>
                  <a:schemeClr val="tx1"/>
                </a:solidFill>
              </a:rPr>
              <a:t>Ιεράρχηση </a:t>
            </a:r>
            <a:r>
              <a:rPr lang="el-GR" sz="2800" dirty="0" smtClean="0">
                <a:solidFill>
                  <a:schemeClr val="tx1"/>
                </a:solidFill>
              </a:rPr>
              <a:t>προτεραιοτήτων</a:t>
            </a:r>
          </a:p>
          <a:p>
            <a:pPr lvl="1" algn="just">
              <a:lnSpc>
                <a:spcPct val="150000"/>
              </a:lnSpc>
            </a:pPr>
            <a:r>
              <a:rPr lang="el-GR" sz="2800" dirty="0" smtClean="0">
                <a:solidFill>
                  <a:schemeClr val="tx1"/>
                </a:solidFill>
              </a:rPr>
              <a:t>Συμβολή </a:t>
            </a:r>
            <a:r>
              <a:rPr lang="el-GR" sz="2800" dirty="0">
                <a:solidFill>
                  <a:schemeClr val="tx1"/>
                </a:solidFill>
              </a:rPr>
              <a:t>στη διαμόρφωση προγράμματος </a:t>
            </a:r>
            <a:r>
              <a:rPr lang="el-GR" sz="2800" dirty="0" smtClean="0">
                <a:solidFill>
                  <a:schemeClr val="tx1"/>
                </a:solidFill>
              </a:rPr>
              <a:t>παρέμβασης</a:t>
            </a:r>
            <a:endParaRPr lang="el-GR" sz="2800" dirty="0">
              <a:solidFill>
                <a:schemeClr val="tx1"/>
              </a:solidFill>
            </a:endParaRPr>
          </a:p>
        </p:txBody>
      </p:sp>
    </p:spTree>
    <p:extLst>
      <p:ext uri="{BB962C8B-B14F-4D97-AF65-F5344CB8AC3E}">
        <p14:creationId xmlns:p14="http://schemas.microsoft.com/office/powerpoint/2010/main" val="3916184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rPr>
              <a:t>Χρήση από τις ΕΔΕΑΥ ;</a:t>
            </a:r>
            <a:endParaRPr lang="el-GR" dirty="0">
              <a:solidFill>
                <a:srgbClr val="C00000"/>
              </a:solidFill>
            </a:endParaRPr>
          </a:p>
        </p:txBody>
      </p:sp>
      <p:sp>
        <p:nvSpPr>
          <p:cNvPr id="3" name="2 - Θέση περιεχομένου"/>
          <p:cNvSpPr>
            <a:spLocks noGrp="1"/>
          </p:cNvSpPr>
          <p:nvPr>
            <p:ph sz="quarter" idx="1"/>
          </p:nvPr>
        </p:nvSpPr>
        <p:spPr/>
        <p:txBody>
          <a:bodyPr>
            <a:normAutofit/>
          </a:bodyPr>
          <a:lstStyle/>
          <a:p>
            <a:pPr marL="274320" lvl="1" algn="just">
              <a:lnSpc>
                <a:spcPct val="150000"/>
              </a:lnSpc>
              <a:spcBef>
                <a:spcPts val="600"/>
              </a:spcBef>
              <a:buClr>
                <a:schemeClr val="accent1"/>
              </a:buClr>
            </a:pPr>
            <a:r>
              <a:rPr lang="el-GR" sz="2800" dirty="0" smtClean="0">
                <a:solidFill>
                  <a:schemeClr val="tx1"/>
                </a:solidFill>
              </a:rPr>
              <a:t>Σε γενικευμένη εφαρμογή στην επικράτεια</a:t>
            </a:r>
          </a:p>
          <a:p>
            <a:pPr lvl="1" algn="just">
              <a:lnSpc>
                <a:spcPct val="150000"/>
              </a:lnSpc>
            </a:pPr>
            <a:r>
              <a:rPr lang="el-GR" sz="2800" dirty="0" smtClean="0">
                <a:solidFill>
                  <a:schemeClr val="tx1"/>
                </a:solidFill>
              </a:rPr>
              <a:t>Διαμόρφωση/αξιολόγηση εκπαιδευτικής πολιτικής</a:t>
            </a:r>
          </a:p>
          <a:p>
            <a:pPr lvl="1" algn="just">
              <a:lnSpc>
                <a:spcPct val="150000"/>
              </a:lnSpc>
            </a:pPr>
            <a:r>
              <a:rPr lang="el-GR" sz="2800" dirty="0" smtClean="0">
                <a:solidFill>
                  <a:schemeClr val="tx1"/>
                </a:solidFill>
              </a:rPr>
              <a:t>Εντοπισμός σχολείων με αυξημένο πληθυσμό μαθητών με ειδικές εκπαιδευτικές ανάγκες</a:t>
            </a:r>
          </a:p>
          <a:p>
            <a:pPr marL="274320" lvl="1" indent="0" algn="just">
              <a:lnSpc>
                <a:spcPct val="150000"/>
              </a:lnSpc>
              <a:buNone/>
            </a:pPr>
            <a:r>
              <a:rPr lang="el-GR" sz="2800" dirty="0" smtClean="0">
                <a:solidFill>
                  <a:schemeClr val="tx1"/>
                </a:solidFill>
              </a:rPr>
              <a:t>Εφαρμογή : Μπορεί να ενταχθεί στα πλαίσια προγραμματισμένης αξιολόγησης</a:t>
            </a:r>
            <a:r>
              <a:rPr lang="en-US" sz="2800" dirty="0" smtClean="0">
                <a:solidFill>
                  <a:schemeClr val="tx1"/>
                </a:solidFill>
              </a:rPr>
              <a:t> </a:t>
            </a:r>
            <a:r>
              <a:rPr lang="el-GR" sz="2800" dirty="0" smtClean="0">
                <a:solidFill>
                  <a:schemeClr val="tx1"/>
                </a:solidFill>
              </a:rPr>
              <a:t>στην αρχή του έτους</a:t>
            </a:r>
          </a:p>
          <a:p>
            <a:pPr lvl="1" algn="just">
              <a:lnSpc>
                <a:spcPct val="150000"/>
              </a:lnSpc>
            </a:pPr>
            <a:endParaRPr lang="el-GR" sz="2800"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Μη-Σταθμισμένα  -</a:t>
            </a:r>
            <a:r>
              <a:rPr lang="en-US" b="1" dirty="0" smtClean="0">
                <a:solidFill>
                  <a:srgbClr val="C00000"/>
                </a:solidFill>
              </a:rPr>
              <a:t> </a:t>
            </a:r>
            <a:r>
              <a:rPr lang="el-GR" b="1" dirty="0" smtClean="0">
                <a:solidFill>
                  <a:srgbClr val="C00000"/>
                </a:solidFill>
              </a:rPr>
              <a:t> Άτυπα</a:t>
            </a:r>
            <a:endParaRPr lang="el-GR" b="1" dirty="0">
              <a:solidFill>
                <a:srgbClr val="C00000"/>
              </a:solidFill>
            </a:endParaRPr>
          </a:p>
        </p:txBody>
      </p:sp>
      <p:sp>
        <p:nvSpPr>
          <p:cNvPr id="3" name="2 - Θέση περιεχομένου"/>
          <p:cNvSpPr>
            <a:spLocks noGrp="1"/>
          </p:cNvSpPr>
          <p:nvPr>
            <p:ph sz="quarter" idx="1"/>
          </p:nvPr>
        </p:nvSpPr>
        <p:spPr>
          <a:xfrm>
            <a:off x="457200" y="1484784"/>
            <a:ext cx="8229600" cy="4672176"/>
          </a:xfrm>
        </p:spPr>
        <p:txBody>
          <a:bodyPr>
            <a:normAutofit/>
          </a:bodyPr>
          <a:lstStyle/>
          <a:p>
            <a:pPr lvl="1"/>
            <a:r>
              <a:rPr lang="el-GR" sz="2400" dirty="0" smtClean="0">
                <a:solidFill>
                  <a:schemeClr val="tx1"/>
                </a:solidFill>
              </a:rPr>
              <a:t>Δείγματα Μέτρησης </a:t>
            </a:r>
            <a:r>
              <a:rPr lang="el-GR" sz="2400" dirty="0">
                <a:solidFill>
                  <a:schemeClr val="tx1"/>
                </a:solidFill>
              </a:rPr>
              <a:t>με Βάση το Αναλυτικό Πρόγραμμα</a:t>
            </a:r>
            <a:endParaRPr lang="en-US" sz="2400" dirty="0">
              <a:solidFill>
                <a:schemeClr val="tx1"/>
              </a:solidFill>
            </a:endParaRPr>
          </a:p>
          <a:p>
            <a:pPr marL="274320" lvl="1" indent="0">
              <a:buNone/>
            </a:pPr>
            <a:r>
              <a:rPr lang="en-US" sz="2400" dirty="0">
                <a:solidFill>
                  <a:schemeClr val="tx1"/>
                </a:solidFill>
              </a:rPr>
              <a:t>   (Curriculum Based Measurement – CBM</a:t>
            </a:r>
            <a:r>
              <a:rPr lang="en-US" sz="2400" dirty="0" smtClean="0">
                <a:solidFill>
                  <a:schemeClr val="tx1"/>
                </a:solidFill>
              </a:rPr>
              <a:t>)</a:t>
            </a:r>
            <a:endParaRPr lang="el-GR" sz="2400" dirty="0">
              <a:solidFill>
                <a:schemeClr val="tx1"/>
              </a:solidFill>
            </a:endParaRPr>
          </a:p>
          <a:p>
            <a:pPr lvl="1"/>
            <a:r>
              <a:rPr lang="el-GR" sz="2400" dirty="0" smtClean="0">
                <a:solidFill>
                  <a:schemeClr val="tx1"/>
                </a:solidFill>
              </a:rPr>
              <a:t>Άλλες </a:t>
            </a:r>
            <a:r>
              <a:rPr lang="el-GR" sz="2400" dirty="0">
                <a:solidFill>
                  <a:schemeClr val="tx1"/>
                </a:solidFill>
              </a:rPr>
              <a:t>α</a:t>
            </a:r>
            <a:r>
              <a:rPr lang="el-GR" sz="2400" dirty="0" smtClean="0">
                <a:solidFill>
                  <a:schemeClr val="tx1"/>
                </a:solidFill>
              </a:rPr>
              <a:t>υτοσχέδιες κατασκευές με συγκεκριμένο στόχο</a:t>
            </a:r>
          </a:p>
          <a:p>
            <a:pPr marL="274320" lvl="1" indent="0">
              <a:buNone/>
            </a:pPr>
            <a:endParaRPr lang="el-GR" sz="2400" dirty="0" smtClean="0">
              <a:solidFill>
                <a:schemeClr val="tx1"/>
              </a:solidFill>
            </a:endParaRPr>
          </a:p>
          <a:p>
            <a:pPr marL="274320" lvl="1" indent="0">
              <a:buNone/>
            </a:pPr>
            <a:r>
              <a:rPr lang="el-GR" sz="2400" dirty="0" smtClean="0">
                <a:solidFill>
                  <a:schemeClr val="tx1"/>
                </a:solidFill>
              </a:rPr>
              <a:t>Γενικά :</a:t>
            </a:r>
            <a:endParaRPr lang="el-GR" sz="2000" dirty="0" smtClean="0"/>
          </a:p>
          <a:p>
            <a:pPr lvl="1"/>
            <a:r>
              <a:rPr lang="el-GR" sz="2400" dirty="0" smtClean="0">
                <a:solidFill>
                  <a:schemeClr val="tx1"/>
                </a:solidFill>
              </a:rPr>
              <a:t>Λιγότερο αξιόπιστα</a:t>
            </a:r>
          </a:p>
          <a:p>
            <a:pPr lvl="1"/>
            <a:r>
              <a:rPr lang="el-GR" sz="2400" dirty="0" smtClean="0">
                <a:solidFill>
                  <a:schemeClr val="tx1"/>
                </a:solidFill>
              </a:rPr>
              <a:t>Συγκρίνουν την επίδοση του μαθητή με δική του προηγούμενη ή επόμενη (ενδοατομική) </a:t>
            </a:r>
          </a:p>
          <a:p>
            <a:pPr lvl="1"/>
            <a:r>
              <a:rPr lang="el-GR" sz="2400" dirty="0" smtClean="0">
                <a:solidFill>
                  <a:schemeClr val="tx1"/>
                </a:solidFill>
              </a:rPr>
              <a:t>Πιο κοντά όμως στην εκπαιδευτική πράξη</a:t>
            </a:r>
          </a:p>
          <a:p>
            <a:endParaRPr lang="el-G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52400"/>
            <a:ext cx="8363272" cy="990600"/>
          </a:xfrm>
        </p:spPr>
        <p:txBody>
          <a:bodyPr>
            <a:normAutofit fontScale="90000"/>
          </a:bodyPr>
          <a:lstStyle/>
          <a:p>
            <a:pPr algn="ctr"/>
            <a:r>
              <a:rPr lang="el-GR" b="1" dirty="0" smtClean="0">
                <a:solidFill>
                  <a:srgbClr val="C00000"/>
                </a:solidFill>
              </a:rPr>
              <a:t>Επιτροπή  Έρευνας και</a:t>
            </a:r>
            <a:br>
              <a:rPr lang="el-GR" b="1" dirty="0" smtClean="0">
                <a:solidFill>
                  <a:srgbClr val="C00000"/>
                </a:solidFill>
              </a:rPr>
            </a:br>
            <a:r>
              <a:rPr lang="el-GR" b="1" dirty="0" smtClean="0">
                <a:solidFill>
                  <a:srgbClr val="C00000"/>
                </a:solidFill>
              </a:rPr>
              <a:t> η Ομάδα Πρόληψης του ΠΣΛ</a:t>
            </a:r>
            <a:endParaRPr lang="el-GR" b="1" dirty="0">
              <a:solidFill>
                <a:srgbClr val="C00000"/>
              </a:solidFill>
            </a:endParaRPr>
          </a:p>
        </p:txBody>
      </p:sp>
      <p:sp>
        <p:nvSpPr>
          <p:cNvPr id="3" name="2 - Θέση περιεχομένου"/>
          <p:cNvSpPr>
            <a:spLocks noGrp="1"/>
          </p:cNvSpPr>
          <p:nvPr>
            <p:ph sz="quarter" idx="1"/>
          </p:nvPr>
        </p:nvSpPr>
        <p:spPr/>
        <p:txBody>
          <a:bodyPr>
            <a:normAutofit/>
          </a:bodyPr>
          <a:lstStyle/>
          <a:p>
            <a:pPr algn="just">
              <a:lnSpc>
                <a:spcPct val="150000"/>
              </a:lnSpc>
            </a:pPr>
            <a:r>
              <a:rPr lang="el-GR" sz="2800" dirty="0" smtClean="0"/>
              <a:t>Έχουν σχεδιάσει και υλοποιήσει έρευνες που οδήγησαν στην δημιουργία τριών σημαντικών διαγνωστικών ή/και ανιχνευτικών εργαλείων για τις διαταραχών λόγου και ομιλίας.</a:t>
            </a:r>
          </a:p>
          <a:p>
            <a:pPr algn="just">
              <a:lnSpc>
                <a:spcPct val="150000"/>
              </a:lnSpc>
            </a:pPr>
            <a:endParaRPr lang="el-G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solidFill>
                  <a:srgbClr val="C00000"/>
                </a:solidFill>
              </a:rPr>
              <a:t>Δοκιμασία φωνητικής και</a:t>
            </a:r>
            <a:br>
              <a:rPr lang="el-GR" b="1" dirty="0" smtClean="0">
                <a:solidFill>
                  <a:srgbClr val="C00000"/>
                </a:solidFill>
              </a:rPr>
            </a:br>
            <a:r>
              <a:rPr lang="el-GR" b="1" dirty="0" smtClean="0">
                <a:solidFill>
                  <a:srgbClr val="C00000"/>
                </a:solidFill>
              </a:rPr>
              <a:t> φωνολογικής εξέλιξης </a:t>
            </a:r>
            <a:endParaRPr lang="el-GR" b="1" dirty="0">
              <a:solidFill>
                <a:srgbClr val="C00000"/>
              </a:solidFill>
            </a:endParaRPr>
          </a:p>
        </p:txBody>
      </p:sp>
      <p:sp>
        <p:nvSpPr>
          <p:cNvPr id="3" name="2 - Θέση περιεχομένου"/>
          <p:cNvSpPr>
            <a:spLocks noGrp="1"/>
          </p:cNvSpPr>
          <p:nvPr>
            <p:ph sz="quarter" idx="1"/>
          </p:nvPr>
        </p:nvSpPr>
        <p:spPr/>
        <p:txBody>
          <a:bodyPr>
            <a:normAutofit/>
          </a:bodyPr>
          <a:lstStyle/>
          <a:p>
            <a:pPr algn="just">
              <a:lnSpc>
                <a:spcPct val="150000"/>
              </a:lnSpc>
            </a:pPr>
            <a:r>
              <a:rPr lang="el-GR" sz="2800" dirty="0" smtClean="0"/>
              <a:t>Η δοκιμασία στηρίχθηκε στα αποτελέσματα αντίστοιχης  έρευνας  που πραγματοποιήθηκε από το 1989 -1992, σε αντιπροσωπευτικό δείγμα 300 παιδιών, ηλικίας 2;6 έως 6;0 ετών.</a:t>
            </a:r>
            <a:endParaRPr lang="el-GR"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C00000"/>
                </a:solidFill>
              </a:rPr>
              <a:t>Δοκιμασία φωνητικής και φωνολογικής εξέλιξης </a:t>
            </a:r>
            <a:endParaRPr lang="el-GR" dirty="0">
              <a:solidFill>
                <a:srgbClr val="C00000"/>
              </a:solidFill>
            </a:endParaRPr>
          </a:p>
        </p:txBody>
      </p:sp>
      <p:sp>
        <p:nvSpPr>
          <p:cNvPr id="3" name="2 - Θέση περιεχομένου"/>
          <p:cNvSpPr>
            <a:spLocks noGrp="1"/>
          </p:cNvSpPr>
          <p:nvPr>
            <p:ph sz="quarter" idx="1"/>
          </p:nvPr>
        </p:nvSpPr>
        <p:spPr/>
        <p:txBody>
          <a:bodyPr/>
          <a:lstStyle/>
          <a:p>
            <a:pPr algn="just">
              <a:lnSpc>
                <a:spcPct val="150000"/>
              </a:lnSpc>
            </a:pPr>
            <a:r>
              <a:rPr lang="el-GR" dirty="0" smtClean="0"/>
              <a:t>Αποτελεί  τη μοναδική σταθμισμένη δοκιμασία για την Ελληνική γλώσσα. Είναι ένα κλινικό εργαλείο απαραίτητο, τόσο για τη διάγνωση των προβλημάτων ομιλίας στην παιδική ηλικία όσο και για το σχεδιασμό προγραμμάτων αντιμετώπισης τους.</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err="1" smtClean="0">
                <a:solidFill>
                  <a:srgbClr val="C00000"/>
                </a:solidFill>
              </a:rPr>
              <a:t>ΜέταΦΩΝ</a:t>
            </a:r>
            <a:r>
              <a:rPr lang="el-GR" dirty="0" smtClean="0">
                <a:solidFill>
                  <a:srgbClr val="C00000"/>
                </a:solidFill>
              </a:rPr>
              <a:t> τεστ</a:t>
            </a:r>
            <a:endParaRPr lang="el-GR" dirty="0"/>
          </a:p>
        </p:txBody>
      </p:sp>
      <p:sp>
        <p:nvSpPr>
          <p:cNvPr id="5" name="4 - Θέση περιεχομένου"/>
          <p:cNvSpPr>
            <a:spLocks noGrp="1"/>
          </p:cNvSpPr>
          <p:nvPr>
            <p:ph sz="quarter" idx="1"/>
          </p:nvPr>
        </p:nvSpPr>
        <p:spPr/>
        <p:txBody>
          <a:bodyPr/>
          <a:lstStyle/>
          <a:p>
            <a:pPr>
              <a:lnSpc>
                <a:spcPct val="150000"/>
              </a:lnSpc>
            </a:pPr>
            <a:r>
              <a:rPr lang="el-GR" dirty="0" smtClean="0"/>
              <a:t>Τεστ </a:t>
            </a:r>
            <a:r>
              <a:rPr lang="el-GR" dirty="0" err="1" smtClean="0"/>
              <a:t>μεταφωνολογικής</a:t>
            </a:r>
            <a:r>
              <a:rPr lang="el-GR" dirty="0" smtClean="0"/>
              <a:t> ανάπτυξης και αναγνωστικής ετοιμότητας ως προς τη φωνολογική επίγνωση</a:t>
            </a:r>
          </a:p>
          <a:p>
            <a:pPr algn="just">
              <a:lnSpc>
                <a:spcPct val="150000"/>
              </a:lnSpc>
            </a:pPr>
            <a:endParaRPr lang="el-GR" dirty="0"/>
          </a:p>
        </p:txBody>
      </p:sp>
      <p:sp>
        <p:nvSpPr>
          <p:cNvPr id="6" name="5 - Θέση περιεχομένου"/>
          <p:cNvSpPr>
            <a:spLocks noGrp="1"/>
          </p:cNvSpPr>
          <p:nvPr>
            <p:ph sz="quarter" idx="2"/>
          </p:nvPr>
        </p:nvSpPr>
        <p:spPr/>
        <p:txBody>
          <a:bodyPr/>
          <a:lstStyle/>
          <a:p>
            <a:pPr>
              <a:lnSpc>
                <a:spcPct val="150000"/>
              </a:lnSpc>
            </a:pPr>
            <a:r>
              <a:rPr lang="el-GR" dirty="0" smtClean="0"/>
              <a:t>Το </a:t>
            </a:r>
            <a:r>
              <a:rPr lang="el-GR" dirty="0" err="1" smtClean="0"/>
              <a:t>ΜέταΦΩΝ</a:t>
            </a:r>
            <a:r>
              <a:rPr lang="el-GR" dirty="0" smtClean="0"/>
              <a:t> τεστ είναι ένα σταθμισμένο εργαλείο αξιολόγησης δεξιοτήτων φωνολογικής επίγνωσης για την ανίχνευση πιθανών δυσκολιών στην ανάγνωση και στη γραφή</a:t>
            </a:r>
          </a:p>
          <a:p>
            <a:pPr algn="just">
              <a:lnSpc>
                <a:spcPct val="150000"/>
              </a:lnSpc>
            </a:pP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err="1" smtClean="0">
                <a:solidFill>
                  <a:srgbClr val="C00000"/>
                </a:solidFill>
              </a:rPr>
              <a:t>ΜέταΦΩΝ</a:t>
            </a:r>
            <a:r>
              <a:rPr lang="el-GR" dirty="0" smtClean="0">
                <a:solidFill>
                  <a:srgbClr val="C00000"/>
                </a:solidFill>
              </a:rPr>
              <a:t> τεστ</a:t>
            </a:r>
            <a:endParaRPr lang="el-GR" dirty="0"/>
          </a:p>
        </p:txBody>
      </p:sp>
      <p:sp>
        <p:nvSpPr>
          <p:cNvPr id="6" name="5 - Θέση περιεχομένου"/>
          <p:cNvSpPr>
            <a:spLocks noGrp="1"/>
          </p:cNvSpPr>
          <p:nvPr>
            <p:ph sz="quarter" idx="1"/>
          </p:nvPr>
        </p:nvSpPr>
        <p:spPr/>
        <p:txBody>
          <a:bodyPr/>
          <a:lstStyle/>
          <a:p>
            <a:pPr algn="just">
              <a:lnSpc>
                <a:spcPct val="150000"/>
              </a:lnSpc>
            </a:pPr>
            <a:r>
              <a:rPr lang="el-GR" dirty="0" smtClean="0"/>
              <a:t>Το παρόν τεστ στηρίχτηκε στα αποτελέσματα του έργου «Από το Προφορικό στο Γραπτό λόγο-Έρευνα για την Ανάπτυξη της Φωνολογικής Ενημερότητας» που πραγματοποιήθηκε από το 1996-2006. Στην έρευνα συμμετείχαν 1225 παιδιά προσχολικής και πρώτης σχολικής ηλικίας.</a:t>
            </a:r>
          </a:p>
          <a:p>
            <a:pPr algn="just">
              <a:lnSpc>
                <a:spcPct val="150000"/>
              </a:lnSpc>
            </a:pP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52400"/>
            <a:ext cx="8291264" cy="684312"/>
          </a:xfrm>
        </p:spPr>
        <p:txBody>
          <a:bodyPr/>
          <a:lstStyle/>
          <a:p>
            <a:r>
              <a:rPr lang="el-GR" dirty="0" smtClean="0">
                <a:solidFill>
                  <a:srgbClr val="C00000"/>
                </a:solidFill>
              </a:rPr>
              <a:t>Το τεστ αποτελείται από δύο μέρη: Α μέρος </a:t>
            </a:r>
            <a:endParaRPr lang="el-GR" dirty="0"/>
          </a:p>
        </p:txBody>
      </p:sp>
      <p:sp>
        <p:nvSpPr>
          <p:cNvPr id="3" name="2 - Θέση περιεχομένου"/>
          <p:cNvSpPr>
            <a:spLocks noGrp="1"/>
          </p:cNvSpPr>
          <p:nvPr>
            <p:ph sz="quarter" idx="1"/>
          </p:nvPr>
        </p:nvSpPr>
        <p:spPr>
          <a:xfrm>
            <a:off x="251520" y="836712"/>
            <a:ext cx="8435280" cy="5320248"/>
          </a:xfrm>
        </p:spPr>
        <p:txBody>
          <a:bodyPr>
            <a:normAutofit fontScale="92500"/>
          </a:bodyPr>
          <a:lstStyle/>
          <a:p>
            <a:pPr algn="just">
              <a:lnSpc>
                <a:spcPct val="150000"/>
              </a:lnSpc>
            </a:pPr>
            <a:r>
              <a:rPr lang="el-GR" sz="2800" dirty="0" smtClean="0"/>
              <a:t>Το Αναπτυξιακό «</a:t>
            </a:r>
            <a:r>
              <a:rPr lang="el-GR" sz="2800" dirty="0" err="1" smtClean="0"/>
              <a:t>ΜέταΦΩΝ</a:t>
            </a:r>
            <a:r>
              <a:rPr lang="el-GR" sz="2800" dirty="0" smtClean="0"/>
              <a:t> τεστ» (ΠΛΗΡΗΣ ΧΟΡΗΓΗΣΗ) για τις ηλικίες 3;10-6;6 ετών, με διαγνωστικό χαρακτήρα για την προσχολική ηλικία.  Περιλαμβάνει 37 κριτήρια  χωρισμένα στα γλωσσολογικά επίπεδα ρίμας - συλλαβής - φωνήματος. Ερμηνεύει τα αποτελέσματα μέσω: </a:t>
            </a:r>
          </a:p>
          <a:p>
            <a:pPr algn="just">
              <a:lnSpc>
                <a:spcPct val="150000"/>
              </a:lnSpc>
            </a:pPr>
            <a:r>
              <a:rPr lang="el-GR" sz="2800" dirty="0" smtClean="0"/>
              <a:t>α) Διαγνωστικού Διαγράμματος Φωνολογικής Επίγνωσης, β) Αναπτυξιακού προφίλ φωνολογικής επίγνωσης </a:t>
            </a:r>
          </a:p>
          <a:p>
            <a:pPr algn="just">
              <a:lnSpc>
                <a:spcPct val="150000"/>
              </a:lnSpc>
            </a:pPr>
            <a:r>
              <a:rPr lang="el-GR" sz="2800" dirty="0" smtClean="0"/>
              <a:t>γ) Αναπτυξιακών ηλικιών. </a:t>
            </a:r>
          </a:p>
          <a:p>
            <a:pPr algn="just">
              <a:lnSpc>
                <a:spcPct val="150000"/>
              </a:lnSpc>
            </a:pPr>
            <a:endParaRPr lang="el-GR"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C00000"/>
                </a:solidFill>
              </a:rPr>
              <a:t>Το τεστ αποτελείται από δύο μέρη: Β μέρος </a:t>
            </a:r>
            <a:endParaRPr lang="el-GR" dirty="0"/>
          </a:p>
        </p:txBody>
      </p:sp>
      <p:sp>
        <p:nvSpPr>
          <p:cNvPr id="3" name="2 - Θέση περιεχομένου"/>
          <p:cNvSpPr>
            <a:spLocks noGrp="1"/>
          </p:cNvSpPr>
          <p:nvPr>
            <p:ph sz="quarter" idx="1"/>
          </p:nvPr>
        </p:nvSpPr>
        <p:spPr/>
        <p:txBody>
          <a:bodyPr>
            <a:normAutofit lnSpcReduction="10000"/>
          </a:bodyPr>
          <a:lstStyle/>
          <a:p>
            <a:pPr algn="just">
              <a:lnSpc>
                <a:spcPct val="150000"/>
              </a:lnSpc>
            </a:pPr>
            <a:r>
              <a:rPr lang="el-GR" sz="2800" dirty="0" smtClean="0"/>
              <a:t>Το Ανιχνευτικό «</a:t>
            </a:r>
            <a:r>
              <a:rPr lang="el-GR" sz="2800" dirty="0" err="1" smtClean="0"/>
              <a:t>ΜέταΦΩΝ</a:t>
            </a:r>
            <a:r>
              <a:rPr lang="el-GR" sz="2800" dirty="0" smtClean="0"/>
              <a:t> τεστ» (ΒΡΑΧΕΙΑ ΧΟΡΗΓΗΣΗ) για τις ηλικίες 5;0-7;0 ετών, για νήπια και μαθητές Α΄ Δημοτικού. Έχει ανιχνευτικό χαρακτήρα., με 15 κριτήρια αξιολόγησης της πλήρους χορήγησης. Αξιολογεί την Αναγνωστική Ετοιμότητα ως προς τη Φωνολογική Επίγνωση, παρέχει τη δυνατότητα έγκαιρου εντοπισμού και πρώιμης παρέμβασης μαθησιακών δυσκολιών.</a:t>
            </a:r>
          </a:p>
          <a:p>
            <a:pPr algn="just">
              <a:lnSpc>
                <a:spcPct val="150000"/>
              </a:lnSpc>
            </a:pP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1268760"/>
            <a:ext cx="4608512" cy="1296144"/>
          </a:xfrm>
        </p:spPr>
        <p:txBody>
          <a:bodyPr/>
          <a:lstStyle/>
          <a:p>
            <a:pPr>
              <a:lnSpc>
                <a:spcPct val="150000"/>
              </a:lnSpc>
            </a:pPr>
            <a:r>
              <a:rPr lang="el-GR" sz="2800" dirty="0" smtClean="0"/>
              <a:t>Στόχος  για παιδιά  3,9 έως 4,6 ετών</a:t>
            </a:r>
            <a:r>
              <a:rPr lang="el-GR" sz="3200" dirty="0" smtClean="0"/>
              <a:t>.</a:t>
            </a:r>
          </a:p>
        </p:txBody>
      </p:sp>
      <p:sp>
        <p:nvSpPr>
          <p:cNvPr id="6" name="5 - Θέση κειμένου"/>
          <p:cNvSpPr>
            <a:spLocks noGrp="1"/>
          </p:cNvSpPr>
          <p:nvPr>
            <p:ph type="body" idx="2"/>
          </p:nvPr>
        </p:nvSpPr>
        <p:spPr>
          <a:xfrm>
            <a:off x="4572000" y="1340768"/>
            <a:ext cx="4267200" cy="4721895"/>
          </a:xfrm>
        </p:spPr>
        <p:txBody>
          <a:bodyPr/>
          <a:lstStyle/>
          <a:p>
            <a:endParaRPr lang="el-GR" dirty="0" smtClean="0"/>
          </a:p>
          <a:p>
            <a:endParaRPr lang="el-GR" dirty="0"/>
          </a:p>
        </p:txBody>
      </p:sp>
      <p:sp>
        <p:nvSpPr>
          <p:cNvPr id="7" name="6 - Ορθογώνιο"/>
          <p:cNvSpPr/>
          <p:nvPr/>
        </p:nvSpPr>
        <p:spPr>
          <a:xfrm>
            <a:off x="251520" y="0"/>
            <a:ext cx="8496944" cy="1569660"/>
          </a:xfrm>
          <a:prstGeom prst="rect">
            <a:avLst/>
          </a:prstGeom>
        </p:spPr>
        <p:txBody>
          <a:bodyPr wrap="square">
            <a:spAutoFit/>
          </a:bodyPr>
          <a:lstStyle/>
          <a:p>
            <a:r>
              <a:rPr lang="el-GR" sz="3200" dirty="0" err="1" smtClean="0">
                <a:solidFill>
                  <a:srgbClr val="C00000"/>
                </a:solidFill>
              </a:rPr>
              <a:t>ΑνΟμιΛο</a:t>
            </a:r>
            <a:r>
              <a:rPr lang="el-GR" sz="3200" dirty="0" smtClean="0">
                <a:solidFill>
                  <a:srgbClr val="C00000"/>
                </a:solidFill>
              </a:rPr>
              <a:t> 4 - (4 ετών)</a:t>
            </a:r>
            <a:br>
              <a:rPr lang="el-GR" sz="3200" dirty="0" smtClean="0">
                <a:solidFill>
                  <a:srgbClr val="C00000"/>
                </a:solidFill>
              </a:rPr>
            </a:br>
            <a:r>
              <a:rPr lang="el-GR" sz="3200" dirty="0" smtClean="0">
                <a:solidFill>
                  <a:srgbClr val="C00000"/>
                </a:solidFill>
              </a:rPr>
              <a:t>(</a:t>
            </a:r>
            <a:r>
              <a:rPr lang="el-GR" sz="3200" dirty="0" err="1" smtClean="0">
                <a:solidFill>
                  <a:srgbClr val="C00000"/>
                </a:solidFill>
              </a:rPr>
              <a:t>ΑΝίχνευση</a:t>
            </a:r>
            <a:r>
              <a:rPr lang="el-GR" sz="3200" dirty="0" smtClean="0">
                <a:solidFill>
                  <a:srgbClr val="C00000"/>
                </a:solidFill>
              </a:rPr>
              <a:t> διαταραχών </a:t>
            </a:r>
            <a:r>
              <a:rPr lang="el-GR" sz="3200" dirty="0" err="1" smtClean="0">
                <a:solidFill>
                  <a:srgbClr val="C00000"/>
                </a:solidFill>
              </a:rPr>
              <a:t>ΟΜΙλίας</a:t>
            </a:r>
            <a:r>
              <a:rPr lang="el-GR" sz="3200" dirty="0" smtClean="0">
                <a:solidFill>
                  <a:srgbClr val="C00000"/>
                </a:solidFill>
              </a:rPr>
              <a:t> και </a:t>
            </a:r>
            <a:r>
              <a:rPr lang="el-GR" sz="3200" dirty="0" err="1" smtClean="0">
                <a:solidFill>
                  <a:srgbClr val="C00000"/>
                </a:solidFill>
              </a:rPr>
              <a:t>Λογου</a:t>
            </a:r>
            <a:r>
              <a:rPr lang="el-GR" sz="3200" dirty="0" smtClean="0">
                <a:solidFill>
                  <a:srgbClr val="C00000"/>
                </a:solidFill>
              </a:rPr>
              <a:t>) </a:t>
            </a:r>
            <a:br>
              <a:rPr lang="el-GR" sz="3200" dirty="0" smtClean="0">
                <a:solidFill>
                  <a:srgbClr val="C00000"/>
                </a:solidFill>
              </a:rPr>
            </a:br>
            <a:endParaRPr lang="el-GR" sz="3200" dirty="0"/>
          </a:p>
        </p:txBody>
      </p:sp>
      <p:sp>
        <p:nvSpPr>
          <p:cNvPr id="8" name="7 - Ορθογώνιο"/>
          <p:cNvSpPr/>
          <p:nvPr/>
        </p:nvSpPr>
        <p:spPr>
          <a:xfrm>
            <a:off x="251520" y="2420889"/>
            <a:ext cx="4536504" cy="3312368"/>
          </a:xfrm>
          <a:prstGeom prst="rect">
            <a:avLst/>
          </a:prstGeom>
        </p:spPr>
        <p:txBody>
          <a:bodyPr wrap="square">
            <a:spAutoFit/>
          </a:bodyPr>
          <a:lstStyle/>
          <a:p>
            <a:pPr algn="just">
              <a:lnSpc>
                <a:spcPct val="150000"/>
              </a:lnSpc>
              <a:buFont typeface="Arial" pitchFamily="34" charset="0"/>
              <a:buChar char="•"/>
            </a:pPr>
            <a:r>
              <a:rPr lang="el-GR" sz="2800" dirty="0" smtClean="0"/>
              <a:t>ο γρήγορος έλεγχος </a:t>
            </a:r>
          </a:p>
          <a:p>
            <a:pPr algn="just">
              <a:lnSpc>
                <a:spcPct val="150000"/>
              </a:lnSpc>
              <a:buFont typeface="Arial" pitchFamily="34" charset="0"/>
              <a:buChar char="•"/>
            </a:pPr>
            <a:r>
              <a:rPr lang="el-GR" sz="2800" dirty="0" smtClean="0"/>
              <a:t>της ομιλίας, </a:t>
            </a:r>
          </a:p>
          <a:p>
            <a:pPr algn="just">
              <a:lnSpc>
                <a:spcPct val="150000"/>
              </a:lnSpc>
              <a:buFont typeface="Arial" pitchFamily="34" charset="0"/>
              <a:buChar char="•"/>
            </a:pPr>
            <a:r>
              <a:rPr lang="el-GR" sz="2800" dirty="0" smtClean="0"/>
              <a:t>του λόγου, </a:t>
            </a:r>
          </a:p>
          <a:p>
            <a:pPr algn="just">
              <a:lnSpc>
                <a:spcPct val="150000"/>
              </a:lnSpc>
              <a:buFont typeface="Arial" pitchFamily="34" charset="0"/>
              <a:buChar char="•"/>
            </a:pPr>
            <a:r>
              <a:rPr lang="el-GR" sz="2800" dirty="0" smtClean="0"/>
              <a:t>της φωνής και της ροής της ομιλίας </a:t>
            </a:r>
          </a:p>
        </p:txBody>
      </p:sp>
      <p:pic>
        <p:nvPicPr>
          <p:cNvPr id="9" name="Θέση περιεχομένου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148063" y="1196752"/>
            <a:ext cx="3945829" cy="5256584"/>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467544" y="1556792"/>
            <a:ext cx="4051176" cy="4843463"/>
          </a:xfrm>
        </p:spPr>
        <p:txBody>
          <a:bodyPr>
            <a:normAutofit fontScale="85000" lnSpcReduction="20000"/>
          </a:bodyPr>
          <a:lstStyle/>
          <a:p>
            <a:pPr algn="just">
              <a:lnSpc>
                <a:spcPct val="150000"/>
              </a:lnSpc>
            </a:pPr>
            <a:r>
              <a:rPr lang="el-GR" sz="2800" dirty="0" smtClean="0"/>
              <a:t>Ενημερώνονται για την ανάπτυξη του λόγου του παιδιού τους</a:t>
            </a:r>
          </a:p>
          <a:p>
            <a:pPr algn="just">
              <a:lnSpc>
                <a:spcPct val="150000"/>
              </a:lnSpc>
            </a:pPr>
            <a:r>
              <a:rPr lang="el-GR" sz="2800" dirty="0" smtClean="0"/>
              <a:t>Παίρνουν συμβουλές για τη διευκόλυνση της διαδικασίας ανάπτυξης του λόγου</a:t>
            </a:r>
          </a:p>
          <a:p>
            <a:pPr algn="just">
              <a:lnSpc>
                <a:spcPct val="150000"/>
              </a:lnSpc>
            </a:pPr>
            <a:r>
              <a:rPr lang="el-GR" sz="2800" dirty="0" smtClean="0"/>
              <a:t>Παραπέμπονται, εφόσον χρειάζεται, σε </a:t>
            </a:r>
            <a:r>
              <a:rPr lang="el-GR" sz="2800" dirty="0" err="1" smtClean="0"/>
              <a:t>λογοπεδικό</a:t>
            </a:r>
            <a:r>
              <a:rPr lang="el-GR" sz="2800" dirty="0" smtClean="0"/>
              <a:t> για πλήρη αξιολόγηση.</a:t>
            </a:r>
          </a:p>
        </p:txBody>
      </p:sp>
      <p:sp>
        <p:nvSpPr>
          <p:cNvPr id="4" name="3 - Θέση περιεχομένου"/>
          <p:cNvSpPr>
            <a:spLocks noGrp="1"/>
          </p:cNvSpPr>
          <p:nvPr>
            <p:ph sz="quarter" idx="1"/>
          </p:nvPr>
        </p:nvSpPr>
        <p:spPr>
          <a:xfrm>
            <a:off x="251520" y="620688"/>
            <a:ext cx="4555232" cy="6480720"/>
          </a:xfrm>
        </p:spPr>
        <p:txBody>
          <a:bodyPr/>
          <a:lstStyle/>
          <a:p>
            <a:r>
              <a:rPr lang="el-GR" dirty="0" smtClean="0">
                <a:solidFill>
                  <a:srgbClr val="C00000"/>
                </a:solidFill>
              </a:rPr>
              <a:t>Οι γονείς με το </a:t>
            </a:r>
            <a:r>
              <a:rPr lang="el-GR" dirty="0" err="1" smtClean="0">
                <a:solidFill>
                  <a:srgbClr val="C00000"/>
                </a:solidFill>
              </a:rPr>
              <a:t>ΑνΟμιΛο</a:t>
            </a:r>
            <a:r>
              <a:rPr lang="el-GR" dirty="0" smtClean="0">
                <a:solidFill>
                  <a:srgbClr val="C00000"/>
                </a:solidFill>
              </a:rPr>
              <a:t> 4</a:t>
            </a:r>
            <a:br>
              <a:rPr lang="el-GR" dirty="0" smtClean="0">
                <a:solidFill>
                  <a:srgbClr val="C00000"/>
                </a:solidFill>
              </a:rPr>
            </a:br>
            <a:endParaRPr lang="el-GR" dirty="0"/>
          </a:p>
        </p:txBody>
      </p:sp>
      <p:pic>
        <p:nvPicPr>
          <p:cNvPr id="5" name="Θέση περιεχομένου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764704"/>
            <a:ext cx="3995936" cy="54427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lstStyle/>
          <a:p>
            <a:r>
              <a:rPr lang="el-GR" b="1" dirty="0" smtClean="0">
                <a:solidFill>
                  <a:schemeClr val="tx1"/>
                </a:solidFill>
              </a:rPr>
              <a:t>Για πρώτη φορά το 2007 στην Ελλάδα το Πανεπιστήμιο  Πατρών , μαζί με τα Πανεπιστήμια Αθηνών, Κρήτης και Θεσσαλίας και το ΙΕΛ ( Ινστιτούτο Επεξεργασίας Λόγου) συνεργάστηκαν και υλοποίησαν ένα </a:t>
            </a:r>
            <a:r>
              <a:rPr lang="el-GR" b="1" dirty="0" smtClean="0">
                <a:solidFill>
                  <a:schemeClr val="tx1"/>
                </a:solidFill>
              </a:rPr>
              <a:t>έργο </a:t>
            </a:r>
            <a:r>
              <a:rPr lang="el-GR" b="1" dirty="0" smtClean="0">
                <a:solidFill>
                  <a:schemeClr val="tx1"/>
                </a:solidFill>
              </a:rPr>
              <a:t>στάθμισης 12 διερευνητικών – ανιχνευτικών  εργαλείων  μαθησιακών δυσκολιών </a:t>
            </a:r>
          </a:p>
          <a:p>
            <a:r>
              <a:rPr lang="el-GR" b="1" dirty="0" smtClean="0">
                <a:solidFill>
                  <a:schemeClr val="tx1"/>
                </a:solidFill>
              </a:rPr>
              <a:t> Το έργο συγχρηματοδοτήθηκε από το Υπουργείο Παιδείας και την Ευρωπαϊκή Ένωση. </a:t>
            </a:r>
            <a:endParaRPr lang="el-GR"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29600" cy="990600"/>
          </a:xfrm>
        </p:spPr>
        <p:txBody>
          <a:bodyPr/>
          <a:lstStyle/>
          <a:p>
            <a:r>
              <a:rPr lang="el-GR" b="1" dirty="0" smtClean="0">
                <a:solidFill>
                  <a:srgbClr val="C00000"/>
                </a:solidFill>
              </a:rPr>
              <a:t>Γνωριμία με τα εργαλεία ….</a:t>
            </a:r>
            <a:endParaRPr lang="el-GR" b="1" dirty="0">
              <a:solidFill>
                <a:srgbClr val="C00000"/>
              </a:solidFill>
            </a:endParaRPr>
          </a:p>
        </p:txBody>
      </p:sp>
      <p:sp>
        <p:nvSpPr>
          <p:cNvPr id="3" name="2 - Θέση περιεχομένου"/>
          <p:cNvSpPr>
            <a:spLocks noGrp="1"/>
          </p:cNvSpPr>
          <p:nvPr>
            <p:ph sz="quarter" idx="1"/>
          </p:nvPr>
        </p:nvSpPr>
        <p:spPr/>
        <p:txBody>
          <a:bodyPr>
            <a:normAutofit fontScale="92500"/>
          </a:bodyPr>
          <a:lstStyle/>
          <a:p>
            <a:pPr algn="just">
              <a:lnSpc>
                <a:spcPct val="150000"/>
              </a:lnSpc>
            </a:pPr>
            <a:r>
              <a:rPr lang="el-GR" sz="2800" dirty="0" smtClean="0"/>
              <a:t>Τα εργαλεία αυτά απευθύνονται σε παιδιά ηλικίας 3 έως 15  ετών και οι σκοποί των εργαλείων αυτών είναι :</a:t>
            </a:r>
          </a:p>
          <a:p>
            <a:pPr lvl="0" algn="just">
              <a:lnSpc>
                <a:spcPct val="150000"/>
              </a:lnSpc>
            </a:pPr>
            <a:r>
              <a:rPr lang="el-GR" sz="2800" dirty="0" smtClean="0"/>
              <a:t>Η ανίχνευση των αναγνωστικών  δυσκολιών σε παιδιά Νηπιαγωγείου και Δημοτικού</a:t>
            </a:r>
          </a:p>
          <a:p>
            <a:pPr lvl="0" algn="just">
              <a:lnSpc>
                <a:spcPct val="150000"/>
              </a:lnSpc>
            </a:pPr>
            <a:r>
              <a:rPr lang="el-GR" sz="2800" dirty="0" smtClean="0"/>
              <a:t>Η διερεύνηση των δυσκολιών στην γραπτή έκφραση σε μαθητές των Γ, Δ, Ε, ΣΤ τάξεων του Δημοτικού Σχολείου.</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pPr lvl="0" algn="just">
              <a:lnSpc>
                <a:spcPct val="150000"/>
              </a:lnSpc>
            </a:pPr>
            <a:r>
              <a:rPr lang="el-GR" sz="2800" dirty="0" smtClean="0"/>
              <a:t>Η ανίχνευση διαταραχών λόγου και ομιλίας σε παιδιά 3 – 6 ετών .</a:t>
            </a:r>
          </a:p>
          <a:p>
            <a:pPr lvl="0" algn="just">
              <a:lnSpc>
                <a:spcPct val="150000"/>
              </a:lnSpc>
            </a:pPr>
            <a:r>
              <a:rPr lang="el-GR" sz="2800" dirty="0" smtClean="0"/>
              <a:t>Η ανίχνευση και διερεύνηση διαταραχών μνήμης και κατηγοριοποίησης στην διαδικασία της μάθησης σε παιδιά ηλικίας 5 – 12 ετών .</a:t>
            </a:r>
          </a:p>
        </p:txBody>
      </p:sp>
      <p:sp>
        <p:nvSpPr>
          <p:cNvPr id="4" name="3 - Ορθογώνιο"/>
          <p:cNvSpPr/>
          <p:nvPr/>
        </p:nvSpPr>
        <p:spPr>
          <a:xfrm>
            <a:off x="755576" y="260648"/>
            <a:ext cx="6336704" cy="584775"/>
          </a:xfrm>
          <a:prstGeom prst="rect">
            <a:avLst/>
          </a:prstGeom>
        </p:spPr>
        <p:txBody>
          <a:bodyPr wrap="square">
            <a:spAutoFit/>
          </a:bodyPr>
          <a:lstStyle/>
          <a:p>
            <a:r>
              <a:rPr lang="el-GR" sz="3200" b="1" dirty="0" smtClean="0">
                <a:solidFill>
                  <a:srgbClr val="C00000"/>
                </a:solidFill>
              </a:rPr>
              <a:t>Γνωριμία με τα εργαλεία ….</a:t>
            </a:r>
            <a:endParaRPr lang="el-G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Γνωριμία με τα εργαλεία ….</a:t>
            </a:r>
            <a:endParaRPr lang="el-GR" dirty="0"/>
          </a:p>
        </p:txBody>
      </p:sp>
      <p:sp>
        <p:nvSpPr>
          <p:cNvPr id="3" name="2 - Θέση περιεχομένου"/>
          <p:cNvSpPr>
            <a:spLocks noGrp="1"/>
          </p:cNvSpPr>
          <p:nvPr>
            <p:ph sz="quarter" idx="1"/>
          </p:nvPr>
        </p:nvSpPr>
        <p:spPr/>
        <p:txBody>
          <a:bodyPr>
            <a:normAutofit/>
          </a:bodyPr>
          <a:lstStyle/>
          <a:p>
            <a:pPr lvl="0" algn="just">
              <a:lnSpc>
                <a:spcPct val="150000"/>
              </a:lnSpc>
            </a:pPr>
            <a:r>
              <a:rPr lang="el-GR" sz="2800" dirty="0" smtClean="0"/>
              <a:t>Την ανίχνευση της ψυχοκοινωνικής προσαρμογής των μαθητών στην προσχολική και πρώτη σχολική ηλικία.</a:t>
            </a:r>
          </a:p>
          <a:p>
            <a:pPr lvl="0" algn="just">
              <a:lnSpc>
                <a:spcPct val="150000"/>
              </a:lnSpc>
            </a:pPr>
            <a:r>
              <a:rPr lang="el-GR" sz="2800" dirty="0" smtClean="0"/>
              <a:t>Τον  εντοπισμών  αναγνωστικών λαθών σε παιδιά 8 – 15 ετών.</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Προσαρμοσμένος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D8B25C"/>
      </a:hlink>
      <a:folHlink>
        <a:srgbClr val="F7B615"/>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TotalTime>
  <Words>1978</Words>
  <Application>Microsoft Office PowerPoint</Application>
  <PresentationFormat>On-screen Show (4:3)</PresentationFormat>
  <Paragraphs>409</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Ρίζες</vt:lpstr>
      <vt:lpstr>Σταθμισμένα  διερευνητικά  – ανιχνευτικά εργαλεία  μαθησιακών δυσκολιών &amp; λόγου  Προτάσεις εφαρμογής στα πλαίσια λειτουργίας των ΕΔΕΑΥ</vt:lpstr>
      <vt:lpstr>Διαδικασίες διαχείρισης περίπτωσης</vt:lpstr>
      <vt:lpstr>Ανίχνευση – Εντοπισμός (άτυπος)</vt:lpstr>
      <vt:lpstr> Μέσα Αξιολόγησης  - Τυπικά και άτυπα </vt:lpstr>
      <vt:lpstr>Μη-Σταθμισμένα  -  Άτυπα</vt:lpstr>
      <vt:lpstr>PowerPoint Presentation</vt:lpstr>
      <vt:lpstr>Γνωριμία με τα εργαλεία ….</vt:lpstr>
      <vt:lpstr>PowerPoint Presentation</vt:lpstr>
      <vt:lpstr>Γνωριμία με τα εργαλεία ….</vt:lpstr>
      <vt:lpstr>Γνωρίζοντας τα εργαλεία </vt:lpstr>
      <vt:lpstr>PowerPoint Presentation</vt:lpstr>
      <vt:lpstr>           Το τεστ απευθύνεται </vt:lpstr>
      <vt:lpstr> Περιγραφή τομέων και κλιμάκων Αξιολόγησης του Τεστ </vt:lpstr>
      <vt:lpstr>Κλίμακα 2 - Ανάγνωση λέξεων   (Α&amp;Β Δημοτικού)</vt:lpstr>
      <vt:lpstr>Κλίμακα 3  -  Αναγνωστική κατανόηση  (Α &amp; Β Δημοτικού) </vt:lpstr>
      <vt:lpstr> Γιατί εξετάζουμε τη φωνολογική επίγνωση στο Νηπιαγωγείο;  </vt:lpstr>
      <vt:lpstr>PowerPoint Presentation</vt:lpstr>
      <vt:lpstr>Κλίμακες αξιολόγησης Φωνολογικής επίγνωσης  (Νηπιαγωγείο , Α &amp; Β Δημοτικού)</vt:lpstr>
      <vt:lpstr>Βραχύχρονη μνήμη φωνολογικών πληροφοριών (Α &amp; Β Δημοτικού &amp; Νηπιαγωγείο) </vt:lpstr>
      <vt:lpstr>Επανάληψη ψευδολέξεων   (Α &amp; Β Δημοτικού  &amp; Νηπιαγωγείο}   </vt:lpstr>
      <vt:lpstr>PowerPoint Presentation</vt:lpstr>
      <vt:lpstr>PowerPoint Presentation</vt:lpstr>
      <vt:lpstr>PowerPoint Presentation</vt:lpstr>
      <vt:lpstr>PowerPoint Presentation</vt:lpstr>
      <vt:lpstr>Συνοψίζοντας …..</vt:lpstr>
      <vt:lpstr>Τεστ γραπτού λόγου </vt:lpstr>
      <vt:lpstr>Κλίμακες </vt:lpstr>
      <vt:lpstr>Τομείς που αξιολογούνται στο τεστ.</vt:lpstr>
      <vt:lpstr>Τεστ Ανάγνωσης  Τεστ Α</vt:lpstr>
      <vt:lpstr>PowerPoint Presentation</vt:lpstr>
      <vt:lpstr>Σκοπός του τεστ Ανάγνωσης </vt:lpstr>
      <vt:lpstr>Σκοπός του τεστ Ανάγνωσης </vt:lpstr>
      <vt:lpstr>PowerPoint Presentation</vt:lpstr>
      <vt:lpstr>Αξιολόγηση του τεστ Α της Ανάγνωσης  </vt:lpstr>
      <vt:lpstr>Αξιολόγηση του τεστ  Α </vt:lpstr>
      <vt:lpstr>Στόχοι του ΛΑΜΔΑ</vt:lpstr>
      <vt:lpstr>Στόχοι του ΛΑΜΔΑ</vt:lpstr>
      <vt:lpstr>PowerPoint Presentation</vt:lpstr>
      <vt:lpstr>PowerPoint Presentation</vt:lpstr>
      <vt:lpstr>PowerPoint Presentation</vt:lpstr>
      <vt:lpstr>Προφίλ χωρίς ΜΔ (Ν=50)</vt:lpstr>
      <vt:lpstr>Προφίλ χωρίς ΜΔ (Ν=18)</vt:lpstr>
      <vt:lpstr>Γλωσσική διαταραχή (Ν=10)</vt:lpstr>
      <vt:lpstr>Προφίλ δυσλεξίας (Ν=15)</vt:lpstr>
      <vt:lpstr>Προφίλ δυσλεξίας (Ν=15)</vt:lpstr>
      <vt:lpstr>Προτερήματα</vt:lpstr>
      <vt:lpstr>Προτερήματα</vt:lpstr>
      <vt:lpstr>Χρήση από τις ΕΔΕΑΥ ;</vt:lpstr>
      <vt:lpstr>Χρήση από τις ΕΔΕΑΥ ;</vt:lpstr>
      <vt:lpstr>Επιτροπή  Έρευνας και  η Ομάδα Πρόληψης του ΠΣΛ</vt:lpstr>
      <vt:lpstr>Δοκιμασία φωνητικής και  φωνολογικής εξέλιξης </vt:lpstr>
      <vt:lpstr>Δοκιμασία φωνητικής και φωνολογικής εξέλιξης </vt:lpstr>
      <vt:lpstr>ΜέταΦΩΝ τεστ</vt:lpstr>
      <vt:lpstr>ΜέταΦΩΝ τεστ</vt:lpstr>
      <vt:lpstr>Το τεστ αποτελείται από δύο μέρη: Α μέρος </vt:lpstr>
      <vt:lpstr>Το τεστ αποτελείται από δύο μέρη: Β μέρος </vt:lpstr>
      <vt:lpstr>Στόχος  για παιδιά  3,9 έως 4,6 ετών.</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Σταθμισμένα  διευρευνητικά  – ανιχνευτικά εργαλεία  – κριτήρια μαθησιακών δ</dc:title>
  <dc:creator>Anastasia</dc:creator>
  <cp:lastModifiedBy>Κουμαριώτη Ιωάννα (Koumarioti Ioanna)</cp:lastModifiedBy>
  <cp:revision>61</cp:revision>
  <dcterms:created xsi:type="dcterms:W3CDTF">2014-03-29T19:41:00Z</dcterms:created>
  <dcterms:modified xsi:type="dcterms:W3CDTF">2014-04-26T07:35:44Z</dcterms:modified>
</cp:coreProperties>
</file>