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5DA"/>
    <a:srgbClr val="D68B1C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433AE-B873-41B9-92AD-EA213588FE2A}" type="datetimeFigureOut">
              <a:rPr lang="el-GR" smtClean="0"/>
              <a:pPr/>
              <a:t>17/6/2016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36059-55B1-4B00-8DF8-3F429959172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5414165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4345230"/>
            <a:ext cx="6400800" cy="114086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4D11-CCFF-407C-A678-12376CA451FC}" type="datetime1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"Οι ΤΠΕ στη διδακτική πράξη: από τη θεωρία στην...τάξη"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7EA37-9FE8-4AFB-AAFC-197806DC3C7A}" type="datetime1">
              <a:rPr lang="en-US" smtClean="0"/>
              <a:pPr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"Οι ΤΠΕ στη διδακτική πράξη: από τη θεωρία στην...τάξη"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B250-0F58-4A2E-8F9E-9F567EEAFCA3}" type="datetime1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"Οι ΤΠΕ στη διδακτική πράξη: από τη θεωρία στην...τάξη"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C6D9-1FB8-45AC-AE5D-2022110CA7E6}" type="datetime1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"Οι ΤΠΕ στη διδακτική πράξη: από τη θεωρία στην...τάξη"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19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83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DC10D-D73D-4DE1-8462-7AB56E836830}" type="datetime1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"Οι ΤΠΕ στη διδακτική πράξη: από τη θεωρία στην...τάξη"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5" y="274637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677A-D7DE-4A0C-A6C8-D334935784F2}" type="datetime1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"Οι ΤΠΕ στη διδακτική πράξη: από τη θεωρία στην...τάξη"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8E9DE-B73C-4DAE-A7A4-4C9C92630C9A}" type="datetime1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"Οι ΤΠΕ στη διδακτική πράξη: από τη θεωρία στην...τάξη"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201AB-4638-42FD-A87B-74C5C1CF217E}" type="datetime1">
              <a:rPr lang="en-US" smtClean="0"/>
              <a:pPr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"Οι ΤΠΕ στη διδακτική πράξη: από τη θεωρία στην...τάξη"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C450-6149-4EDE-A209-324AF3D52D6E}" type="datetime1">
              <a:rPr lang="en-US" smtClean="0"/>
              <a:pPr/>
              <a:t>6/17/2016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"Οι ΤΠΕ στη διδακτική πράξη: από τη θεωρία στην...τάξη"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5CB0-29D4-4A0F-B9DA-29F2F969FE7D}" type="datetime1">
              <a:rPr lang="en-US" smtClean="0"/>
              <a:pPr/>
              <a:t>6/17/2016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"Οι ΤΠΕ στη διδακτική πράξη: από τη θεωρία στην...τάξη"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88FB0-EEBE-4421-8C6C-AFD5D8FF5CF2}" type="datetime1">
              <a:rPr lang="en-US" smtClean="0"/>
              <a:pPr/>
              <a:t>6/17/2016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"Οι ΤΠΕ στη διδακτική πράξη: από τη θεωρία στην...τάξη"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0FEC-E148-4723-A390-A09C0C45635F}" type="datetime1">
              <a:rPr lang="en-US" smtClean="0"/>
              <a:pPr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"Οι ΤΠΕ στη διδακτική πράξη: από τη θεωρία στην...τάξη"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6987D-0E6C-4A7B-AA4B-23E42F99659D}" type="datetime1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"Οι ΤΠΕ στη διδακτική πράξη: από τη θεωρία στην...τάξη"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5872280"/>
            <a:ext cx="7772400" cy="859205"/>
          </a:xfrm>
        </p:spPr>
        <p:txBody>
          <a:bodyPr>
            <a:normAutofit fontScale="90000"/>
          </a:bodyPr>
          <a:lstStyle/>
          <a:p>
            <a:pPr algn="r"/>
            <a:r>
              <a:rPr lang="el-GR" sz="1600" dirty="0" smtClean="0"/>
              <a:t>Ρένα Γ. </a:t>
            </a:r>
            <a:r>
              <a:rPr lang="el-GR" sz="1600" dirty="0" err="1" smtClean="0"/>
              <a:t>Ανδρικοπούλου</a:t>
            </a: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> Δρ. Ειδικής Αγωγής Παν/</a:t>
            </a:r>
            <a:r>
              <a:rPr lang="el-GR" sz="1600" dirty="0" err="1" smtClean="0"/>
              <a:t>μίου</a:t>
            </a:r>
            <a:r>
              <a:rPr lang="el-GR" sz="1600" dirty="0" smtClean="0"/>
              <a:t> Πατρών </a:t>
            </a:r>
            <a:br>
              <a:rPr lang="el-GR" sz="1600" dirty="0" smtClean="0"/>
            </a:br>
            <a:r>
              <a:rPr lang="el-GR" sz="1600" dirty="0" smtClean="0"/>
              <a:t>Φιλόλογος </a:t>
            </a:r>
            <a:r>
              <a:rPr lang="en-US" sz="1600" dirty="0" smtClean="0"/>
              <a:t>- </a:t>
            </a:r>
            <a:r>
              <a:rPr lang="el-GR" sz="1600" dirty="0" smtClean="0"/>
              <a:t>Διερμηνέας ΕΝΓ</a:t>
            </a:r>
            <a:br>
              <a:rPr lang="el-GR" sz="1600" dirty="0" smtClean="0"/>
            </a:b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55" y="5108755"/>
            <a:ext cx="8847740" cy="98816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 </a:t>
            </a:r>
          </a:p>
          <a:p>
            <a:pPr algn="ctr"/>
            <a:r>
              <a:rPr lang="el-GR" sz="3300" b="1" i="1" dirty="0" smtClean="0">
                <a:solidFill>
                  <a:srgbClr val="C00000"/>
                </a:solidFill>
              </a:rPr>
              <a:t>“Οι ΤΠΕ στην Διδακτική Πράξη:  Από τη θεωρία</a:t>
            </a:r>
            <a:r>
              <a:rPr lang="en-US" sz="3300" b="1" i="1" dirty="0" smtClean="0">
                <a:solidFill>
                  <a:srgbClr val="C00000"/>
                </a:solidFill>
              </a:rPr>
              <a:t> </a:t>
            </a:r>
            <a:r>
              <a:rPr lang="el-GR" sz="3300" b="1" i="1" dirty="0" err="1" smtClean="0">
                <a:solidFill>
                  <a:srgbClr val="C00000"/>
                </a:solidFill>
              </a:rPr>
              <a:t>στην…τάξη</a:t>
            </a:r>
            <a:r>
              <a:rPr lang="el-GR" sz="3300" b="1" i="1" dirty="0" smtClean="0">
                <a:solidFill>
                  <a:srgbClr val="C00000"/>
                </a:solidFill>
              </a:rPr>
              <a:t>”</a:t>
            </a:r>
            <a:endParaRPr lang="el-GR" sz="33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…κλείνοντας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96260" y="2360065"/>
            <a:ext cx="8229600" cy="391880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τους δοθεί η ευκαιρία ν’ αναπτύξουν τις ικανότητές τους, 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το πρόγραμμα δίνει ίσες ευκαιρίες σε όλους, 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πρώτοι εμείς, οι εκπαιδευτικοί τους, έχουμε υψηλά κίνητρα και προσδοκίες από αυτούς &amp; την εργασία τους, 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πρώτοι εμείς, οι εκπαιδευτικοί τους, πιστέψουμε ότι υπάρχουν </a:t>
            </a:r>
            <a:r>
              <a:rPr lang="el-GR" b="1" dirty="0" smtClean="0">
                <a:solidFill>
                  <a:srgbClr val="FFC000"/>
                </a:solidFill>
              </a:rPr>
              <a:t>απεριόριστες ευκαιρίες μάθησης  </a:t>
            </a:r>
            <a:r>
              <a:rPr lang="el-GR" dirty="0" smtClean="0"/>
              <a:t>μέσω της ΕΝΓ και των Νέων Τεχνολογιών</a:t>
            </a:r>
            <a:endParaRPr lang="el-GR" b="1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586835" y="6356350"/>
            <a:ext cx="3970330" cy="365125"/>
          </a:xfrm>
        </p:spPr>
        <p:txBody>
          <a:bodyPr/>
          <a:lstStyle/>
          <a:p>
            <a:r>
              <a:rPr lang="el-GR" dirty="0" smtClean="0"/>
              <a:t>"Οι ΤΠΕ στη διδακτική πράξη: από τη θεωρία </a:t>
            </a:r>
            <a:r>
              <a:rPr lang="el-GR" dirty="0" err="1" smtClean="0"/>
              <a:t>στην...τάξη</a:t>
            </a:r>
            <a:r>
              <a:rPr lang="el-GR" dirty="0" smtClean="0"/>
              <a:t>«</a:t>
            </a:r>
          </a:p>
          <a:p>
            <a:r>
              <a:rPr lang="el-GR" dirty="0" smtClean="0"/>
              <a:t>Δρ. Ρένα Γ. </a:t>
            </a:r>
            <a:r>
              <a:rPr lang="el-GR" dirty="0" err="1" smtClean="0"/>
              <a:t>Ανδρικοπούλου</a:t>
            </a: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z="2200" dirty="0" smtClean="0">
                <a:latin typeface="Segoe Script" pitchFamily="34" charset="0"/>
              </a:rPr>
              <a:t>Δρ. Ρένα Γ. </a:t>
            </a:r>
            <a:r>
              <a:rPr lang="el-GR" sz="2200" dirty="0" err="1" smtClean="0">
                <a:latin typeface="Segoe Script" pitchFamily="34" charset="0"/>
              </a:rPr>
              <a:t>Ανδρικοπούλου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n-US" dirty="0" smtClean="0"/>
              <a:t>rena_andrikopoulou28@yahoo.gr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01670" y="2665475"/>
            <a:ext cx="7940660" cy="1446275"/>
          </a:xfrm>
        </p:spPr>
        <p:txBody>
          <a:bodyPr>
            <a:noAutofit/>
          </a:bodyPr>
          <a:lstStyle/>
          <a:p>
            <a:pPr algn="ctr"/>
            <a:r>
              <a:rPr lang="el-GR" sz="3600" b="1" dirty="0" smtClean="0">
                <a:solidFill>
                  <a:srgbClr val="C00000"/>
                </a:solidFill>
              </a:rPr>
              <a:t>Σας ευχαριστώ </a:t>
            </a:r>
            <a:endParaRPr lang="en-US" sz="3600" b="1" dirty="0" smtClean="0">
              <a:solidFill>
                <a:srgbClr val="C00000"/>
              </a:solidFill>
            </a:endParaRPr>
          </a:p>
          <a:p>
            <a:pPr algn="ctr"/>
            <a:r>
              <a:rPr lang="el-GR" sz="3600" b="1" dirty="0" smtClean="0">
                <a:solidFill>
                  <a:srgbClr val="C00000"/>
                </a:solidFill>
              </a:rPr>
              <a:t>για τον χρόνο σας &amp; την προσοχή σας</a:t>
            </a:r>
            <a:endParaRPr lang="el-GR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l-GR" b="1" dirty="0" smtClean="0"/>
              <a:t>ΤΠΕ Β΄ ΕΠΙΠΕΔΟΥ, 5</a:t>
            </a:r>
            <a:r>
              <a:rPr lang="el-GR" b="1" baseline="30000" dirty="0" smtClean="0"/>
              <a:t>η</a:t>
            </a:r>
            <a:r>
              <a:rPr lang="el-GR" b="1" dirty="0" smtClean="0"/>
              <a:t> Φάση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2054655"/>
            <a:ext cx="8551480" cy="4123035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ΤΕΕ ΕΙΔΙΚΗΣ ΑΓΩΓΗΣ Α΄ &amp; Β΄ ΒΑΘΜΙΔΑΣ ΠΑΤΡΑΣ</a:t>
            </a:r>
            <a:endParaRPr lang="en-US" sz="3200" dirty="0" smtClean="0"/>
          </a:p>
          <a:p>
            <a:r>
              <a:rPr lang="el-GR" sz="3200" dirty="0" smtClean="0"/>
              <a:t>18</a:t>
            </a:r>
            <a:r>
              <a:rPr lang="el-GR" sz="3200" baseline="30000" dirty="0" smtClean="0"/>
              <a:t>ο</a:t>
            </a:r>
            <a:r>
              <a:rPr lang="el-GR" sz="3200" dirty="0" smtClean="0"/>
              <a:t> Γυμνάσιο Πάτρας, Τμήματα &amp; </a:t>
            </a:r>
            <a:r>
              <a:rPr lang="el-GR" sz="3200" dirty="0" err="1" smtClean="0"/>
              <a:t>Λυκειακές</a:t>
            </a:r>
            <a:r>
              <a:rPr lang="el-GR" sz="3200" dirty="0" smtClean="0"/>
              <a:t> Τάξεις Κωφών/βαρήκοων</a:t>
            </a:r>
            <a:endParaRPr lang="en-US" sz="3200" dirty="0" smtClean="0"/>
          </a:p>
          <a:p>
            <a:r>
              <a:rPr lang="el-GR" sz="3200" dirty="0" smtClean="0"/>
              <a:t>Α΄ Γυμνασίου -  Γ΄ Γυμνασίου</a:t>
            </a:r>
            <a:endParaRPr lang="en-US" sz="3200" dirty="0" smtClean="0"/>
          </a:p>
          <a:p>
            <a:r>
              <a:rPr lang="el-GR" sz="3200" dirty="0" smtClean="0"/>
              <a:t>Μαθητές: με νοητική υστέρηση, διάσπαση προσοχής, </a:t>
            </a:r>
            <a:r>
              <a:rPr lang="el-GR" sz="3200" dirty="0" err="1" smtClean="0"/>
              <a:t>υπερκινητικότητα</a:t>
            </a:r>
            <a:r>
              <a:rPr lang="el-GR" sz="3200" dirty="0" smtClean="0"/>
              <a:t>, αυτισμό. </a:t>
            </a:r>
            <a:r>
              <a:rPr lang="el-GR" sz="3200" smtClean="0"/>
              <a:t>Κώφωση/βαρηκοΐα.</a:t>
            </a:r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128719" y="6356350"/>
            <a:ext cx="4733855" cy="365125"/>
          </a:xfrm>
        </p:spPr>
        <p:txBody>
          <a:bodyPr/>
          <a:lstStyle/>
          <a:p>
            <a:r>
              <a:rPr lang="el-GR" sz="1400" dirty="0" smtClean="0"/>
              <a:t>"Οι ΤΠΕ στη διδακτική πράξη: από τη θεωρία </a:t>
            </a:r>
            <a:r>
              <a:rPr lang="el-GR" sz="1400" dirty="0" err="1" smtClean="0"/>
              <a:t>στην...τάξη</a:t>
            </a:r>
            <a:r>
              <a:rPr lang="el-GR" sz="1400" dirty="0" smtClean="0"/>
              <a:t>«</a:t>
            </a:r>
          </a:p>
          <a:p>
            <a:r>
              <a:rPr lang="el-GR" sz="1400" dirty="0" smtClean="0"/>
              <a:t>Δρ. Ρένα Γ. </a:t>
            </a:r>
            <a:r>
              <a:rPr lang="el-GR" sz="1400" dirty="0" err="1" smtClean="0"/>
              <a:t>Ανδρικοπούλου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65195" y="222195"/>
            <a:ext cx="7016195" cy="1143000"/>
          </a:xfrm>
        </p:spPr>
        <p:txBody>
          <a:bodyPr/>
          <a:lstStyle/>
          <a:p>
            <a:pPr algn="l"/>
            <a:r>
              <a:rPr lang="el-GR" b="1" dirty="0" smtClean="0"/>
              <a:t>Διδακτικές παρεμβάσεις: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2395" y="1749245"/>
            <a:ext cx="7321605" cy="4275740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Α΄ Γυμνασίου, Αρχαία Ελληνική Γραμματεία -Ομήρου Οδύσσεια</a:t>
            </a:r>
            <a:endParaRPr lang="en-US" sz="3600" dirty="0" smtClean="0"/>
          </a:p>
          <a:p>
            <a:r>
              <a:rPr lang="el-GR" sz="3600" dirty="0" smtClean="0"/>
              <a:t>Α΄ Γυμνασίου, Νεοελληνική Γλώσσα</a:t>
            </a:r>
            <a:endParaRPr lang="en-US" sz="3600" dirty="0" smtClean="0"/>
          </a:p>
          <a:p>
            <a:r>
              <a:rPr lang="el-GR" sz="3600" dirty="0" smtClean="0"/>
              <a:t>Γ΄ Γυμνασίου, Νεοελληνική Γλώσσα</a:t>
            </a:r>
            <a:endParaRPr lang="en-US" sz="3600" dirty="0" smtClean="0"/>
          </a:p>
          <a:p>
            <a:pPr>
              <a:buNone/>
            </a:pPr>
            <a:endParaRPr lang="en-US" sz="3600" dirty="0" smtClean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739539" y="6356350"/>
            <a:ext cx="4123035" cy="365125"/>
          </a:xfrm>
        </p:spPr>
        <p:txBody>
          <a:bodyPr/>
          <a:lstStyle/>
          <a:p>
            <a:r>
              <a:rPr lang="el-GR" dirty="0" smtClean="0"/>
              <a:t>"Οι ΤΠΕ στη διδακτική πράξη: από τη θεωρία </a:t>
            </a:r>
            <a:r>
              <a:rPr lang="el-GR" dirty="0" err="1" smtClean="0"/>
              <a:t>στην...τάξη</a:t>
            </a:r>
            <a:r>
              <a:rPr lang="el-GR" dirty="0" smtClean="0"/>
              <a:t>«</a:t>
            </a:r>
          </a:p>
          <a:p>
            <a:r>
              <a:rPr lang="el-GR" dirty="0" smtClean="0"/>
              <a:t>Δρ. Ρένα Γ. </a:t>
            </a:r>
            <a:r>
              <a:rPr lang="el-GR" dirty="0" err="1" smtClean="0"/>
              <a:t>Ανδρικοπούλου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555" y="222195"/>
            <a:ext cx="8229600" cy="1143000"/>
          </a:xfrm>
        </p:spPr>
        <p:txBody>
          <a:bodyPr/>
          <a:lstStyle/>
          <a:p>
            <a:pPr algn="l"/>
            <a:r>
              <a:rPr lang="el-GR" b="1" dirty="0" smtClean="0"/>
              <a:t>Στόχοι: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1670" y="2970885"/>
            <a:ext cx="6871725" cy="30541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l-GR" sz="2800" dirty="0" smtClean="0"/>
              <a:t> Σχεδιασμός δραστηριοτήτων  με παιγνιώδη χαρακτήρα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/>
              <a:t> Συμμετοχή των παιδιών με ευχαρίστηση &amp; προθυμία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/>
              <a:t>Προσέγγιση των γλωσσικών/φιλολογικών μαθημάτων  με τις νέες τεχνολογίες με τρόπο ελκυστικό 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96260" y="5566870"/>
            <a:ext cx="4040188" cy="5917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7778805" y="1882907"/>
            <a:ext cx="899760" cy="639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8236920" y="2512770"/>
            <a:ext cx="441645" cy="303505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586835" y="6356350"/>
            <a:ext cx="4123035" cy="365125"/>
          </a:xfrm>
        </p:spPr>
        <p:txBody>
          <a:bodyPr/>
          <a:lstStyle/>
          <a:p>
            <a:r>
              <a:rPr lang="el-GR" dirty="0" smtClean="0"/>
              <a:t>"Οι ΤΠΕ στη διδακτική πράξη: από τη θεωρία </a:t>
            </a:r>
            <a:r>
              <a:rPr lang="el-GR" dirty="0" err="1" smtClean="0"/>
              <a:t>στην...τάξη</a:t>
            </a:r>
            <a:r>
              <a:rPr lang="el-GR" dirty="0" smtClean="0"/>
              <a:t>«</a:t>
            </a:r>
          </a:p>
          <a:p>
            <a:r>
              <a:rPr lang="el-GR" dirty="0" smtClean="0"/>
              <a:t>Δρ. Ρένα Γ. </a:t>
            </a:r>
            <a:r>
              <a:rPr lang="el-GR" dirty="0" err="1" smtClean="0"/>
              <a:t>Ανδρικοπούλου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Διαφοροποιημένη παρέμβαση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96260" y="1596540"/>
            <a:ext cx="8704186" cy="3918803"/>
          </a:xfrm>
        </p:spPr>
        <p:txBody>
          <a:bodyPr>
            <a:noAutofit/>
          </a:bodyPr>
          <a:lstStyle/>
          <a:p>
            <a:r>
              <a:rPr lang="el-GR" sz="3200" dirty="0" smtClean="0"/>
              <a:t>Λαμβάνοντας υπ’ όψιν τα γενικά χαρακτηριστικά Κωφών/βαρήκοων μαθητών:</a:t>
            </a:r>
          </a:p>
          <a:p>
            <a:pPr>
              <a:buFontTx/>
              <a:buChar char="-"/>
            </a:pPr>
            <a:r>
              <a:rPr lang="el-GR" sz="3200" dirty="0" smtClean="0"/>
              <a:t>Οπτική φύση &amp; λειτουργία,</a:t>
            </a:r>
          </a:p>
          <a:p>
            <a:pPr>
              <a:buFontTx/>
              <a:buChar char="-"/>
            </a:pPr>
            <a:r>
              <a:rPr lang="el-GR" sz="3200" dirty="0" smtClean="0"/>
              <a:t>Αντιλαμβάνονται τον κόσμο μέσω της όρασής τους </a:t>
            </a:r>
          </a:p>
          <a:p>
            <a:pPr>
              <a:buFontTx/>
              <a:buChar char="-"/>
            </a:pPr>
            <a:r>
              <a:rPr lang="el-GR" sz="3200" dirty="0" smtClean="0"/>
              <a:t>Πρόσληψη πληροφοριών γίνεται κύρια μέσω αυτής,</a:t>
            </a:r>
          </a:p>
          <a:p>
            <a:pPr>
              <a:buFontTx/>
              <a:buChar char="-"/>
            </a:pPr>
            <a:r>
              <a:rPr lang="el-GR" sz="3200" dirty="0" smtClean="0"/>
              <a:t>Δομούν τον κόσμο και τη γλώσσα μέσω των οπτικών εμπειριών τους </a:t>
            </a:r>
            <a:endParaRPr lang="el-GR" sz="32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739539" y="6356350"/>
            <a:ext cx="3817625" cy="365125"/>
          </a:xfrm>
        </p:spPr>
        <p:txBody>
          <a:bodyPr/>
          <a:lstStyle/>
          <a:p>
            <a:r>
              <a:rPr lang="el-GR" dirty="0" smtClean="0"/>
              <a:t>"Οι ΤΠΕ στη διδακτική πράξη: από τη θεωρία </a:t>
            </a:r>
            <a:r>
              <a:rPr lang="el-GR" dirty="0" err="1" smtClean="0"/>
              <a:t>στην...τάξη</a:t>
            </a:r>
            <a:r>
              <a:rPr lang="el-GR" dirty="0" smtClean="0"/>
              <a:t>«</a:t>
            </a:r>
          </a:p>
          <a:p>
            <a:r>
              <a:rPr lang="el-GR" dirty="0" smtClean="0"/>
              <a:t>Δρ. Ρένα Γ. </a:t>
            </a:r>
            <a:r>
              <a:rPr lang="el-GR" dirty="0" err="1" smtClean="0"/>
              <a:t>Ανδρικοπούλου</a:t>
            </a: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8373155" cy="1143000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Διαφοροποιημένη παρέμβαση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01670" y="2818180"/>
            <a:ext cx="8229600" cy="244328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Χρήση Ελληνικής Νοηματικής Γλώσσας (ΕΝΓ)</a:t>
            </a:r>
          </a:p>
          <a:p>
            <a:pPr>
              <a:buNone/>
            </a:pPr>
            <a:endParaRPr lang="el-GR" sz="3200" dirty="0" smtClean="0"/>
          </a:p>
          <a:p>
            <a:r>
              <a:rPr lang="el-GR" sz="3200" dirty="0" smtClean="0"/>
              <a:t>Παροχή </a:t>
            </a:r>
            <a:r>
              <a:rPr lang="el-GR" sz="3200" dirty="0" err="1" smtClean="0"/>
              <a:t>οπτικοποιημένων</a:t>
            </a:r>
            <a:r>
              <a:rPr lang="el-GR" sz="3200" dirty="0" smtClean="0"/>
              <a:t> πληροφοριών</a:t>
            </a:r>
          </a:p>
          <a:p>
            <a:endParaRPr lang="el-GR" sz="32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586835" y="6356350"/>
            <a:ext cx="3970330" cy="365125"/>
          </a:xfrm>
        </p:spPr>
        <p:txBody>
          <a:bodyPr/>
          <a:lstStyle/>
          <a:p>
            <a:r>
              <a:rPr lang="el-GR" dirty="0" smtClean="0"/>
              <a:t>"Οι ΤΠΕ στη διδακτική πράξη: από τη θεωρία </a:t>
            </a:r>
            <a:r>
              <a:rPr lang="el-GR" dirty="0" err="1" smtClean="0"/>
              <a:t>στην...τάξη</a:t>
            </a:r>
            <a:r>
              <a:rPr lang="el-GR" dirty="0" smtClean="0"/>
              <a:t>«</a:t>
            </a:r>
          </a:p>
          <a:p>
            <a:r>
              <a:rPr lang="el-GR" dirty="0" smtClean="0"/>
              <a:t>Δρ. Ρένα Γ. </a:t>
            </a:r>
            <a:r>
              <a:rPr lang="el-GR" dirty="0" err="1" smtClean="0"/>
              <a:t>Ανδρικοπούλου</a:t>
            </a: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55" y="69490"/>
            <a:ext cx="8229600" cy="1143000"/>
          </a:xfrm>
        </p:spPr>
        <p:txBody>
          <a:bodyPr/>
          <a:lstStyle/>
          <a:p>
            <a:r>
              <a:rPr lang="el-GR" b="1" dirty="0" smtClean="0"/>
              <a:t>Τι διαπιστώσαμε;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48965" y="1901950"/>
            <a:ext cx="8229600" cy="4428445"/>
          </a:xfrm>
        </p:spPr>
        <p:txBody>
          <a:bodyPr>
            <a:normAutofit/>
          </a:bodyPr>
          <a:lstStyle/>
          <a:p>
            <a:r>
              <a:rPr lang="el-GR" dirty="0" smtClean="0"/>
              <a:t>Οι Κωφοί/βαρήκοοι μαθητές μπορούν</a:t>
            </a:r>
          </a:p>
          <a:p>
            <a:pPr>
              <a:buNone/>
            </a:pPr>
            <a:r>
              <a:rPr lang="el-GR" dirty="0" smtClean="0"/>
              <a:t> (Α) να καλύψουν</a:t>
            </a:r>
          </a:p>
          <a:p>
            <a:pPr>
              <a:buFontTx/>
              <a:buChar char="-"/>
            </a:pPr>
            <a:r>
              <a:rPr lang="el-GR" dirty="0" smtClean="0"/>
              <a:t>το ίδιο περιεχόμενο (το τι μαθαίνει ο μαθητής), </a:t>
            </a:r>
          </a:p>
          <a:p>
            <a:pPr>
              <a:buFontTx/>
              <a:buChar char="-"/>
            </a:pPr>
            <a:r>
              <a:rPr lang="el-GR" dirty="0" smtClean="0"/>
              <a:t>το ίδιο γνωστικό αντικείμενο,</a:t>
            </a:r>
          </a:p>
          <a:p>
            <a:pPr>
              <a:buFontTx/>
              <a:buChar char="-"/>
            </a:pPr>
            <a:r>
              <a:rPr lang="el-GR" dirty="0" smtClean="0"/>
              <a:t>τις ίδιες έννοιες, </a:t>
            </a:r>
          </a:p>
          <a:p>
            <a:pPr>
              <a:buFontTx/>
              <a:buChar char="-"/>
            </a:pPr>
            <a:r>
              <a:rPr lang="el-GR" dirty="0" smtClean="0"/>
              <a:t>τις ίδιες γνώσεις, αξίες δεξιότητες κ.λπ. </a:t>
            </a:r>
          </a:p>
          <a:p>
            <a:pPr>
              <a:buNone/>
            </a:pPr>
            <a:r>
              <a:rPr lang="el-GR" dirty="0" smtClean="0"/>
              <a:t>(Β) να εκτελέσουν με επιτυχία εργασίες σε αντίστοιχα επίπεδα με αυτά των </a:t>
            </a:r>
            <a:r>
              <a:rPr lang="el-GR" dirty="0" err="1" smtClean="0"/>
              <a:t>ακουόντων</a:t>
            </a:r>
            <a:r>
              <a:rPr lang="el-GR" dirty="0" smtClean="0"/>
              <a:t> συνομηλίκων τους</a:t>
            </a:r>
          </a:p>
          <a:p>
            <a:pPr>
              <a:buFontTx/>
              <a:buChar char="-"/>
            </a:pP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434129" y="6356350"/>
            <a:ext cx="4428445" cy="365125"/>
          </a:xfrm>
        </p:spPr>
        <p:txBody>
          <a:bodyPr/>
          <a:lstStyle/>
          <a:p>
            <a:r>
              <a:rPr lang="el-GR" dirty="0" smtClean="0"/>
              <a:t>"Οι ΤΠΕ στη διδακτική πράξη: από τη θεωρία </a:t>
            </a:r>
            <a:r>
              <a:rPr lang="el-GR" dirty="0" err="1" smtClean="0"/>
              <a:t>στην...τάξη</a:t>
            </a:r>
            <a:r>
              <a:rPr lang="el-GR" dirty="0" smtClean="0"/>
              <a:t>«</a:t>
            </a:r>
          </a:p>
          <a:p>
            <a:r>
              <a:rPr lang="el-GR" dirty="0" smtClean="0"/>
              <a:t>Δρ. Ρένα Γ. </a:t>
            </a:r>
            <a:r>
              <a:rPr lang="el-GR" dirty="0" err="1" smtClean="0"/>
              <a:t>Ανδρικοπούλου</a:t>
            </a: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55" y="222195"/>
            <a:ext cx="8229600" cy="1143000"/>
          </a:xfrm>
        </p:spPr>
        <p:txBody>
          <a:bodyPr/>
          <a:lstStyle/>
          <a:p>
            <a:r>
              <a:rPr lang="el-GR" b="1" dirty="0" smtClean="0"/>
              <a:t>….όταν….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55" y="2512770"/>
            <a:ext cx="8704185" cy="3918803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έχουμε διασφαλίσει την ανεμπόδιστη πρόσβαση σε μία φυσική γλώσσα κι αυτή είναι η Νοηματική Γλώσσα</a:t>
            </a:r>
          </a:p>
          <a:p>
            <a:pPr>
              <a:buNone/>
            </a:pPr>
            <a:endParaRPr lang="el-GR" sz="3200" dirty="0" smtClean="0"/>
          </a:p>
          <a:p>
            <a:r>
              <a:rPr lang="el-GR" sz="3200" dirty="0" smtClean="0"/>
              <a:t>έχουμε διασφαλίσει την χρήση της Νοηματικής ως γλώσσα επικοινωνίας και ως εργαλείο διδασκαλίας </a:t>
            </a:r>
            <a:endParaRPr lang="el-GR" sz="32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586835" y="6356350"/>
            <a:ext cx="3817625" cy="365125"/>
          </a:xfrm>
        </p:spPr>
        <p:txBody>
          <a:bodyPr/>
          <a:lstStyle/>
          <a:p>
            <a:r>
              <a:rPr lang="el-GR" dirty="0" smtClean="0"/>
              <a:t>"Οι ΤΠΕ στη διδακτική πράξη: από τη θεωρία </a:t>
            </a:r>
            <a:r>
              <a:rPr lang="el-GR" dirty="0" err="1" smtClean="0"/>
              <a:t>στην...τάξη</a:t>
            </a:r>
            <a:r>
              <a:rPr lang="el-GR" dirty="0" smtClean="0"/>
              <a:t>«</a:t>
            </a:r>
          </a:p>
          <a:p>
            <a:r>
              <a:rPr lang="el-GR" dirty="0" smtClean="0"/>
              <a:t>Δρ. Ρένα Γ. </a:t>
            </a:r>
            <a:r>
              <a:rPr lang="el-GR" dirty="0" err="1" smtClean="0"/>
              <a:t>Ανδρικοπούλου</a:t>
            </a: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55" y="69490"/>
            <a:ext cx="8229600" cy="1143000"/>
          </a:xfrm>
        </p:spPr>
        <p:txBody>
          <a:bodyPr/>
          <a:lstStyle/>
          <a:p>
            <a:r>
              <a:rPr lang="el-GR" b="1" dirty="0" smtClean="0"/>
              <a:t>Κλείνοντας…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48965" y="2939197"/>
            <a:ext cx="8229600" cy="3918803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είναι ωφέλιμο να έχουμε στο νου μας ότι οι Κωφοί μαθητές μπορούν να εκπαιδευτούν &amp; να πετύχουν υψηλή ακαδημαϊκή πρόοδο, όταν…</a:t>
            </a:r>
            <a:endParaRPr lang="el-GR" sz="32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434130" y="6356350"/>
            <a:ext cx="4275740" cy="365125"/>
          </a:xfrm>
        </p:spPr>
        <p:txBody>
          <a:bodyPr/>
          <a:lstStyle/>
          <a:p>
            <a:r>
              <a:rPr lang="el-GR" dirty="0" smtClean="0"/>
              <a:t>"Οι ΤΠΕ στη διδακτική πράξη: από τη θεωρία </a:t>
            </a:r>
            <a:r>
              <a:rPr lang="el-GR" dirty="0" err="1" smtClean="0"/>
              <a:t>στην...τάξη</a:t>
            </a:r>
            <a:r>
              <a:rPr lang="el-GR" dirty="0" smtClean="0"/>
              <a:t>«</a:t>
            </a:r>
          </a:p>
          <a:p>
            <a:r>
              <a:rPr lang="el-GR" dirty="0" smtClean="0"/>
              <a:t>Δρ. Ρένα Γ. </a:t>
            </a:r>
            <a:r>
              <a:rPr lang="el-GR" dirty="0" err="1" smtClean="0"/>
              <a:t>Ανδρικοπούλου</a:t>
            </a: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549</Words>
  <Application>Microsoft Office PowerPoint</Application>
  <PresentationFormat>Προβολή στην οθόνη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Office Theme</vt:lpstr>
      <vt:lpstr>Ρένα Γ. Ανδρικοπούλου  Δρ. Ειδικής Αγωγής Παν/μίου Πατρών  Φιλόλογος - Διερμηνέας ΕΝΓ </vt:lpstr>
      <vt:lpstr>ΤΠΕ Β΄ ΕΠΙΠΕΔΟΥ, 5η Φάση</vt:lpstr>
      <vt:lpstr>Διδακτικές παρεμβάσεις:</vt:lpstr>
      <vt:lpstr>Στόχοι:</vt:lpstr>
      <vt:lpstr>Διαφοροποιημένη παρέμβαση</vt:lpstr>
      <vt:lpstr>Διαφοροποιημένη παρέμβαση</vt:lpstr>
      <vt:lpstr>Τι διαπιστώσαμε;</vt:lpstr>
      <vt:lpstr>….όταν….</vt:lpstr>
      <vt:lpstr>Κλείνοντας…</vt:lpstr>
      <vt:lpstr>…κλείνοντας</vt:lpstr>
      <vt:lpstr>Δρ. Ρένα Γ. Ανδρικοπούλου rena_andrikopoulou28@yahoo.gr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user</cp:lastModifiedBy>
  <cp:revision>62</cp:revision>
  <dcterms:created xsi:type="dcterms:W3CDTF">2013-08-21T19:17:07Z</dcterms:created>
  <dcterms:modified xsi:type="dcterms:W3CDTF">2016-06-17T04:27:13Z</dcterms:modified>
</cp:coreProperties>
</file>