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79" r:id="rId10"/>
    <p:sldId id="264" r:id="rId11"/>
    <p:sldId id="265" r:id="rId12"/>
    <p:sldId id="266" r:id="rId13"/>
    <p:sldId id="267" r:id="rId14"/>
    <p:sldId id="280" r:id="rId15"/>
    <p:sldId id="268" r:id="rId16"/>
    <p:sldId id="271" r:id="rId17"/>
    <p:sldId id="269" r:id="rId18"/>
    <p:sldId id="272" r:id="rId19"/>
    <p:sldId id="270" r:id="rId20"/>
    <p:sldId id="277" r:id="rId21"/>
    <p:sldId id="273" r:id="rId22"/>
    <p:sldId id="274" r:id="rId23"/>
    <p:sldId id="275" r:id="rId24"/>
    <p:sldId id="276" r:id="rId25"/>
    <p:sldId id="278"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85" d="100"/>
          <a:sy n="85" d="100"/>
        </p:scale>
        <p:origin x="11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66624B-13FE-4692-99D6-34C2E4FFD1D9}" type="datetimeFigureOut">
              <a:rPr lang="el-GR" smtClean="0"/>
              <a:pPr/>
              <a:t>16/6/2016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03FE8-D924-4971-A0CF-BD499BCA67B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C9F03FE8-D924-4971-A0CF-BD499BCA67B7}"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Τροπολογία 185/6 10-2-2016</a:t>
            </a:r>
          </a:p>
        </p:txBody>
      </p:sp>
      <p:sp>
        <p:nvSpPr>
          <p:cNvPr id="4" name="3 - Θέση αριθμού διαφάνειας"/>
          <p:cNvSpPr>
            <a:spLocks noGrp="1"/>
          </p:cNvSpPr>
          <p:nvPr>
            <p:ph type="sldNum" sz="quarter" idx="10"/>
          </p:nvPr>
        </p:nvSpPr>
        <p:spPr/>
        <p:txBody>
          <a:bodyPr/>
          <a:lstStyle/>
          <a:p>
            <a:fld id="{C9F03FE8-D924-4971-A0CF-BD499BCA67B7}" type="slidenum">
              <a:rPr lang="el-GR" smtClean="0"/>
              <a:pPr/>
              <a:t>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606E19B6-CA63-43CD-B99C-4321AEB0B8A9}" type="datetimeFigureOut">
              <a:rPr lang="el-GR" smtClean="0"/>
              <a:pPr/>
              <a:t>16/6/2016</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47317FBE-9491-445D-8946-573D46A5CEF6}"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606E19B6-CA63-43CD-B99C-4321AEB0B8A9}" type="datetimeFigureOut">
              <a:rPr lang="el-GR" smtClean="0"/>
              <a:pPr/>
              <a:t>16/6/2016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7317FBE-9491-445D-8946-573D46A5CEF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606E19B6-CA63-43CD-B99C-4321AEB0B8A9}" type="datetimeFigureOut">
              <a:rPr lang="el-GR" smtClean="0"/>
              <a:pPr/>
              <a:t>16/6/2016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7317FBE-9491-445D-8946-573D46A5CEF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606E19B6-CA63-43CD-B99C-4321AEB0B8A9}" type="datetimeFigureOut">
              <a:rPr lang="el-GR" smtClean="0"/>
              <a:pPr/>
              <a:t>16/6/2016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7317FBE-9491-445D-8946-573D46A5CEF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06E19B6-CA63-43CD-B99C-4321AEB0B8A9}" type="datetimeFigureOut">
              <a:rPr lang="el-GR" smtClean="0"/>
              <a:pPr/>
              <a:t>16/6/2016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7317FBE-9491-445D-8946-573D46A5CEF6}"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606E19B6-CA63-43CD-B99C-4321AEB0B8A9}" type="datetimeFigureOut">
              <a:rPr lang="el-GR" smtClean="0"/>
              <a:pPr/>
              <a:t>16/6/2016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7317FBE-9491-445D-8946-573D46A5CEF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606E19B6-CA63-43CD-B99C-4321AEB0B8A9}" type="datetimeFigureOut">
              <a:rPr lang="el-GR" smtClean="0"/>
              <a:pPr/>
              <a:t>16/6/2016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7317FBE-9491-445D-8946-573D46A5CEF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606E19B6-CA63-43CD-B99C-4321AEB0B8A9}" type="datetimeFigureOut">
              <a:rPr lang="el-GR" smtClean="0"/>
              <a:pPr/>
              <a:t>16/6/2016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7317FBE-9491-445D-8946-573D46A5CEF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06E19B6-CA63-43CD-B99C-4321AEB0B8A9}" type="datetimeFigureOut">
              <a:rPr lang="el-GR" smtClean="0"/>
              <a:pPr/>
              <a:t>16/6/2016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7317FBE-9491-445D-8946-573D46A5CEF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606E19B6-CA63-43CD-B99C-4321AEB0B8A9}" type="datetimeFigureOut">
              <a:rPr lang="el-GR" smtClean="0"/>
              <a:pPr/>
              <a:t>16/6/2016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7317FBE-9491-445D-8946-573D46A5CEF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06E19B6-CA63-43CD-B99C-4321AEB0B8A9}" type="datetimeFigureOut">
              <a:rPr lang="el-GR" smtClean="0"/>
              <a:pPr/>
              <a:t>16/6/2016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47317FBE-9491-445D-8946-573D46A5CEF6}"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06E19B6-CA63-43CD-B99C-4321AEB0B8A9}" type="datetimeFigureOut">
              <a:rPr lang="el-GR" smtClean="0"/>
              <a:pPr/>
              <a:t>16/6/2016</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7317FBE-9491-445D-8946-573D46A5CEF6}"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3400" y="2643182"/>
            <a:ext cx="7851648" cy="557218"/>
          </a:xfrm>
          <a:noFill/>
        </p:spPr>
        <p:txBody>
          <a:bodyPr>
            <a:noAutofit/>
          </a:bodyPr>
          <a:lstStyle/>
          <a:p>
            <a:r>
              <a:rPr lang="el-GR" sz="1600" dirty="0"/>
              <a:t> </a:t>
            </a:r>
          </a:p>
        </p:txBody>
      </p:sp>
      <p:sp>
        <p:nvSpPr>
          <p:cNvPr id="3" name="2 - Υπότιτλος"/>
          <p:cNvSpPr>
            <a:spLocks noGrp="1"/>
          </p:cNvSpPr>
          <p:nvPr>
            <p:ph type="subTitle" idx="1"/>
          </p:nvPr>
        </p:nvSpPr>
        <p:spPr>
          <a:xfrm>
            <a:off x="533400" y="1071546"/>
            <a:ext cx="7854696" cy="1500198"/>
          </a:xfrm>
        </p:spPr>
        <p:txBody>
          <a:bodyPr/>
          <a:lstStyle/>
          <a:p>
            <a:pPr algn="ctr"/>
            <a:r>
              <a:rPr lang="el-GR" dirty="0">
                <a:latin typeface="+mj-lt"/>
              </a:rPr>
              <a:t>ΠΡΟΓΡΑΜΜΑ ΣΥΜΠΕΡΙΛΗΨΗΣ ΕΙΔΙΚΟΥ ΔΗΜΟΤΙΚΟΥ ΣΧΟΛΕΙΟΥ ΤΥΦΛΩΝ ΠΑΤΡΑΣ ΚΑΙ 18</a:t>
            </a:r>
            <a:r>
              <a:rPr lang="el-GR" baseline="30000" dirty="0">
                <a:latin typeface="+mj-lt"/>
              </a:rPr>
              <a:t>ου</a:t>
            </a:r>
            <a:r>
              <a:rPr lang="el-GR" dirty="0">
                <a:latin typeface="+mj-lt"/>
              </a:rPr>
              <a:t> Δ.Σ. ΠΑΤΡΑΣ </a:t>
            </a:r>
          </a:p>
        </p:txBody>
      </p:sp>
      <p:sp>
        <p:nvSpPr>
          <p:cNvPr id="4" name="3 - TextBox"/>
          <p:cNvSpPr txBox="1"/>
          <p:nvPr/>
        </p:nvSpPr>
        <p:spPr>
          <a:xfrm>
            <a:off x="1000100" y="3643314"/>
            <a:ext cx="6929486" cy="646331"/>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l-GR" dirty="0">
                <a:latin typeface="+mj-lt"/>
              </a:rPr>
              <a:t>ΠΑΡΟΥΣΙΑΣΗ ΣΤΑ ΠΛΑΙΣΙΑ ΤΗΣ ΗΜΕΡΙΔΑΣ «ΚΑΛΕΣ ΠΡΑΚΤΙΚΕΣ ΣΤΗΝ ΕΙΔΙΚΗ ΑΓΩΓΗ» </a:t>
            </a:r>
          </a:p>
        </p:txBody>
      </p:sp>
      <p:sp>
        <p:nvSpPr>
          <p:cNvPr id="5" name="4 - TextBox"/>
          <p:cNvSpPr txBox="1"/>
          <p:nvPr/>
        </p:nvSpPr>
        <p:spPr>
          <a:xfrm>
            <a:off x="3643306" y="5500702"/>
            <a:ext cx="1803507" cy="646331"/>
          </a:xfrm>
          <a:prstGeom prst="rect">
            <a:avLst/>
          </a:prstGeom>
          <a:noFill/>
        </p:spPr>
        <p:txBody>
          <a:bodyPr wrap="none" rtlCol="0">
            <a:spAutoFit/>
          </a:bodyPr>
          <a:lstStyle/>
          <a:p>
            <a:r>
              <a:rPr lang="el-GR" dirty="0">
                <a:latin typeface="+mj-lt"/>
              </a:rPr>
              <a:t>ΠΑΤΡΑ 17-6-2016</a:t>
            </a:r>
          </a:p>
          <a:p>
            <a:endParaRPr lang="el-GR"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dirty="0"/>
              <a:t>Υλοποίηση προγράμματος συμπερίληψης</a:t>
            </a:r>
            <a:br>
              <a:rPr lang="el-GR" sz="3600" b="1" dirty="0"/>
            </a:br>
            <a:r>
              <a:rPr lang="el-GR" sz="2400" u="sng" dirty="0"/>
              <a:t>2) Συζήτηση-Ενημέρωση-Ευαισθητοποίηση των μαθητών του 18</a:t>
            </a:r>
            <a:r>
              <a:rPr lang="el-GR" sz="2400" u="sng" baseline="30000" dirty="0"/>
              <a:t>ου</a:t>
            </a:r>
            <a:r>
              <a:rPr lang="el-GR" sz="2400" u="sng" dirty="0"/>
              <a:t> Δ.Σ.</a:t>
            </a:r>
          </a:p>
        </p:txBody>
      </p:sp>
      <p:sp>
        <p:nvSpPr>
          <p:cNvPr id="3" name="2 - Θέση περιεχομένου"/>
          <p:cNvSpPr>
            <a:spLocks noGrp="1"/>
          </p:cNvSpPr>
          <p:nvPr>
            <p:ph idx="1"/>
          </p:nvPr>
        </p:nvSpPr>
        <p:spPr/>
        <p:txBody>
          <a:bodyPr/>
          <a:lstStyle/>
          <a:p>
            <a:pPr>
              <a:buNone/>
            </a:pPr>
            <a:r>
              <a:rPr lang="el-GR" b="1" dirty="0">
                <a:latin typeface="+mj-lt"/>
              </a:rPr>
              <a:t>Η συζήτηση με τους μαθητές /</a:t>
            </a:r>
            <a:r>
              <a:rPr lang="el-GR" b="1" dirty="0" err="1">
                <a:latin typeface="+mj-lt"/>
              </a:rPr>
              <a:t>τριες</a:t>
            </a:r>
            <a:r>
              <a:rPr lang="el-GR" b="1" dirty="0">
                <a:latin typeface="+mj-lt"/>
              </a:rPr>
              <a:t> μιας τάξης γινόταν κάθε φορά  με ερέθισμα ένα βιωματικό παιχνίδι  ή μια εικόνα και αφορούσε στην</a:t>
            </a:r>
            <a:r>
              <a:rPr lang="el-GR" b="1" dirty="0"/>
              <a:t>:</a:t>
            </a:r>
          </a:p>
          <a:p>
            <a:pPr marL="514350" indent="-514350">
              <a:buAutoNum type="arabicParenR"/>
            </a:pPr>
            <a:r>
              <a:rPr lang="el-GR" dirty="0">
                <a:latin typeface="+mj-lt"/>
              </a:rPr>
              <a:t>Κατανόηση των συναισθημάτων και των δυσκολιών των μαθητών με προβλήματα όρασης</a:t>
            </a:r>
          </a:p>
          <a:p>
            <a:pPr marL="514350" indent="-514350">
              <a:buAutoNum type="arabicParenR"/>
            </a:pPr>
            <a:r>
              <a:rPr lang="el-GR" dirty="0">
                <a:latin typeface="+mj-lt"/>
              </a:rPr>
              <a:t>Αναγνώριση των κοινών χαρακτηριστικών των παιδιών με ή χωρίς προβλήματα όρασης</a:t>
            </a:r>
          </a:p>
          <a:p>
            <a:pPr marL="514350" indent="-514350">
              <a:buAutoNum type="arabicParenR"/>
            </a:pPr>
            <a:r>
              <a:rPr lang="el-GR" dirty="0">
                <a:latin typeface="+mj-lt"/>
              </a:rPr>
              <a:t>Γνωριμία με τους τρόπους συμπεριφοράς προς τους ανθρώπους με προβλήματα όρασης</a:t>
            </a:r>
          </a:p>
          <a:p>
            <a:pPr>
              <a:buNone/>
            </a:pPr>
            <a:endParaRPr lang="el-GR" dirty="0"/>
          </a:p>
          <a:p>
            <a:pPr>
              <a:buNone/>
            </a:pP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928670"/>
            <a:ext cx="8229600" cy="1143000"/>
          </a:xfrm>
        </p:spPr>
        <p:txBody>
          <a:bodyPr>
            <a:normAutofit fontScale="90000"/>
          </a:bodyPr>
          <a:lstStyle/>
          <a:p>
            <a:br>
              <a:rPr lang="el-GR" sz="3600" b="1" dirty="0"/>
            </a:br>
            <a:r>
              <a:rPr lang="el-GR" sz="3600" b="1" dirty="0"/>
              <a:t>Υλοποίηση προγράμματος συμπερίληψης</a:t>
            </a:r>
            <a:br>
              <a:rPr lang="el-GR" sz="3600" b="1" dirty="0"/>
            </a:br>
            <a:r>
              <a:rPr lang="el-GR" sz="3200" dirty="0"/>
              <a:t> </a:t>
            </a:r>
            <a:r>
              <a:rPr lang="el-GR" sz="2900" dirty="0"/>
              <a:t>3) </a:t>
            </a:r>
            <a:r>
              <a:rPr lang="el-GR" sz="2900" u="sng" dirty="0"/>
              <a:t>Εργαστήρια δημιουργικών δραστηριοτήτων </a:t>
            </a:r>
            <a:br>
              <a:rPr lang="el-GR" sz="3600" b="1" dirty="0"/>
            </a:br>
            <a:endParaRPr lang="el-GR" sz="3600" dirty="0"/>
          </a:p>
        </p:txBody>
      </p:sp>
      <p:sp>
        <p:nvSpPr>
          <p:cNvPr id="3" name="2 - Θέση περιεχομένου"/>
          <p:cNvSpPr>
            <a:spLocks noGrp="1"/>
          </p:cNvSpPr>
          <p:nvPr>
            <p:ph idx="1"/>
          </p:nvPr>
        </p:nvSpPr>
        <p:spPr>
          <a:xfrm>
            <a:off x="428596" y="1714488"/>
            <a:ext cx="8258204" cy="4610112"/>
          </a:xfrm>
        </p:spPr>
        <p:txBody>
          <a:bodyPr/>
          <a:lstStyle/>
          <a:p>
            <a:r>
              <a:rPr lang="el-GR" b="1" dirty="0">
                <a:latin typeface="+mj-lt"/>
              </a:rPr>
              <a:t>Πραγματοποιήθηκαν 5 εργαστήρια δημιουργικών δραστηριοτήτων με τα εξής θέματ</a:t>
            </a:r>
            <a:r>
              <a:rPr lang="el-GR" dirty="0">
                <a:latin typeface="+mj-lt"/>
              </a:rPr>
              <a:t>α:</a:t>
            </a:r>
          </a:p>
          <a:p>
            <a:pPr marL="514350" indent="-514350">
              <a:buAutoNum type="arabicParenR"/>
            </a:pPr>
            <a:r>
              <a:rPr lang="el-GR" dirty="0">
                <a:latin typeface="+mj-lt"/>
              </a:rPr>
              <a:t>Χριστουγεννιάτικη κατασκευή </a:t>
            </a:r>
          </a:p>
          <a:p>
            <a:pPr marL="514350" indent="-514350">
              <a:buAutoNum type="arabicParenR"/>
            </a:pPr>
            <a:r>
              <a:rPr lang="el-GR" dirty="0">
                <a:latin typeface="+mj-lt"/>
              </a:rPr>
              <a:t>Κατασκευή για την Ημέρα </a:t>
            </a:r>
            <a:r>
              <a:rPr lang="el-GR" dirty="0" err="1">
                <a:latin typeface="+mj-lt"/>
              </a:rPr>
              <a:t>Α.με.Α</a:t>
            </a:r>
            <a:r>
              <a:rPr lang="el-GR" dirty="0">
                <a:latin typeface="+mj-lt"/>
              </a:rPr>
              <a:t>.</a:t>
            </a:r>
          </a:p>
          <a:p>
            <a:pPr marL="514350" indent="-514350">
              <a:buAutoNum type="arabicParenR"/>
            </a:pPr>
            <a:r>
              <a:rPr lang="el-GR" dirty="0">
                <a:latin typeface="+mj-lt"/>
              </a:rPr>
              <a:t>Δημιουργία αποκριάτικης μάσκας </a:t>
            </a:r>
          </a:p>
          <a:p>
            <a:pPr marL="514350" indent="-514350">
              <a:buAutoNum type="arabicParenR"/>
            </a:pPr>
            <a:r>
              <a:rPr lang="el-GR" dirty="0">
                <a:latin typeface="+mj-lt"/>
              </a:rPr>
              <a:t>Κατασκευή πασχαλινών λαμπάδων</a:t>
            </a:r>
          </a:p>
          <a:p>
            <a:pPr marL="514350" indent="-514350">
              <a:buAutoNum type="arabicParenR"/>
            </a:pPr>
            <a:r>
              <a:rPr lang="el-GR" dirty="0">
                <a:latin typeface="+mj-lt"/>
              </a:rPr>
              <a:t>Παρασκευή παγωτού</a:t>
            </a:r>
          </a:p>
          <a:p>
            <a:pPr marL="514350" indent="-514350">
              <a:buAutoNum type="arabicParenR"/>
            </a:pPr>
            <a:endParaRPr lang="el-GR" dirty="0">
              <a:latin typeface="+mj-lt"/>
            </a:endParaRPr>
          </a:p>
          <a:p>
            <a:pPr marL="514350" indent="-514350">
              <a:buAutoNum type="arabicParenR"/>
            </a:pPr>
            <a:endParaRPr lang="el-GR"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a:t>Υλοποίηση προγράμματος συμπερίληψης</a:t>
            </a:r>
            <a:br>
              <a:rPr lang="el-GR" sz="6000" b="1" dirty="0"/>
            </a:br>
            <a:r>
              <a:rPr lang="el-GR" sz="5400" dirty="0"/>
              <a:t> </a:t>
            </a:r>
            <a:r>
              <a:rPr lang="el-GR" sz="2900" u="sng" dirty="0"/>
              <a:t>Εργαστήρια δημιουργικών δραστηριοτήτων</a:t>
            </a:r>
            <a:endParaRPr lang="el-GR" sz="2900"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132856"/>
            <a:ext cx="3284736" cy="2463552"/>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140968"/>
            <a:ext cx="2843808" cy="213285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4437112"/>
            <a:ext cx="3059832" cy="229487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sz="3600" dirty="0"/>
            </a:br>
            <a:br>
              <a:rPr lang="el-GR" sz="3600" dirty="0"/>
            </a:br>
            <a:br>
              <a:rPr lang="el-GR" sz="3600" dirty="0"/>
            </a:br>
            <a:br>
              <a:rPr lang="el-GR" sz="3600" dirty="0"/>
            </a:br>
            <a:br>
              <a:rPr lang="el-GR" sz="3600" dirty="0"/>
            </a:br>
            <a:br>
              <a:rPr lang="el-GR" sz="3600" dirty="0"/>
            </a:br>
            <a:br>
              <a:rPr lang="el-GR" sz="3600" dirty="0"/>
            </a:br>
            <a:br>
              <a:rPr lang="el-GR" sz="3600" dirty="0"/>
            </a:br>
            <a:br>
              <a:rPr lang="el-GR" sz="3600" dirty="0"/>
            </a:br>
            <a:br>
              <a:rPr lang="el-GR" sz="3600" dirty="0"/>
            </a:br>
            <a:br>
              <a:rPr lang="el-GR" sz="3600" dirty="0"/>
            </a:br>
            <a:br>
              <a:rPr lang="el-GR" sz="3600" dirty="0"/>
            </a:br>
            <a:br>
              <a:rPr lang="el-GR" sz="3600" dirty="0"/>
            </a:br>
            <a:br>
              <a:rPr lang="el-GR" sz="3600" dirty="0"/>
            </a:br>
            <a:br>
              <a:rPr lang="el-GR" sz="3600" dirty="0"/>
            </a:br>
            <a:br>
              <a:rPr lang="el-GR" sz="3600" dirty="0"/>
            </a:br>
            <a:r>
              <a:rPr lang="el-GR" sz="3600" dirty="0"/>
              <a:t>Υλοποίηση προγράμματος συμπερίληψης</a:t>
            </a:r>
            <a:br>
              <a:rPr lang="el-GR" sz="3600" dirty="0"/>
            </a:br>
            <a:r>
              <a:rPr lang="el-GR" sz="2900" u="sng" dirty="0"/>
              <a:t>4)Παρουσίαση σχολικών γιορτών </a:t>
            </a:r>
            <a:br>
              <a:rPr lang="el-GR" sz="2900" dirty="0"/>
            </a:br>
            <a:endParaRPr lang="el-GR" sz="2900" dirty="0"/>
          </a:p>
        </p:txBody>
      </p:sp>
      <p:sp>
        <p:nvSpPr>
          <p:cNvPr id="3" name="2 - Θέση περιεχομένου"/>
          <p:cNvSpPr>
            <a:spLocks noGrp="1"/>
          </p:cNvSpPr>
          <p:nvPr>
            <p:ph idx="1"/>
          </p:nvPr>
        </p:nvSpPr>
        <p:spPr/>
        <p:txBody>
          <a:bodyPr/>
          <a:lstStyle/>
          <a:p>
            <a:r>
              <a:rPr lang="el-GR" b="1" dirty="0">
                <a:latin typeface="+mj-lt"/>
              </a:rPr>
              <a:t>Παρουσίαση θεατρικών και μουσικών παραστάσεων από τους μαθητές και των δυο σχολείων για:</a:t>
            </a:r>
          </a:p>
          <a:p>
            <a:pPr marL="0" indent="0">
              <a:buNone/>
            </a:pPr>
            <a:endParaRPr lang="el-GR" b="1" dirty="0">
              <a:latin typeface="+mj-lt"/>
            </a:endParaRPr>
          </a:p>
          <a:p>
            <a:pPr marL="514350" indent="-514350">
              <a:buAutoNum type="arabicParenR"/>
            </a:pPr>
            <a:r>
              <a:rPr lang="el-GR" dirty="0">
                <a:latin typeface="+mj-lt"/>
              </a:rPr>
              <a:t>την επέτειο της 17</a:t>
            </a:r>
            <a:r>
              <a:rPr lang="el-GR" baseline="30000" dirty="0">
                <a:latin typeface="+mj-lt"/>
              </a:rPr>
              <a:t>ης</a:t>
            </a:r>
            <a:r>
              <a:rPr lang="el-GR" dirty="0">
                <a:latin typeface="+mj-lt"/>
              </a:rPr>
              <a:t> Νοεμβρίου</a:t>
            </a:r>
          </a:p>
          <a:p>
            <a:pPr marL="514350" indent="-514350">
              <a:buAutoNum type="arabicParenR"/>
            </a:pPr>
            <a:r>
              <a:rPr lang="el-GR" dirty="0">
                <a:latin typeface="+mj-lt"/>
              </a:rPr>
              <a:t>τα Χριστούγεννα</a:t>
            </a:r>
          </a:p>
          <a:p>
            <a:pPr marL="514350" indent="-514350">
              <a:buAutoNum type="arabicParenR"/>
            </a:pPr>
            <a:r>
              <a:rPr lang="el-GR" dirty="0">
                <a:latin typeface="+mj-lt"/>
              </a:rPr>
              <a:t>την επέτειο της 25</a:t>
            </a:r>
            <a:r>
              <a:rPr lang="el-GR" baseline="30000" dirty="0">
                <a:latin typeface="+mj-lt"/>
              </a:rPr>
              <a:t>ης</a:t>
            </a:r>
            <a:r>
              <a:rPr lang="el-GR" dirty="0">
                <a:latin typeface="+mj-lt"/>
              </a:rPr>
              <a:t> Μαρτίου</a:t>
            </a:r>
          </a:p>
          <a:p>
            <a:pPr marL="514350" indent="-514350">
              <a:buAutoNum type="arabicParenR"/>
            </a:pPr>
            <a:r>
              <a:rPr lang="el-GR" dirty="0">
                <a:latin typeface="+mj-lt"/>
              </a:rPr>
              <a:t> την καλοκαιρινή γιορτή</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600" dirty="0"/>
              <a:t>Υλοποίηση προγράμματος συμπερίληψης</a:t>
            </a:r>
            <a:br>
              <a:rPr lang="el-GR" sz="3600" dirty="0"/>
            </a:br>
            <a:r>
              <a:rPr lang="el-GR" sz="2800" u="sng" dirty="0"/>
              <a:t>Παρουσίαση σχολικών γιορτών</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37" y="1847088"/>
            <a:ext cx="3047900" cy="228592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2852936"/>
            <a:ext cx="3131840" cy="23488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365104"/>
            <a:ext cx="3131840" cy="2348880"/>
          </a:xfrm>
          <a:prstGeom prst="rect">
            <a:avLst/>
          </a:prstGeom>
        </p:spPr>
      </p:pic>
    </p:spTree>
    <p:extLst>
      <p:ext uri="{BB962C8B-B14F-4D97-AF65-F5344CB8AC3E}">
        <p14:creationId xmlns:p14="http://schemas.microsoft.com/office/powerpoint/2010/main" val="3793288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285860"/>
            <a:ext cx="8401080" cy="1143008"/>
          </a:xfrm>
        </p:spPr>
        <p:txBody>
          <a:bodyPr>
            <a:noAutofit/>
          </a:bodyPr>
          <a:lstStyle/>
          <a:p>
            <a:br>
              <a:rPr lang="el-GR" sz="2600" dirty="0"/>
            </a:br>
            <a:br>
              <a:rPr lang="el-GR" sz="2600" dirty="0"/>
            </a:br>
            <a:br>
              <a:rPr lang="el-GR" sz="2600" dirty="0"/>
            </a:br>
            <a:br>
              <a:rPr lang="el-GR" sz="2600" dirty="0"/>
            </a:br>
            <a:br>
              <a:rPr lang="el-GR" sz="2600" dirty="0"/>
            </a:br>
            <a:br>
              <a:rPr lang="el-GR" sz="2600" dirty="0"/>
            </a:br>
            <a:br>
              <a:rPr lang="el-GR" sz="2600" dirty="0"/>
            </a:br>
            <a:br>
              <a:rPr lang="el-GR" sz="2600" dirty="0"/>
            </a:br>
            <a:r>
              <a:rPr lang="el-GR" sz="3600" dirty="0"/>
              <a:t>Υλοποίηση προγράμματος συμπερίληψης </a:t>
            </a:r>
            <a:br>
              <a:rPr lang="el-GR" sz="2600" dirty="0"/>
            </a:br>
            <a:r>
              <a:rPr lang="el-GR" sz="2600" dirty="0"/>
              <a:t>    </a:t>
            </a:r>
            <a:r>
              <a:rPr lang="el-GR" sz="2600" u="sng" dirty="0"/>
              <a:t>5) Βιωματικά παιχνίδια</a:t>
            </a:r>
            <a:br>
              <a:rPr lang="el-GR" sz="2600" dirty="0"/>
            </a:br>
            <a:br>
              <a:rPr lang="el-GR" sz="2600" dirty="0"/>
            </a:br>
            <a:endParaRPr lang="el-GR" sz="2600" dirty="0"/>
          </a:p>
        </p:txBody>
      </p:sp>
      <p:sp>
        <p:nvSpPr>
          <p:cNvPr id="3" name="2 - Θέση περιεχομένου"/>
          <p:cNvSpPr>
            <a:spLocks noGrp="1"/>
          </p:cNvSpPr>
          <p:nvPr>
            <p:ph idx="1"/>
          </p:nvPr>
        </p:nvSpPr>
        <p:spPr/>
        <p:txBody>
          <a:bodyPr>
            <a:normAutofit/>
          </a:bodyPr>
          <a:lstStyle/>
          <a:p>
            <a:pPr>
              <a:buNone/>
            </a:pPr>
            <a:r>
              <a:rPr lang="el-GR" dirty="0"/>
              <a:t> </a:t>
            </a:r>
            <a:r>
              <a:rPr lang="el-GR" b="1" dirty="0">
                <a:latin typeface="+mj-lt"/>
              </a:rPr>
              <a:t>Πραγματοποίηση βιωματικών και ομαδικών παιχνιδιών </a:t>
            </a:r>
          </a:p>
          <a:p>
            <a:pPr>
              <a:buNone/>
            </a:pPr>
            <a:r>
              <a:rPr lang="el-GR" dirty="0">
                <a:latin typeface="+mj-lt"/>
              </a:rPr>
              <a:t>Α) Συμμετοχή μόνο των μαθητών του 18</a:t>
            </a:r>
            <a:r>
              <a:rPr lang="el-GR" baseline="30000" dirty="0">
                <a:latin typeface="+mj-lt"/>
              </a:rPr>
              <a:t>ου</a:t>
            </a:r>
            <a:r>
              <a:rPr lang="el-GR" dirty="0">
                <a:latin typeface="+mj-lt"/>
              </a:rPr>
              <a:t> σχολείου</a:t>
            </a:r>
          </a:p>
          <a:p>
            <a:pPr>
              <a:buNone/>
            </a:pPr>
            <a:r>
              <a:rPr lang="el-GR" dirty="0">
                <a:latin typeface="+mj-lt"/>
              </a:rPr>
              <a:t>    «Κλείνω τα μάτια για να δω καλύτερα»</a:t>
            </a:r>
          </a:p>
          <a:p>
            <a:pPr>
              <a:buNone/>
            </a:pPr>
            <a:r>
              <a:rPr lang="el-GR" dirty="0">
                <a:latin typeface="+mj-lt"/>
              </a:rPr>
              <a:t>Β) Συμμετοχή των μαθητών και των δυο σχολείων</a:t>
            </a:r>
          </a:p>
          <a:p>
            <a:pPr>
              <a:buNone/>
            </a:pPr>
            <a:r>
              <a:rPr lang="el-GR" dirty="0">
                <a:latin typeface="+mj-lt"/>
              </a:rPr>
              <a:t>     «Άκου τι είπαν»</a:t>
            </a:r>
          </a:p>
          <a:p>
            <a:pPr>
              <a:buNone/>
            </a:pPr>
            <a:r>
              <a:rPr lang="el-GR" dirty="0">
                <a:latin typeface="+mj-lt"/>
              </a:rPr>
              <a:t>     «Πουν’ το </a:t>
            </a:r>
            <a:r>
              <a:rPr lang="el-GR" dirty="0" err="1">
                <a:latin typeface="+mj-lt"/>
              </a:rPr>
              <a:t>το</a:t>
            </a:r>
            <a:r>
              <a:rPr lang="el-GR" dirty="0">
                <a:latin typeface="+mj-lt"/>
              </a:rPr>
              <a:t> δαχτυλίδι»</a:t>
            </a:r>
          </a:p>
          <a:p>
            <a:pPr>
              <a:buNone/>
            </a:pPr>
            <a:r>
              <a:rPr lang="el-GR" b="1" dirty="0">
                <a:latin typeface="+mj-lt"/>
              </a:rPr>
              <a:t>Στα βιωματικά παιχνίδια ακολουθούσε συζήτηση με σκοπό τη διερεύνηση των στάσεων και των απόψεων των μαθητών του 18</a:t>
            </a:r>
            <a:r>
              <a:rPr lang="el-GR" b="1" baseline="30000" dirty="0">
                <a:latin typeface="+mj-lt"/>
              </a:rPr>
              <a:t>ου</a:t>
            </a:r>
            <a:r>
              <a:rPr lang="el-GR" b="1" dirty="0">
                <a:latin typeface="+mj-lt"/>
              </a:rPr>
              <a:t> σχολείου.</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19911"/>
            <a:ext cx="8368344" cy="1143000"/>
          </a:xfrm>
        </p:spPr>
        <p:txBody>
          <a:bodyPr>
            <a:normAutofit/>
          </a:bodyPr>
          <a:lstStyle/>
          <a:p>
            <a:pPr algn="ctr"/>
            <a:r>
              <a:rPr lang="el-GR" sz="3600" dirty="0"/>
              <a:t>Υλοποίηση προγράμματος συμπερίληψης</a:t>
            </a:r>
            <a:br>
              <a:rPr lang="el-GR" sz="3600" dirty="0"/>
            </a:br>
            <a:r>
              <a:rPr lang="el-GR" sz="3200" dirty="0"/>
              <a:t>«Άκου τι είπαν»</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5961" y="1875275"/>
            <a:ext cx="3734271" cy="4979029"/>
          </a:xfrm>
        </p:spPr>
      </p:pic>
    </p:spTree>
    <p:extLst>
      <p:ext uri="{BB962C8B-B14F-4D97-AF65-F5344CB8AC3E}">
        <p14:creationId xmlns:p14="http://schemas.microsoft.com/office/powerpoint/2010/main" val="390071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Υλοποίηση προγράμματος συμπερίληψης </a:t>
            </a:r>
            <a:br>
              <a:rPr lang="el-GR" sz="3600" dirty="0"/>
            </a:br>
            <a:r>
              <a:rPr lang="el-GR" sz="3600" dirty="0"/>
              <a:t> </a:t>
            </a:r>
            <a:r>
              <a:rPr lang="el-GR" sz="2600" u="sng" dirty="0"/>
              <a:t>6) Πραγματοποίηση εκδρομής των δύο σχολείων</a:t>
            </a:r>
            <a:endParaRPr lang="el-GR" sz="3600" u="sng" dirty="0"/>
          </a:p>
        </p:txBody>
      </p:sp>
      <p:sp>
        <p:nvSpPr>
          <p:cNvPr id="3" name="2 - Θέση περιεχομένου"/>
          <p:cNvSpPr>
            <a:spLocks noGrp="1"/>
          </p:cNvSpPr>
          <p:nvPr>
            <p:ph idx="1"/>
          </p:nvPr>
        </p:nvSpPr>
        <p:spPr/>
        <p:txBody>
          <a:bodyPr/>
          <a:lstStyle/>
          <a:p>
            <a:pPr algn="ctr">
              <a:buNone/>
            </a:pPr>
            <a:endParaRPr lang="el-GR" b="1" dirty="0">
              <a:latin typeface="+mj-lt"/>
            </a:endParaRPr>
          </a:p>
          <a:p>
            <a:pPr algn="ctr">
              <a:buNone/>
            </a:pPr>
            <a:endParaRPr lang="el-GR" b="1" dirty="0">
              <a:latin typeface="+mj-lt"/>
            </a:endParaRPr>
          </a:p>
          <a:p>
            <a:pPr algn="ctr">
              <a:buNone/>
            </a:pPr>
            <a:r>
              <a:rPr lang="el-GR" b="1" dirty="0">
                <a:latin typeface="+mj-lt"/>
              </a:rPr>
              <a:t>Στις 26 Μαΐου 2016 πραγματοποιήθηκε ολοήμερη εκδρομή στα Καλάβρυτα. Καθ’ όλη τη διάρκεια της εκδρομής επιτεύχθηκε αλληλεπίδραση μεταξύ των μαθητών και των δυο σχολείων καθώς είχαν την ευκαιρία να παίξουν, να συζητήσουν και να μοιραστούν γνώσεις κι εμπειρίες.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solidFill>
                  <a:srgbClr val="04617B"/>
                </a:solidFill>
              </a:rPr>
              <a:t>Υλοποίηση προγράμματος συμπερίληψης </a:t>
            </a:r>
            <a:br>
              <a:rPr lang="el-GR" sz="3600" dirty="0">
                <a:solidFill>
                  <a:srgbClr val="04617B"/>
                </a:solidFill>
              </a:rPr>
            </a:br>
            <a:r>
              <a:rPr lang="el-GR" sz="3600" dirty="0">
                <a:solidFill>
                  <a:srgbClr val="04617B"/>
                </a:solidFill>
              </a:rPr>
              <a:t> </a:t>
            </a:r>
            <a:r>
              <a:rPr lang="el-GR" sz="2600" u="sng" dirty="0">
                <a:solidFill>
                  <a:srgbClr val="04617B"/>
                </a:solidFill>
              </a:rPr>
              <a:t> Πραγματοποίηση εκδρομής των δύο σχολείων</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935163"/>
            <a:ext cx="4211959" cy="492283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6095" y="1871118"/>
            <a:ext cx="4211960" cy="4922837"/>
          </a:xfrm>
          <a:prstGeom prst="rect">
            <a:avLst/>
          </a:prstGeom>
        </p:spPr>
      </p:pic>
    </p:spTree>
    <p:extLst>
      <p:ext uri="{BB962C8B-B14F-4D97-AF65-F5344CB8AC3E}">
        <p14:creationId xmlns:p14="http://schemas.microsoft.com/office/powerpoint/2010/main" val="3957803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a:t>Υλοποίηση προγράμματος συμπερίληψης</a:t>
            </a:r>
            <a:br>
              <a:rPr lang="el-GR" sz="3600" dirty="0"/>
            </a:br>
            <a:r>
              <a:rPr lang="el-GR" sz="2900" u="sng" dirty="0"/>
              <a:t>7) Ανταλλαγή επισκέψεων μεταξύ των μαθητών στα πλαίσια της σχολικής τάξης</a:t>
            </a:r>
            <a:r>
              <a:rPr lang="en-US" sz="2900" u="sng" dirty="0"/>
              <a:t> 1/2</a:t>
            </a:r>
            <a:endParaRPr lang="el-GR" sz="2900" u="sng" dirty="0"/>
          </a:p>
        </p:txBody>
      </p:sp>
      <p:sp>
        <p:nvSpPr>
          <p:cNvPr id="3" name="2 - Θέση περιεχομένου"/>
          <p:cNvSpPr>
            <a:spLocks noGrp="1"/>
          </p:cNvSpPr>
          <p:nvPr>
            <p:ph idx="1"/>
          </p:nvPr>
        </p:nvSpPr>
        <p:spPr/>
        <p:txBody>
          <a:bodyPr>
            <a:normAutofit fontScale="92500" lnSpcReduction="20000"/>
          </a:bodyPr>
          <a:lstStyle/>
          <a:p>
            <a:r>
              <a:rPr lang="el-GR" b="1" dirty="0">
                <a:latin typeface="+mj-lt"/>
              </a:rPr>
              <a:t>Για τους μαθητές του 18</a:t>
            </a:r>
            <a:r>
              <a:rPr lang="el-GR" b="1" baseline="30000" dirty="0">
                <a:latin typeface="+mj-lt"/>
              </a:rPr>
              <a:t>ου</a:t>
            </a:r>
            <a:r>
              <a:rPr lang="el-GR" b="1" dirty="0">
                <a:latin typeface="+mj-lt"/>
              </a:rPr>
              <a:t> Δ.Σ. η επίσκεψη στο σχολείο Τυφλών περιελάμβανε την παρουσίαση του υλικοτεχνικού εξοπλισμού και των βοηθημάτων για την εκπαίδευση των μαθητών με τύφλωση </a:t>
            </a:r>
          </a:p>
          <a:p>
            <a:pPr marL="0" indent="0">
              <a:buNone/>
            </a:pPr>
            <a:r>
              <a:rPr lang="el-GR" dirty="0">
                <a:latin typeface="+mj-lt"/>
              </a:rPr>
              <a:t>-μηχάνημα </a:t>
            </a:r>
            <a:r>
              <a:rPr lang="en-US" dirty="0">
                <a:latin typeface="+mj-lt"/>
              </a:rPr>
              <a:t>Piaf (</a:t>
            </a:r>
            <a:r>
              <a:rPr lang="el-GR" dirty="0">
                <a:latin typeface="+mj-lt"/>
              </a:rPr>
              <a:t>τύπωση ανάγλυφων σχημάτων σε μικροκαψουλικό χαρτί)</a:t>
            </a:r>
          </a:p>
          <a:p>
            <a:pPr marL="0" indent="0">
              <a:buNone/>
            </a:pPr>
            <a:r>
              <a:rPr lang="el-GR" dirty="0">
                <a:latin typeface="+mj-lt"/>
              </a:rPr>
              <a:t>-μεταγεγραμμένα βιβλία του δημοτικού σε γραφή</a:t>
            </a:r>
            <a:r>
              <a:rPr lang="en-US" dirty="0">
                <a:latin typeface="+mj-lt"/>
              </a:rPr>
              <a:t> Braille</a:t>
            </a:r>
          </a:p>
          <a:p>
            <a:pPr marL="0" indent="0">
              <a:buNone/>
            </a:pPr>
            <a:r>
              <a:rPr lang="en-US" dirty="0">
                <a:latin typeface="+mj-lt"/>
              </a:rPr>
              <a:t>-</a:t>
            </a:r>
            <a:r>
              <a:rPr lang="el-GR" dirty="0">
                <a:latin typeface="+mj-lt"/>
              </a:rPr>
              <a:t> γραφομηχανές </a:t>
            </a:r>
            <a:r>
              <a:rPr lang="en-US" dirty="0">
                <a:latin typeface="+mj-lt"/>
              </a:rPr>
              <a:t>Braille</a:t>
            </a:r>
          </a:p>
          <a:p>
            <a:pPr marL="0" indent="0">
              <a:buNone/>
            </a:pPr>
            <a:r>
              <a:rPr lang="en-US" dirty="0">
                <a:latin typeface="+mj-lt"/>
              </a:rPr>
              <a:t>-</a:t>
            </a:r>
            <a:r>
              <a:rPr lang="el-GR" dirty="0">
                <a:latin typeface="+mj-lt"/>
              </a:rPr>
              <a:t>ανάγλυφοι χάρτες </a:t>
            </a:r>
          </a:p>
          <a:p>
            <a:pPr marL="0" indent="0">
              <a:buNone/>
            </a:pPr>
            <a:r>
              <a:rPr lang="el-GR" dirty="0">
                <a:latin typeface="+mj-lt"/>
              </a:rPr>
              <a:t>-πρόγραμμα μεγένθυσης στον Η/Υ</a:t>
            </a:r>
          </a:p>
          <a:p>
            <a:pPr marL="0" indent="0">
              <a:buNone/>
            </a:pPr>
            <a:r>
              <a:rPr lang="el-GR" dirty="0">
                <a:latin typeface="+mj-lt"/>
              </a:rPr>
              <a:t>-απτικά παιχνίδια</a:t>
            </a:r>
          </a:p>
          <a:p>
            <a:pPr>
              <a:buSzPct val="100000"/>
              <a:buFont typeface="Calibri" panose="020F0502020204030204" pitchFamily="34" charset="0"/>
              <a:buChar char="•"/>
            </a:pPr>
            <a:r>
              <a:rPr lang="el-GR" b="1" dirty="0">
                <a:latin typeface="+mj-lt"/>
              </a:rPr>
              <a:t>ανταλλαγή δώρων κατασκευασμένα από τα ίδια τα παιδιά</a:t>
            </a:r>
          </a:p>
          <a:p>
            <a:pPr marL="0" indent="0">
              <a:buNone/>
            </a:pPr>
            <a:endParaRPr lang="el-GR"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76672"/>
            <a:ext cx="8229600" cy="1143000"/>
          </a:xfrm>
        </p:spPr>
        <p:txBody>
          <a:bodyPr>
            <a:normAutofit/>
          </a:bodyPr>
          <a:lstStyle/>
          <a:p>
            <a:r>
              <a:rPr lang="el-GR" dirty="0"/>
              <a:t>Στοιχεία Προγράμματος</a:t>
            </a:r>
          </a:p>
        </p:txBody>
      </p:sp>
      <p:sp>
        <p:nvSpPr>
          <p:cNvPr id="3" name="2 - Θέση περιεχομένου"/>
          <p:cNvSpPr>
            <a:spLocks noGrp="1"/>
          </p:cNvSpPr>
          <p:nvPr>
            <p:ph idx="1"/>
          </p:nvPr>
        </p:nvSpPr>
        <p:spPr>
          <a:xfrm>
            <a:off x="457200" y="1708064"/>
            <a:ext cx="8229600" cy="4961296"/>
          </a:xfrm>
        </p:spPr>
        <p:txBody>
          <a:bodyPr>
            <a:normAutofit/>
          </a:bodyPr>
          <a:lstStyle/>
          <a:p>
            <a:pPr marL="0" indent="0">
              <a:buNone/>
            </a:pPr>
            <a:endParaRPr lang="en-US" b="1" u="sng" dirty="0">
              <a:latin typeface="+mj-lt"/>
            </a:endParaRPr>
          </a:p>
          <a:p>
            <a:r>
              <a:rPr lang="el-GR" b="1" u="sng" dirty="0">
                <a:latin typeface="+mj-lt"/>
              </a:rPr>
              <a:t>ΔΙΑΡΚΕΙΑ:</a:t>
            </a:r>
            <a:r>
              <a:rPr lang="el-GR" dirty="0">
                <a:latin typeface="+mj-lt"/>
              </a:rPr>
              <a:t> Νοέμβριος 2015- Ιούνιος 2016</a:t>
            </a:r>
          </a:p>
          <a:p>
            <a:pPr marL="0" indent="0">
              <a:buNone/>
            </a:pPr>
            <a:endParaRPr lang="el-GR" b="1" u="sng" dirty="0">
              <a:latin typeface="+mj-lt"/>
            </a:endParaRPr>
          </a:p>
          <a:p>
            <a:r>
              <a:rPr lang="el-GR" b="1" u="sng" dirty="0">
                <a:latin typeface="+mj-lt"/>
              </a:rPr>
              <a:t>ΕΜΠΛΕΚΟΜΕΝΟΙ:  </a:t>
            </a:r>
          </a:p>
          <a:p>
            <a:pPr>
              <a:buNone/>
            </a:pPr>
            <a:r>
              <a:rPr lang="el-GR" dirty="0">
                <a:latin typeface="+mj-lt"/>
              </a:rPr>
              <a:t>    1)Μαθητές Σχολείου Τυφλών και 18</a:t>
            </a:r>
            <a:r>
              <a:rPr lang="el-GR" baseline="30000" dirty="0">
                <a:latin typeface="+mj-lt"/>
              </a:rPr>
              <a:t>ου</a:t>
            </a:r>
            <a:r>
              <a:rPr lang="el-GR" dirty="0">
                <a:latin typeface="+mj-lt"/>
              </a:rPr>
              <a:t> Δ.Σ.                                </a:t>
            </a:r>
          </a:p>
          <a:p>
            <a:pPr>
              <a:buNone/>
            </a:pPr>
            <a:r>
              <a:rPr lang="el-GR" dirty="0">
                <a:latin typeface="+mj-lt"/>
              </a:rPr>
              <a:t>    2) Εκπαιδευτικό Προσωπικό Σχολείου Τυφλών και 18</a:t>
            </a:r>
            <a:r>
              <a:rPr lang="el-GR" baseline="30000" dirty="0">
                <a:latin typeface="+mj-lt"/>
              </a:rPr>
              <a:t>ου</a:t>
            </a:r>
            <a:r>
              <a:rPr lang="el-GR" dirty="0">
                <a:latin typeface="+mj-lt"/>
              </a:rPr>
              <a:t> Δ.Σ.  </a:t>
            </a:r>
          </a:p>
          <a:p>
            <a:pPr>
              <a:buNone/>
            </a:pPr>
            <a:r>
              <a:rPr lang="el-GR" dirty="0">
                <a:latin typeface="+mj-lt"/>
              </a:rPr>
              <a:t>    3) Ειδικό Εκπαιδευτικό Προσωπικό  Σχολείου Τυφλών</a:t>
            </a:r>
          </a:p>
          <a:p>
            <a:pPr>
              <a:buNone/>
            </a:pPr>
            <a:r>
              <a:rPr lang="el-GR" dirty="0">
                <a:latin typeface="+mj-lt"/>
              </a:rPr>
              <a:t>    4) Ειδικό Βοηθητικό Προσωπικό Σχολείου Τυφλών</a:t>
            </a:r>
          </a:p>
          <a:p>
            <a:pPr>
              <a:buNone/>
            </a:pPr>
            <a:endParaRPr lang="el-GR" dirty="0">
              <a:latin typeface="+mj-lt"/>
            </a:endParaRPr>
          </a:p>
          <a:p>
            <a:pPr>
              <a:buNone/>
            </a:pPr>
            <a:endParaRPr lang="el-GR"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3200" dirty="0">
                <a:solidFill>
                  <a:srgbClr val="04617B"/>
                </a:solidFill>
              </a:rPr>
              <a:t>Υλοποίηση προγράμματος συμπερίληψης</a:t>
            </a:r>
            <a:br>
              <a:rPr lang="el-GR" sz="3200" dirty="0">
                <a:solidFill>
                  <a:srgbClr val="04617B"/>
                </a:solidFill>
              </a:rPr>
            </a:br>
            <a:r>
              <a:rPr lang="el-GR" sz="2600" u="sng" dirty="0">
                <a:solidFill>
                  <a:srgbClr val="04617B"/>
                </a:solidFill>
              </a:rPr>
              <a:t>Ανταλλαγή επισκέψεων μεταξύ των μαθητών στα πλαίσια της σχολικής τάξης</a:t>
            </a:r>
            <a:r>
              <a:rPr lang="en-US" sz="2600" u="sng" dirty="0">
                <a:solidFill>
                  <a:srgbClr val="04617B"/>
                </a:solidFill>
              </a:rPr>
              <a:t> 1/2</a:t>
            </a:r>
            <a:endParaRPr lang="el-GR"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5" y="2204864"/>
            <a:ext cx="4320480" cy="453650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146548"/>
            <a:ext cx="4355976" cy="4653136"/>
          </a:xfrm>
          <a:prstGeom prst="rect">
            <a:avLst/>
          </a:prstGeom>
        </p:spPr>
      </p:pic>
    </p:spTree>
    <p:extLst>
      <p:ext uri="{BB962C8B-B14F-4D97-AF65-F5344CB8AC3E}">
        <p14:creationId xmlns:p14="http://schemas.microsoft.com/office/powerpoint/2010/main" val="3107064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a:solidFill>
                  <a:srgbClr val="04617B"/>
                </a:solidFill>
              </a:rPr>
              <a:t>Υλοποίηση προγράμματος συμπερίληψης</a:t>
            </a:r>
            <a:br>
              <a:rPr lang="el-GR" sz="3200" dirty="0">
                <a:solidFill>
                  <a:srgbClr val="04617B"/>
                </a:solidFill>
              </a:rPr>
            </a:br>
            <a:r>
              <a:rPr lang="el-GR" sz="2600" u="sng" dirty="0">
                <a:solidFill>
                  <a:srgbClr val="04617B"/>
                </a:solidFill>
              </a:rPr>
              <a:t>7) Ανταλλαγή επισκέψεων μεταξύ των μαθητών στα πλαίσια της σχολικής τάξης</a:t>
            </a:r>
            <a:r>
              <a:rPr lang="en-US" sz="2600" u="sng" dirty="0">
                <a:solidFill>
                  <a:srgbClr val="04617B"/>
                </a:solidFill>
              </a:rPr>
              <a:t> 2/2</a:t>
            </a:r>
            <a:endParaRPr lang="el-GR" dirty="0"/>
          </a:p>
        </p:txBody>
      </p:sp>
      <p:sp>
        <p:nvSpPr>
          <p:cNvPr id="3" name="Content Placeholder 2"/>
          <p:cNvSpPr>
            <a:spLocks noGrp="1"/>
          </p:cNvSpPr>
          <p:nvPr>
            <p:ph idx="1"/>
          </p:nvPr>
        </p:nvSpPr>
        <p:spPr/>
        <p:txBody>
          <a:bodyPr>
            <a:normAutofit lnSpcReduction="10000"/>
          </a:bodyPr>
          <a:lstStyle/>
          <a:p>
            <a:r>
              <a:rPr lang="el-GR" b="1" dirty="0">
                <a:latin typeface="+mj-lt"/>
              </a:rPr>
              <a:t>Για τους μαθητές του Σχολείου Τυφλών η επίσκεψη στις τάξεις του κοινού σχολείου περιελάμβανε:</a:t>
            </a:r>
          </a:p>
          <a:p>
            <a:pPr>
              <a:buFontTx/>
              <a:buChar char="-"/>
            </a:pPr>
            <a:r>
              <a:rPr lang="el-GR" dirty="0">
                <a:latin typeface="+mj-lt"/>
              </a:rPr>
              <a:t>γνωριμία με το περιβάλλον και το υλικό που χρησιμοποιείται στις κοινές τάξεις</a:t>
            </a:r>
          </a:p>
          <a:p>
            <a:pPr>
              <a:buFontTx/>
              <a:buChar char="-"/>
            </a:pPr>
            <a:r>
              <a:rPr lang="el-GR" dirty="0">
                <a:latin typeface="+mj-lt"/>
              </a:rPr>
              <a:t>ενημέρωση από τον/την εκπαιδευτικό της τάξης</a:t>
            </a:r>
          </a:p>
          <a:p>
            <a:pPr>
              <a:buFontTx/>
              <a:buChar char="-"/>
            </a:pPr>
            <a:r>
              <a:rPr lang="el-GR" dirty="0">
                <a:latin typeface="+mj-lt"/>
              </a:rPr>
              <a:t>σύγκριση του τρόπου διδασκαλίας μεταξύ των δύο σχολείων</a:t>
            </a:r>
          </a:p>
          <a:p>
            <a:pPr>
              <a:buFontTx/>
              <a:buChar char="-"/>
            </a:pPr>
            <a:r>
              <a:rPr lang="el-GR" dirty="0">
                <a:latin typeface="+mj-lt"/>
              </a:rPr>
              <a:t>πραγματοποίηση κοινών δραστηριοτήτων</a:t>
            </a:r>
          </a:p>
          <a:p>
            <a:pPr>
              <a:buFontTx/>
              <a:buChar char="-"/>
            </a:pPr>
            <a:r>
              <a:rPr lang="el-GR" dirty="0">
                <a:latin typeface="+mj-lt"/>
              </a:rPr>
              <a:t>ανταλλαγή δώρων κατασκευασμένα από τα ίδια τα παιδιά</a:t>
            </a:r>
          </a:p>
        </p:txBody>
      </p:sp>
    </p:spTree>
    <p:extLst>
      <p:ext uri="{BB962C8B-B14F-4D97-AF65-F5344CB8AC3E}">
        <p14:creationId xmlns:p14="http://schemas.microsoft.com/office/powerpoint/2010/main" val="3812636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Αποτίμηση προγράμματος </a:t>
            </a:r>
          </a:p>
        </p:txBody>
      </p:sp>
      <p:sp>
        <p:nvSpPr>
          <p:cNvPr id="3" name="Content Placeholder 2"/>
          <p:cNvSpPr>
            <a:spLocks noGrp="1"/>
          </p:cNvSpPr>
          <p:nvPr>
            <p:ph idx="1"/>
          </p:nvPr>
        </p:nvSpPr>
        <p:spPr/>
        <p:txBody>
          <a:bodyPr/>
          <a:lstStyle/>
          <a:p>
            <a:pPr marL="0" indent="0">
              <a:buNone/>
            </a:pPr>
            <a:r>
              <a:rPr lang="el-GR" b="1" dirty="0">
                <a:latin typeface="+mj-lt"/>
              </a:rPr>
              <a:t>Η εφαρμογή του προγράμματος συνετέλεσε </a:t>
            </a:r>
            <a:r>
              <a:rPr lang="el-GR" b="1" u="sng" dirty="0">
                <a:latin typeface="+mj-lt"/>
              </a:rPr>
              <a:t>για τους μαθητές και των δύο σχολείων </a:t>
            </a:r>
            <a:r>
              <a:rPr lang="el-GR" b="1" dirty="0">
                <a:latin typeface="+mj-lt"/>
              </a:rPr>
              <a:t>στην:</a:t>
            </a:r>
            <a:endParaRPr lang="el-GR" b="1" u="sng" dirty="0">
              <a:latin typeface="+mj-lt"/>
            </a:endParaRPr>
          </a:p>
          <a:p>
            <a:r>
              <a:rPr lang="el-GR" dirty="0">
                <a:latin typeface="+mj-lt"/>
              </a:rPr>
              <a:t>απόκτηση νέων εμπειριών και δεξιοτήτων με δυνατότητα γενίκευσης και στην καθημερινή τους ζωή</a:t>
            </a:r>
          </a:p>
          <a:p>
            <a:r>
              <a:rPr lang="el-GR" dirty="0">
                <a:latin typeface="+mj-lt"/>
              </a:rPr>
              <a:t>τροποποίηση ως ένα βαθμό της στάσης και της  συμπεριφοράς των βλεπόντων μαθητών απέναντι στους μαθητές με π.ο. σε πρακτικά ζητήματα της σχολικής ζωής.</a:t>
            </a:r>
          </a:p>
          <a:p>
            <a:r>
              <a:rPr lang="el-GR" dirty="0">
                <a:latin typeface="+mj-lt"/>
              </a:rPr>
              <a:t>απόκτηση κινήτρων και ανάληψη πρωτοβουλιών για επικόινωνία και συναναστροφή.</a:t>
            </a:r>
          </a:p>
          <a:p>
            <a:endParaRPr lang="el-GR" dirty="0"/>
          </a:p>
          <a:p>
            <a:endParaRPr lang="el-GR" dirty="0"/>
          </a:p>
        </p:txBody>
      </p:sp>
    </p:spTree>
    <p:extLst>
      <p:ext uri="{BB962C8B-B14F-4D97-AF65-F5344CB8AC3E}">
        <p14:creationId xmlns:p14="http://schemas.microsoft.com/office/powerpoint/2010/main" val="2283537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Συμπεράσματα προγράμματος </a:t>
            </a:r>
          </a:p>
        </p:txBody>
      </p:sp>
      <p:sp>
        <p:nvSpPr>
          <p:cNvPr id="3" name="Content Placeholder 2"/>
          <p:cNvSpPr>
            <a:spLocks noGrp="1"/>
          </p:cNvSpPr>
          <p:nvPr>
            <p:ph idx="1"/>
          </p:nvPr>
        </p:nvSpPr>
        <p:spPr/>
        <p:txBody>
          <a:bodyPr/>
          <a:lstStyle/>
          <a:p>
            <a:r>
              <a:rPr lang="el-GR" dirty="0">
                <a:latin typeface="+mj-lt"/>
              </a:rPr>
              <a:t>Το γεγονός ότι τα δυο σχολεία συστεγάζονται, διευκόλυνε στην υλοποίηση του προγράμματος</a:t>
            </a:r>
          </a:p>
          <a:p>
            <a:r>
              <a:rPr lang="el-GR" dirty="0">
                <a:latin typeface="+mj-lt"/>
              </a:rPr>
              <a:t>Στην εφαρμογή του προγράμματος, τα παιδιά με συνοδά προβλήματα παρουσιάστηκε να έχουν περισσότερες δυσκολίες ως προς την επίτευξη των στόχων</a:t>
            </a:r>
          </a:p>
          <a:p>
            <a:r>
              <a:rPr lang="el-GR" dirty="0">
                <a:latin typeface="+mj-lt"/>
              </a:rPr>
              <a:t>Το πρόγραμμα συμπερίληψης αποτελεί μια διαρκή προσπάθεια εύρεσης και διατήρησης διαύλων επικοινωνίας, αλληλοαποδοχής και ουσιαστικής συνεργασίας μεταξύ των μελών της σχολικής κοινότητας</a:t>
            </a:r>
          </a:p>
          <a:p>
            <a:endParaRPr lang="el-GR" dirty="0">
              <a:latin typeface="+mj-lt"/>
            </a:endParaRPr>
          </a:p>
        </p:txBody>
      </p:sp>
    </p:spTree>
    <p:extLst>
      <p:ext uri="{BB962C8B-B14F-4D97-AF65-F5344CB8AC3E}">
        <p14:creationId xmlns:p14="http://schemas.microsoft.com/office/powerpoint/2010/main" val="2236912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Το «οικοδόμημα» της συμπερίληψης</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47089"/>
            <a:ext cx="9144000" cy="4894280"/>
          </a:xfrm>
        </p:spPr>
      </p:pic>
    </p:spTree>
    <p:extLst>
      <p:ext uri="{BB962C8B-B14F-4D97-AF65-F5344CB8AC3E}">
        <p14:creationId xmlns:p14="http://schemas.microsoft.com/office/powerpoint/2010/main" val="3593988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Σας ευχαριστούμε πολύ...</a:t>
            </a:r>
          </a:p>
        </p:txBody>
      </p:sp>
    </p:spTree>
    <p:extLst>
      <p:ext uri="{BB962C8B-B14F-4D97-AF65-F5344CB8AC3E}">
        <p14:creationId xmlns:p14="http://schemas.microsoft.com/office/powerpoint/2010/main" val="1075586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Αρχικά τι είναι η συμπερίληψη…</a:t>
            </a:r>
          </a:p>
        </p:txBody>
      </p:sp>
      <p:sp>
        <p:nvSpPr>
          <p:cNvPr id="3" name="2 - Θέση περιεχομένου"/>
          <p:cNvSpPr>
            <a:spLocks noGrp="1"/>
          </p:cNvSpPr>
          <p:nvPr>
            <p:ph idx="1"/>
          </p:nvPr>
        </p:nvSpPr>
        <p:spPr/>
        <p:txBody>
          <a:bodyPr>
            <a:normAutofit lnSpcReduction="10000"/>
          </a:bodyPr>
          <a:lstStyle/>
          <a:p>
            <a:r>
              <a:rPr lang="el-GR" dirty="0">
                <a:latin typeface="+mj-lt"/>
              </a:rPr>
              <a:t>Συνύπαρξη και συνδιδασκαλία μαθητών με Ε.Ε.Α. ή/και αναπηρίες με τους συμμαθητές τους του κοινού σχολείου με παροχή ειδικής παιδαγωγικής βοήθειας και υποστήριξης</a:t>
            </a:r>
          </a:p>
          <a:p>
            <a:r>
              <a:rPr lang="el-GR" dirty="0">
                <a:latin typeface="+mj-lt"/>
              </a:rPr>
              <a:t>Ισότιμες ευκαιρίες εκπαίδευσης</a:t>
            </a:r>
          </a:p>
          <a:p>
            <a:r>
              <a:rPr lang="el-GR" dirty="0">
                <a:latin typeface="+mj-lt"/>
              </a:rPr>
              <a:t>Συμμετοχή σε κοινές δραστηριότητες</a:t>
            </a:r>
          </a:p>
          <a:p>
            <a:r>
              <a:rPr lang="el-GR" dirty="0">
                <a:latin typeface="+mj-lt"/>
              </a:rPr>
              <a:t>Ανάπτυξη φιλίας και συνεργασίας </a:t>
            </a:r>
          </a:p>
          <a:p>
            <a:r>
              <a:rPr lang="el-GR" dirty="0">
                <a:latin typeface="+mj-lt"/>
              </a:rPr>
              <a:t>Αποδοχή της διαφορετικότητας </a:t>
            </a:r>
          </a:p>
          <a:p>
            <a:r>
              <a:rPr lang="el-GR" dirty="0">
                <a:latin typeface="+mj-lt"/>
              </a:rPr>
              <a:t>Ανάπτυξη γενικότερης κοινωνικής συμπεριληπτικής φιλοσοφίας από τους μαθητές του κοινού σχολείου</a:t>
            </a:r>
          </a:p>
          <a:p>
            <a:endParaRPr lang="el-GR"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Σκοπός της συμπερίληψης</a:t>
            </a:r>
          </a:p>
        </p:txBody>
      </p:sp>
      <p:sp>
        <p:nvSpPr>
          <p:cNvPr id="3" name="2 - Θέση περιεχομένου"/>
          <p:cNvSpPr>
            <a:spLocks noGrp="1"/>
          </p:cNvSpPr>
          <p:nvPr>
            <p:ph idx="1"/>
          </p:nvPr>
        </p:nvSpPr>
        <p:spPr/>
        <p:txBody>
          <a:bodyPr/>
          <a:lstStyle/>
          <a:p>
            <a:r>
              <a:rPr lang="el-GR" dirty="0">
                <a:latin typeface="+mj-lt"/>
              </a:rPr>
              <a:t>Βελτίωση των ψυχοκοινωνικών δεξιοτήτων των μαθητών με Ε.Ε.Α. ή/και αναπηρία</a:t>
            </a:r>
          </a:p>
          <a:p>
            <a:r>
              <a:rPr lang="el-GR" dirty="0">
                <a:latin typeface="+mj-lt"/>
              </a:rPr>
              <a:t>Αναγνώριση της αναπηρίας ως μέρος της ανθρώπινης ύπαρξης </a:t>
            </a:r>
          </a:p>
          <a:p>
            <a:r>
              <a:rPr lang="el-GR" dirty="0">
                <a:latin typeface="+mj-lt"/>
              </a:rPr>
              <a:t>Αποδοχή των ατόμων με αναπηρία ως ισότιμα συμμετέχοντες στην κοινωνική ζωή</a:t>
            </a:r>
          </a:p>
          <a:p>
            <a:r>
              <a:rPr lang="el-GR" dirty="0">
                <a:latin typeface="+mj-lt"/>
              </a:rPr>
              <a:t>Ενίσχυση της ευαισθητοποίησης, της </a:t>
            </a:r>
            <a:r>
              <a:rPr lang="el-GR" dirty="0" err="1">
                <a:latin typeface="+mj-lt"/>
              </a:rPr>
              <a:t>ενσυναίσθησης</a:t>
            </a:r>
            <a:r>
              <a:rPr lang="el-GR" dirty="0">
                <a:latin typeface="+mj-lt"/>
              </a:rPr>
              <a:t> και του σεβασμού της διαφορετικότητας από τους μαθητές του κοινού σχολείου</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200" dirty="0"/>
              <a:t>Επιμέρους στόχοι προγράμματος 1/2</a:t>
            </a:r>
          </a:p>
        </p:txBody>
      </p:sp>
      <p:sp>
        <p:nvSpPr>
          <p:cNvPr id="3" name="2 - Θέση περιεχομένου"/>
          <p:cNvSpPr>
            <a:spLocks noGrp="1"/>
          </p:cNvSpPr>
          <p:nvPr>
            <p:ph idx="1"/>
          </p:nvPr>
        </p:nvSpPr>
        <p:spPr/>
        <p:txBody>
          <a:bodyPr/>
          <a:lstStyle/>
          <a:p>
            <a:r>
              <a:rPr lang="el-GR" b="1" u="sng" dirty="0">
                <a:latin typeface="+mj-lt"/>
              </a:rPr>
              <a:t>Για τους μαθητές με προβλήματα όρασης</a:t>
            </a:r>
            <a:r>
              <a:rPr lang="el-GR" dirty="0">
                <a:latin typeface="+mj-lt"/>
              </a:rPr>
              <a:t>:</a:t>
            </a:r>
          </a:p>
          <a:p>
            <a:pPr marL="514350" indent="-514350">
              <a:buAutoNum type="arabicParenR"/>
            </a:pPr>
            <a:r>
              <a:rPr lang="el-GR" dirty="0">
                <a:latin typeface="+mj-lt"/>
              </a:rPr>
              <a:t>Αποδοχή του προβλήματος όρασης</a:t>
            </a:r>
          </a:p>
          <a:p>
            <a:pPr marL="514350" indent="-514350">
              <a:buAutoNum type="arabicParenR"/>
            </a:pPr>
            <a:r>
              <a:rPr lang="el-GR" dirty="0">
                <a:latin typeface="+mj-lt"/>
              </a:rPr>
              <a:t>Ανάπτυξη κοινωνικών δεξιοτήτων</a:t>
            </a:r>
          </a:p>
          <a:p>
            <a:pPr marL="514350" indent="-514350">
              <a:buAutoNum type="arabicParenR"/>
            </a:pPr>
            <a:r>
              <a:rPr lang="el-GR" dirty="0">
                <a:latin typeface="+mj-lt"/>
              </a:rPr>
              <a:t>Απόκτηση αυτοεκτίμησης κι εμπιστοσύνης στον εαυτό τους</a:t>
            </a:r>
          </a:p>
          <a:p>
            <a:pPr marL="514350" indent="-514350">
              <a:buAutoNum type="arabicParenR"/>
            </a:pPr>
            <a:r>
              <a:rPr lang="el-GR" dirty="0">
                <a:latin typeface="+mj-lt"/>
              </a:rPr>
              <a:t>Ενεργή δράση στα δρώμενα του σχολείου</a:t>
            </a:r>
          </a:p>
          <a:p>
            <a:pPr marL="514350" indent="-514350">
              <a:buNone/>
            </a:pPr>
            <a:endParaRPr lang="el-GR"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200" dirty="0"/>
              <a:t>Επιμέρους στόχοι προγράμματος 2/2</a:t>
            </a:r>
          </a:p>
        </p:txBody>
      </p:sp>
      <p:sp>
        <p:nvSpPr>
          <p:cNvPr id="3" name="2 - Θέση περιεχομένου"/>
          <p:cNvSpPr>
            <a:spLocks noGrp="1"/>
          </p:cNvSpPr>
          <p:nvPr>
            <p:ph idx="1"/>
          </p:nvPr>
        </p:nvSpPr>
        <p:spPr/>
        <p:txBody>
          <a:bodyPr/>
          <a:lstStyle/>
          <a:p>
            <a:r>
              <a:rPr lang="el-GR" b="1" u="sng" dirty="0">
                <a:latin typeface="+mj-lt"/>
              </a:rPr>
              <a:t>Για τους μαθητές του 18</a:t>
            </a:r>
            <a:r>
              <a:rPr lang="el-GR" b="1" u="sng" baseline="30000" dirty="0">
                <a:latin typeface="+mj-lt"/>
              </a:rPr>
              <a:t>ου</a:t>
            </a:r>
            <a:r>
              <a:rPr lang="el-GR" b="1" u="sng" dirty="0">
                <a:latin typeface="+mj-lt"/>
              </a:rPr>
              <a:t> Δ.Σ.</a:t>
            </a:r>
          </a:p>
          <a:p>
            <a:pPr marL="514350" indent="-514350">
              <a:buAutoNum type="arabicParenR"/>
            </a:pPr>
            <a:r>
              <a:rPr lang="el-GR" dirty="0">
                <a:latin typeface="+mj-lt"/>
              </a:rPr>
              <a:t>Γνωριμία με το εκπαιδευτικό πλαίσιο του σχολείου Τυφλών</a:t>
            </a:r>
          </a:p>
          <a:p>
            <a:pPr marL="514350" indent="-514350">
              <a:buAutoNum type="arabicParenR"/>
            </a:pPr>
            <a:r>
              <a:rPr lang="el-GR" dirty="0">
                <a:latin typeface="+mj-lt"/>
              </a:rPr>
              <a:t>Ευαισθητοποίηση στο θέμα της τύφλωσης </a:t>
            </a:r>
          </a:p>
          <a:p>
            <a:pPr marL="514350" indent="-514350">
              <a:buAutoNum type="arabicParenR"/>
            </a:pPr>
            <a:r>
              <a:rPr lang="el-GR" dirty="0">
                <a:latin typeface="+mj-lt"/>
              </a:rPr>
              <a:t>Επαφή με τους κανόνες συμπεριφοράς απέναντι στα άτομα με προβλήματα όρασης</a:t>
            </a:r>
          </a:p>
          <a:p>
            <a:pPr marL="514350" indent="-514350">
              <a:buAutoNum type="arabicParenR"/>
            </a:pPr>
            <a:r>
              <a:rPr lang="el-GR" dirty="0">
                <a:latin typeface="+mj-lt"/>
              </a:rPr>
              <a:t>Αποδοχή των κοινών χαρακτηριστικών αλλά και των διαφορών μεταξύ όλων των μαθητών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Υλοποίηση προγράμματος συμπερίληψης</a:t>
            </a:r>
          </a:p>
        </p:txBody>
      </p:sp>
      <p:sp>
        <p:nvSpPr>
          <p:cNvPr id="3" name="2 - Θέση περιεχομένου"/>
          <p:cNvSpPr>
            <a:spLocks noGrp="1"/>
          </p:cNvSpPr>
          <p:nvPr>
            <p:ph idx="1"/>
          </p:nvPr>
        </p:nvSpPr>
        <p:spPr/>
        <p:txBody>
          <a:bodyPr>
            <a:normAutofit fontScale="92500"/>
          </a:bodyPr>
          <a:lstStyle/>
          <a:p>
            <a:pPr>
              <a:buNone/>
            </a:pPr>
            <a:r>
              <a:rPr lang="el-GR" dirty="0">
                <a:latin typeface="+mj-lt"/>
              </a:rPr>
              <a:t>1) Συνδιδασκαλία σε μαθήματα του ωρολογίου προγράμματος</a:t>
            </a:r>
          </a:p>
          <a:p>
            <a:pPr>
              <a:buNone/>
            </a:pPr>
            <a:r>
              <a:rPr lang="el-GR" dirty="0">
                <a:latin typeface="+mj-lt"/>
              </a:rPr>
              <a:t>2) Συζήτηση-Ενημέρωση-ευαισθητοποίηση των μαθητών του 18</a:t>
            </a:r>
            <a:r>
              <a:rPr lang="el-GR" baseline="30000" dirty="0">
                <a:latin typeface="+mj-lt"/>
              </a:rPr>
              <a:t>ου</a:t>
            </a:r>
            <a:r>
              <a:rPr lang="el-GR" dirty="0">
                <a:latin typeface="+mj-lt"/>
              </a:rPr>
              <a:t> Δ.Σ.</a:t>
            </a:r>
          </a:p>
          <a:p>
            <a:pPr>
              <a:buNone/>
            </a:pPr>
            <a:r>
              <a:rPr lang="el-GR" dirty="0">
                <a:latin typeface="+mj-lt"/>
              </a:rPr>
              <a:t>3) Εργαστήρια δημιουργικών δραστηριοτήτων </a:t>
            </a:r>
          </a:p>
          <a:p>
            <a:pPr>
              <a:buNone/>
            </a:pPr>
            <a:r>
              <a:rPr lang="el-GR" dirty="0">
                <a:latin typeface="+mj-lt"/>
              </a:rPr>
              <a:t>4) Παρουσίαση σχολικών γιορτών από κοινού</a:t>
            </a:r>
          </a:p>
          <a:p>
            <a:pPr>
              <a:buNone/>
            </a:pPr>
            <a:r>
              <a:rPr lang="el-GR" dirty="0">
                <a:latin typeface="+mj-lt"/>
              </a:rPr>
              <a:t>5) Βιωματικά παιχνίδια</a:t>
            </a:r>
          </a:p>
          <a:p>
            <a:pPr>
              <a:buNone/>
            </a:pPr>
            <a:r>
              <a:rPr lang="el-GR" dirty="0">
                <a:latin typeface="+mj-lt"/>
              </a:rPr>
              <a:t>6) Πραγματοποίηση ολοήμερης εκδρομής των δύο σχολείων</a:t>
            </a:r>
          </a:p>
          <a:p>
            <a:pPr>
              <a:buNone/>
            </a:pPr>
            <a:r>
              <a:rPr lang="el-GR" dirty="0">
                <a:latin typeface="+mj-lt"/>
              </a:rPr>
              <a:t>7) Ανταλλαγή επισκέψεων μεταξύ των μαθητών στα πλαίσια της σχολικής τάξης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356"/>
            <a:ext cx="8258204" cy="1132732"/>
          </a:xfrm>
        </p:spPr>
        <p:txBody>
          <a:bodyPr>
            <a:normAutofit fontScale="90000"/>
          </a:bodyPr>
          <a:lstStyle/>
          <a:p>
            <a:br>
              <a:rPr lang="el-GR" sz="2700" dirty="0"/>
            </a:br>
            <a:br>
              <a:rPr lang="el-GR" sz="2700" dirty="0"/>
            </a:br>
            <a:br>
              <a:rPr lang="el-GR" sz="2700" dirty="0"/>
            </a:br>
            <a:br>
              <a:rPr lang="el-GR" sz="2700" dirty="0"/>
            </a:br>
            <a:br>
              <a:rPr lang="el-GR" sz="2700" dirty="0"/>
            </a:br>
            <a:br>
              <a:rPr lang="el-GR" sz="2700" dirty="0"/>
            </a:br>
            <a:br>
              <a:rPr lang="el-GR" sz="2700" dirty="0"/>
            </a:br>
            <a:r>
              <a:rPr lang="el-GR" sz="4000" b="1" dirty="0"/>
              <a:t>Υλοποίηση προγράμματος συμπερίληψης </a:t>
            </a:r>
            <a:br>
              <a:rPr lang="el-GR" sz="2700" dirty="0"/>
            </a:br>
            <a:r>
              <a:rPr lang="el-GR" sz="2700" dirty="0"/>
              <a:t>1)</a:t>
            </a:r>
            <a:r>
              <a:rPr lang="el-GR" sz="2700" u="sng" dirty="0"/>
              <a:t>Συνδιδασκαλία μαθημάτων του </a:t>
            </a:r>
            <a:r>
              <a:rPr lang="el-GR" sz="2700" u="sng" dirty="0" err="1"/>
              <a:t>ωρολόγιου</a:t>
            </a:r>
            <a:r>
              <a:rPr lang="el-GR" sz="2700" u="sng" dirty="0"/>
              <a:t> προγράμματος</a:t>
            </a:r>
            <a:br>
              <a:rPr lang="el-GR" sz="3600" u="sng" dirty="0"/>
            </a:br>
            <a:endParaRPr lang="el-GR" sz="3400" dirty="0"/>
          </a:p>
        </p:txBody>
      </p:sp>
      <p:sp>
        <p:nvSpPr>
          <p:cNvPr id="3" name="2 - Θέση περιεχομένου"/>
          <p:cNvSpPr>
            <a:spLocks noGrp="1"/>
          </p:cNvSpPr>
          <p:nvPr>
            <p:ph idx="1"/>
          </p:nvPr>
        </p:nvSpPr>
        <p:spPr/>
        <p:txBody>
          <a:bodyPr>
            <a:normAutofit/>
          </a:bodyPr>
          <a:lstStyle/>
          <a:p>
            <a:pPr>
              <a:buNone/>
            </a:pPr>
            <a:r>
              <a:rPr lang="el-GR" dirty="0">
                <a:latin typeface="+mj-lt"/>
              </a:rPr>
              <a:t>Παρακολούθηση μαθημάτων 2 ώρες την εβδομάδα για κάθε μαθητή του σχολείου Τυφλών σε τάξεις του 18</a:t>
            </a:r>
            <a:r>
              <a:rPr lang="el-GR" baseline="30000" dirty="0">
                <a:latin typeface="+mj-lt"/>
              </a:rPr>
              <a:t>ου</a:t>
            </a:r>
            <a:r>
              <a:rPr lang="el-GR" dirty="0">
                <a:latin typeface="+mj-lt"/>
              </a:rPr>
              <a:t> Δ.Σ. με την χρήση κατάλληλου εποπτικού υλικού (γραφομηχανή </a:t>
            </a:r>
            <a:r>
              <a:rPr lang="en-US" dirty="0" err="1">
                <a:latin typeface="+mj-lt"/>
              </a:rPr>
              <a:t>braille</a:t>
            </a:r>
            <a:r>
              <a:rPr lang="en-US" dirty="0">
                <a:latin typeface="+mj-lt"/>
              </a:rPr>
              <a:t>, </a:t>
            </a:r>
            <a:r>
              <a:rPr lang="el-GR" dirty="0">
                <a:latin typeface="+mj-lt"/>
              </a:rPr>
              <a:t>απτικός χάρτης, ζωγραφική με απτικά περιγράμματα).</a:t>
            </a:r>
          </a:p>
          <a:p>
            <a:pPr>
              <a:buNone/>
            </a:pPr>
            <a:endParaRPr lang="el-GR" dirty="0">
              <a:latin typeface="+mj-lt"/>
            </a:endParaRPr>
          </a:p>
          <a:p>
            <a:pPr>
              <a:buNone/>
            </a:pPr>
            <a:r>
              <a:rPr lang="el-GR" dirty="0">
                <a:latin typeface="+mj-lt"/>
              </a:rPr>
              <a:t>Για την Α’ Τάξη: </a:t>
            </a:r>
            <a:r>
              <a:rPr lang="el-GR" sz="2400" dirty="0">
                <a:latin typeface="+mj-lt"/>
              </a:rPr>
              <a:t>Μουσική και Αισθητική Αγωγή</a:t>
            </a:r>
          </a:p>
          <a:p>
            <a:pPr>
              <a:buNone/>
            </a:pPr>
            <a:r>
              <a:rPr lang="el-GR" dirty="0">
                <a:latin typeface="+mj-lt"/>
              </a:rPr>
              <a:t>Για την Ε’ Τάξη: </a:t>
            </a:r>
            <a:r>
              <a:rPr lang="el-GR" sz="2400" dirty="0" err="1">
                <a:latin typeface="+mj-lt"/>
              </a:rPr>
              <a:t>Κοιν</a:t>
            </a:r>
            <a:r>
              <a:rPr lang="el-GR" sz="2400" dirty="0">
                <a:latin typeface="+mj-lt"/>
              </a:rPr>
              <a:t>. &amp; Πολ. Αγωγή και Ευέλικτη Ζώνη</a:t>
            </a:r>
          </a:p>
          <a:p>
            <a:pPr>
              <a:buNone/>
            </a:pPr>
            <a:r>
              <a:rPr lang="el-GR" dirty="0">
                <a:latin typeface="+mj-lt"/>
              </a:rPr>
              <a:t>Για την Στ’ Τάξη : Ιστορία και Γεωγραφία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91264" cy="792088"/>
          </a:xfrm>
        </p:spPr>
        <p:txBody>
          <a:bodyPr>
            <a:normAutofit fontScale="90000"/>
          </a:bodyPr>
          <a:lstStyle/>
          <a:p>
            <a:pPr algn="ctr"/>
            <a:r>
              <a:rPr lang="el-GR" sz="3600" b="1" dirty="0"/>
              <a:t>Υλοποίηση προγράμματος συμπερίληψης </a:t>
            </a:r>
            <a:br>
              <a:rPr lang="el-GR" sz="1800" dirty="0"/>
            </a:br>
            <a:r>
              <a:rPr lang="el-GR" sz="2800" dirty="0"/>
              <a:t>Απτικός χάρτης για τη συνδιδασκαλία στη γεωγραφία</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694425" y="1700320"/>
            <a:ext cx="5467118" cy="4752527"/>
          </a:xfrm>
        </p:spPr>
      </p:pic>
    </p:spTree>
    <p:extLst>
      <p:ext uri="{BB962C8B-B14F-4D97-AF65-F5344CB8AC3E}">
        <p14:creationId xmlns:p14="http://schemas.microsoft.com/office/powerpoint/2010/main" val="162878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448</TotalTime>
  <Words>892</Words>
  <Application>Microsoft Office PowerPoint</Application>
  <PresentationFormat>On-screen Show (4:3)</PresentationFormat>
  <Paragraphs>118</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Constantia</vt:lpstr>
      <vt:lpstr>Wingdings 2</vt:lpstr>
      <vt:lpstr>Ροή</vt:lpstr>
      <vt:lpstr> </vt:lpstr>
      <vt:lpstr>Στοιχεία Προγράμματος</vt:lpstr>
      <vt:lpstr>Αρχικά τι είναι η συμπερίληψη…</vt:lpstr>
      <vt:lpstr>Σκοπός της συμπερίληψης</vt:lpstr>
      <vt:lpstr>Επιμέρους στόχοι προγράμματος 1/2</vt:lpstr>
      <vt:lpstr>Επιμέρους στόχοι προγράμματος 2/2</vt:lpstr>
      <vt:lpstr>Υλοποίηση προγράμματος συμπερίληψης</vt:lpstr>
      <vt:lpstr>       Υλοποίηση προγράμματος συμπερίληψης  1)Συνδιδασκαλία μαθημάτων του ωρολόγιου προγράμματος </vt:lpstr>
      <vt:lpstr>Υλοποίηση προγράμματος συμπερίληψης  Απτικός χάρτης για τη συνδιδασκαλία στη γεωγραφία</vt:lpstr>
      <vt:lpstr>Υλοποίηση προγράμματος συμπερίληψης 2) Συζήτηση-Ενημέρωση-Ευαισθητοποίηση των μαθητών του 18ου Δ.Σ.</vt:lpstr>
      <vt:lpstr> Υλοποίηση προγράμματος συμπερίληψης  3) Εργαστήρια δημιουργικών δραστηριοτήτων  </vt:lpstr>
      <vt:lpstr>Υλοποίηση προγράμματος συμπερίληψης  Εργαστήρια δημιουργικών δραστηριοτήτων</vt:lpstr>
      <vt:lpstr>                Υλοποίηση προγράμματος συμπερίληψης 4)Παρουσίαση σχολικών γιορτών  </vt:lpstr>
      <vt:lpstr>Υλοποίηση προγράμματος συμπερίληψης Παρουσίαση σχολικών γιορτών</vt:lpstr>
      <vt:lpstr>        Υλοποίηση προγράμματος συμπερίληψης      5) Βιωματικά παιχνίδια  </vt:lpstr>
      <vt:lpstr>Υλοποίηση προγράμματος συμπερίληψης «Άκου τι είπαν»</vt:lpstr>
      <vt:lpstr>Υλοποίηση προγράμματος συμπερίληψης   6) Πραγματοποίηση εκδρομής των δύο σχολείων</vt:lpstr>
      <vt:lpstr>Υλοποίηση προγράμματος συμπερίληψης    Πραγματοποίηση εκδρομής των δύο σχολείων</vt:lpstr>
      <vt:lpstr>Υλοποίηση προγράμματος συμπερίληψης 7) Ανταλλαγή επισκέψεων μεταξύ των μαθητών στα πλαίσια της σχολικής τάξης 1/2</vt:lpstr>
      <vt:lpstr>Υλοποίηση προγράμματος συμπερίληψης Ανταλλαγή επισκέψεων μεταξύ των μαθητών στα πλαίσια της σχολικής τάξης 1/2</vt:lpstr>
      <vt:lpstr>Υλοποίηση προγράμματος συμπερίληψης 7) Ανταλλαγή επισκέψεων μεταξύ των μαθητών στα πλαίσια της σχολικής τάξης 2/2</vt:lpstr>
      <vt:lpstr>Αποτίμηση προγράμματος </vt:lpstr>
      <vt:lpstr>Συμπεράσματα προγράμματος </vt:lpstr>
      <vt:lpstr>Το «οικοδόμημα» της συμπερίληψης</vt:lpstr>
      <vt:lpstr>Σας ευχαριστούμε πολύ...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natasha</cp:lastModifiedBy>
  <cp:revision>53</cp:revision>
  <dcterms:created xsi:type="dcterms:W3CDTF">2016-06-14T06:46:30Z</dcterms:created>
  <dcterms:modified xsi:type="dcterms:W3CDTF">2016-06-16T18:38:18Z</dcterms:modified>
</cp:coreProperties>
</file>