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25"/>
  </p:notesMasterIdLst>
  <p:sldIdLst>
    <p:sldId id="256" r:id="rId2"/>
    <p:sldId id="257" r:id="rId3"/>
    <p:sldId id="258" r:id="rId4"/>
    <p:sldId id="259" r:id="rId5"/>
    <p:sldId id="267" r:id="rId6"/>
    <p:sldId id="268" r:id="rId7"/>
    <p:sldId id="260" r:id="rId8"/>
    <p:sldId id="261" r:id="rId9"/>
    <p:sldId id="262" r:id="rId10"/>
    <p:sldId id="263" r:id="rId11"/>
    <p:sldId id="265" r:id="rId12"/>
    <p:sldId id="266" r:id="rId13"/>
    <p:sldId id="264"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l-GR"/>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28" autoAdjust="0"/>
  </p:normalViewPr>
  <p:slideViewPr>
    <p:cSldViewPr>
      <p:cViewPr>
        <p:scale>
          <a:sx n="70" d="100"/>
          <a:sy n="70" d="100"/>
        </p:scale>
        <p:origin x="-138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Shape 3"/>
          <p:cNvSpPr>
            <a:spLocks noGrp="1" noRot="1" noChangeAspect="1"/>
          </p:cNvSpPr>
          <p:nvPr>
            <p:ph type="sldImg" idx="2"/>
          </p:nvPr>
        </p:nvSpPr>
        <p:spPr bwMode="auto">
          <a:xfrm>
            <a:off x="1143000" y="685800"/>
            <a:ext cx="4572000" cy="342900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val="1413942220"/>
      </p:ext>
    </p:extLst>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5" name="Shape 24"/>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6146" name="Shape 25"/>
          <p:cNvSpPr>
            <a:spLocks noGrp="1" noRot="1" noChangeAspect="1"/>
          </p:cNvSpPr>
          <p:nvPr>
            <p:ph type="sldImg" idx="2"/>
          </p:nvPr>
        </p:nvSpPr>
        <p:spPr>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3" name="Shape 30"/>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8194" name="Shape 31"/>
          <p:cNvSpPr>
            <a:spLocks noGrp="1" noRot="1" noChangeAspect="1"/>
          </p:cNvSpPr>
          <p:nvPr>
            <p:ph type="sldImg" idx="2"/>
          </p:nvPr>
        </p:nvSpPr>
        <p:spPr>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1" name="Shape 36"/>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10242" name="Shape 37"/>
          <p:cNvSpPr>
            <a:spLocks noGrp="1" noRot="1" noChangeAspect="1"/>
          </p:cNvSpPr>
          <p:nvPr>
            <p:ph type="sldImg" idx="2"/>
          </p:nvPr>
        </p:nvSpPr>
        <p:spPr>
          <a:noFill/>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Shape 43"/>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12290" name="Shape 44"/>
          <p:cNvSpPr>
            <a:spLocks noGrp="1" noRot="1" noChangeAspect="1"/>
          </p:cNvSpPr>
          <p:nvPr>
            <p:ph type="sldImg" idx="2"/>
          </p:nvPr>
        </p:nvSpPr>
        <p:spPr>
          <a:noFill/>
          <a:ln>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Shape 49"/>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14338" name="Shape 50"/>
          <p:cNvSpPr>
            <a:spLocks noGrp="1" noRot="1" noChangeAspect="1"/>
          </p:cNvSpPr>
          <p:nvPr>
            <p:ph type="sldImg" idx="2"/>
          </p:nvPr>
        </p:nvSpPr>
        <p:spPr>
          <a:noFill/>
          <a:ln>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Shape 58"/>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16386" name="Shape 59"/>
          <p:cNvSpPr>
            <a:spLocks noGrp="1" noRot="1" noChangeAspect="1"/>
          </p:cNvSpPr>
          <p:nvPr>
            <p:ph type="sldImg" idx="2"/>
          </p:nvPr>
        </p:nvSpPr>
        <p:spPr>
          <a:noFill/>
          <a:ln>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Shape 63"/>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18434" name="Shape 64"/>
          <p:cNvSpPr>
            <a:spLocks noGrp="1" noRot="1" noChangeAspect="1"/>
          </p:cNvSpPr>
          <p:nvPr>
            <p:ph type="sldImg" idx="2"/>
          </p:nvPr>
        </p:nvSpPr>
        <p:spPr>
          <a:noFill/>
          <a:ln>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Shape 69"/>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20482" name="Shape 70"/>
          <p:cNvSpPr>
            <a:spLocks noGrp="1" noRot="1" noChangeAspect="1"/>
          </p:cNvSpPr>
          <p:nvPr>
            <p:ph type="sldImg" idx="2"/>
          </p:nvPr>
        </p:nvSpPr>
        <p:spPr>
          <a:noFill/>
          <a:ln>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Shape 76"/>
          <p:cNvSpPr txBox="1">
            <a:spLocks noGrp="1"/>
          </p:cNvSpPr>
          <p:nvPr>
            <p:ph type="body" idx="1"/>
          </p:nvPr>
        </p:nvSpPr>
        <p:spPr bwMode="auto">
          <a:noFill/>
        </p:spPr>
        <p:txBody>
          <a:bodyPr vert="horz" wrap="square" numCol="1" anchor="ctr" compatLnSpc="1">
            <a:prstTxWarp prst="textNoShape">
              <a:avLst/>
            </a:prstTxWarp>
          </a:bodyPr>
          <a:lstStyle/>
          <a:p>
            <a:pPr>
              <a:spcBef>
                <a:spcPct val="0"/>
              </a:spcBef>
            </a:pPr>
            <a:endParaRPr lang="el-GR" smtClean="0"/>
          </a:p>
        </p:txBody>
      </p:sp>
      <p:sp>
        <p:nvSpPr>
          <p:cNvPr id="24578" name="Shape 77"/>
          <p:cNvSpPr>
            <a:spLocks noGrp="1" noRot="1" noChangeAspect="1"/>
          </p:cNvSpPr>
          <p:nvPr>
            <p:ph type="sldImg" idx="2"/>
          </p:nvPr>
        </p:nvSpPr>
        <p:spPr>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layout with centered title and subtitle placeholders">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4"/>
          </a:xfrm>
          <a:prstGeom prst="rect">
            <a:avLst/>
          </a:prstGeom>
          <a:noFill/>
          <a:ln>
            <a:noFill/>
          </a:ln>
        </p:spPr>
        <p:txBody>
          <a:bodyPr/>
          <a:lstStyle>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a:lstStyle>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34290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48006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66294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 name="Shape 14"/>
          <p:cNvSpPr txBox="1">
            <a:spLocks noGrp="1"/>
          </p:cNvSpPr>
          <p:nvPr>
            <p:ph type="dt" idx="10"/>
          </p:nvPr>
        </p:nvSpPr>
        <p:spPr/>
        <p:txBody>
          <a:bodyPr/>
          <a:lstStyle>
            <a:lvl1pPr>
              <a:defRPr/>
            </a:lvl1pPr>
          </a:lstStyle>
          <a:p>
            <a:endParaRPr lang="el-GR"/>
          </a:p>
        </p:txBody>
      </p:sp>
      <p:sp>
        <p:nvSpPr>
          <p:cNvPr id="5" name="Shape 15"/>
          <p:cNvSpPr txBox="1">
            <a:spLocks noGrp="1"/>
          </p:cNvSpPr>
          <p:nvPr>
            <p:ph type="ftr" idx="11"/>
          </p:nvPr>
        </p:nvSpPr>
        <p:spPr/>
        <p:txBody>
          <a:bodyPr/>
          <a:lstStyle>
            <a:lvl1pPr>
              <a:defRPr/>
            </a:lvl1pPr>
          </a:lstStyle>
          <a:p>
            <a:endParaRPr lang="el-GR"/>
          </a:p>
        </p:txBody>
      </p:sp>
      <p:sp>
        <p:nvSpPr>
          <p:cNvPr id="6" name="Shape 16"/>
          <p:cNvSpPr txBox="1">
            <a:spLocks noGrp="1"/>
          </p:cNvSpPr>
          <p:nvPr>
            <p:ph type="sldNum" idx="12"/>
          </p:nvPr>
        </p:nvSpPr>
        <p:spPr/>
        <p:txBody>
          <a:bodyPr/>
          <a:lstStyle>
            <a:lvl1pPr>
              <a:buClrTx/>
              <a:buFontTx/>
              <a:buNone/>
              <a:defRPr/>
            </a:lvl1pPr>
          </a:lstStyle>
          <a:p>
            <a:fld id="{C868EDA4-B4D5-4AF0-9992-6DBFA85489D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a:lstStyle>
            <a:lvl1pPr marL="0" marR="0" lvl="0"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9" name="Shape 19"/>
          <p:cNvSpPr txBox="1">
            <a:spLocks noGrp="1"/>
          </p:cNvSpPr>
          <p:nvPr>
            <p:ph type="body" idx="1"/>
          </p:nvPr>
        </p:nvSpPr>
        <p:spPr>
          <a:xfrm>
            <a:off x="457200" y="1600200"/>
            <a:ext cx="8229600" cy="4525961"/>
          </a:xfrm>
          <a:prstGeom prst="rect">
            <a:avLst/>
          </a:prstGeom>
          <a:noFill/>
          <a:ln>
            <a:noFill/>
          </a:ln>
        </p:spPr>
        <p:txBody>
          <a:bodyPr/>
          <a:lstStyle>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34290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48006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66294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 name="Shape 20"/>
          <p:cNvSpPr txBox="1">
            <a:spLocks noGrp="1"/>
          </p:cNvSpPr>
          <p:nvPr>
            <p:ph type="dt" idx="10"/>
          </p:nvPr>
        </p:nvSpPr>
        <p:spPr/>
        <p:txBody>
          <a:bodyPr/>
          <a:lstStyle>
            <a:lvl1pPr>
              <a:defRPr/>
            </a:lvl1pPr>
          </a:lstStyle>
          <a:p>
            <a:endParaRPr lang="el-GR"/>
          </a:p>
        </p:txBody>
      </p:sp>
      <p:sp>
        <p:nvSpPr>
          <p:cNvPr id="5" name="Shape 21"/>
          <p:cNvSpPr txBox="1">
            <a:spLocks noGrp="1"/>
          </p:cNvSpPr>
          <p:nvPr>
            <p:ph type="ftr" idx="11"/>
          </p:nvPr>
        </p:nvSpPr>
        <p:spPr/>
        <p:txBody>
          <a:bodyPr/>
          <a:lstStyle>
            <a:lvl1pPr>
              <a:defRPr/>
            </a:lvl1pPr>
          </a:lstStyle>
          <a:p>
            <a:endParaRPr lang="el-GR"/>
          </a:p>
        </p:txBody>
      </p:sp>
      <p:sp>
        <p:nvSpPr>
          <p:cNvPr id="6" name="Shape 22"/>
          <p:cNvSpPr txBox="1">
            <a:spLocks noGrp="1"/>
          </p:cNvSpPr>
          <p:nvPr>
            <p:ph type="sldNum" idx="12"/>
          </p:nvPr>
        </p:nvSpPr>
        <p:spPr/>
        <p:txBody>
          <a:bodyPr/>
          <a:lstStyle>
            <a:lvl1pPr>
              <a:buClrTx/>
              <a:buFontTx/>
              <a:buNone/>
              <a:defRPr/>
            </a:lvl1pPr>
          </a:lstStyle>
          <a:p>
            <a:fld id="{3EB2FFB6-CD8B-4799-B932-64338CF2F3C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el-GR" smtClean="0">
              <a:sym typeface="Arial" charset="0"/>
            </a:endParaRPr>
          </a:p>
        </p:txBody>
      </p:sp>
      <p:sp>
        <p:nvSpPr>
          <p:cNvPr id="1027" name="Shape 7"/>
          <p:cNvSpPr txBox="1">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l-GR" smtClean="0">
              <a:sym typeface="Arial" charset="0"/>
            </a:endParaRPr>
          </a:p>
        </p:txBody>
      </p:sp>
      <p:sp>
        <p:nvSpPr>
          <p:cNvPr id="1028" name="Shape 8"/>
          <p:cNvSpPr txBox="1">
            <a:spLocks noGrp="1"/>
          </p:cNvSpPr>
          <p:nvPr>
            <p:ph type="dt" idx="10"/>
          </p:nvPr>
        </p:nvSpPr>
        <p:spPr bwMode="auto">
          <a:xfrm>
            <a:off x="457200" y="6245225"/>
            <a:ext cx="2133600" cy="4762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defRPr/>
            </a:lvl1pPr>
          </a:lstStyle>
          <a:p>
            <a:endParaRPr lang="el-GR"/>
          </a:p>
        </p:txBody>
      </p:sp>
      <p:sp>
        <p:nvSpPr>
          <p:cNvPr id="1029" name="Shape 9"/>
          <p:cNvSpPr txBox="1">
            <a:spLocks noGrp="1"/>
          </p:cNvSpPr>
          <p:nvPr>
            <p:ph type="ftr" idx="11"/>
          </p:nvPr>
        </p:nvSpPr>
        <p:spPr bwMode="auto">
          <a:xfrm>
            <a:off x="3124200" y="6245225"/>
            <a:ext cx="2895600" cy="4762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defRPr/>
            </a:lvl1pPr>
          </a:lstStyle>
          <a:p>
            <a:endParaRPr lang="el-GR"/>
          </a:p>
        </p:txBody>
      </p:sp>
      <p:sp>
        <p:nvSpPr>
          <p:cNvPr id="1030" name="Shape 10"/>
          <p:cNvSpPr txBox="1">
            <a:spLocks noGrp="1"/>
          </p:cNvSpPr>
          <p:nvPr>
            <p:ph type="sldNum" idx="12"/>
          </p:nvPr>
        </p:nvSpPr>
        <p:spPr bwMode="auto">
          <a:xfrm>
            <a:off x="6553200" y="6245225"/>
            <a:ext cx="2133600" cy="476250"/>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lvl1pPr algn="r">
              <a:buClr>
                <a:srgbClr val="000000"/>
              </a:buClr>
              <a:buSzPct val="25000"/>
              <a:buFont typeface="Arial" charset="0"/>
              <a:buNone/>
              <a:defRPr/>
            </a:lvl1pPr>
          </a:lstStyle>
          <a:p>
            <a:fld id="{05079B76-1FCE-462C-A495-15407A569F28}" type="slidenum">
              <a:rPr lang="en-US"/>
              <a:pPr/>
              <a:t>‹#›</a:t>
            </a:fld>
            <a:endParaRPr lang="en-US"/>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jpeg"/><Relationship Id="rId5" Type="http://schemas.microsoft.com/office/2007/relationships/hdphoto" Target="../media/hdphoto3.wdp"/><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hape 27"/>
          <p:cNvSpPr txBox="1">
            <a:spLocks noGrp="1"/>
          </p:cNvSpPr>
          <p:nvPr>
            <p:ph type="ctrTitle"/>
          </p:nvPr>
        </p:nvSpPr>
        <p:spPr>
          <a:xfrm>
            <a:off x="755650" y="549275"/>
            <a:ext cx="7772400" cy="1470025"/>
          </a:xfrm>
        </p:spPr>
        <p:txBody>
          <a:bodyPr tIns="45700" bIns="45700"/>
          <a:lstStyle/>
          <a:p>
            <a:pPr eaLnBrk="1" hangingPunct="1">
              <a:spcBef>
                <a:spcPct val="0"/>
              </a:spcBef>
              <a:spcAft>
                <a:spcPct val="0"/>
              </a:spcAft>
              <a:buClr>
                <a:srgbClr val="000000"/>
              </a:buClr>
              <a:buSzPct val="25000"/>
            </a:pPr>
            <a:r>
              <a:rPr lang="en-US" sz="3100" b="1" smtClean="0">
                <a:solidFill>
                  <a:srgbClr val="000000"/>
                </a:solidFill>
                <a:latin typeface="Arial" charset="0"/>
                <a:cs typeface="Arial" charset="0"/>
                <a:sym typeface="Arial" charset="0"/>
              </a:rPr>
              <a:t>Τετράδιο επικοινωνίας με τους γονείς : "Μέσο συνεργασίας και ενημέρωσης "</a:t>
            </a:r>
            <a:r>
              <a:rPr lang="en-US" sz="3200" b="1" smtClean="0">
                <a:solidFill>
                  <a:srgbClr val="000000"/>
                </a:solidFill>
                <a:latin typeface="Arial" charset="0"/>
                <a:cs typeface="Arial" charset="0"/>
                <a:sym typeface="Arial" charset="0"/>
              </a:rPr>
              <a:t/>
            </a:r>
            <a:br>
              <a:rPr lang="en-US" sz="3200" b="1" smtClean="0">
                <a:solidFill>
                  <a:srgbClr val="000000"/>
                </a:solidFill>
                <a:latin typeface="Arial" charset="0"/>
                <a:cs typeface="Arial" charset="0"/>
                <a:sym typeface="Arial" charset="0"/>
              </a:rPr>
            </a:br>
            <a:r>
              <a:rPr lang="en-US" sz="4000" b="1" smtClean="0">
                <a:solidFill>
                  <a:srgbClr val="000000"/>
                </a:solidFill>
                <a:latin typeface="Arial" charset="0"/>
                <a:cs typeface="Arial" charset="0"/>
                <a:sym typeface="Arial" charset="0"/>
              </a:rPr>
              <a:t/>
            </a:r>
            <a:br>
              <a:rPr lang="en-US" sz="4000" b="1" smtClean="0">
                <a:solidFill>
                  <a:srgbClr val="000000"/>
                </a:solidFill>
                <a:latin typeface="Arial" charset="0"/>
                <a:cs typeface="Arial" charset="0"/>
                <a:sym typeface="Arial" charset="0"/>
              </a:rPr>
            </a:br>
            <a:endParaRPr lang="en-US" sz="4000" b="1" smtClean="0">
              <a:solidFill>
                <a:srgbClr val="000000"/>
              </a:solidFill>
              <a:latin typeface="Arial" charset="0"/>
              <a:cs typeface="Arial" charset="0"/>
              <a:sym typeface="Arial" charset="0"/>
            </a:endParaRPr>
          </a:p>
        </p:txBody>
      </p:sp>
      <p:pic>
        <p:nvPicPr>
          <p:cNvPr id="5123" name="Shape 28"/>
          <p:cNvPicPr preferRelativeResize="0">
            <a:picLocks noChangeAspect="1" noChangeArrowheads="1"/>
          </p:cNvPicPr>
          <p:nvPr/>
        </p:nvPicPr>
        <p:blipFill>
          <a:blip r:embed="rId3"/>
          <a:srcRect/>
          <a:stretch>
            <a:fillRect/>
          </a:stretch>
        </p:blipFill>
        <p:spPr bwMode="auto">
          <a:xfrm>
            <a:off x="1908175" y="1412875"/>
            <a:ext cx="4857750" cy="3333750"/>
          </a:xfrm>
          <a:prstGeom prst="rect">
            <a:avLst/>
          </a:prstGeom>
          <a:noFill/>
          <a:ln w="9525">
            <a:noFill/>
            <a:miter lim="800000"/>
            <a:headEnd/>
            <a:tailEnd/>
          </a:ln>
        </p:spPr>
      </p:pic>
      <p:sp>
        <p:nvSpPr>
          <p:cNvPr id="5124" name="Rectangle 4"/>
          <p:cNvSpPr>
            <a:spLocks noChangeArrowheads="1"/>
          </p:cNvSpPr>
          <p:nvPr/>
        </p:nvSpPr>
        <p:spPr bwMode="auto">
          <a:xfrm>
            <a:off x="1476375" y="5229225"/>
            <a:ext cx="6232525" cy="1038225"/>
          </a:xfrm>
          <a:prstGeom prst="rect">
            <a:avLst/>
          </a:prstGeom>
          <a:noFill/>
          <a:ln w="9525">
            <a:noFill/>
            <a:miter lim="800000"/>
            <a:headEnd/>
            <a:tailEnd/>
          </a:ln>
          <a:effectLst/>
        </p:spPr>
        <p:txBody>
          <a:bodyPr wrap="none" anchor="ctr">
            <a:spAutoFit/>
          </a:bodyPr>
          <a:lstStyle/>
          <a:p>
            <a:pPr algn="ctr"/>
            <a:r>
              <a:rPr lang="el-GR" sz="3100"/>
              <a:t>Εισήγηση :Βαλμά Θ. Κωνσταντίνα </a:t>
            </a:r>
          </a:p>
          <a:p>
            <a:pPr algn="ctr"/>
            <a:r>
              <a:rPr lang="el-GR" sz="3100"/>
              <a:t>Νηπιαγωγός Ειδικής Αγωγής</a:t>
            </a:r>
            <a:r>
              <a:rPr lang="el-G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Shape 72"/>
          <p:cNvSpPr txBox="1">
            <a:spLocks noGrp="1"/>
          </p:cNvSpPr>
          <p:nvPr>
            <p:ph type="title"/>
          </p:nvPr>
        </p:nvSpPr>
        <p:spPr>
          <a:xfrm>
            <a:off x="457200" y="274638"/>
            <a:ext cx="8229600" cy="1143000"/>
          </a:xfrm>
        </p:spPr>
        <p:txBody>
          <a:bodyPr tIns="45700" bIns="45700"/>
          <a:lstStyle/>
          <a:p>
            <a:pPr eaLnBrk="1" hangingPunct="1">
              <a:spcBef>
                <a:spcPct val="0"/>
              </a:spcBef>
              <a:spcAft>
                <a:spcPct val="0"/>
              </a:spcAft>
              <a:buClr>
                <a:srgbClr val="000000"/>
              </a:buClr>
              <a:buSzPct val="25000"/>
            </a:pPr>
            <a:r>
              <a:rPr lang="en-US" sz="3000" b="1" i="1" smtClean="0">
                <a:solidFill>
                  <a:srgbClr val="000000"/>
                </a:solidFill>
                <a:latin typeface="Arial" charset="0"/>
                <a:cs typeface="Arial" charset="0"/>
                <a:sym typeface="Arial" charset="0"/>
              </a:rPr>
              <a:t>ΜΕΣΑ ΑΠΟ ΑΥΤΟ ΤΟ ΤΕΤΡΑΔΙΟ……</a:t>
            </a:r>
          </a:p>
        </p:txBody>
      </p:sp>
      <p:sp>
        <p:nvSpPr>
          <p:cNvPr id="73" name="Shape 73"/>
          <p:cNvSpPr txBox="1"/>
          <p:nvPr/>
        </p:nvSpPr>
        <p:spPr>
          <a:xfrm>
            <a:off x="323850" y="1166813"/>
            <a:ext cx="8577263" cy="2647950"/>
          </a:xfrm>
          <a:prstGeom prst="rect">
            <a:avLst/>
          </a:prstGeom>
          <a:noFill/>
          <a:ln>
            <a:noFill/>
          </a:ln>
        </p:spPr>
        <p:txBody>
          <a:bodyPr lIns="91425" tIns="45700" rIns="91425" bIns="45700" anchor="ctr"/>
          <a:lstStyle/>
          <a:p>
            <a:r>
              <a:rPr lang="el-GR" sz="2000" i="1"/>
              <a:t>Μέσα από αυτό το τετράδιο, θα έχετε την ευκαιρία να:</a:t>
            </a:r>
            <a:endParaRPr lang="el-GR" sz="2000">
              <a:latin typeface="Times New Roman" pitchFamily="18" charset="0"/>
              <a:cs typeface="Times New Roman" pitchFamily="18" charset="0"/>
            </a:endParaRPr>
          </a:p>
          <a:p>
            <a:r>
              <a:rPr lang="el-GR" sz="2000" i="1"/>
              <a:t> </a:t>
            </a:r>
            <a:endParaRPr lang="el-GR" sz="2000">
              <a:latin typeface="Times New Roman" pitchFamily="18" charset="0"/>
              <a:cs typeface="Times New Roman" pitchFamily="18" charset="0"/>
            </a:endParaRPr>
          </a:p>
          <a:p>
            <a:pPr>
              <a:buFont typeface="Symbol" pitchFamily="18" charset="2"/>
              <a:buChar char=""/>
            </a:pPr>
            <a:r>
              <a:rPr lang="el-GR" sz="2000" i="1"/>
              <a:t>Ενημερώνεστε για την πρόοδο και την εξέλιξη του παιδιού στο σχολείο. </a:t>
            </a:r>
            <a:endParaRPr lang="el-GR" sz="2000">
              <a:latin typeface="Times New Roman" pitchFamily="18" charset="0"/>
              <a:cs typeface="Times New Roman" pitchFamily="18" charset="0"/>
            </a:endParaRPr>
          </a:p>
          <a:p>
            <a:pPr>
              <a:buFont typeface="Symbol" pitchFamily="18" charset="2"/>
              <a:buChar char=""/>
            </a:pPr>
            <a:r>
              <a:rPr lang="el-GR" sz="2000" i="1"/>
              <a:t>Να σχολιάζετε και να αναφέρετε και εσείς με τη σειρά </a:t>
            </a:r>
            <a:endParaRPr lang="el-GR" sz="2000">
              <a:latin typeface="Times New Roman" pitchFamily="18" charset="0"/>
              <a:cs typeface="Times New Roman" pitchFamily="18" charset="0"/>
            </a:endParaRPr>
          </a:p>
          <a:p>
            <a:r>
              <a:rPr lang="el-GR" sz="2000" i="1"/>
              <a:t>σας τα κατορθώματά του!!! </a:t>
            </a:r>
            <a:endParaRPr lang="el-GR" sz="2000">
              <a:latin typeface="Times New Roman" pitchFamily="18" charset="0"/>
              <a:cs typeface="Times New Roman" pitchFamily="18" charset="0"/>
            </a:endParaRPr>
          </a:p>
          <a:p>
            <a:pPr>
              <a:buFont typeface="Symbol" pitchFamily="18" charset="2"/>
              <a:buChar char=""/>
            </a:pPr>
            <a:r>
              <a:rPr lang="el-GR" sz="2000" i="1"/>
              <a:t>Εάν επιθυμείτε μέσα από εδώ να ενημερώνετε εκ των προτέρων </a:t>
            </a:r>
            <a:endParaRPr lang="el-GR" sz="2000">
              <a:latin typeface="Times New Roman" pitchFamily="18" charset="0"/>
              <a:cs typeface="Times New Roman" pitchFamily="18" charset="0"/>
            </a:endParaRPr>
          </a:p>
          <a:p>
            <a:r>
              <a:rPr lang="el-GR" sz="2000" i="1"/>
              <a:t>μια – δυο μέρες πριν (πχ για μια προγραμματισμένη απουσία </a:t>
            </a:r>
            <a:endParaRPr lang="el-GR" sz="2000">
              <a:latin typeface="Times New Roman" pitchFamily="18" charset="0"/>
              <a:cs typeface="Times New Roman" pitchFamily="18" charset="0"/>
            </a:endParaRPr>
          </a:p>
          <a:p>
            <a:r>
              <a:rPr lang="el-GR" sz="2000" i="1"/>
              <a:t>του μαθητή και για ότι τυχόν προκύψει).</a:t>
            </a:r>
            <a:r>
              <a:rPr lang="el-GR" sz="2000"/>
              <a:t> </a:t>
            </a:r>
            <a:endParaRPr lang="el-GR" sz="2000">
              <a:latin typeface="Times New Roman" pitchFamily="18" charset="0"/>
              <a:cs typeface="Times New Roman" pitchFamily="18" charset="0"/>
            </a:endParaRPr>
          </a:p>
          <a:p>
            <a:pPr>
              <a:buClr>
                <a:srgbClr val="000000"/>
              </a:buClr>
              <a:buSzPct val="25000"/>
              <a:buFont typeface="Arial" charset="0"/>
              <a:buChar char="•"/>
            </a:pPr>
            <a:endParaRPr lang="en-US" sz="1100"/>
          </a:p>
        </p:txBody>
      </p:sp>
      <p:sp>
        <p:nvSpPr>
          <p:cNvPr id="19460" name="Shape 74"/>
          <p:cNvSpPr txBox="1">
            <a:spLocks noChangeArrowheads="1"/>
          </p:cNvSpPr>
          <p:nvPr/>
        </p:nvSpPr>
        <p:spPr bwMode="auto">
          <a:xfrm>
            <a:off x="146050" y="4006850"/>
            <a:ext cx="8932863" cy="2282825"/>
          </a:xfrm>
          <a:prstGeom prst="rect">
            <a:avLst/>
          </a:prstGeom>
          <a:noFill/>
          <a:ln w="9525">
            <a:noFill/>
            <a:miter lim="800000"/>
            <a:headEnd/>
            <a:tailEnd/>
          </a:ln>
        </p:spPr>
        <p:txBody>
          <a:bodyPr lIns="91425" tIns="45700" rIns="91425" bIns="45700" anchor="ctr"/>
          <a:lstStyle/>
          <a:p>
            <a:pPr>
              <a:buClr>
                <a:srgbClr val="000000"/>
              </a:buClr>
              <a:buSzPct val="25000"/>
              <a:buFont typeface="Arial" charset="0"/>
              <a:buNone/>
            </a:pPr>
            <a:r>
              <a:rPr lang="en-US" sz="2000" i="1"/>
              <a:t>Αυτό το τετράδιο όπως έχει δημιουργηθεί, περιέχει φωτογραφικό </a:t>
            </a:r>
          </a:p>
          <a:p>
            <a:pPr>
              <a:buClr>
                <a:srgbClr val="000000"/>
              </a:buClr>
              <a:buSzPct val="25000"/>
              <a:buFont typeface="Arial" charset="0"/>
              <a:buNone/>
            </a:pPr>
            <a:r>
              <a:rPr lang="en-US" sz="2000" i="1"/>
              <a:t>υλικό από τις δραστηριότητες του μαθητή,  μέσα από τις οποίες </a:t>
            </a:r>
          </a:p>
          <a:p>
            <a:pPr>
              <a:buClr>
                <a:srgbClr val="000000"/>
              </a:buClr>
              <a:buSzPct val="25000"/>
              <a:buFont typeface="Arial" charset="0"/>
              <a:buNone/>
            </a:pPr>
            <a:r>
              <a:rPr lang="en-US" sz="2000" i="1"/>
              <a:t>μπορούμε να δούμε αλλά και να σχολιάσουμε τα όσα λαμβάνουν </a:t>
            </a:r>
          </a:p>
          <a:p>
            <a:pPr>
              <a:buClr>
                <a:srgbClr val="000000"/>
              </a:buClr>
              <a:buSzPct val="25000"/>
              <a:buFont typeface="Arial" charset="0"/>
              <a:buNone/>
            </a:pPr>
            <a:r>
              <a:rPr lang="en-US" sz="2000" i="1"/>
              <a:t>χώρα μέσα στην τάξη, τον τρόπο με τον οποίο εργάζεται ο </a:t>
            </a:r>
          </a:p>
          <a:p>
            <a:pPr>
              <a:buClr>
                <a:srgbClr val="000000"/>
              </a:buClr>
              <a:buSzPct val="25000"/>
              <a:buFont typeface="Arial" charset="0"/>
              <a:buNone/>
            </a:pPr>
            <a:r>
              <a:rPr lang="en-US" sz="2000" i="1"/>
              <a:t>μαθητής αλλά και ο εκπαιδευτικός και να παρακολουθούμε την </a:t>
            </a:r>
          </a:p>
          <a:p>
            <a:pPr>
              <a:buClr>
                <a:srgbClr val="000000"/>
              </a:buClr>
              <a:buSzPct val="25000"/>
              <a:buFont typeface="Arial" charset="0"/>
              <a:buNone/>
            </a:pPr>
            <a:r>
              <a:rPr lang="en-US" sz="2000" i="1"/>
              <a:t>πρόοδο και την εξέλιξή του.</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Τίτλος 1"/>
          <p:cNvSpPr txBox="1">
            <a:spLocks noGrp="1"/>
          </p:cNvSpPr>
          <p:nvPr>
            <p:ph type="title"/>
          </p:nvPr>
        </p:nvSpPr>
        <p:spPr>
          <a:xfrm>
            <a:off x="457200" y="274638"/>
            <a:ext cx="8229600" cy="1143000"/>
          </a:xfrm>
        </p:spPr>
        <p:txBody>
          <a:bodyPr/>
          <a:lstStyle/>
          <a:p>
            <a:pPr eaLnBrk="1" hangingPunct="1">
              <a:spcBef>
                <a:spcPct val="0"/>
              </a:spcBef>
              <a:spcAft>
                <a:spcPct val="0"/>
              </a:spcAft>
            </a:pPr>
            <a:r>
              <a:rPr lang="el-GR" sz="3200" b="1" smtClean="0">
                <a:solidFill>
                  <a:srgbClr val="000000"/>
                </a:solidFill>
                <a:latin typeface="Arial" charset="0"/>
                <a:cs typeface="Arial" charset="0"/>
                <a:sym typeface="Arial" charset="0"/>
              </a:rPr>
              <a:t>ΥΠΕΥΘΥΝΗ ΔΗΛΩΣΗ ΓΟΝΕΑ</a:t>
            </a:r>
          </a:p>
        </p:txBody>
      </p:sp>
      <p:sp>
        <p:nvSpPr>
          <p:cNvPr id="3" name="Θέση κειμένου 2"/>
          <p:cNvSpPr>
            <a:spLocks noGrp="1"/>
          </p:cNvSpPr>
          <p:nvPr>
            <p:ph type="body" idx="1"/>
          </p:nvPr>
        </p:nvSpPr>
        <p:spPr>
          <a:xfrm>
            <a:off x="457200" y="1600200"/>
            <a:ext cx="8229600" cy="4525963"/>
          </a:xfrm>
        </p:spPr>
        <p:txBody>
          <a:bodyPr/>
          <a:lstStyle/>
          <a:p>
            <a:pPr marL="203200" indent="0" eaLnBrk="1" hangingPunct="1">
              <a:spcBef>
                <a:spcPts val="638"/>
              </a:spcBef>
              <a:spcAft>
                <a:spcPct val="0"/>
              </a:spcAft>
              <a:buClr>
                <a:srgbClr val="000000"/>
              </a:buClr>
              <a:buSzTx/>
              <a:buFontTx/>
              <a:buNone/>
            </a:pPr>
            <a:r>
              <a:rPr lang="el-GR" smtClean="0">
                <a:solidFill>
                  <a:srgbClr val="000000"/>
                </a:solidFill>
                <a:latin typeface="Arial" charset="0"/>
                <a:cs typeface="Arial" charset="0"/>
                <a:sym typeface="Arial" charset="0"/>
              </a:rPr>
              <a:t> </a:t>
            </a:r>
            <a:r>
              <a:rPr lang="el-GR" sz="2400" smtClean="0">
                <a:solidFill>
                  <a:srgbClr val="000000"/>
                </a:solidFill>
                <a:latin typeface="Arial" charset="0"/>
                <a:cs typeface="Arial" charset="0"/>
                <a:sym typeface="Arial" charset="0"/>
              </a:rPr>
              <a:t>Για να είμαστε όσο το δυνατό πιο ασφαλείς πριν δημιουργήσουμε ένα τετράδιο επικοινωνίας που να περιέχει φωτογραφικό υλικό που αφορά τον μαθητή:</a:t>
            </a:r>
          </a:p>
          <a:p>
            <a:pPr marL="203200" indent="0" eaLnBrk="1" hangingPunct="1">
              <a:spcBef>
                <a:spcPts val="638"/>
              </a:spcBef>
              <a:spcAft>
                <a:spcPct val="0"/>
              </a:spcAft>
              <a:buClr>
                <a:srgbClr val="000000"/>
              </a:buClr>
              <a:buSzTx/>
              <a:buFontTx/>
              <a:buNone/>
            </a:pPr>
            <a:endParaRPr lang="el-GR" sz="2400" smtClean="0">
              <a:solidFill>
                <a:srgbClr val="000000"/>
              </a:solidFill>
              <a:latin typeface="Arial" charset="0"/>
              <a:cs typeface="Arial" charset="0"/>
              <a:sym typeface="Arial" charset="0"/>
            </a:endParaRPr>
          </a:p>
          <a:p>
            <a:pPr marL="203200" indent="0" eaLnBrk="1" hangingPunct="1">
              <a:spcBef>
                <a:spcPts val="638"/>
              </a:spcBef>
              <a:spcAft>
                <a:spcPct val="0"/>
              </a:spcAft>
              <a:buClr>
                <a:srgbClr val="000000"/>
              </a:buClr>
              <a:buSzTx/>
              <a:buFontTx/>
              <a:buChar char="•"/>
            </a:pPr>
            <a:r>
              <a:rPr lang="el-GR" sz="2400" smtClean="0">
                <a:solidFill>
                  <a:srgbClr val="000000"/>
                </a:solidFill>
                <a:latin typeface="Arial" charset="0"/>
                <a:cs typeface="Arial" charset="0"/>
                <a:sym typeface="Arial" charset="0"/>
              </a:rPr>
              <a:t> Καλό θα είναι να ενημερώσουμε το γονέα για το πώς θα χρησιμοποιήσουμε το υλικό του τετραδίου.</a:t>
            </a:r>
          </a:p>
          <a:p>
            <a:pPr marL="203200" indent="0" eaLnBrk="1" hangingPunct="1">
              <a:spcBef>
                <a:spcPts val="638"/>
              </a:spcBef>
              <a:spcAft>
                <a:spcPct val="0"/>
              </a:spcAft>
              <a:buClr>
                <a:srgbClr val="000000"/>
              </a:buClr>
              <a:buSzTx/>
              <a:buFontTx/>
              <a:buChar char="•"/>
            </a:pPr>
            <a:r>
              <a:rPr lang="el-GR" sz="2400" smtClean="0">
                <a:solidFill>
                  <a:srgbClr val="000000"/>
                </a:solidFill>
                <a:latin typeface="Arial" charset="0"/>
                <a:cs typeface="Arial" charset="0"/>
                <a:sym typeface="Arial" charset="0"/>
              </a:rPr>
              <a:t> Να ζητήσουμε τη συναίνεσή του (προφορικά)</a:t>
            </a:r>
          </a:p>
          <a:p>
            <a:pPr marL="203200" indent="0" eaLnBrk="1" hangingPunct="1">
              <a:spcBef>
                <a:spcPts val="638"/>
              </a:spcBef>
              <a:spcAft>
                <a:spcPct val="0"/>
              </a:spcAft>
              <a:buClr>
                <a:srgbClr val="000000"/>
              </a:buClr>
              <a:buSzTx/>
              <a:buFontTx/>
              <a:buChar char="•"/>
            </a:pPr>
            <a:r>
              <a:rPr lang="el-GR" sz="2400" smtClean="0">
                <a:solidFill>
                  <a:srgbClr val="000000"/>
                </a:solidFill>
                <a:latin typeface="Arial" charset="0"/>
                <a:cs typeface="Arial" charset="0"/>
                <a:sym typeface="Arial" charset="0"/>
              </a:rPr>
              <a:t> Να ζητήσουμε να μας δώσει και « επίσημα» την άδειά του για τη δημιουργία και τη χρήση του υλικού αυτού με μια υπεύθυνη δήλωση, για διάθεση και χρήση οπτικοακουστικού υλικού που αφορά το παιδί.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Τίτλος 1"/>
          <p:cNvSpPr txBox="1">
            <a:spLocks noGrp="1"/>
          </p:cNvSpPr>
          <p:nvPr>
            <p:ph type="title"/>
          </p:nvPr>
        </p:nvSpPr>
        <p:spPr>
          <a:xfrm>
            <a:off x="457200" y="274638"/>
            <a:ext cx="8229600" cy="1143000"/>
          </a:xfrm>
        </p:spPr>
        <p:txBody>
          <a:bodyPr/>
          <a:lstStyle/>
          <a:p>
            <a:pPr eaLnBrk="1" hangingPunct="1">
              <a:spcBef>
                <a:spcPct val="0"/>
              </a:spcBef>
              <a:spcAft>
                <a:spcPct val="0"/>
              </a:spcAft>
            </a:pPr>
            <a:r>
              <a:rPr lang="el-GR" sz="2800" b="1" smtClean="0">
                <a:solidFill>
                  <a:srgbClr val="000000"/>
                </a:solidFill>
                <a:latin typeface="Arial" charset="0"/>
                <a:cs typeface="Arial" charset="0"/>
                <a:sym typeface="Arial" charset="0"/>
              </a:rPr>
              <a:t>ΔΕΙΓΜΑ ΥΠΕΥΘΥΝΗΣ ΔΗΛΩΣΗΣ ΟΠΤΙΚΟΑΚΟΥΣΤΙΚΟΥ ΥΛΙΚΟΥ</a:t>
            </a:r>
          </a:p>
        </p:txBody>
      </p:sp>
      <p:sp>
        <p:nvSpPr>
          <p:cNvPr id="22530" name="Θέση κειμένου 2"/>
          <p:cNvSpPr txBox="1">
            <a:spLocks noGrp="1"/>
          </p:cNvSpPr>
          <p:nvPr>
            <p:ph type="body" idx="1"/>
          </p:nvPr>
        </p:nvSpPr>
        <p:spPr>
          <a:xfrm>
            <a:off x="457200" y="1600200"/>
            <a:ext cx="8229600" cy="4525963"/>
          </a:xfrm>
        </p:spPr>
        <p:txBody>
          <a:bodyPr/>
          <a:lstStyle/>
          <a:p>
            <a:pPr marL="203200" indent="0" eaLnBrk="1" hangingPunct="1">
              <a:spcBef>
                <a:spcPts val="638"/>
              </a:spcBef>
              <a:spcAft>
                <a:spcPct val="0"/>
              </a:spcAft>
              <a:buClr>
                <a:srgbClr val="000000"/>
              </a:buClr>
              <a:buSzTx/>
              <a:buFontTx/>
              <a:buNone/>
            </a:pPr>
            <a:r>
              <a:rPr lang="el-GR" sz="1600" b="1" smtClean="0">
                <a:solidFill>
                  <a:srgbClr val="000000"/>
                </a:solidFill>
                <a:latin typeface="Arial" charset="0"/>
                <a:cs typeface="Arial" charset="0"/>
                <a:sym typeface="Arial" charset="0"/>
              </a:rPr>
              <a:t>ΤΟ ΕΝΤΥΠΟ ΕΙΝΑΙ ΑΠΛΗ ΥΠΕΥΘΥΝΗ ΔΗΛΩΣΗ</a:t>
            </a:r>
          </a:p>
          <a:p>
            <a:pPr marL="203200" indent="0" eaLnBrk="1" hangingPunct="1">
              <a:spcBef>
                <a:spcPts val="638"/>
              </a:spcBef>
              <a:spcAft>
                <a:spcPct val="0"/>
              </a:spcAft>
              <a:buClr>
                <a:srgbClr val="000000"/>
              </a:buClr>
              <a:buSzTx/>
              <a:buFontTx/>
              <a:buNone/>
            </a:pPr>
            <a:r>
              <a:rPr lang="el-GR" sz="1600" b="1" smtClean="0">
                <a:solidFill>
                  <a:srgbClr val="000000"/>
                </a:solidFill>
                <a:latin typeface="Arial" charset="0"/>
                <a:cs typeface="Arial" charset="0"/>
                <a:sym typeface="Arial" charset="0"/>
              </a:rPr>
              <a:t>ΠΑΡΑΔΕΙΓΜΑ ΚΕΙΜΕΝΟΥ:  </a:t>
            </a:r>
          </a:p>
          <a:p>
            <a:pPr marL="203200" indent="0" eaLnBrk="1" hangingPunct="1">
              <a:spcBef>
                <a:spcPts val="638"/>
              </a:spcBef>
              <a:spcAft>
                <a:spcPct val="0"/>
              </a:spcAft>
              <a:buClr>
                <a:srgbClr val="000000"/>
              </a:buClr>
              <a:buSzTx/>
              <a:buFontTx/>
              <a:buNone/>
            </a:pPr>
            <a:endParaRPr lang="el-GR" sz="1600" b="1" smtClean="0">
              <a:solidFill>
                <a:srgbClr val="000000"/>
              </a:solidFill>
              <a:latin typeface="Arial" charset="0"/>
              <a:cs typeface="Arial" charset="0"/>
              <a:sym typeface="Arial" charset="0"/>
            </a:endParaRPr>
          </a:p>
          <a:p>
            <a:pPr marL="203200" indent="0" eaLnBrk="1" hangingPunct="1">
              <a:spcBef>
                <a:spcPts val="638"/>
              </a:spcBef>
              <a:spcAft>
                <a:spcPct val="0"/>
              </a:spcAft>
              <a:buClr>
                <a:srgbClr val="000000"/>
              </a:buClr>
              <a:buSzTx/>
              <a:buFontTx/>
              <a:buNone/>
            </a:pPr>
            <a:endParaRPr lang="el-GR" sz="1600" b="1" smtClean="0">
              <a:solidFill>
                <a:srgbClr val="000000"/>
              </a:solidFill>
              <a:latin typeface="Arial" charset="0"/>
              <a:cs typeface="Arial" charset="0"/>
              <a:sym typeface="Arial" charset="0"/>
            </a:endParaRPr>
          </a:p>
          <a:p>
            <a:pPr marL="203200" indent="0" eaLnBrk="1" hangingPunct="1">
              <a:spcBef>
                <a:spcPts val="638"/>
              </a:spcBef>
              <a:spcAft>
                <a:spcPct val="0"/>
              </a:spcAft>
              <a:buClr>
                <a:srgbClr val="000000"/>
              </a:buClr>
              <a:buSzTx/>
              <a:buFontTx/>
              <a:buNone/>
            </a:pPr>
            <a:endParaRPr lang="el-GR" sz="800" smtClean="0">
              <a:solidFill>
                <a:srgbClr val="000000"/>
              </a:solidFill>
              <a:latin typeface="Arial" charset="0"/>
              <a:cs typeface="Arial" charset="0"/>
              <a:sym typeface="Arial" charset="0"/>
            </a:endParaRPr>
          </a:p>
        </p:txBody>
      </p:sp>
      <p:pic>
        <p:nvPicPr>
          <p:cNvPr id="22531" name="Picture 3"/>
          <p:cNvPicPr>
            <a:picLocks noChangeAspect="1" noChangeArrowheads="1"/>
          </p:cNvPicPr>
          <p:nvPr/>
        </p:nvPicPr>
        <p:blipFill>
          <a:blip r:embed="rId2"/>
          <a:srcRect/>
          <a:stretch>
            <a:fillRect/>
          </a:stretch>
        </p:blipFill>
        <p:spPr bwMode="auto">
          <a:xfrm>
            <a:off x="5292725" y="1631950"/>
            <a:ext cx="3382963" cy="4464050"/>
          </a:xfrm>
          <a:prstGeom prst="rect">
            <a:avLst/>
          </a:prstGeom>
          <a:noFill/>
          <a:ln w="9525">
            <a:noFill/>
            <a:miter lim="800000"/>
            <a:headEnd/>
            <a:tailEnd/>
          </a:ln>
        </p:spPr>
      </p:pic>
      <p:pic>
        <p:nvPicPr>
          <p:cNvPr id="22532" name="Picture 5"/>
          <p:cNvPicPr>
            <a:picLocks noChangeAspect="1" noChangeArrowheads="1"/>
          </p:cNvPicPr>
          <p:nvPr/>
        </p:nvPicPr>
        <p:blipFill>
          <a:blip r:embed="rId3"/>
          <a:srcRect/>
          <a:stretch>
            <a:fillRect/>
          </a:stretch>
        </p:blipFill>
        <p:spPr bwMode="auto">
          <a:xfrm>
            <a:off x="107950" y="3009900"/>
            <a:ext cx="5273675" cy="149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Shape 79"/>
          <p:cNvSpPr txBox="1"/>
          <p:nvPr/>
        </p:nvSpPr>
        <p:spPr>
          <a:xfrm>
            <a:off x="250825" y="404813"/>
            <a:ext cx="8555038" cy="3095625"/>
          </a:xfrm>
          <a:prstGeom prst="rect">
            <a:avLst/>
          </a:prstGeom>
          <a:noFill/>
          <a:ln>
            <a:noFill/>
          </a:ln>
        </p:spPr>
        <p:txBody>
          <a:bodyPr lIns="91425" tIns="45700" rIns="91425" bIns="45700" anchor="ctr"/>
          <a:lstStyle/>
          <a:p>
            <a:r>
              <a:rPr lang="el-GR" sz="2400" i="1"/>
              <a:t>Ο τρόπος εμπλουτισμού του τετραδίου με φωτογραφικό υλικό συμβάλλει στην πιο κατανοητή και απλή ενημέρωση, κυρίως: </a:t>
            </a:r>
            <a:endParaRPr lang="el-GR" sz="2400">
              <a:latin typeface="Times New Roman" pitchFamily="18" charset="0"/>
              <a:cs typeface="Times New Roman" pitchFamily="18" charset="0"/>
            </a:endParaRPr>
          </a:p>
          <a:p>
            <a:r>
              <a:rPr lang="el-GR" sz="2400">
                <a:latin typeface="Times New Roman" pitchFamily="18" charset="0"/>
                <a:cs typeface="Times New Roman" pitchFamily="18" charset="0"/>
              </a:rPr>
              <a:t> </a:t>
            </a:r>
          </a:p>
          <a:p>
            <a:pPr marL="742950" lvl="1" indent="-285750">
              <a:buFont typeface="Symbol" pitchFamily="18" charset="2"/>
              <a:buChar char=""/>
            </a:pPr>
            <a:r>
              <a:rPr lang="el-GR" sz="2400" i="1"/>
              <a:t>Για τους γονείς που κατάγονται από άλλες χώρες. </a:t>
            </a:r>
            <a:endParaRPr lang="el-GR" sz="2400">
              <a:latin typeface="Times New Roman" pitchFamily="18" charset="0"/>
              <a:cs typeface="Times New Roman" pitchFamily="18" charset="0"/>
            </a:endParaRPr>
          </a:p>
          <a:p>
            <a:pPr marL="742950" lvl="1" indent="-285750">
              <a:buFont typeface="Symbol" pitchFamily="18" charset="2"/>
              <a:buChar char=""/>
            </a:pPr>
            <a:r>
              <a:rPr lang="el-GR" sz="2400" i="1"/>
              <a:t>Για τους γονείς των μαθητών που το μορφωτικό επίπεδο δεν τους βοηθά να διαβάσουν ή να γράψουν οι ίδιοι. </a:t>
            </a:r>
            <a:endParaRPr lang="el-GR" sz="2400">
              <a:latin typeface="Times New Roman" pitchFamily="18" charset="0"/>
              <a:cs typeface="Times New Roman" pitchFamily="18" charset="0"/>
            </a:endParaRPr>
          </a:p>
          <a:p>
            <a:r>
              <a:rPr lang="el-GR" sz="2400" i="1"/>
              <a:t>(Σε αυτές τις περιπτώσεις το τετράδιο λειτουργεί απλά και μόνο σαν μέσο ενημέρωσης).</a:t>
            </a:r>
            <a:r>
              <a:rPr lang="el-GR" sz="2400"/>
              <a:t> </a:t>
            </a:r>
          </a:p>
          <a:p>
            <a:pPr>
              <a:buFont typeface="Arial" charset="0"/>
              <a:buChar char="•"/>
            </a:pPr>
            <a:r>
              <a:rPr lang="el-GR" sz="2400">
                <a:latin typeface="Times New Roman" pitchFamily="18" charset="0"/>
                <a:cs typeface="Times New Roman" pitchFamily="18" charset="0"/>
              </a:rPr>
              <a:t>Είναι επίσης χρήσιμο εργαλείο ενημέρωσης για τους ειδικούς που ασχολούνται με το παιδί καθώς διαφαίνεται η εξέλιξή του </a:t>
            </a:r>
          </a:p>
          <a:p>
            <a:r>
              <a:rPr lang="el-GR" sz="2400">
                <a:latin typeface="Times New Roman" pitchFamily="18" charset="0"/>
                <a:cs typeface="Times New Roman" pitchFamily="18" charset="0"/>
              </a:rPr>
              <a:t>( πχ.  ΚΕΔΔΥ ,άλλοι φορείς αξιολόγησης και επιστημονικό προσωπικό).</a:t>
            </a:r>
          </a:p>
          <a:p>
            <a:pPr>
              <a:lnSpc>
                <a:spcPct val="115000"/>
              </a:lnSpc>
              <a:spcAft>
                <a:spcPts val="1000"/>
              </a:spcAft>
            </a:pPr>
            <a:r>
              <a:rPr lang="el-GR" sz="2400">
                <a:latin typeface="Calibri" pitchFamily="34" charset="0"/>
                <a:ea typeface="Calibri" pitchFamily="34" charset="0"/>
                <a:cs typeface="Times New Roman" pitchFamily="18" charset="0"/>
              </a:rPr>
              <a:t> </a:t>
            </a:r>
          </a:p>
        </p:txBody>
      </p:sp>
      <p:pic>
        <p:nvPicPr>
          <p:cNvPr id="23555" name="Shape 81" descr="http://users.sch.gr/gargyriou/wp-content/uploads/2015/09/old-school-house-clip-art-136503-300x271.png"/>
          <p:cNvPicPr preferRelativeResize="0">
            <a:picLocks noChangeAspect="1" noChangeArrowheads="1"/>
          </p:cNvPicPr>
          <p:nvPr/>
        </p:nvPicPr>
        <p:blipFill>
          <a:blip r:embed="rId3"/>
          <a:srcRect/>
          <a:stretch>
            <a:fillRect/>
          </a:stretch>
        </p:blipFill>
        <p:spPr bwMode="auto">
          <a:xfrm>
            <a:off x="3059113" y="3716338"/>
            <a:ext cx="2857500" cy="214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1979613" y="333375"/>
            <a:ext cx="5443537" cy="457200"/>
          </a:xfrm>
          <a:prstGeom prst="rect">
            <a:avLst/>
          </a:prstGeom>
          <a:noFill/>
          <a:ln w="9525">
            <a:noFill/>
            <a:miter lim="800000"/>
            <a:headEnd/>
            <a:tailEnd/>
          </a:ln>
          <a:effectLst/>
        </p:spPr>
        <p:txBody>
          <a:bodyPr wrap="none" anchor="ctr">
            <a:spAutoFit/>
          </a:bodyPr>
          <a:lstStyle/>
          <a:p>
            <a:pPr algn="ctr"/>
            <a:r>
              <a:rPr lang="el-GR" sz="2400" b="1" i="1" u="sng"/>
              <a:t>ΔΕΙΓΜΑ ΤΕΤΡΑΔΙΟΥ ΕΠΙΚΟΙΝΩΝΙΑΣ</a:t>
            </a:r>
          </a:p>
        </p:txBody>
      </p:sp>
      <p:pic>
        <p:nvPicPr>
          <p:cNvPr id="31749" name="Εικόνα 2"/>
          <p:cNvPicPr>
            <a:picLocks noChangeAspect="1" noChangeArrowheads="1"/>
          </p:cNvPicPr>
          <p:nvPr/>
        </p:nvPicPr>
        <p:blipFill>
          <a:blip r:embed="rId2">
            <a:extLst>
              <a:ext uri="{BEBA8EAE-BF5A-486C-A8C5-ECC9F3942E4B}">
                <a14:imgProps xmlns:a14="http://schemas.microsoft.com/office/drawing/2010/main">
                  <a14:imgLayer r:embed="rId3">
                    <a14:imgEffect>
                      <a14:artisticCement/>
                    </a14:imgEffect>
                  </a14:imgLayer>
                </a14:imgProps>
              </a:ext>
            </a:extLst>
          </a:blip>
          <a:srcRect/>
          <a:stretch>
            <a:fillRect/>
          </a:stretch>
        </p:blipFill>
        <p:spPr bwMode="auto">
          <a:xfrm>
            <a:off x="7092950" y="3573463"/>
            <a:ext cx="1854200" cy="3133725"/>
          </a:xfrm>
          <a:prstGeom prst="rect">
            <a:avLst/>
          </a:prstGeom>
          <a:noFill/>
          <a:ln w="9525">
            <a:noFill/>
            <a:miter lim="800000"/>
            <a:headEnd/>
            <a:tailEnd/>
          </a:ln>
        </p:spPr>
      </p:pic>
      <p:sp>
        <p:nvSpPr>
          <p:cNvPr id="31751" name="Rectangle 7"/>
          <p:cNvSpPr>
            <a:spLocks noChangeArrowheads="1"/>
          </p:cNvSpPr>
          <p:nvPr/>
        </p:nvSpPr>
        <p:spPr bwMode="auto">
          <a:xfrm>
            <a:off x="0" y="1862138"/>
            <a:ext cx="9144000" cy="0"/>
          </a:xfrm>
          <a:prstGeom prst="rect">
            <a:avLst/>
          </a:prstGeom>
          <a:noFill/>
          <a:ln w="9525">
            <a:noFill/>
            <a:miter lim="800000"/>
            <a:headEnd/>
            <a:tailEnd/>
          </a:ln>
          <a:effectLst/>
        </p:spPr>
        <p:txBody>
          <a:bodyPr wrap="none" anchor="ctr">
            <a:spAutoFit/>
          </a:bodyPr>
          <a:lstStyle/>
          <a:p>
            <a:endParaRPr lang="el-GR"/>
          </a:p>
        </p:txBody>
      </p:sp>
      <p:sp>
        <p:nvSpPr>
          <p:cNvPr id="31752" name="Rectangle 8"/>
          <p:cNvSpPr>
            <a:spLocks noChangeArrowheads="1"/>
          </p:cNvSpPr>
          <p:nvPr/>
        </p:nvSpPr>
        <p:spPr bwMode="auto">
          <a:xfrm>
            <a:off x="398463" y="908050"/>
            <a:ext cx="8745537" cy="3013075"/>
          </a:xfrm>
          <a:prstGeom prst="rect">
            <a:avLst/>
          </a:prstGeom>
          <a:noFill/>
          <a:ln w="9525">
            <a:noFill/>
            <a:miter lim="800000"/>
            <a:headEnd/>
            <a:tailEnd/>
          </a:ln>
          <a:effectLst/>
        </p:spPr>
        <p:txBody>
          <a:bodyPr wrap="none" anchor="ctr">
            <a:spAutoFit/>
          </a:bodyPr>
          <a:lstStyle/>
          <a:p>
            <a:pPr>
              <a:tabLst>
                <a:tab pos="3432175" algn="l"/>
              </a:tabLst>
            </a:pPr>
            <a:r>
              <a:rPr lang="el-GR" sz="2400" b="1" i="1">
                <a:solidFill>
                  <a:srgbClr val="C0504D"/>
                </a:solidFill>
                <a:latin typeface="Calibri" pitchFamily="34" charset="0"/>
                <a:ea typeface="Times New Roman" pitchFamily="18" charset="0"/>
                <a:cs typeface="Calibri" pitchFamily="34" charset="0"/>
              </a:rPr>
              <a:t>Τα γράμματα απ το  όνομά μου δείχνουν τι έχω στην καρδιά μου!!!!!</a:t>
            </a:r>
            <a:endParaRPr lang="el-GR" sz="2400">
              <a:ea typeface="Times New Roman" pitchFamily="18" charset="0"/>
            </a:endParaRPr>
          </a:p>
          <a:p>
            <a:pPr eaLnBrk="0" hangingPunct="0">
              <a:tabLst>
                <a:tab pos="3432175" algn="l"/>
              </a:tabLst>
            </a:pPr>
            <a:r>
              <a:rPr lang="el-GR" sz="2400" b="1">
                <a:solidFill>
                  <a:srgbClr val="C0504D"/>
                </a:solidFill>
                <a:latin typeface="Calibri" pitchFamily="34" charset="0"/>
                <a:ea typeface="Times New Roman" pitchFamily="18" charset="0"/>
                <a:cs typeface="Calibri" pitchFamily="34" charset="0"/>
              </a:rPr>
              <a:t>Γ    </a:t>
            </a:r>
            <a:r>
              <a:rPr lang="el-GR" sz="2400">
                <a:latin typeface="Calibri" pitchFamily="34" charset="0"/>
                <a:ea typeface="Times New Roman" pitchFamily="18" charset="0"/>
                <a:cs typeface="Calibri" pitchFamily="34" charset="0"/>
              </a:rPr>
              <a:t>γιατί είμαι</a:t>
            </a:r>
            <a:r>
              <a:rPr lang="el-GR" sz="2400" b="1">
                <a:latin typeface="Calibri" pitchFamily="34" charset="0"/>
                <a:ea typeface="Times New Roman" pitchFamily="18" charset="0"/>
                <a:cs typeface="Calibri" pitchFamily="34" charset="0"/>
              </a:rPr>
              <a:t> </a:t>
            </a:r>
            <a:r>
              <a:rPr lang="el-GR" sz="2400" b="1">
                <a:solidFill>
                  <a:srgbClr val="C0504D"/>
                </a:solidFill>
                <a:latin typeface="Calibri" pitchFamily="34" charset="0"/>
                <a:ea typeface="Times New Roman" pitchFamily="18" charset="0"/>
                <a:cs typeface="Calibri" pitchFamily="34" charset="0"/>
              </a:rPr>
              <a:t>Γελαστός</a:t>
            </a:r>
            <a:r>
              <a:rPr lang="el-GR" sz="2400">
                <a:latin typeface="Arial"/>
                <a:ea typeface="Times New Roman" pitchFamily="18" charset="0"/>
                <a:cs typeface="Calibri" pitchFamily="34" charset="0"/>
              </a:rPr>
              <a:t>…</a:t>
            </a:r>
            <a:r>
              <a:rPr lang="el-GR" sz="2400">
                <a:latin typeface="Calibri" pitchFamily="34" charset="0"/>
                <a:ea typeface="Times New Roman" pitchFamily="18" charset="0"/>
                <a:cs typeface="Calibri" pitchFamily="34" charset="0"/>
              </a:rPr>
              <a:t>.</a:t>
            </a:r>
            <a:endParaRPr lang="el-GR" sz="2400"/>
          </a:p>
          <a:p>
            <a:pPr eaLnBrk="0" hangingPunct="0">
              <a:tabLst>
                <a:tab pos="3432175" algn="l"/>
              </a:tabLst>
            </a:pPr>
            <a:r>
              <a:rPr lang="el-GR" sz="2400" b="1">
                <a:solidFill>
                  <a:srgbClr val="C0504D"/>
                </a:solidFill>
                <a:latin typeface="Calibri" pitchFamily="34" charset="0"/>
                <a:cs typeface="Times New Roman" pitchFamily="18" charset="0"/>
              </a:rPr>
              <a:t>Ι     </a:t>
            </a:r>
            <a:r>
              <a:rPr lang="el-GR" sz="2400">
                <a:latin typeface="Calibri" pitchFamily="34" charset="0"/>
                <a:cs typeface="Times New Roman" pitchFamily="18" charset="0"/>
              </a:rPr>
              <a:t>γιατί είμαι φίλος</a:t>
            </a:r>
            <a:r>
              <a:rPr lang="el-GR" sz="2400" b="1">
                <a:latin typeface="Calibri" pitchFamily="34" charset="0"/>
                <a:cs typeface="Times New Roman" pitchFamily="18" charset="0"/>
              </a:rPr>
              <a:t> </a:t>
            </a:r>
            <a:r>
              <a:rPr lang="el-GR" sz="2400" b="1">
                <a:solidFill>
                  <a:srgbClr val="C0504D"/>
                </a:solidFill>
                <a:latin typeface="Calibri" pitchFamily="34" charset="0"/>
                <a:cs typeface="Times New Roman" pitchFamily="18" charset="0"/>
              </a:rPr>
              <a:t>Ιδανικός</a:t>
            </a:r>
            <a:r>
              <a:rPr lang="el-GR" sz="2400">
                <a:latin typeface="Calibri" pitchFamily="34" charset="0"/>
                <a:cs typeface="Times New Roman" pitchFamily="18" charset="0"/>
              </a:rPr>
              <a:t>!!!!</a:t>
            </a:r>
            <a:endParaRPr lang="el-GR" sz="2400"/>
          </a:p>
          <a:p>
            <a:pPr eaLnBrk="0" hangingPunct="0">
              <a:tabLst>
                <a:tab pos="3432175" algn="l"/>
              </a:tabLst>
            </a:pPr>
            <a:r>
              <a:rPr lang="el-GR" sz="2400" b="1">
                <a:solidFill>
                  <a:srgbClr val="C0504D"/>
                </a:solidFill>
                <a:latin typeface="Calibri" pitchFamily="34" charset="0"/>
                <a:cs typeface="Times New Roman" pitchFamily="18" charset="0"/>
              </a:rPr>
              <a:t>Α   </a:t>
            </a:r>
            <a:r>
              <a:rPr lang="el-GR" sz="2400">
                <a:latin typeface="Calibri" pitchFamily="34" charset="0"/>
                <a:cs typeface="Times New Roman" pitchFamily="18" charset="0"/>
              </a:rPr>
              <a:t>γιατί είμαι</a:t>
            </a:r>
            <a:r>
              <a:rPr lang="el-GR" sz="2400" b="1">
                <a:latin typeface="Calibri" pitchFamily="34" charset="0"/>
                <a:cs typeface="Times New Roman" pitchFamily="18" charset="0"/>
              </a:rPr>
              <a:t> </a:t>
            </a:r>
            <a:r>
              <a:rPr lang="el-GR" sz="2400" b="1">
                <a:solidFill>
                  <a:srgbClr val="C0504D"/>
                </a:solidFill>
                <a:latin typeface="Calibri" pitchFamily="34" charset="0"/>
                <a:cs typeface="Times New Roman" pitchFamily="18" charset="0"/>
              </a:rPr>
              <a:t>Αγαπητός </a:t>
            </a:r>
            <a:r>
              <a:rPr lang="el-GR" sz="2400">
                <a:latin typeface="Calibri" pitchFamily="34" charset="0"/>
                <a:cs typeface="Times New Roman" pitchFamily="18" charset="0"/>
              </a:rPr>
              <a:t>σε όλους</a:t>
            </a:r>
            <a:r>
              <a:rPr lang="el-GR" sz="2400">
                <a:latin typeface="Arial"/>
                <a:cs typeface="Times New Roman" pitchFamily="18" charset="0"/>
              </a:rPr>
              <a:t>…</a:t>
            </a:r>
            <a:endParaRPr lang="el-GR" sz="2400"/>
          </a:p>
          <a:p>
            <a:pPr eaLnBrk="0" hangingPunct="0">
              <a:tabLst>
                <a:tab pos="3432175" algn="l"/>
              </a:tabLst>
            </a:pPr>
            <a:r>
              <a:rPr lang="el-GR" sz="2400" b="1">
                <a:solidFill>
                  <a:srgbClr val="C0504D"/>
                </a:solidFill>
                <a:latin typeface="Calibri" pitchFamily="34" charset="0"/>
                <a:cs typeface="Times New Roman" pitchFamily="18" charset="0"/>
              </a:rPr>
              <a:t>Ν  </a:t>
            </a:r>
            <a:r>
              <a:rPr lang="el-GR" sz="2400">
                <a:latin typeface="Calibri" pitchFamily="34" charset="0"/>
                <a:cs typeface="Times New Roman" pitchFamily="18" charset="0"/>
              </a:rPr>
              <a:t>γιατί είμαι</a:t>
            </a:r>
            <a:r>
              <a:rPr lang="el-GR" sz="2400" b="1">
                <a:latin typeface="Calibri" pitchFamily="34" charset="0"/>
                <a:cs typeface="Times New Roman" pitchFamily="18" charset="0"/>
              </a:rPr>
              <a:t> </a:t>
            </a:r>
            <a:r>
              <a:rPr lang="el-GR" sz="2400" b="1">
                <a:solidFill>
                  <a:srgbClr val="C0504D"/>
                </a:solidFill>
                <a:latin typeface="Calibri" pitchFamily="34" charset="0"/>
                <a:cs typeface="Times New Roman" pitchFamily="18" charset="0"/>
              </a:rPr>
              <a:t>Νέος </a:t>
            </a:r>
            <a:r>
              <a:rPr lang="el-GR" sz="2400">
                <a:latin typeface="Calibri" pitchFamily="34" charset="0"/>
                <a:cs typeface="Times New Roman" pitchFamily="18" charset="0"/>
              </a:rPr>
              <a:t>και ωραίος!!!</a:t>
            </a:r>
            <a:endParaRPr lang="el-GR" sz="2400"/>
          </a:p>
          <a:p>
            <a:pPr eaLnBrk="0" hangingPunct="0">
              <a:tabLst>
                <a:tab pos="3432175" algn="l"/>
              </a:tabLst>
            </a:pPr>
            <a:r>
              <a:rPr lang="el-GR" sz="2400" b="1">
                <a:solidFill>
                  <a:srgbClr val="C0504D"/>
                </a:solidFill>
                <a:latin typeface="Calibri" pitchFamily="34" charset="0"/>
                <a:cs typeface="Times New Roman" pitchFamily="18" charset="0"/>
              </a:rPr>
              <a:t>Ν   </a:t>
            </a:r>
            <a:r>
              <a:rPr lang="el-GR" sz="2400">
                <a:latin typeface="Calibri" pitchFamily="34" charset="0"/>
                <a:cs typeface="Times New Roman" pitchFamily="18" charset="0"/>
              </a:rPr>
              <a:t>γιατί κάνω</a:t>
            </a:r>
            <a:r>
              <a:rPr lang="el-GR" sz="2400" b="1">
                <a:latin typeface="Calibri" pitchFamily="34" charset="0"/>
                <a:cs typeface="Times New Roman" pitchFamily="18" charset="0"/>
              </a:rPr>
              <a:t> </a:t>
            </a:r>
            <a:r>
              <a:rPr lang="el-GR" sz="2400">
                <a:latin typeface="Calibri" pitchFamily="34" charset="0"/>
                <a:cs typeface="Times New Roman" pitchFamily="18" charset="0"/>
              </a:rPr>
              <a:t>όλο</a:t>
            </a:r>
            <a:r>
              <a:rPr lang="el-GR" sz="2400" b="1">
                <a:solidFill>
                  <a:srgbClr val="C0504D"/>
                </a:solidFill>
                <a:latin typeface="Calibri" pitchFamily="34" charset="0"/>
                <a:cs typeface="Times New Roman" pitchFamily="18" charset="0"/>
              </a:rPr>
              <a:t> Νάζια</a:t>
            </a:r>
            <a:r>
              <a:rPr lang="el-GR" sz="2400">
                <a:latin typeface="Arial"/>
                <a:cs typeface="Times New Roman" pitchFamily="18" charset="0"/>
              </a:rPr>
              <a:t>…</a:t>
            </a:r>
            <a:r>
              <a:rPr lang="el-GR" sz="2400">
                <a:latin typeface="Calibri" pitchFamily="34" charset="0"/>
                <a:cs typeface="Times New Roman" pitchFamily="18" charset="0"/>
              </a:rPr>
              <a:t>.</a:t>
            </a:r>
            <a:endParaRPr lang="el-GR" sz="2400"/>
          </a:p>
          <a:p>
            <a:pPr eaLnBrk="0" hangingPunct="0">
              <a:tabLst>
                <a:tab pos="3432175" algn="l"/>
              </a:tabLst>
            </a:pPr>
            <a:r>
              <a:rPr lang="el-GR" sz="2400" b="1">
                <a:solidFill>
                  <a:srgbClr val="C0504D"/>
                </a:solidFill>
                <a:latin typeface="Calibri" pitchFamily="34" charset="0"/>
                <a:cs typeface="Times New Roman" pitchFamily="18" charset="0"/>
              </a:rPr>
              <a:t>Η   </a:t>
            </a:r>
            <a:r>
              <a:rPr lang="el-GR" sz="2400">
                <a:latin typeface="Calibri" pitchFamily="34" charset="0"/>
                <a:cs typeface="Times New Roman" pitchFamily="18" charset="0"/>
              </a:rPr>
              <a:t>γιατί έχω ματάκια  λαμπερά σαν του</a:t>
            </a:r>
            <a:r>
              <a:rPr lang="el-GR" sz="2400" b="1">
                <a:latin typeface="Calibri" pitchFamily="34" charset="0"/>
                <a:cs typeface="Times New Roman" pitchFamily="18" charset="0"/>
              </a:rPr>
              <a:t> </a:t>
            </a:r>
            <a:r>
              <a:rPr lang="el-GR" sz="2400" b="1">
                <a:solidFill>
                  <a:srgbClr val="C0504D"/>
                </a:solidFill>
                <a:latin typeface="Calibri" pitchFamily="34" charset="0"/>
                <a:cs typeface="Times New Roman" pitchFamily="18" charset="0"/>
              </a:rPr>
              <a:t>Ήλιου </a:t>
            </a:r>
            <a:r>
              <a:rPr lang="el-GR" sz="2400">
                <a:latin typeface="Calibri" pitchFamily="34" charset="0"/>
                <a:cs typeface="Times New Roman" pitchFamily="18" charset="0"/>
              </a:rPr>
              <a:t>το φως</a:t>
            </a:r>
            <a:r>
              <a:rPr lang="el-GR" sz="2400" b="1">
                <a:solidFill>
                  <a:srgbClr val="C0504D"/>
                </a:solidFill>
                <a:latin typeface="Calibri" pitchFamily="34" charset="0"/>
                <a:cs typeface="Times New Roman" pitchFamily="18" charset="0"/>
              </a:rPr>
              <a:t> </a:t>
            </a:r>
            <a:r>
              <a:rPr lang="el-GR" sz="2400">
                <a:latin typeface="Calibri" pitchFamily="34" charset="0"/>
                <a:cs typeface="Times New Roman" pitchFamily="18" charset="0"/>
              </a:rPr>
              <a:t>!!!</a:t>
            </a:r>
            <a:endParaRPr lang="el-GR" sz="2400"/>
          </a:p>
          <a:p>
            <a:pPr eaLnBrk="0" hangingPunct="0">
              <a:tabLst>
                <a:tab pos="3432175" algn="l"/>
              </a:tabLst>
            </a:pPr>
            <a:r>
              <a:rPr lang="el-GR" sz="2400" b="1">
                <a:solidFill>
                  <a:srgbClr val="C0504D"/>
                </a:solidFill>
                <a:latin typeface="Calibri" pitchFamily="34" charset="0"/>
                <a:cs typeface="Times New Roman" pitchFamily="18" charset="0"/>
              </a:rPr>
              <a:t>Σ   </a:t>
            </a:r>
            <a:r>
              <a:rPr lang="el-GR" sz="2400">
                <a:latin typeface="Calibri" pitchFamily="34" charset="0"/>
                <a:cs typeface="Times New Roman" pitchFamily="18" charset="0"/>
              </a:rPr>
              <a:t>γιατί είμαι</a:t>
            </a:r>
            <a:r>
              <a:rPr lang="el-GR" sz="2400" b="1">
                <a:latin typeface="Calibri" pitchFamily="34" charset="0"/>
                <a:cs typeface="Times New Roman" pitchFamily="18" charset="0"/>
              </a:rPr>
              <a:t>  </a:t>
            </a:r>
            <a:r>
              <a:rPr lang="el-GR" sz="2400" b="1">
                <a:solidFill>
                  <a:srgbClr val="C0504D"/>
                </a:solidFill>
                <a:latin typeface="Calibri" pitchFamily="34" charset="0"/>
                <a:cs typeface="Times New Roman" pitchFamily="18" charset="0"/>
              </a:rPr>
              <a:t>Σπάνιος </a:t>
            </a:r>
            <a:r>
              <a:rPr lang="el-GR" sz="2400">
                <a:latin typeface="Calibri" pitchFamily="34" charset="0"/>
                <a:cs typeface="Times New Roman" pitchFamily="18" charset="0"/>
              </a:rPr>
              <a:t>και μοναδικός</a:t>
            </a:r>
            <a:r>
              <a:rPr lang="el-GR" sz="2400">
                <a:latin typeface="Arial"/>
                <a:cs typeface="Times New Roman" pitchFamily="18" charset="0"/>
              </a:rPr>
              <a:t>…</a:t>
            </a:r>
            <a:r>
              <a:rPr lang="el-GR" sz="2400">
                <a:latin typeface="Calibri" pitchFamily="34" charset="0"/>
                <a:cs typeface="Times New Roman" pitchFamily="18" charset="0"/>
              </a:rPr>
              <a:t>.</a:t>
            </a:r>
            <a:endParaRPr lang="el-G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971550" y="404813"/>
            <a:ext cx="7178675" cy="1917700"/>
          </a:xfrm>
          <a:prstGeom prst="rect">
            <a:avLst/>
          </a:prstGeom>
          <a:noFill/>
          <a:ln w="9525">
            <a:noFill/>
            <a:miter lim="800000"/>
            <a:headEnd/>
            <a:tailEnd/>
          </a:ln>
          <a:effectLst/>
        </p:spPr>
        <p:txBody>
          <a:bodyPr wrap="none" anchor="ctr">
            <a:spAutoFit/>
          </a:bodyPr>
          <a:lstStyle/>
          <a:p>
            <a:pPr algn="ctr"/>
            <a:r>
              <a:rPr lang="el-GR" sz="2400" b="1" i="1"/>
              <a:t>ΤΕΤΡΑΔΙΟ ΕΠΙΚΟΙΝΩΝΙΑΣ ΜΕ ΤΟΥΣ ΓΟΝΕΙΣ</a:t>
            </a:r>
            <a:endParaRPr lang="el-GR" sz="2400"/>
          </a:p>
          <a:p>
            <a:pPr algn="ctr"/>
            <a:r>
              <a:rPr lang="el-GR" sz="2400" b="1" i="1"/>
              <a:t>ΟΝΟΜΑ ΜΑΘΗΤΗ:  Γ.Σ.</a:t>
            </a:r>
            <a:endParaRPr lang="el-GR" sz="2400"/>
          </a:p>
          <a:p>
            <a:pPr algn="ctr"/>
            <a:r>
              <a:rPr lang="el-GR" sz="2400" b="1" i="1"/>
              <a:t> ΝΗΠΙΑΓΩΓΕΙΟ: Α</a:t>
            </a:r>
            <a:endParaRPr lang="el-GR" sz="2400"/>
          </a:p>
          <a:p>
            <a:pPr algn="ctr"/>
            <a:r>
              <a:rPr lang="el-GR" sz="2400" b="1" i="1"/>
              <a:t>ΤΜΗΜΑ: Ν3</a:t>
            </a:r>
            <a:endParaRPr lang="el-GR" sz="2400"/>
          </a:p>
          <a:p>
            <a:pPr algn="ctr"/>
            <a:r>
              <a:rPr lang="el-GR" sz="2400"/>
              <a:t>Εκπαιδευτικός ειδικής αγωγής : </a:t>
            </a:r>
            <a:r>
              <a:rPr lang="el-GR" sz="2400" i="1"/>
              <a:t>Βαλμά Κωνσταντίνα</a:t>
            </a:r>
          </a:p>
        </p:txBody>
      </p:sp>
      <p:sp>
        <p:nvSpPr>
          <p:cNvPr id="32774" name="Rectangle 6"/>
          <p:cNvSpPr>
            <a:spLocks noChangeArrowheads="1"/>
          </p:cNvSpPr>
          <p:nvPr/>
        </p:nvSpPr>
        <p:spPr bwMode="auto">
          <a:xfrm>
            <a:off x="250825" y="2420938"/>
            <a:ext cx="8496300" cy="3759200"/>
          </a:xfrm>
          <a:prstGeom prst="rect">
            <a:avLst/>
          </a:prstGeom>
          <a:noFill/>
          <a:ln w="9525">
            <a:noFill/>
            <a:miter lim="800000"/>
            <a:headEnd/>
            <a:tailEnd/>
          </a:ln>
          <a:effectLst/>
        </p:spPr>
        <p:txBody>
          <a:bodyPr anchor="ctr">
            <a:spAutoFit/>
          </a:bodyPr>
          <a:lstStyle/>
          <a:p>
            <a:pPr algn="ctr"/>
            <a:r>
              <a:rPr lang="el-GR" sz="1600" b="1" i="1" u="sng"/>
              <a:t>ΙΑΝΟΥΑΡΙΟΣ 2015</a:t>
            </a:r>
            <a:endParaRPr lang="el-GR" sz="1600"/>
          </a:p>
          <a:p>
            <a:pPr algn="ctr"/>
            <a:r>
              <a:rPr lang="el-GR" sz="1600" i="1"/>
              <a:t>Αγαπητοί γονείς,</a:t>
            </a:r>
            <a:endParaRPr lang="el-GR" sz="1600"/>
          </a:p>
          <a:p>
            <a:pPr algn="ctr"/>
            <a:r>
              <a:rPr lang="el-GR" sz="1600" i="1"/>
              <a:t>από σήμερα 12 Ιανουαρίου οι μαθητές του  Νηπιαγωγείου, χωρίζονται εκ νέου σε τμήματα. Ο Γ.  ανήκει πλέον στο τμήμα Ν3 του Νηπιαγωγείου μας και η καινούρια του νηπιαγωγός θα είμαι εγώ. Το όνομά μου είναι Βαλμά Κωνσταντίνα. Μέσα από αυτό το τετράδιο, θα έχετε την ευκαιρία να ενημερώνεστε για την πρόοδο και την εξέλιξη του παιδιού στο σχολείο , να σχολιάζετε και να αναφέρετε και εσείς με τη σειρά σας τα κατορθώματά του!!! Ακόμα θα μπορείτε αν θελήσετε μέσα από εδώ να με ενημερώνετε εκ των προτέρων μια – δυο μέρες πριν (πχ για μια προγραμματισμένη απουσία του μαθητή και για ότι τυχόν προκύψει).</a:t>
            </a:r>
            <a:endParaRPr lang="el-GR" sz="1600"/>
          </a:p>
          <a:p>
            <a:pPr algn="ctr"/>
            <a:r>
              <a:rPr lang="el-GR" sz="1600" i="1"/>
              <a:t>Συναντήσεις με τους γονείς στο σχολείο, θα γίνονται προγραμματισμένα περίπου </a:t>
            </a:r>
            <a:r>
              <a:rPr lang="el-GR" sz="1600" i="1" u="sng"/>
              <a:t>1 φορά το μήνα, κατόπιν συνεννόησης.</a:t>
            </a:r>
            <a:endParaRPr lang="el-GR" sz="1600"/>
          </a:p>
          <a:p>
            <a:pPr algn="ctr"/>
            <a:r>
              <a:rPr lang="el-GR" sz="1600" i="1"/>
              <a:t>Εύχομαι να έχουμε ένα όμορφο και δημιουργικό υπόλοιπο για αυτή τη σχολική χρονιά!!!!</a:t>
            </a:r>
            <a:endParaRPr lang="el-GR" sz="1600"/>
          </a:p>
          <a:p>
            <a:pPr algn="ctr"/>
            <a:r>
              <a:rPr lang="el-GR" sz="1600" i="1"/>
              <a:t>Ευχαριστώ πολύ για τη συνεργασία…..</a:t>
            </a:r>
            <a:endParaRPr lang="el-GR" sz="1600"/>
          </a:p>
          <a:p>
            <a:pPr algn="ctr"/>
            <a:r>
              <a:rPr lang="el-GR" sz="1600" i="1"/>
              <a:t>Με εκτίμηση, η νηπιαγωγός ΕΑΕ</a:t>
            </a:r>
            <a:endParaRPr lang="el-GR" sz="1600"/>
          </a:p>
          <a:p>
            <a:pPr algn="ctr"/>
            <a:r>
              <a:rPr lang="el-GR" sz="1600" i="1"/>
              <a:t>Βαλμά Θ. Κωνσταντίνα</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Εικόνα 17"/>
          <p:cNvPicPr>
            <a:picLocks noChangeAspect="1" noChangeArrowheads="1"/>
          </p:cNvPicPr>
          <p:nvPr/>
        </p:nvPicPr>
        <p:blipFill>
          <a:blip r:embed="rId2"/>
          <a:srcRect/>
          <a:stretch>
            <a:fillRect/>
          </a:stretch>
        </p:blipFill>
        <p:spPr bwMode="auto">
          <a:xfrm>
            <a:off x="179388" y="188913"/>
            <a:ext cx="3775075" cy="6284912"/>
          </a:xfrm>
          <a:prstGeom prst="rect">
            <a:avLst/>
          </a:prstGeom>
          <a:noFill/>
          <a:ln w="9525">
            <a:noFill/>
            <a:miter lim="800000"/>
            <a:headEnd/>
            <a:tailEnd/>
          </a:ln>
        </p:spPr>
      </p:pic>
      <p:pic>
        <p:nvPicPr>
          <p:cNvPr id="33797" name="Εικόνα 3"/>
          <p:cNvPicPr>
            <a:picLocks noChangeAspect="1" noChangeArrowheads="1"/>
          </p:cNvPicPr>
          <p:nvPr/>
        </p:nvPicPr>
        <p:blipFill>
          <a:blip r:embed="rId3"/>
          <a:srcRect/>
          <a:stretch>
            <a:fillRect/>
          </a:stretch>
        </p:blipFill>
        <p:spPr bwMode="auto">
          <a:xfrm>
            <a:off x="4067175" y="1557338"/>
            <a:ext cx="1876425" cy="3581400"/>
          </a:xfrm>
          <a:prstGeom prst="rect">
            <a:avLst/>
          </a:prstGeom>
          <a:noFill/>
          <a:ln w="9525">
            <a:noFill/>
            <a:miter lim="800000"/>
            <a:headEnd/>
            <a:tailEnd/>
          </a:ln>
        </p:spPr>
      </p:pic>
      <p:pic>
        <p:nvPicPr>
          <p:cNvPr id="33798" name="Εικόνα 4"/>
          <p:cNvPicPr>
            <a:picLocks noChangeAspect="1" noChangeArrowheads="1"/>
          </p:cNvPicPr>
          <p:nvPr/>
        </p:nvPicPr>
        <p:blipFill>
          <a:blip r:embed="rId4"/>
          <a:srcRect/>
          <a:stretch>
            <a:fillRect/>
          </a:stretch>
        </p:blipFill>
        <p:spPr bwMode="auto">
          <a:xfrm>
            <a:off x="6084888" y="1557338"/>
            <a:ext cx="2428875" cy="36004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179388" y="827088"/>
            <a:ext cx="8713787" cy="5203825"/>
          </a:xfrm>
          <a:prstGeom prst="rect">
            <a:avLst/>
          </a:prstGeom>
          <a:noFill/>
          <a:ln w="9525">
            <a:noFill/>
            <a:miter lim="800000"/>
            <a:headEnd/>
            <a:tailEnd/>
          </a:ln>
          <a:effectLst/>
        </p:spPr>
        <p:txBody>
          <a:bodyPr anchor="ctr">
            <a:spAutoFit/>
          </a:bodyPr>
          <a:lstStyle/>
          <a:p>
            <a:pPr algn="ctr"/>
            <a:r>
              <a:rPr lang="el-GR" sz="2400" b="1" i="1" u="sng"/>
              <a:t>ΤΡΙΤΗ 13 ΙΑΝΟΥΑΡΙΟΥ</a:t>
            </a:r>
            <a:endParaRPr lang="el-GR" sz="2400"/>
          </a:p>
          <a:p>
            <a:pPr algn="ctr"/>
            <a:r>
              <a:rPr lang="el-GR" sz="2400"/>
              <a:t>Αφού διαλέξαμε τη γωνιά μας στην αίθουσα βαλθήκαμε να την «στήσουμε». Έπειτα συμφωνήσαμε από κοινού, ότι </a:t>
            </a:r>
            <a:r>
              <a:rPr lang="el-GR" sz="2400" u="sng"/>
              <a:t>για να είμαστε οι καλύτεροι</a:t>
            </a:r>
            <a:r>
              <a:rPr lang="el-GR" sz="2400"/>
              <a:t>, θα πρέπει να θέσουμε τους κανόνες της τάξης έτσι ώστε να μην έρχεται κανείς σε δύσκολη θέση. Εφόσον θα αποφασίσουμε μαζί ποιοι θα είναι αυτοί οι κανόνες, θα τους βάλουμε στη γωνιά μας, ώστε να τους βλέπουμε όταν ξεχνιόμαστε!!!! Οι κανόνες μας στη μια μεριά, να μας θυμίζουν τι πρέπει να κάνουμε και το παρουσιολόγιο με τα στρουμφάκια από την άλλη, να μας θυμίζει ότι κάθε πρωί έχουμε το όνομά μας στην ΚΑΛΗΜΕΡΑ και πως αν δεν κάνουμε «ζαβολιές»…. Ώστε να καταλήξουμε στην ΣΥΝΕΠΕΙΑ – ΣΝΙΦ! Θα βρεθούμε το μεσημέρι στο  ΜΠΡΑΒΟ!!! Και φυσικά θα πάρουμε το δώρο -  έκπληξη της ημέρας!!!!!!</a:t>
            </a:r>
            <a:r>
              <a:rPr lang="el-G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Εικόνα 18"/>
          <p:cNvPicPr>
            <a:picLocks noChangeAspect="1" noChangeArrowheads="1"/>
          </p:cNvPicPr>
          <p:nvPr/>
        </p:nvPicPr>
        <p:blipFill>
          <a:blip r:embed="rId2"/>
          <a:srcRect/>
          <a:stretch>
            <a:fillRect/>
          </a:stretch>
        </p:blipFill>
        <p:spPr bwMode="auto">
          <a:xfrm>
            <a:off x="250825" y="260350"/>
            <a:ext cx="3819525" cy="63658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ChangeArrowheads="1"/>
          </p:cNvSpPr>
          <p:nvPr/>
        </p:nvSpPr>
        <p:spPr bwMode="auto">
          <a:xfrm>
            <a:off x="1927225" y="252413"/>
            <a:ext cx="5364163" cy="822325"/>
          </a:xfrm>
          <a:prstGeom prst="rect">
            <a:avLst/>
          </a:prstGeom>
          <a:noFill/>
          <a:ln w="9525">
            <a:noFill/>
            <a:miter lim="800000"/>
            <a:headEnd/>
            <a:tailEnd/>
          </a:ln>
          <a:effectLst/>
        </p:spPr>
        <p:txBody>
          <a:bodyPr wrap="none" anchor="ctr">
            <a:spAutoFit/>
          </a:bodyPr>
          <a:lstStyle/>
          <a:p>
            <a:pPr algn="ctr"/>
            <a:r>
              <a:rPr lang="el-GR" sz="2400" b="1" i="1" u="sng"/>
              <a:t>ΤΡΙΤΗ 26 ΦΕΒΡΟΥΑΡΙΟΥ</a:t>
            </a:r>
            <a:endParaRPr lang="el-GR" sz="2400"/>
          </a:p>
          <a:p>
            <a:pPr algn="ctr"/>
            <a:r>
              <a:rPr lang="el-GR" sz="2400"/>
              <a:t>Σήμερα μας επισκέφθηκε ο αριθμός </a:t>
            </a:r>
            <a:r>
              <a:rPr lang="el-GR" sz="2400" b="1" i="1" u="sng"/>
              <a:t>3</a:t>
            </a:r>
            <a:r>
              <a:rPr lang="el-GR"/>
              <a:t>  </a:t>
            </a:r>
          </a:p>
        </p:txBody>
      </p:sp>
      <p:pic>
        <p:nvPicPr>
          <p:cNvPr id="36869" name="Εικόνα 5"/>
          <p:cNvPicPr>
            <a:picLocks noChangeAspect="1" noChangeArrowheads="1"/>
          </p:cNvPicPr>
          <p:nvPr/>
        </p:nvPicPr>
        <p:blipFill>
          <a:blip r:embed="rId2">
            <a:extLst>
              <a:ext uri="{BEBA8EAE-BF5A-486C-A8C5-ECC9F3942E4B}">
                <a14:imgProps xmlns:a14="http://schemas.microsoft.com/office/drawing/2010/main">
                  <a14:imgLayer r:embed="rId3">
                    <a14:imgEffect>
                      <a14:artisticLineDrawing/>
                    </a14:imgEffect>
                  </a14:imgLayer>
                </a14:imgProps>
              </a:ext>
            </a:extLst>
          </a:blip>
          <a:srcRect/>
          <a:stretch>
            <a:fillRect/>
          </a:stretch>
        </p:blipFill>
        <p:spPr bwMode="auto">
          <a:xfrm>
            <a:off x="773336" y="1268413"/>
            <a:ext cx="1838325" cy="2667000"/>
          </a:xfrm>
          <a:prstGeom prst="rect">
            <a:avLst/>
          </a:prstGeom>
          <a:noFill/>
          <a:ln w="9525">
            <a:noFill/>
            <a:miter lim="800000"/>
            <a:headEnd/>
            <a:tailEnd/>
          </a:ln>
        </p:spPr>
      </p:pic>
      <p:pic>
        <p:nvPicPr>
          <p:cNvPr id="36870" name="Εικόνα 6"/>
          <p:cNvPicPr>
            <a:picLocks noChangeAspect="1" noChangeArrowheads="1"/>
          </p:cNvPicPr>
          <p:nvPr/>
        </p:nvPicPr>
        <p:blipFill>
          <a:blip r:embed="rId4"/>
          <a:srcRect/>
          <a:stretch>
            <a:fillRect/>
          </a:stretch>
        </p:blipFill>
        <p:spPr bwMode="auto">
          <a:xfrm>
            <a:off x="2843213" y="1268413"/>
            <a:ext cx="2447925" cy="2667000"/>
          </a:xfrm>
          <a:prstGeom prst="rect">
            <a:avLst/>
          </a:prstGeom>
          <a:noFill/>
          <a:ln w="9525">
            <a:noFill/>
            <a:miter lim="800000"/>
            <a:headEnd/>
            <a:tailEnd/>
          </a:ln>
        </p:spPr>
      </p:pic>
      <p:pic>
        <p:nvPicPr>
          <p:cNvPr id="36871" name="Εικόνα 7"/>
          <p:cNvPicPr>
            <a:picLocks noChangeAspect="1" noChangeArrowheads="1"/>
          </p:cNvPicPr>
          <p:nvPr/>
        </p:nvPicPr>
        <p:blipFill>
          <a:blip r:embed="rId5"/>
          <a:srcRect/>
          <a:stretch>
            <a:fillRect/>
          </a:stretch>
        </p:blipFill>
        <p:spPr bwMode="auto">
          <a:xfrm>
            <a:off x="5580063" y="1268413"/>
            <a:ext cx="2619375" cy="2665412"/>
          </a:xfrm>
          <a:prstGeom prst="rect">
            <a:avLst/>
          </a:prstGeom>
          <a:noFill/>
          <a:ln w="9525">
            <a:noFill/>
            <a:miter lim="800000"/>
            <a:headEnd/>
            <a:tailEnd/>
          </a:ln>
        </p:spPr>
      </p:pic>
      <p:sp>
        <p:nvSpPr>
          <p:cNvPr id="36875" name="Rectangle 11"/>
          <p:cNvSpPr>
            <a:spLocks noChangeArrowheads="1"/>
          </p:cNvSpPr>
          <p:nvPr/>
        </p:nvSpPr>
        <p:spPr bwMode="auto">
          <a:xfrm>
            <a:off x="250825" y="4071938"/>
            <a:ext cx="8642350" cy="2101850"/>
          </a:xfrm>
          <a:prstGeom prst="rect">
            <a:avLst/>
          </a:prstGeom>
          <a:noFill/>
          <a:ln w="9525">
            <a:noFill/>
            <a:miter lim="800000"/>
            <a:headEnd/>
            <a:tailEnd/>
          </a:ln>
          <a:effectLst/>
        </p:spPr>
        <p:txBody>
          <a:bodyPr anchor="ctr">
            <a:spAutoFit/>
          </a:bodyPr>
          <a:lstStyle/>
          <a:p>
            <a:r>
              <a:rPr lang="el-GR" sz="2200"/>
              <a:t>Ο Γιάννης τα κατάφερε εύκολα…. Επειδή όμως βιάστηκε να ζωγραφίσει πάνω στο χαρτί, δεν περίμενε να ακούσει τις οδηγίες, τον ρώτησα: «Γιάννη γιατί δεν περίμενες να πούμε τι πρέπει να κάνουμε;;» Απάντησε: «Δεν χρειάζεται!!!». Ύστερα κοίταξε τον πίνακα με τους κανόνες και είπε: «Συμώκη κυλία! Τώλα το είδα!!!» Άκουσε τις οδηγίες και ολοκλήρωσε την εργασία του (εικόνα 2)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hape 33"/>
          <p:cNvSpPr txBox="1">
            <a:spLocks noGrp="1"/>
          </p:cNvSpPr>
          <p:nvPr>
            <p:ph type="subTitle" idx="1"/>
          </p:nvPr>
        </p:nvSpPr>
        <p:spPr>
          <a:xfrm>
            <a:off x="1371600" y="3886200"/>
            <a:ext cx="6400800" cy="1752600"/>
          </a:xfrm>
        </p:spPr>
        <p:txBody>
          <a:bodyPr tIns="45700" bIns="45700"/>
          <a:lstStyle/>
          <a:p>
            <a:pPr marL="0" indent="0" algn="ctr" eaLnBrk="1" hangingPunct="1">
              <a:lnSpc>
                <a:spcPct val="90000"/>
              </a:lnSpc>
              <a:spcBef>
                <a:spcPct val="0"/>
              </a:spcBef>
              <a:spcAft>
                <a:spcPct val="0"/>
              </a:spcAft>
              <a:buClr>
                <a:srgbClr val="000000"/>
              </a:buClr>
              <a:buSzPct val="25000"/>
              <a:buFontTx/>
              <a:buNone/>
            </a:pPr>
            <a:r>
              <a:rPr lang="en-US" sz="2400" smtClean="0">
                <a:solidFill>
                  <a:srgbClr val="000000"/>
                </a:solidFill>
                <a:latin typeface="Arial" charset="0"/>
                <a:cs typeface="Arial" charset="0"/>
                <a:sym typeface="Arial" charset="0"/>
              </a:rPr>
              <a:t>Η συμμετοχή των γονιών στην εκπαιδευτική διαδικασία και η ομαλή συνεργασία με τους εκπαιδευτικούς  μπορεί να αποβεί εποικοδομητική και για τους δυο συμβαλλόμενους .</a:t>
            </a:r>
          </a:p>
        </p:txBody>
      </p:sp>
      <p:sp>
        <p:nvSpPr>
          <p:cNvPr id="7171" name="Shape 34"/>
          <p:cNvSpPr txBox="1">
            <a:spLocks noChangeArrowheads="1"/>
          </p:cNvSpPr>
          <p:nvPr/>
        </p:nvSpPr>
        <p:spPr bwMode="auto">
          <a:xfrm>
            <a:off x="971550" y="1204913"/>
            <a:ext cx="7272338" cy="1006475"/>
          </a:xfrm>
          <a:prstGeom prst="rect">
            <a:avLst/>
          </a:prstGeom>
          <a:noFill/>
          <a:ln w="9525">
            <a:noFill/>
            <a:miter lim="800000"/>
            <a:headEnd/>
            <a:tailEnd/>
          </a:ln>
        </p:spPr>
        <p:txBody>
          <a:bodyPr lIns="91425" tIns="45700" rIns="91425" bIns="45700" anchor="ctr"/>
          <a:lstStyle/>
          <a:p>
            <a:pPr algn="ctr">
              <a:buClr>
                <a:srgbClr val="000000"/>
              </a:buClr>
              <a:buSzPct val="25000"/>
              <a:buFont typeface="Arial" charset="0"/>
              <a:buNone/>
            </a:pPr>
            <a:r>
              <a:rPr lang="en-US" sz="3000" b="1" u="sng"/>
              <a:t>ΠΛΕΟΝΕΚΤΗΜΑΤΑ ΤΗΣ ΣΥΝΕΡΓΑΣΙΑΣ</a:t>
            </a:r>
          </a:p>
          <a:p>
            <a:pPr algn="ctr">
              <a:buClr>
                <a:srgbClr val="000000"/>
              </a:buClr>
              <a:buSzPct val="25000"/>
              <a:buFont typeface="Arial" charset="0"/>
              <a:buNone/>
            </a:pPr>
            <a:r>
              <a:rPr lang="en-US" sz="3000" b="1" u="sng"/>
              <a:t> ΣΧΟΛΕΙΟΥ-ΟΙΚΟΓΕΝΕΙΑΣ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Εικόνα 19"/>
          <p:cNvPicPr>
            <a:picLocks noChangeAspect="1" noChangeArrowheads="1"/>
          </p:cNvPicPr>
          <p:nvPr/>
        </p:nvPicPr>
        <p:blipFill>
          <a:blip r:embed="rId2"/>
          <a:srcRect/>
          <a:stretch>
            <a:fillRect/>
          </a:stretch>
        </p:blipFill>
        <p:spPr bwMode="auto">
          <a:xfrm>
            <a:off x="2555875" y="188913"/>
            <a:ext cx="3938588" cy="656431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250825" y="188913"/>
            <a:ext cx="8642350" cy="2647950"/>
          </a:xfrm>
          <a:prstGeom prst="rect">
            <a:avLst/>
          </a:prstGeom>
          <a:noFill/>
          <a:ln w="9525">
            <a:noFill/>
            <a:miter lim="800000"/>
            <a:headEnd/>
            <a:tailEnd/>
          </a:ln>
          <a:effectLst/>
        </p:spPr>
        <p:txBody>
          <a:bodyPr anchor="ctr">
            <a:spAutoFit/>
          </a:bodyPr>
          <a:lstStyle/>
          <a:p>
            <a:pPr algn="ctr"/>
            <a:r>
              <a:rPr lang="el-GR" sz="2400" b="1" i="1" u="sng"/>
              <a:t>ΤΕΤΑΡΤΗ 13 ΕΩΣ ΠΕΜΠΤΗ 14 ΜΑΗ</a:t>
            </a:r>
            <a:endParaRPr lang="el-GR" sz="2400"/>
          </a:p>
          <a:p>
            <a:pPr algn="ctr"/>
            <a:r>
              <a:rPr lang="el-GR" sz="2400"/>
              <a:t>ΜΕΛΙΣΣΕΣ!!!!!</a:t>
            </a:r>
          </a:p>
          <a:p>
            <a:pPr algn="ctr"/>
            <a:r>
              <a:rPr lang="el-GR" sz="2400"/>
              <a:t> ΜΠΡΑΒΟ ΣΑΣ ΜΙΚΡΑ ΜΟΥ ΖΟΥΖΟΥΝΙΑ....!!! ΧΡΕΙΑΣΤΗΚΕ ΒΕΒΑΙΑ ΝΑ ΒΑΛΕΙ ΚΑΙ ΛΙΓΑΚΙ ΤΟ ΧΕΡΑΚΙ ΤΗΣ Η ΚΥΡΙΑ.... </a:t>
            </a:r>
          </a:p>
          <a:p>
            <a:pPr algn="ctr"/>
            <a:r>
              <a:rPr lang="el-GR" sz="2400"/>
              <a:t>ΓΙΑΝΝΗΣ: " Ε ΚΥΡΙΑ ΕΙΝΑΙ ΠΟΛΛΑ ΤΑ ΜΑΚΑΡΟΝΙΑ!!! ΚΟΛΛΑ ΚΑΙ ΣΥ ΛΙΓΑ ΝΑ ΒΟΗΘΗΣΕΙΣ ΝΑ ΦΤΙΑΞΩ ΤΟ ΣΠΙΤΑΚΙ ΤΗΣ ΜΕΛΙΣΣΑΣ ΑΛΛΑ ΜΗ ΤΟ ΠΕΙΣ!!!!!! "</a:t>
            </a:r>
          </a:p>
        </p:txBody>
      </p:sp>
      <p:pic>
        <p:nvPicPr>
          <p:cNvPr id="38917" name="Εικόνα 8"/>
          <p:cNvPicPr>
            <a:picLocks noChangeAspect="1" noChangeArrowheads="1"/>
          </p:cNvPicPr>
          <p:nvPr/>
        </p:nvPicPr>
        <p:blipFill>
          <a:blip r:embed="rId2"/>
          <a:srcRect/>
          <a:stretch>
            <a:fillRect/>
          </a:stretch>
        </p:blipFill>
        <p:spPr bwMode="auto">
          <a:xfrm>
            <a:off x="250825" y="2924175"/>
            <a:ext cx="1704975" cy="2047875"/>
          </a:xfrm>
          <a:prstGeom prst="rect">
            <a:avLst/>
          </a:prstGeom>
          <a:noFill/>
          <a:ln w="9525">
            <a:noFill/>
            <a:miter lim="800000"/>
            <a:headEnd/>
            <a:tailEnd/>
          </a:ln>
        </p:spPr>
      </p:pic>
      <p:pic>
        <p:nvPicPr>
          <p:cNvPr id="38918" name="Εικόνα 9"/>
          <p:cNvPicPr>
            <a:picLocks noChangeAspect="1" noChangeArrowheads="1"/>
          </p:cNvPicPr>
          <p:nvPr/>
        </p:nvPicPr>
        <p:blipFill>
          <a:blip r:embed="rId3"/>
          <a:srcRect/>
          <a:stretch>
            <a:fillRect/>
          </a:stretch>
        </p:blipFill>
        <p:spPr bwMode="auto">
          <a:xfrm>
            <a:off x="2051050" y="2924175"/>
            <a:ext cx="1352550" cy="2038350"/>
          </a:xfrm>
          <a:prstGeom prst="rect">
            <a:avLst/>
          </a:prstGeom>
          <a:noFill/>
          <a:ln w="9525">
            <a:noFill/>
            <a:miter lim="800000"/>
            <a:headEnd/>
            <a:tailEnd/>
          </a:ln>
        </p:spPr>
      </p:pic>
      <p:pic>
        <p:nvPicPr>
          <p:cNvPr id="38919" name="Εικόνα 10"/>
          <p:cNvPicPr>
            <a:picLocks noChangeAspect="1" noChangeArrowheads="1"/>
          </p:cNvPicPr>
          <p:nvPr/>
        </p:nvPicPr>
        <p:blipFill>
          <a:blip r:embed="rId4">
            <a:extLst>
              <a:ext uri="{BEBA8EAE-BF5A-486C-A8C5-ECC9F3942E4B}">
                <a14:imgProps xmlns:a14="http://schemas.microsoft.com/office/drawing/2010/main">
                  <a14:imgLayer r:embed="rId5">
                    <a14:imgEffect>
                      <a14:artisticLineDrawing/>
                    </a14:imgEffect>
                  </a14:imgLayer>
                </a14:imgProps>
              </a:ext>
            </a:extLst>
          </a:blip>
          <a:srcRect/>
          <a:stretch>
            <a:fillRect/>
          </a:stretch>
        </p:blipFill>
        <p:spPr bwMode="auto">
          <a:xfrm>
            <a:off x="3492500" y="2924175"/>
            <a:ext cx="1171575" cy="2057400"/>
          </a:xfrm>
          <a:prstGeom prst="rect">
            <a:avLst/>
          </a:prstGeom>
          <a:noFill/>
          <a:ln w="9525">
            <a:noFill/>
            <a:miter lim="800000"/>
            <a:headEnd/>
            <a:tailEnd/>
          </a:ln>
        </p:spPr>
      </p:pic>
      <p:pic>
        <p:nvPicPr>
          <p:cNvPr id="38920" name="Εικόνα 11"/>
          <p:cNvPicPr>
            <a:picLocks noChangeAspect="1" noChangeArrowheads="1"/>
          </p:cNvPicPr>
          <p:nvPr/>
        </p:nvPicPr>
        <p:blipFill>
          <a:blip r:embed="rId6"/>
          <a:srcRect/>
          <a:stretch>
            <a:fillRect/>
          </a:stretch>
        </p:blipFill>
        <p:spPr bwMode="auto">
          <a:xfrm>
            <a:off x="4716463" y="2924175"/>
            <a:ext cx="1866900" cy="2016125"/>
          </a:xfrm>
          <a:prstGeom prst="rect">
            <a:avLst/>
          </a:prstGeom>
          <a:noFill/>
          <a:ln w="9525">
            <a:noFill/>
            <a:miter lim="800000"/>
            <a:headEnd/>
            <a:tailEnd/>
          </a:ln>
        </p:spPr>
      </p:pic>
      <p:pic>
        <p:nvPicPr>
          <p:cNvPr id="38921" name="Εικόνα 12"/>
          <p:cNvPicPr>
            <a:picLocks noChangeAspect="1" noChangeArrowheads="1"/>
          </p:cNvPicPr>
          <p:nvPr/>
        </p:nvPicPr>
        <p:blipFill>
          <a:blip r:embed="rId7"/>
          <a:srcRect/>
          <a:stretch>
            <a:fillRect/>
          </a:stretch>
        </p:blipFill>
        <p:spPr bwMode="auto">
          <a:xfrm>
            <a:off x="6659563" y="2924175"/>
            <a:ext cx="1630362" cy="2016125"/>
          </a:xfrm>
          <a:prstGeom prst="rect">
            <a:avLst/>
          </a:prstGeom>
          <a:noFill/>
          <a:ln w="9525">
            <a:noFill/>
            <a:miter lim="800000"/>
            <a:headEnd/>
            <a:tailEnd/>
          </a:ln>
        </p:spPr>
      </p:pic>
      <p:pic>
        <p:nvPicPr>
          <p:cNvPr id="38922" name="Εικόνα 13"/>
          <p:cNvPicPr>
            <a:picLocks noChangeAspect="1" noChangeArrowheads="1"/>
          </p:cNvPicPr>
          <p:nvPr/>
        </p:nvPicPr>
        <p:blipFill>
          <a:blip r:embed="rId8"/>
          <a:srcRect/>
          <a:stretch>
            <a:fillRect/>
          </a:stretch>
        </p:blipFill>
        <p:spPr bwMode="auto">
          <a:xfrm>
            <a:off x="250825" y="5067300"/>
            <a:ext cx="1276350" cy="1790700"/>
          </a:xfrm>
          <a:prstGeom prst="rect">
            <a:avLst/>
          </a:prstGeom>
          <a:noFill/>
          <a:ln w="9525">
            <a:noFill/>
            <a:miter lim="800000"/>
            <a:headEnd/>
            <a:tailEnd/>
          </a:ln>
        </p:spPr>
      </p:pic>
      <p:sp>
        <p:nvSpPr>
          <p:cNvPr id="38923" name="Rectangle 11"/>
          <p:cNvSpPr>
            <a:spLocks noChangeArrowheads="1"/>
          </p:cNvSpPr>
          <p:nvPr/>
        </p:nvSpPr>
        <p:spPr bwMode="auto">
          <a:xfrm>
            <a:off x="1835150" y="6232525"/>
            <a:ext cx="4667250" cy="457200"/>
          </a:xfrm>
          <a:prstGeom prst="rect">
            <a:avLst/>
          </a:prstGeom>
          <a:noFill/>
          <a:ln w="9525">
            <a:noFill/>
            <a:miter lim="800000"/>
            <a:headEnd/>
            <a:tailEnd/>
          </a:ln>
          <a:effectLst/>
        </p:spPr>
        <p:txBody>
          <a:bodyPr wrap="none" anchor="ctr">
            <a:spAutoFit/>
          </a:bodyPr>
          <a:lstStyle/>
          <a:p>
            <a:r>
              <a:rPr lang="el-GR" sz="2400" b="1" i="1" u="sng"/>
              <a:t>ΤΕΛΕΙΕΣ ΚΑΤΑΣΚΕΥΕΣ……!!!!</a:t>
            </a:r>
            <a:r>
              <a:rPr lang="el-GR" sz="240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noChangeArrowheads="1"/>
          </p:cNvSpPr>
          <p:nvPr/>
        </p:nvSpPr>
        <p:spPr bwMode="auto">
          <a:xfrm>
            <a:off x="250825" y="159295"/>
            <a:ext cx="8713788" cy="4154984"/>
          </a:xfrm>
          <a:prstGeom prst="rect">
            <a:avLst/>
          </a:prstGeom>
          <a:noFill/>
          <a:ln w="9525">
            <a:noFill/>
            <a:miter lim="800000"/>
            <a:headEnd/>
            <a:tailEnd/>
          </a:ln>
          <a:effectLst/>
        </p:spPr>
        <p:txBody>
          <a:bodyPr anchor="ctr">
            <a:spAutoFit/>
          </a:bodyPr>
          <a:lstStyle/>
          <a:p>
            <a:pPr algn="ctr"/>
            <a:r>
              <a:rPr lang="el-GR" sz="2400" b="1" i="1" u="sng" dirty="0"/>
              <a:t>ΤΡΙΤΗ 2 ΙΟΥΝΙΟΥ</a:t>
            </a:r>
            <a:endParaRPr lang="en-US" sz="2400" b="1" i="1" u="sng" dirty="0"/>
          </a:p>
          <a:p>
            <a:pPr algn="ctr"/>
            <a:r>
              <a:rPr lang="el-GR" sz="2400" dirty="0"/>
              <a:t>Αγαπητοί γονείς, </a:t>
            </a:r>
          </a:p>
          <a:p>
            <a:pPr algn="ctr"/>
            <a:r>
              <a:rPr lang="el-GR" sz="2400" dirty="0"/>
              <a:t>Η καλοκαιρινή γιορτή του σχολείου μας θα πραγματοποιηθεί την </a:t>
            </a:r>
            <a:r>
              <a:rPr lang="el-GR" sz="2400" b="1" i="1" dirty="0"/>
              <a:t>Παρασκευή 05 Ιουνίου 2015 και ώρα 10 πμ στην αίθουσα εκδηλώσεων του συστεγαζόμενου με εμάς σχολείου ( 9ου Δημοτικού Σχολείου </a:t>
            </a:r>
            <a:r>
              <a:rPr lang="el-GR" sz="2400" b="1" i="1" dirty="0" smtClean="0"/>
              <a:t>)</a:t>
            </a:r>
            <a:r>
              <a:rPr lang="el-GR" sz="2400" dirty="0" smtClean="0"/>
              <a:t> </a:t>
            </a:r>
            <a:r>
              <a:rPr lang="el-GR" sz="2400" dirty="0"/>
              <a:t>Η σχετική πρόσκληση θα τοποθετηθεί αύριο στην τσαντούλα των παιδιών!!!! </a:t>
            </a:r>
          </a:p>
          <a:p>
            <a:pPr algn="ctr"/>
            <a:r>
              <a:rPr lang="el-GR" sz="2400" dirty="0"/>
              <a:t>Εάν το επιθυμείτε, μπορούμε να πραγματοποιήσουμε μια τελευταία και αποχαιρετιστήρια συνάμα, συνάντηση, μετά το πέρας της εκδήλωσης στο χώρο του σχολείου μας!</a:t>
            </a:r>
          </a:p>
          <a:p>
            <a:pPr algn="ctr"/>
            <a:r>
              <a:rPr lang="el-GR" sz="2400" dirty="0"/>
              <a:t>ΣΑΣ ΕΥΧΑΡΙΣΤΩ ΠΟΛΥ !!! </a:t>
            </a:r>
          </a:p>
        </p:txBody>
      </p:sp>
      <p:pic>
        <p:nvPicPr>
          <p:cNvPr id="39942" name="Εικόνα 14"/>
          <p:cNvPicPr>
            <a:picLocks noChangeAspect="1" noChangeArrowheads="1"/>
          </p:cNvPicPr>
          <p:nvPr/>
        </p:nvPicPr>
        <p:blipFill>
          <a:blip r:embed="rId2"/>
          <a:srcRect/>
          <a:stretch>
            <a:fillRect/>
          </a:stretch>
        </p:blipFill>
        <p:spPr bwMode="auto">
          <a:xfrm>
            <a:off x="5130800" y="4351338"/>
            <a:ext cx="4013200" cy="250666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ChangeArrowheads="1"/>
          </p:cNvSpPr>
          <p:nvPr/>
        </p:nvSpPr>
        <p:spPr bwMode="auto">
          <a:xfrm>
            <a:off x="827088" y="404813"/>
            <a:ext cx="7354887" cy="1552575"/>
          </a:xfrm>
          <a:prstGeom prst="rect">
            <a:avLst/>
          </a:prstGeom>
          <a:noFill/>
          <a:ln w="9525">
            <a:noFill/>
            <a:miter lim="800000"/>
            <a:headEnd/>
            <a:tailEnd/>
          </a:ln>
          <a:effectLst/>
        </p:spPr>
        <p:txBody>
          <a:bodyPr wrap="none" anchor="ctr">
            <a:spAutoFit/>
          </a:bodyPr>
          <a:lstStyle/>
          <a:p>
            <a:pPr algn="ctr"/>
            <a:r>
              <a:rPr lang="el-GR" sz="2400" b="1" i="1" u="sng"/>
              <a:t>ΔΕΥΤΕΡΑ 8 ΕΩΣ ΠΑΡΑΣΚΕΥΗ 12 ΙΟΥΝΙΟΥ</a:t>
            </a:r>
            <a:endParaRPr lang="el-GR" sz="2400"/>
          </a:p>
          <a:p>
            <a:pPr algn="ctr"/>
            <a:r>
              <a:rPr lang="el-GR" sz="2400" b="1" i="1" u="sng"/>
              <a:t>ΚΑΛΟΚΑΙΡΙΝΕΣ ΚΑΤΑΣΚΕΥΕΣ ΚΑΙ ΔΗΜΙΟΥΡΓΙΕΣ</a:t>
            </a:r>
            <a:endParaRPr lang="el-GR" sz="2400"/>
          </a:p>
          <a:p>
            <a:pPr algn="ctr"/>
            <a:r>
              <a:rPr lang="el-GR" sz="2400" b="1" i="1" u="sng"/>
              <a:t>ΣΥΛΛΟΓΗ ΥΛΙΚΟΥ ΤΩΝ ΜΑΘΗΤΩΝ</a:t>
            </a:r>
          </a:p>
          <a:p>
            <a:pPr algn="ctr"/>
            <a:r>
              <a:rPr lang="el-GR" sz="2400" b="1" i="1" u="sng"/>
              <a:t>ΕΠΙΣΤΡΟΦΗ ΦΑΚΕΛΩΝ</a:t>
            </a:r>
            <a:r>
              <a:rPr lang="el-GR"/>
              <a:t> </a:t>
            </a:r>
          </a:p>
        </p:txBody>
      </p:sp>
      <p:pic>
        <p:nvPicPr>
          <p:cNvPr id="40966" name="Εικόνα 15"/>
          <p:cNvPicPr>
            <a:picLocks noChangeAspect="1" noChangeArrowheads="1"/>
          </p:cNvPicPr>
          <p:nvPr/>
        </p:nvPicPr>
        <p:blipFill>
          <a:blip r:embed="rId2"/>
          <a:srcRect/>
          <a:stretch>
            <a:fillRect/>
          </a:stretch>
        </p:blipFill>
        <p:spPr bwMode="auto">
          <a:xfrm>
            <a:off x="611188" y="1989138"/>
            <a:ext cx="4105275" cy="2574925"/>
          </a:xfrm>
          <a:prstGeom prst="rect">
            <a:avLst/>
          </a:prstGeom>
          <a:noFill/>
          <a:ln w="9525">
            <a:noFill/>
            <a:miter lim="800000"/>
            <a:headEnd/>
            <a:tailEnd/>
          </a:ln>
        </p:spPr>
      </p:pic>
      <p:pic>
        <p:nvPicPr>
          <p:cNvPr id="40967" name="Εικόνα 16"/>
          <p:cNvPicPr>
            <a:picLocks noChangeAspect="1" noChangeArrowheads="1"/>
          </p:cNvPicPr>
          <p:nvPr/>
        </p:nvPicPr>
        <p:blipFill>
          <a:blip r:embed="rId3"/>
          <a:srcRect/>
          <a:stretch>
            <a:fillRect/>
          </a:stretch>
        </p:blipFill>
        <p:spPr bwMode="auto">
          <a:xfrm>
            <a:off x="5292725" y="1989138"/>
            <a:ext cx="3200400" cy="2571750"/>
          </a:xfrm>
          <a:prstGeom prst="rect">
            <a:avLst/>
          </a:prstGeom>
          <a:noFill/>
          <a:ln w="9525">
            <a:noFill/>
            <a:miter lim="800000"/>
            <a:headEnd/>
            <a:tailEnd/>
          </a:ln>
        </p:spPr>
      </p:pic>
      <p:sp>
        <p:nvSpPr>
          <p:cNvPr id="40968" name="Rectangle 8"/>
          <p:cNvSpPr>
            <a:spLocks noChangeArrowheads="1"/>
          </p:cNvSpPr>
          <p:nvPr/>
        </p:nvSpPr>
        <p:spPr bwMode="auto">
          <a:xfrm>
            <a:off x="250825" y="5734050"/>
            <a:ext cx="8699500" cy="457200"/>
          </a:xfrm>
          <a:prstGeom prst="rect">
            <a:avLst/>
          </a:prstGeom>
          <a:noFill/>
          <a:ln w="9525">
            <a:noFill/>
            <a:miter lim="800000"/>
            <a:headEnd/>
            <a:tailEnd/>
          </a:ln>
          <a:effectLst/>
        </p:spPr>
        <p:txBody>
          <a:bodyPr wrap="none" anchor="ctr">
            <a:spAutoFit/>
          </a:bodyPr>
          <a:lstStyle/>
          <a:p>
            <a:r>
              <a:rPr lang="el-GR" sz="2400" b="1" i="1"/>
              <a:t>ΚΑΛΟ ΚΑΛΟΚΑΙΡΙ…. ΚΑΛΗ ΠΡΟΟΔΟ ΓΙΑΝΝΑΚΗ ΜΟΥ !!!!!</a:t>
            </a:r>
            <a:r>
              <a:rPr lang="el-G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Shape 39"/>
          <p:cNvSpPr txBox="1">
            <a:spLocks noGrp="1"/>
          </p:cNvSpPr>
          <p:nvPr>
            <p:ph type="title"/>
          </p:nvPr>
        </p:nvSpPr>
        <p:spPr>
          <a:xfrm>
            <a:off x="457200" y="274638"/>
            <a:ext cx="8229600" cy="1143000"/>
          </a:xfrm>
        </p:spPr>
        <p:txBody>
          <a:bodyPr tIns="45700" bIns="45700"/>
          <a:lstStyle/>
          <a:p>
            <a:pPr eaLnBrk="1" hangingPunct="1">
              <a:spcBef>
                <a:spcPct val="0"/>
              </a:spcBef>
              <a:spcAft>
                <a:spcPct val="0"/>
              </a:spcAft>
              <a:buClr>
                <a:srgbClr val="000000"/>
              </a:buClr>
              <a:buSzPct val="25000"/>
            </a:pPr>
            <a:r>
              <a:rPr lang="el-GR" sz="2600" b="1" i="1" smtClean="0">
                <a:solidFill>
                  <a:srgbClr val="000000"/>
                </a:solidFill>
                <a:latin typeface="Arial" charset="0"/>
                <a:cs typeface="Arial" charset="0"/>
                <a:sym typeface="Arial" charset="0"/>
              </a:rPr>
              <a:t>Πιο συγκεκριμένα</a:t>
            </a:r>
            <a:r>
              <a:rPr lang="en-US" sz="2600" b="1" i="1" smtClean="0">
                <a:solidFill>
                  <a:srgbClr val="000000"/>
                </a:solidFill>
                <a:latin typeface="Arial" charset="0"/>
                <a:cs typeface="Arial" charset="0"/>
                <a:sym typeface="Arial" charset="0"/>
              </a:rPr>
              <a:t> η</a:t>
            </a:r>
            <a:r>
              <a:rPr lang="el-GR" sz="2600" b="1" i="1" smtClean="0">
                <a:solidFill>
                  <a:srgbClr val="000000"/>
                </a:solidFill>
                <a:latin typeface="Arial" charset="0"/>
                <a:cs typeface="Arial" charset="0"/>
                <a:sym typeface="Arial" charset="0"/>
              </a:rPr>
              <a:t> καλή</a:t>
            </a:r>
            <a:r>
              <a:rPr lang="en-US" sz="2600" b="1" i="1" smtClean="0">
                <a:solidFill>
                  <a:srgbClr val="000000"/>
                </a:solidFill>
                <a:latin typeface="Arial" charset="0"/>
                <a:cs typeface="Arial" charset="0"/>
                <a:sym typeface="Arial" charset="0"/>
              </a:rPr>
              <a:t> συνεργασία σχολείου-γονέων θα μπορούσαμε να πούμε ότι έχει θετικές επιδράσεις:</a:t>
            </a:r>
            <a:r>
              <a:rPr lang="en-US" sz="4000" smtClean="0">
                <a:solidFill>
                  <a:srgbClr val="000000"/>
                </a:solidFill>
                <a:latin typeface="Arial" charset="0"/>
                <a:cs typeface="Arial" charset="0"/>
                <a:sym typeface="Arial" charset="0"/>
              </a:rPr>
              <a:t> </a:t>
            </a:r>
          </a:p>
        </p:txBody>
      </p:sp>
      <p:sp>
        <p:nvSpPr>
          <p:cNvPr id="9219" name="Shape 40"/>
          <p:cNvSpPr txBox="1">
            <a:spLocks noGrp="1"/>
          </p:cNvSpPr>
          <p:nvPr>
            <p:ph type="body" idx="1"/>
          </p:nvPr>
        </p:nvSpPr>
        <p:spPr>
          <a:xfrm>
            <a:off x="457200" y="1600200"/>
            <a:ext cx="8229600" cy="2765425"/>
          </a:xfrm>
        </p:spPr>
        <p:txBody>
          <a:bodyPr tIns="45700" bIns="45700"/>
          <a:lstStyle/>
          <a:p>
            <a:pPr indent="-342900" eaLnBrk="1" hangingPunct="1">
              <a:spcBef>
                <a:spcPct val="0"/>
              </a:spcBef>
              <a:spcAft>
                <a:spcPct val="0"/>
              </a:spcAft>
              <a:buClr>
                <a:srgbClr val="000000"/>
              </a:buClr>
              <a:buSzTx/>
              <a:buFontTx/>
              <a:buChar char="•"/>
            </a:pPr>
            <a:r>
              <a:rPr lang="en-US" sz="2400" smtClean="0">
                <a:solidFill>
                  <a:srgbClr val="000000"/>
                </a:solidFill>
                <a:latin typeface="Arial" charset="0"/>
                <a:cs typeface="Arial" charset="0"/>
                <a:sym typeface="Arial" charset="0"/>
              </a:rPr>
              <a:t>Όσο αφορά στην επίδοση των μαθητών</a:t>
            </a:r>
          </a:p>
          <a:p>
            <a:pPr indent="-342900" eaLnBrk="1" hangingPunct="1">
              <a:spcBef>
                <a:spcPts val="475"/>
              </a:spcBef>
              <a:spcAft>
                <a:spcPct val="0"/>
              </a:spcAft>
              <a:buClr>
                <a:srgbClr val="000000"/>
              </a:buClr>
              <a:buSzTx/>
              <a:buFontTx/>
              <a:buChar char="•"/>
            </a:pPr>
            <a:r>
              <a:rPr lang="en-US" sz="2400" smtClean="0">
                <a:solidFill>
                  <a:srgbClr val="000000"/>
                </a:solidFill>
                <a:latin typeface="Arial" charset="0"/>
                <a:cs typeface="Arial" charset="0"/>
                <a:sym typeface="Arial" charset="0"/>
              </a:rPr>
              <a:t>Στη συμπεριφορά του μαθητ</a:t>
            </a:r>
            <a:r>
              <a:rPr lang="el-GR" sz="2400" smtClean="0">
                <a:solidFill>
                  <a:srgbClr val="000000"/>
                </a:solidFill>
                <a:latin typeface="Arial" charset="0"/>
                <a:cs typeface="Arial" charset="0"/>
                <a:sym typeface="Arial" charset="0"/>
              </a:rPr>
              <a:t>ών</a:t>
            </a:r>
            <a:r>
              <a:rPr lang="en-US" sz="2400" smtClean="0">
                <a:solidFill>
                  <a:srgbClr val="000000"/>
                </a:solidFill>
                <a:latin typeface="Arial" charset="0"/>
                <a:cs typeface="Arial" charset="0"/>
                <a:sym typeface="Arial" charset="0"/>
              </a:rPr>
              <a:t> στο σχολείο</a:t>
            </a:r>
          </a:p>
          <a:p>
            <a:pPr indent="-342900" eaLnBrk="1" hangingPunct="1">
              <a:spcBef>
                <a:spcPts val="475"/>
              </a:spcBef>
              <a:spcAft>
                <a:spcPct val="0"/>
              </a:spcAft>
              <a:buClr>
                <a:srgbClr val="000000"/>
              </a:buClr>
              <a:buSzTx/>
              <a:buFontTx/>
              <a:buChar char="•"/>
            </a:pPr>
            <a:r>
              <a:rPr lang="en-US" sz="2400" smtClean="0">
                <a:solidFill>
                  <a:srgbClr val="000000"/>
                </a:solidFill>
                <a:latin typeface="Arial" charset="0"/>
                <a:cs typeface="Arial" charset="0"/>
                <a:sym typeface="Arial" charset="0"/>
              </a:rPr>
              <a:t> Αυξάνει τα κίνητρ</a:t>
            </a:r>
            <a:r>
              <a:rPr lang="el-GR" sz="2400" smtClean="0">
                <a:solidFill>
                  <a:srgbClr val="000000"/>
                </a:solidFill>
                <a:latin typeface="Arial" charset="0"/>
                <a:cs typeface="Arial" charset="0"/>
                <a:sym typeface="Arial" charset="0"/>
              </a:rPr>
              <a:t>ά τους</a:t>
            </a:r>
            <a:r>
              <a:rPr lang="en-US" sz="2400" smtClean="0">
                <a:solidFill>
                  <a:srgbClr val="000000"/>
                </a:solidFill>
                <a:latin typeface="Arial" charset="0"/>
                <a:cs typeface="Arial" charset="0"/>
                <a:sym typeface="Arial" charset="0"/>
              </a:rPr>
              <a:t> για μάθηση</a:t>
            </a:r>
          </a:p>
          <a:p>
            <a:pPr indent="-342900" eaLnBrk="1" hangingPunct="1">
              <a:spcBef>
                <a:spcPts val="475"/>
              </a:spcBef>
              <a:spcAft>
                <a:spcPct val="0"/>
              </a:spcAft>
              <a:buClr>
                <a:srgbClr val="000000"/>
              </a:buClr>
              <a:buSzTx/>
              <a:buFontTx/>
              <a:buChar char="•"/>
            </a:pPr>
            <a:r>
              <a:rPr lang="en-US" sz="2400" smtClean="0">
                <a:solidFill>
                  <a:srgbClr val="000000"/>
                </a:solidFill>
                <a:latin typeface="Arial" charset="0"/>
                <a:cs typeface="Arial" charset="0"/>
                <a:sym typeface="Arial" charset="0"/>
              </a:rPr>
              <a:t>Βελτιώνει τη σχέση γονιού – μαθητή </a:t>
            </a:r>
          </a:p>
          <a:p>
            <a:pPr indent="-342900" eaLnBrk="1" hangingPunct="1">
              <a:spcBef>
                <a:spcPts val="475"/>
              </a:spcBef>
              <a:spcAft>
                <a:spcPct val="0"/>
              </a:spcAft>
              <a:buClr>
                <a:srgbClr val="000000"/>
              </a:buClr>
              <a:buSzTx/>
              <a:buFontTx/>
              <a:buChar char="•"/>
            </a:pPr>
            <a:r>
              <a:rPr lang="en-US" sz="2400" smtClean="0">
                <a:solidFill>
                  <a:srgbClr val="000000"/>
                </a:solidFill>
                <a:latin typeface="Arial" charset="0"/>
                <a:cs typeface="Arial" charset="0"/>
                <a:sym typeface="Arial" charset="0"/>
              </a:rPr>
              <a:t>Επιδρά θετικά και στη σχέση μαθητή – εκπαιδευτικού</a:t>
            </a:r>
          </a:p>
          <a:p>
            <a:pPr indent="-342900" eaLnBrk="1" hangingPunct="1">
              <a:spcBef>
                <a:spcPts val="475"/>
              </a:spcBef>
              <a:spcAft>
                <a:spcPct val="0"/>
              </a:spcAft>
              <a:buClr>
                <a:srgbClr val="000000"/>
              </a:buClr>
              <a:buSzTx/>
              <a:buFontTx/>
              <a:buChar char="•"/>
            </a:pPr>
            <a:r>
              <a:rPr lang="en-US" sz="2400" smtClean="0">
                <a:solidFill>
                  <a:srgbClr val="000000"/>
                </a:solidFill>
                <a:latin typeface="Arial" charset="0"/>
                <a:cs typeface="Arial" charset="0"/>
                <a:sym typeface="Arial" charset="0"/>
              </a:rPr>
              <a:t>Δημιουργεί ένα πιο ήρεμο περιβάλλον μέσα στο σχολείο </a:t>
            </a:r>
          </a:p>
        </p:txBody>
      </p:sp>
      <p:pic>
        <p:nvPicPr>
          <p:cNvPr id="9220" name="Shape 41"/>
          <p:cNvPicPr preferRelativeResize="0">
            <a:picLocks noChangeAspect="1" noChangeArrowheads="1"/>
          </p:cNvPicPr>
          <p:nvPr/>
        </p:nvPicPr>
        <p:blipFill>
          <a:blip r:embed="rId3"/>
          <a:srcRect/>
          <a:stretch>
            <a:fillRect/>
          </a:stretch>
        </p:blipFill>
        <p:spPr bwMode="auto">
          <a:xfrm>
            <a:off x="2555875" y="4292600"/>
            <a:ext cx="3887788" cy="2325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Shape 46"/>
          <p:cNvSpPr txBox="1">
            <a:spLocks noGrp="1"/>
          </p:cNvSpPr>
          <p:nvPr>
            <p:ph type="title"/>
          </p:nvPr>
        </p:nvSpPr>
        <p:spPr>
          <a:xfrm>
            <a:off x="457200" y="274638"/>
            <a:ext cx="8229600" cy="1143000"/>
          </a:xfrm>
        </p:spPr>
        <p:txBody>
          <a:bodyPr tIns="45700" bIns="45700"/>
          <a:lstStyle/>
          <a:p>
            <a:pPr eaLnBrk="1" hangingPunct="1">
              <a:spcBef>
                <a:spcPct val="0"/>
              </a:spcBef>
              <a:spcAft>
                <a:spcPct val="0"/>
              </a:spcAft>
              <a:buClr>
                <a:srgbClr val="000000"/>
              </a:buClr>
              <a:buSzPct val="25000"/>
            </a:pPr>
            <a:r>
              <a:rPr lang="en-US" sz="3000" b="1" i="1" smtClean="0">
                <a:solidFill>
                  <a:srgbClr val="000000"/>
                </a:solidFill>
                <a:latin typeface="Arial" charset="0"/>
                <a:cs typeface="Arial" charset="0"/>
                <a:sym typeface="Arial" charset="0"/>
              </a:rPr>
              <a:t>Η συνεργασία των γονέων  με το σχολείο μπορεί να είναι εξίσου ωφέλιμη:</a:t>
            </a:r>
            <a:r>
              <a:rPr lang="en-US" sz="4000" smtClean="0">
                <a:solidFill>
                  <a:srgbClr val="000000"/>
                </a:solidFill>
                <a:latin typeface="Arial" charset="0"/>
                <a:cs typeface="Arial" charset="0"/>
                <a:sym typeface="Arial" charset="0"/>
              </a:rPr>
              <a:t> </a:t>
            </a:r>
          </a:p>
        </p:txBody>
      </p:sp>
      <p:sp>
        <p:nvSpPr>
          <p:cNvPr id="11267" name="Shape 47"/>
          <p:cNvSpPr txBox="1">
            <a:spLocks noGrp="1"/>
          </p:cNvSpPr>
          <p:nvPr>
            <p:ph type="body" idx="1"/>
          </p:nvPr>
        </p:nvSpPr>
        <p:spPr>
          <a:xfrm>
            <a:off x="457200" y="1600200"/>
            <a:ext cx="8229600" cy="4525963"/>
          </a:xfrm>
        </p:spPr>
        <p:txBody>
          <a:bodyPr tIns="45700" bIns="45700"/>
          <a:lstStyle/>
          <a:p>
            <a:pPr indent="-342900" eaLnBrk="1" hangingPunct="1">
              <a:spcBef>
                <a:spcPct val="0"/>
              </a:spcBef>
              <a:spcAft>
                <a:spcPct val="0"/>
              </a:spcAft>
              <a:buClr>
                <a:srgbClr val="000000"/>
              </a:buClr>
              <a:buSzTx/>
              <a:buFontTx/>
              <a:buChar char="•"/>
            </a:pPr>
            <a:r>
              <a:rPr lang="en-US" sz="2800" smtClean="0">
                <a:solidFill>
                  <a:srgbClr val="000000"/>
                </a:solidFill>
                <a:latin typeface="Arial" charset="0"/>
                <a:cs typeface="Arial" charset="0"/>
                <a:sym typeface="Arial" charset="0"/>
              </a:rPr>
              <a:t> </a:t>
            </a:r>
            <a:r>
              <a:rPr lang="en-US" sz="2400" smtClean="0">
                <a:solidFill>
                  <a:srgbClr val="000000"/>
                </a:solidFill>
                <a:latin typeface="Arial" charset="0"/>
                <a:cs typeface="Arial" charset="0"/>
                <a:sym typeface="Arial" charset="0"/>
              </a:rPr>
              <a:t>Έχουν την ευκαιρία να τα γνωρίσουν  τα παιδιά τους καλύτερα</a:t>
            </a:r>
          </a:p>
          <a:p>
            <a:pPr indent="-342900" eaLnBrk="1" hangingPunct="1">
              <a:spcBef>
                <a:spcPts val="475"/>
              </a:spcBef>
              <a:spcAft>
                <a:spcPct val="0"/>
              </a:spcAft>
              <a:buClr>
                <a:srgbClr val="000000"/>
              </a:buClr>
              <a:buSzTx/>
              <a:buFontTx/>
              <a:buChar char="•"/>
            </a:pPr>
            <a:r>
              <a:rPr lang="en-US" sz="2400" smtClean="0">
                <a:solidFill>
                  <a:srgbClr val="000000"/>
                </a:solidFill>
                <a:latin typeface="Arial" charset="0"/>
                <a:cs typeface="Arial" charset="0"/>
                <a:sym typeface="Arial" charset="0"/>
              </a:rPr>
              <a:t> Κατανοούν τις αδυναμίες και τις ικανότητες τους</a:t>
            </a:r>
          </a:p>
          <a:p>
            <a:pPr indent="-342900" eaLnBrk="1" hangingPunct="1">
              <a:spcBef>
                <a:spcPts val="475"/>
              </a:spcBef>
              <a:spcAft>
                <a:spcPct val="0"/>
              </a:spcAft>
              <a:buClr>
                <a:srgbClr val="000000"/>
              </a:buClr>
              <a:buSzTx/>
              <a:buFontTx/>
              <a:buChar char="•"/>
            </a:pPr>
            <a:r>
              <a:rPr lang="en-US" sz="2400" smtClean="0">
                <a:solidFill>
                  <a:srgbClr val="000000"/>
                </a:solidFill>
                <a:latin typeface="Arial" charset="0"/>
                <a:cs typeface="Arial" charset="0"/>
                <a:sym typeface="Arial" charset="0"/>
              </a:rPr>
              <a:t> Μαθαίνουν </a:t>
            </a:r>
            <a:r>
              <a:rPr lang="el-GR" sz="2400" smtClean="0">
                <a:solidFill>
                  <a:srgbClr val="000000"/>
                </a:solidFill>
                <a:latin typeface="Arial" charset="0"/>
                <a:cs typeface="Arial" charset="0"/>
                <a:sym typeface="Arial" charset="0"/>
              </a:rPr>
              <a:t>πιθανούς τρόπους</a:t>
            </a:r>
            <a:r>
              <a:rPr lang="en-US" sz="2400" smtClean="0">
                <a:solidFill>
                  <a:srgbClr val="000000"/>
                </a:solidFill>
                <a:latin typeface="Arial" charset="0"/>
                <a:cs typeface="Arial" charset="0"/>
                <a:sym typeface="Arial" charset="0"/>
              </a:rPr>
              <a:t> αντιμετώπισης  και επίλυσης των διαφόρων προβλημάτων</a:t>
            </a:r>
          </a:p>
          <a:p>
            <a:pPr indent="-342900" eaLnBrk="1" hangingPunct="1">
              <a:spcBef>
                <a:spcPts val="475"/>
              </a:spcBef>
              <a:spcAft>
                <a:spcPct val="0"/>
              </a:spcAft>
              <a:buClr>
                <a:srgbClr val="000000"/>
              </a:buClr>
              <a:buSzTx/>
              <a:buFontTx/>
              <a:buChar char="•"/>
            </a:pPr>
            <a:r>
              <a:rPr lang="en-US" sz="2400" smtClean="0">
                <a:solidFill>
                  <a:srgbClr val="000000"/>
                </a:solidFill>
                <a:latin typeface="Arial" charset="0"/>
                <a:cs typeface="Arial" charset="0"/>
                <a:sym typeface="Arial" charset="0"/>
              </a:rPr>
              <a:t> Βελτιώνουν την επικοινωνία τους με το παιδί τους</a:t>
            </a:r>
          </a:p>
          <a:p>
            <a:pPr indent="-342900" eaLnBrk="1" hangingPunct="1">
              <a:spcBef>
                <a:spcPts val="475"/>
              </a:spcBef>
              <a:spcAft>
                <a:spcPct val="0"/>
              </a:spcAft>
              <a:buClr>
                <a:srgbClr val="000000"/>
              </a:buClr>
              <a:buSzTx/>
              <a:buFontTx/>
              <a:buChar char="•"/>
            </a:pPr>
            <a:r>
              <a:rPr lang="en-US" sz="2400" smtClean="0">
                <a:solidFill>
                  <a:srgbClr val="000000"/>
                </a:solidFill>
                <a:latin typeface="Arial" charset="0"/>
                <a:cs typeface="Arial" charset="0"/>
                <a:sym typeface="Arial" charset="0"/>
              </a:rPr>
              <a:t> </a:t>
            </a:r>
            <a:r>
              <a:rPr lang="el-GR" sz="2400" smtClean="0">
                <a:solidFill>
                  <a:srgbClr val="000000"/>
                </a:solidFill>
                <a:latin typeface="Arial" charset="0"/>
                <a:cs typeface="Arial" charset="0"/>
                <a:sym typeface="Arial" charset="0"/>
              </a:rPr>
              <a:t>Ε</a:t>
            </a:r>
            <a:r>
              <a:rPr lang="en-US" sz="2400" smtClean="0">
                <a:solidFill>
                  <a:srgbClr val="000000"/>
                </a:solidFill>
                <a:latin typeface="Arial" charset="0"/>
                <a:cs typeface="Arial" charset="0"/>
                <a:sym typeface="Arial" charset="0"/>
              </a:rPr>
              <a:t>νθαρρύνουν τις προσπάθειες των παιδιών</a:t>
            </a:r>
          </a:p>
          <a:p>
            <a:pPr indent="-342900" eaLnBrk="1" hangingPunct="1">
              <a:spcBef>
                <a:spcPts val="475"/>
              </a:spcBef>
              <a:spcAft>
                <a:spcPct val="0"/>
              </a:spcAft>
              <a:buClr>
                <a:srgbClr val="000000"/>
              </a:buClr>
              <a:buSzTx/>
              <a:buFontTx/>
              <a:buChar char="•"/>
            </a:pPr>
            <a:r>
              <a:rPr lang="en-US" sz="2400" smtClean="0">
                <a:solidFill>
                  <a:srgbClr val="000000"/>
                </a:solidFill>
                <a:latin typeface="Arial" charset="0"/>
                <a:cs typeface="Arial" charset="0"/>
                <a:sym typeface="Arial" charset="0"/>
              </a:rPr>
              <a:t> </a:t>
            </a:r>
            <a:r>
              <a:rPr lang="el-GR" sz="2400" smtClean="0">
                <a:solidFill>
                  <a:srgbClr val="000000"/>
                </a:solidFill>
                <a:latin typeface="Arial" charset="0"/>
                <a:cs typeface="Arial" charset="0"/>
                <a:sym typeface="Arial" charset="0"/>
              </a:rPr>
              <a:t>Σχηματίζουν μια πιο θετική εικόνα για το έργο που παράγεται στο σχολειό αλλά και για τους εκπαιδευτικούς.</a:t>
            </a:r>
            <a:endParaRPr lang="en-US" sz="2400" smtClean="0">
              <a:solidFill>
                <a:srgbClr val="000000"/>
              </a:solidFill>
              <a:latin typeface="Arial" charset="0"/>
              <a:cs typeface="Arial" charset="0"/>
              <a:sym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ChangeArrowheads="1"/>
          </p:cNvSpPr>
          <p:nvPr/>
        </p:nvSpPr>
        <p:spPr bwMode="auto">
          <a:xfrm>
            <a:off x="323850" y="836613"/>
            <a:ext cx="8424863" cy="4838700"/>
          </a:xfrm>
          <a:prstGeom prst="rect">
            <a:avLst/>
          </a:prstGeom>
          <a:noFill/>
          <a:ln w="9525">
            <a:noFill/>
            <a:miter lim="800000"/>
            <a:headEnd/>
            <a:tailEnd/>
          </a:ln>
          <a:effectLst/>
        </p:spPr>
        <p:txBody>
          <a:bodyPr anchor="ctr">
            <a:spAutoFit/>
          </a:bodyPr>
          <a:lstStyle/>
          <a:p>
            <a:r>
              <a:rPr lang="el-GR" sz="2400" b="1" i="1" u="sng">
                <a:latin typeface="Calibri" pitchFamily="34" charset="0"/>
                <a:ea typeface="Times New Roman" pitchFamily="18" charset="0"/>
                <a:cs typeface="Calibri" pitchFamily="34" charset="0"/>
              </a:rPr>
              <a:t>ΤΡΟΠΟΙ ΕΠΙΚΟΙΝΩΝΙΑΣ ΚΑΙ ΕΝΗΜΕΡΩΣΗΣ ΣΧΟΛΕΙΟΥ </a:t>
            </a:r>
            <a:r>
              <a:rPr lang="el-GR" sz="2400" b="1" i="1" u="sng">
                <a:latin typeface="Arial"/>
                <a:ea typeface="Times New Roman" pitchFamily="18" charset="0"/>
                <a:cs typeface="Calibri" pitchFamily="34" charset="0"/>
              </a:rPr>
              <a:t>–</a:t>
            </a:r>
            <a:r>
              <a:rPr lang="el-GR" sz="2400" b="1" i="1" u="sng">
                <a:latin typeface="Calibri" pitchFamily="34" charset="0"/>
                <a:ea typeface="Times New Roman" pitchFamily="18" charset="0"/>
                <a:cs typeface="Calibri" pitchFamily="34" charset="0"/>
              </a:rPr>
              <a:t> ΟΙΚΟΓΕΝΕΙΑΣ</a:t>
            </a:r>
            <a:endParaRPr lang="el-GR" sz="2400">
              <a:ea typeface="Times New Roman" pitchFamily="18" charset="0"/>
            </a:endParaRPr>
          </a:p>
          <a:p>
            <a:pPr eaLnBrk="0" hangingPunct="0"/>
            <a:r>
              <a:rPr lang="el-GR" sz="2400">
                <a:latin typeface="Calibri" pitchFamily="34" charset="0"/>
                <a:ea typeface="Times New Roman" pitchFamily="18" charset="0"/>
                <a:cs typeface="Calibri" pitchFamily="34" charset="0"/>
              </a:rPr>
              <a:t>Η επικοινωνία  ανάμεσα στο σχολείο ( εκπαιδευτικοί) και στην οικογένεια του μαθητή</a:t>
            </a:r>
            <a:endParaRPr lang="el-GR" sz="2400"/>
          </a:p>
          <a:p>
            <a:pPr eaLnBrk="0" hangingPunct="0"/>
            <a:r>
              <a:rPr lang="el-GR" sz="2400">
                <a:latin typeface="Calibri" pitchFamily="34" charset="0"/>
                <a:cs typeface="Times New Roman" pitchFamily="18" charset="0"/>
              </a:rPr>
              <a:t> ( γονείς ή κηδεμόνες) μπορεί να επιτευχθεί με διάφορους τρόπους όπως για παράδειγμα:</a:t>
            </a:r>
            <a:endParaRPr lang="el-GR" sz="2400"/>
          </a:p>
          <a:p>
            <a:pPr eaLnBrk="0" hangingPunct="0">
              <a:buFont typeface="Symbol" pitchFamily="18" charset="2"/>
              <a:buChar char=""/>
            </a:pPr>
            <a:r>
              <a:rPr lang="el-GR" sz="2400">
                <a:latin typeface="Calibri" pitchFamily="34" charset="0"/>
                <a:cs typeface="Times New Roman" pitchFamily="18" charset="0"/>
              </a:rPr>
              <a:t>Στις προγραμματισμένες συναντήσεις  γονέων.</a:t>
            </a:r>
            <a:endParaRPr lang="el-GR" sz="2400"/>
          </a:p>
          <a:p>
            <a:pPr eaLnBrk="0" hangingPunct="0">
              <a:buFont typeface="Symbol" pitchFamily="18" charset="2"/>
              <a:buChar char=""/>
            </a:pPr>
            <a:r>
              <a:rPr lang="el-GR" sz="2400">
                <a:latin typeface="Calibri" pitchFamily="34" charset="0"/>
                <a:cs typeface="Times New Roman" pitchFamily="18" charset="0"/>
              </a:rPr>
              <a:t>Μέσω τηλεφωνικής επικοινωνίας.</a:t>
            </a:r>
            <a:endParaRPr lang="el-GR" sz="2400"/>
          </a:p>
          <a:p>
            <a:pPr eaLnBrk="0" hangingPunct="0">
              <a:buFont typeface="Symbol" pitchFamily="18" charset="2"/>
              <a:buChar char=""/>
            </a:pPr>
            <a:r>
              <a:rPr lang="el-GR" sz="2400">
                <a:latin typeface="Calibri" pitchFamily="34" charset="0"/>
                <a:cs typeface="Times New Roman" pitchFamily="18" charset="0"/>
              </a:rPr>
              <a:t>Με γραπτά σημειώματα στην τσάντα των μαθητών από τους εκπαιδευτικούς όταν χρειάζεται.</a:t>
            </a:r>
            <a:endParaRPr lang="el-GR" sz="2400"/>
          </a:p>
          <a:p>
            <a:pPr eaLnBrk="0" hangingPunct="0">
              <a:buFont typeface="Symbol" pitchFamily="18" charset="2"/>
              <a:buChar char=""/>
            </a:pPr>
            <a:r>
              <a:rPr lang="el-GR" sz="2400">
                <a:latin typeface="Calibri" pitchFamily="34" charset="0"/>
                <a:cs typeface="Times New Roman" pitchFamily="18" charset="0"/>
              </a:rPr>
              <a:t>Με προσωπική επικοινωνία την ώρα της προσέλευσης ή αποχώρησης των μαθητών από το σχολείο. (απαιτείται χρόνος που συνήθως δεν είναι διαθέσιμος εκείνη την στιγμή).</a:t>
            </a:r>
            <a:endParaRPr lang="el-G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Εικόνα 1"/>
          <p:cNvPicPr>
            <a:picLocks noChangeAspect="1" noChangeArrowheads="1"/>
          </p:cNvPicPr>
          <p:nvPr/>
        </p:nvPicPr>
        <p:blipFill>
          <a:blip r:embed="rId2"/>
          <a:srcRect/>
          <a:stretch>
            <a:fillRect/>
          </a:stretch>
        </p:blipFill>
        <p:spPr bwMode="auto">
          <a:xfrm>
            <a:off x="1763713" y="3644900"/>
            <a:ext cx="5832475" cy="2590800"/>
          </a:xfrm>
          <a:prstGeom prst="rect">
            <a:avLst/>
          </a:prstGeom>
          <a:noFill/>
        </p:spPr>
      </p:pic>
      <p:sp>
        <p:nvSpPr>
          <p:cNvPr id="30725" name="Rectangle 5"/>
          <p:cNvSpPr>
            <a:spLocks noChangeArrowheads="1"/>
          </p:cNvSpPr>
          <p:nvPr/>
        </p:nvSpPr>
        <p:spPr bwMode="auto">
          <a:xfrm>
            <a:off x="755650" y="549275"/>
            <a:ext cx="7561263" cy="2282825"/>
          </a:xfrm>
          <a:prstGeom prst="rect">
            <a:avLst/>
          </a:prstGeom>
          <a:noFill/>
          <a:ln w="9525">
            <a:noFill/>
            <a:miter lim="800000"/>
            <a:headEnd/>
            <a:tailEnd/>
          </a:ln>
          <a:effectLst/>
        </p:spPr>
        <p:txBody>
          <a:bodyPr>
            <a:spAutoFit/>
          </a:bodyPr>
          <a:lstStyle/>
          <a:p>
            <a:r>
              <a:rPr lang="el-GR" sz="2400"/>
              <a:t>Και  τέλος…..</a:t>
            </a:r>
          </a:p>
          <a:p>
            <a:r>
              <a:rPr lang="el-GR" sz="2400" b="1" i="1" u="sng"/>
              <a:t>Το τετράδιο επικοινωνίας ( το οποίο επιτρέπει  στον γονέα που δεν μπορεί να έρχεται συχνά στο χώρο του σχολείου ή να επικοινωνεί τηλεφωνικά, να ενημερώνεται αλλά και να απαντά μέσω του γραπτού λόγου στην ειδική σελίδα του τετραδίου).</a:t>
            </a:r>
            <a:r>
              <a:rPr lang="el-GR" sz="240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Shape 52"/>
          <p:cNvSpPr txBox="1">
            <a:spLocks noGrp="1"/>
          </p:cNvSpPr>
          <p:nvPr>
            <p:ph type="title"/>
          </p:nvPr>
        </p:nvSpPr>
        <p:spPr>
          <a:xfrm>
            <a:off x="457200" y="274638"/>
            <a:ext cx="8229600" cy="1143000"/>
          </a:xfrm>
        </p:spPr>
        <p:txBody>
          <a:bodyPr tIns="45700" bIns="45700"/>
          <a:lstStyle/>
          <a:p>
            <a:pPr eaLnBrk="1" hangingPunct="1">
              <a:spcBef>
                <a:spcPct val="0"/>
              </a:spcBef>
              <a:spcAft>
                <a:spcPct val="0"/>
              </a:spcAft>
              <a:buClr>
                <a:srgbClr val="000000"/>
              </a:buClr>
              <a:buSzPct val="25000"/>
            </a:pPr>
            <a:r>
              <a:rPr lang="en-US" sz="2600" b="1" i="1" u="sng" smtClean="0">
                <a:solidFill>
                  <a:srgbClr val="000000"/>
                </a:solidFill>
                <a:latin typeface="Arial" charset="0"/>
                <a:cs typeface="Arial" charset="0"/>
                <a:sym typeface="Arial" charset="0"/>
              </a:rPr>
              <a:t>ΔΕΙΓΜΑ ΠΛΗΡΟΦΟΡΙΩΝ ΓΙΑ ΤΟ ΠΩΣ ΛΕΙΤΟΥΡΓΕΙ ΚΑΙ ΤΙ ΕΙΝΑΙ ΤΟ ΤΕΤΡΑΔΙΟ ΕΠΙΚΟΙΝΩΝΙΑΣ</a:t>
            </a:r>
            <a:r>
              <a:rPr lang="en-US" sz="4000" smtClean="0">
                <a:solidFill>
                  <a:srgbClr val="000000"/>
                </a:solidFill>
                <a:latin typeface="Arial" charset="0"/>
                <a:cs typeface="Arial" charset="0"/>
                <a:sym typeface="Arial" charset="0"/>
              </a:rPr>
              <a:t> </a:t>
            </a:r>
          </a:p>
        </p:txBody>
      </p:sp>
      <p:sp>
        <p:nvSpPr>
          <p:cNvPr id="13315" name="Shape 53"/>
          <p:cNvSpPr txBox="1">
            <a:spLocks noChangeArrowheads="1"/>
          </p:cNvSpPr>
          <p:nvPr/>
        </p:nvSpPr>
        <p:spPr bwMode="auto">
          <a:xfrm>
            <a:off x="1403350" y="1557338"/>
            <a:ext cx="6523038" cy="822325"/>
          </a:xfrm>
          <a:prstGeom prst="rect">
            <a:avLst/>
          </a:prstGeom>
          <a:noFill/>
          <a:ln w="9525">
            <a:noFill/>
            <a:miter lim="800000"/>
            <a:headEnd/>
            <a:tailEnd/>
          </a:ln>
        </p:spPr>
        <p:txBody>
          <a:bodyPr lIns="91425" tIns="45700" rIns="91425" bIns="45700" anchor="ctr"/>
          <a:lstStyle/>
          <a:p>
            <a:pPr algn="ctr">
              <a:buClr>
                <a:srgbClr val="000000"/>
              </a:buClr>
              <a:buSzPct val="25000"/>
              <a:buFont typeface="Arial" charset="0"/>
              <a:buNone/>
            </a:pPr>
            <a:r>
              <a:rPr lang="en-US" sz="2400" b="1" i="1"/>
              <a:t>Πως λειτουργεί  και τι είναι το </a:t>
            </a:r>
          </a:p>
          <a:p>
            <a:pPr algn="ctr">
              <a:buClr>
                <a:srgbClr val="000000"/>
              </a:buClr>
              <a:buSzPct val="25000"/>
              <a:buFont typeface="Arial" charset="0"/>
              <a:buNone/>
            </a:pPr>
            <a:r>
              <a:rPr lang="en-US" sz="2400" b="1" i="1"/>
              <a:t>τετράδιο επικοινωνίας με τους γονείς….</a:t>
            </a:r>
            <a:r>
              <a:rPr lang="en-US" sz="1800"/>
              <a:t>         </a:t>
            </a:r>
          </a:p>
        </p:txBody>
      </p:sp>
      <p:pic>
        <p:nvPicPr>
          <p:cNvPr id="13316" name="Shape 54"/>
          <p:cNvPicPr preferRelativeResize="0">
            <a:picLocks noChangeAspect="1" noChangeArrowheads="1"/>
          </p:cNvPicPr>
          <p:nvPr/>
        </p:nvPicPr>
        <p:blipFill>
          <a:blip r:embed="rId3"/>
          <a:srcRect/>
          <a:stretch>
            <a:fillRect/>
          </a:stretch>
        </p:blipFill>
        <p:spPr bwMode="auto">
          <a:xfrm>
            <a:off x="5867400" y="4005263"/>
            <a:ext cx="3048000" cy="2505075"/>
          </a:xfrm>
          <a:prstGeom prst="rect">
            <a:avLst/>
          </a:prstGeom>
          <a:noFill/>
          <a:ln w="9525">
            <a:noFill/>
            <a:miter lim="800000"/>
            <a:headEnd/>
            <a:tailEnd/>
          </a:ln>
        </p:spPr>
      </p:pic>
      <p:sp>
        <p:nvSpPr>
          <p:cNvPr id="13317" name="Shape 55"/>
          <p:cNvSpPr txBox="1">
            <a:spLocks noChangeArrowheads="1"/>
          </p:cNvSpPr>
          <p:nvPr/>
        </p:nvSpPr>
        <p:spPr bwMode="auto">
          <a:xfrm>
            <a:off x="323850" y="2708275"/>
            <a:ext cx="8820150" cy="822325"/>
          </a:xfrm>
          <a:prstGeom prst="rect">
            <a:avLst/>
          </a:prstGeom>
          <a:noFill/>
          <a:ln w="9525">
            <a:noFill/>
            <a:miter lim="800000"/>
            <a:headEnd/>
            <a:tailEnd/>
          </a:ln>
        </p:spPr>
        <p:txBody>
          <a:bodyPr lIns="91425" tIns="45700" rIns="91425" bIns="45700" anchor="ctr"/>
          <a:lstStyle/>
          <a:p>
            <a:pPr>
              <a:buClr>
                <a:srgbClr val="000000"/>
              </a:buClr>
              <a:buSzPct val="25000"/>
              <a:buFont typeface="Arial" charset="0"/>
              <a:buNone/>
            </a:pPr>
            <a:r>
              <a:rPr lang="en-US" sz="2400" i="1"/>
              <a:t>Στόχος του τετραδίου αυτού είναι να μεταφέρονται στους γονείς </a:t>
            </a:r>
          </a:p>
          <a:p>
            <a:pPr>
              <a:buClr>
                <a:srgbClr val="000000"/>
              </a:buClr>
              <a:buSzPct val="25000"/>
              <a:buFont typeface="Arial" charset="0"/>
              <a:buNone/>
            </a:pPr>
            <a:r>
              <a:rPr lang="en-US" sz="2400" i="1"/>
              <a:t>οι σημαντικότερες αρχές που διέπουν το εκπαιδευτικό έργο. </a:t>
            </a:r>
          </a:p>
        </p:txBody>
      </p:sp>
      <p:sp>
        <p:nvSpPr>
          <p:cNvPr id="13318" name="Shape 56"/>
          <p:cNvSpPr txBox="1">
            <a:spLocks noChangeArrowheads="1"/>
          </p:cNvSpPr>
          <p:nvPr/>
        </p:nvSpPr>
        <p:spPr bwMode="auto">
          <a:xfrm>
            <a:off x="323850" y="3429000"/>
            <a:ext cx="5673725" cy="2282825"/>
          </a:xfrm>
          <a:prstGeom prst="rect">
            <a:avLst/>
          </a:prstGeom>
          <a:noFill/>
          <a:ln w="9525">
            <a:noFill/>
            <a:miter lim="800000"/>
            <a:headEnd/>
            <a:tailEnd/>
          </a:ln>
        </p:spPr>
        <p:txBody>
          <a:bodyPr lIns="91425" tIns="45700" rIns="91425" bIns="45700" anchor="ctr"/>
          <a:lstStyle/>
          <a:p>
            <a:pPr>
              <a:buClr>
                <a:srgbClr val="000000"/>
              </a:buClr>
              <a:buSzPct val="25000"/>
              <a:buFont typeface="Arial" charset="0"/>
              <a:buNone/>
            </a:pPr>
            <a:r>
              <a:rPr lang="en-US" sz="2400" i="1"/>
              <a:t>Έτσι ώστε οι γονείς από τη δική τους </a:t>
            </a:r>
          </a:p>
          <a:p>
            <a:pPr>
              <a:buClr>
                <a:srgbClr val="000000"/>
              </a:buClr>
              <a:buSzPct val="25000"/>
              <a:buFont typeface="Arial" charset="0"/>
              <a:buNone/>
            </a:pPr>
            <a:r>
              <a:rPr lang="en-US" sz="2400" i="1"/>
              <a:t>πλευρά να μπορούν να κατανοούν την </a:t>
            </a:r>
          </a:p>
          <a:p>
            <a:pPr>
              <a:buClr>
                <a:srgbClr val="000000"/>
              </a:buClr>
              <a:buSzPct val="25000"/>
              <a:buFont typeface="Arial" charset="0"/>
              <a:buNone/>
            </a:pPr>
            <a:r>
              <a:rPr lang="en-US" sz="2400" i="1"/>
              <a:t>αξία όσων λαμβάνουν χώρα καθημερινά </a:t>
            </a:r>
          </a:p>
          <a:p>
            <a:pPr>
              <a:buClr>
                <a:srgbClr val="000000"/>
              </a:buClr>
              <a:buSzPct val="25000"/>
              <a:buFont typeface="Arial" charset="0"/>
              <a:buNone/>
            </a:pPr>
            <a:r>
              <a:rPr lang="en-US" sz="2400" i="1"/>
              <a:t>στην τάξη και το εξατομικευμένο </a:t>
            </a:r>
          </a:p>
          <a:p>
            <a:pPr>
              <a:buClr>
                <a:srgbClr val="000000"/>
              </a:buClr>
              <a:buSzPct val="25000"/>
              <a:buFont typeface="Arial" charset="0"/>
              <a:buNone/>
            </a:pPr>
            <a:r>
              <a:rPr lang="en-US" sz="2400" i="1"/>
              <a:t>πρόγραμμα εκπαίδευσης  (ΕΠΕ) </a:t>
            </a:r>
          </a:p>
          <a:p>
            <a:pPr>
              <a:buClr>
                <a:srgbClr val="000000"/>
              </a:buClr>
              <a:buSzPct val="25000"/>
              <a:buFont typeface="Arial" charset="0"/>
              <a:buNone/>
            </a:pPr>
            <a:r>
              <a:rPr lang="en-US" sz="2400" i="1"/>
              <a:t>του μαθητή.</a:t>
            </a:r>
            <a:r>
              <a:rPr lang="en-US" sz="180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Shape 61"/>
          <p:cNvSpPr txBox="1">
            <a:spLocks noChangeArrowheads="1"/>
          </p:cNvSpPr>
          <p:nvPr/>
        </p:nvSpPr>
        <p:spPr bwMode="auto">
          <a:xfrm>
            <a:off x="306388" y="260350"/>
            <a:ext cx="8837612" cy="4838700"/>
          </a:xfrm>
          <a:prstGeom prst="rect">
            <a:avLst/>
          </a:prstGeom>
          <a:noFill/>
          <a:ln w="9525">
            <a:noFill/>
            <a:miter lim="800000"/>
            <a:headEnd/>
            <a:tailEnd/>
          </a:ln>
        </p:spPr>
        <p:txBody>
          <a:bodyPr lIns="91425" tIns="45700" rIns="91425" bIns="45700" anchor="ctr"/>
          <a:lstStyle/>
          <a:p>
            <a:pPr>
              <a:buClr>
                <a:srgbClr val="000000"/>
              </a:buClr>
              <a:buSzPct val="25000"/>
              <a:buFont typeface="Arial" charset="0"/>
              <a:buNone/>
            </a:pPr>
            <a:r>
              <a:rPr lang="en-US" sz="2400" i="1"/>
              <a:t>Με τον τρόπο αυτό οι γονείς &amp; η εκπαιδευτικός ειδικής αγωγής , </a:t>
            </a:r>
          </a:p>
          <a:p>
            <a:pPr>
              <a:buClr>
                <a:srgbClr val="000000"/>
              </a:buClr>
              <a:buSzPct val="25000"/>
              <a:buFont typeface="Arial" charset="0"/>
              <a:buNone/>
            </a:pPr>
            <a:r>
              <a:rPr lang="en-US" sz="2400" i="1"/>
              <a:t>θα έχουμε ακόμα καλύτερη επικοινωνία και συνεργασία, που </a:t>
            </a:r>
          </a:p>
          <a:p>
            <a:pPr>
              <a:buClr>
                <a:srgbClr val="000000"/>
              </a:buClr>
              <a:buSzPct val="25000"/>
              <a:buFont typeface="Arial" charset="0"/>
              <a:buNone/>
            </a:pPr>
            <a:r>
              <a:rPr lang="en-US" sz="2400" i="1"/>
              <a:t>αποτελεί βασική συνθήκη για την πρόοδο του μαθητή, τόσο ως </a:t>
            </a:r>
          </a:p>
          <a:p>
            <a:pPr>
              <a:buClr>
                <a:srgbClr val="000000"/>
              </a:buClr>
              <a:buSzPct val="25000"/>
              <a:buFont typeface="Arial" charset="0"/>
              <a:buNone/>
            </a:pPr>
            <a:r>
              <a:rPr lang="en-US" sz="2400" i="1"/>
              <a:t>προς τη γνωστική ανάπτυξη αλλά και τη συνολική εξέλιξη της </a:t>
            </a:r>
          </a:p>
          <a:p>
            <a:pPr>
              <a:buClr>
                <a:srgbClr val="000000"/>
              </a:buClr>
              <a:buSzPct val="25000"/>
              <a:buFont typeface="Arial" charset="0"/>
              <a:buNone/>
            </a:pPr>
            <a:r>
              <a:rPr lang="en-US" sz="2400" i="1"/>
              <a:t>προσωπικότητάς του. Πιστεύω πως αυτό θα συμβάλλει και στην </a:t>
            </a:r>
          </a:p>
          <a:p>
            <a:pPr>
              <a:buClr>
                <a:srgbClr val="000000"/>
              </a:buClr>
              <a:buSzPct val="25000"/>
              <a:buFont typeface="Arial" charset="0"/>
              <a:buNone/>
            </a:pPr>
            <a:r>
              <a:rPr lang="en-US" sz="2400" i="1"/>
              <a:t>καλύτερη δυνατή ενίσχυση και στήριξη του παιδιού στο σπίτι.</a:t>
            </a:r>
          </a:p>
          <a:p>
            <a:pPr>
              <a:buClr>
                <a:srgbClr val="000000"/>
              </a:buClr>
              <a:buFont typeface="Arial" charset="0"/>
              <a:buNone/>
            </a:pPr>
            <a:endParaRPr lang="el-GR" sz="2400"/>
          </a:p>
          <a:p>
            <a:pPr>
              <a:buClr>
                <a:srgbClr val="000000"/>
              </a:buClr>
              <a:buSzPct val="25000"/>
              <a:buFont typeface="Arial" charset="0"/>
              <a:buNone/>
            </a:pPr>
            <a:r>
              <a:rPr lang="en-US" sz="2400" b="1" i="1"/>
              <a:t>ΣΗΜΕΙΩΣΗ:</a:t>
            </a:r>
          </a:p>
          <a:p>
            <a:pPr>
              <a:buClr>
                <a:srgbClr val="000000"/>
              </a:buClr>
              <a:buFont typeface="Arial" charset="0"/>
              <a:buNone/>
            </a:pPr>
            <a:endParaRPr lang="el-GR" sz="2400"/>
          </a:p>
          <a:p>
            <a:pPr>
              <a:buClr>
                <a:srgbClr val="000000"/>
              </a:buClr>
              <a:buSzPct val="25000"/>
              <a:buFont typeface="Arial" charset="0"/>
              <a:buNone/>
            </a:pPr>
            <a:r>
              <a:rPr lang="en-US" sz="2400" b="1" i="1"/>
              <a:t>Tο τετράδιο επικοινωνίας πρέπει να βρίσκεται τουλάχιστον </a:t>
            </a:r>
          </a:p>
          <a:p>
            <a:pPr>
              <a:buClr>
                <a:srgbClr val="000000"/>
              </a:buClr>
              <a:buSzPct val="25000"/>
              <a:buFont typeface="Arial" charset="0"/>
              <a:buNone/>
            </a:pPr>
            <a:r>
              <a:rPr lang="el-GR" sz="2400" b="1" i="1"/>
              <a:t>δυο</a:t>
            </a:r>
            <a:r>
              <a:rPr lang="en-US" sz="2400" b="1" i="1"/>
              <a:t> φορ</a:t>
            </a:r>
            <a:r>
              <a:rPr lang="el-GR" sz="2400" b="1" i="1"/>
              <a:t>ές</a:t>
            </a:r>
            <a:r>
              <a:rPr lang="en-US" sz="2400" b="1" i="1"/>
              <a:t> την εβδομάδα στην τσάντα του μαθητή για να </a:t>
            </a:r>
          </a:p>
          <a:p>
            <a:pPr>
              <a:buClr>
                <a:srgbClr val="000000"/>
              </a:buClr>
              <a:buSzPct val="25000"/>
              <a:buFont typeface="Arial" charset="0"/>
              <a:buNone/>
            </a:pPr>
            <a:r>
              <a:rPr lang="en-US" sz="2400" b="1" i="1"/>
              <a:t>συμπληρώνεται από την εκπαιδευτικό και να αποστέλλεται </a:t>
            </a:r>
          </a:p>
          <a:p>
            <a:pPr>
              <a:buClr>
                <a:srgbClr val="000000"/>
              </a:buClr>
              <a:buSzPct val="25000"/>
              <a:buFont typeface="Arial" charset="0"/>
              <a:buNone/>
            </a:pPr>
            <a:r>
              <a:rPr lang="en-US" sz="2400" b="1" i="1"/>
              <a:t>ξανά στους γονείς για ενημέρωση.</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Shape 66"/>
          <p:cNvSpPr txBox="1">
            <a:spLocks noChangeArrowheads="1"/>
          </p:cNvSpPr>
          <p:nvPr/>
        </p:nvSpPr>
        <p:spPr bwMode="auto">
          <a:xfrm>
            <a:off x="179388" y="77788"/>
            <a:ext cx="8859837" cy="1917700"/>
          </a:xfrm>
          <a:prstGeom prst="rect">
            <a:avLst/>
          </a:prstGeom>
          <a:noFill/>
          <a:ln w="9525">
            <a:noFill/>
            <a:miter lim="800000"/>
            <a:headEnd/>
            <a:tailEnd/>
          </a:ln>
        </p:spPr>
        <p:txBody>
          <a:bodyPr lIns="91425" tIns="45700" rIns="91425" bIns="45700" anchor="ctr"/>
          <a:lstStyle/>
          <a:p>
            <a:pPr algn="ctr">
              <a:buClr>
                <a:srgbClr val="000000"/>
              </a:buClr>
              <a:buSzPct val="25000"/>
              <a:buFont typeface="Arial" charset="0"/>
              <a:buNone/>
            </a:pPr>
            <a:r>
              <a:rPr lang="en-US" sz="2400" b="1" i="1" u="sng"/>
              <a:t>ΠΡΟΣΟΧΗ! </a:t>
            </a:r>
          </a:p>
          <a:p>
            <a:pPr algn="ctr">
              <a:buClr>
                <a:srgbClr val="000000"/>
              </a:buClr>
              <a:buFont typeface="Arial" charset="0"/>
              <a:buNone/>
            </a:pPr>
            <a:endParaRPr lang="el-GR" sz="2400"/>
          </a:p>
          <a:p>
            <a:pPr algn="ctr">
              <a:buClr>
                <a:srgbClr val="000000"/>
              </a:buClr>
              <a:buSzPct val="25000"/>
              <a:buFont typeface="Arial" charset="0"/>
              <a:buNone/>
            </a:pPr>
            <a:r>
              <a:rPr lang="en-US" sz="2400" b="1" i="1"/>
              <a:t>Το τετράδιο επικοινωνίας στο τέλος της σχολικής χρονιάς </a:t>
            </a:r>
          </a:p>
          <a:p>
            <a:pPr algn="ctr">
              <a:buClr>
                <a:srgbClr val="000000"/>
              </a:buClr>
              <a:buSzPct val="25000"/>
              <a:buFont typeface="Arial" charset="0"/>
              <a:buNone/>
            </a:pPr>
            <a:r>
              <a:rPr lang="en-US" sz="2400" b="1" i="1"/>
              <a:t>το επιστρέφετε στην εκπαιδευτικό , για να τοποθετηθεί στον </a:t>
            </a:r>
          </a:p>
          <a:p>
            <a:pPr algn="ctr">
              <a:buClr>
                <a:srgbClr val="000000"/>
              </a:buClr>
              <a:buSzPct val="25000"/>
              <a:buFont typeface="Arial" charset="0"/>
              <a:buNone/>
            </a:pPr>
            <a:r>
              <a:rPr lang="en-US" sz="2400" b="1" i="1"/>
              <a:t>ατομικό φάκελο του μαθητή.</a:t>
            </a:r>
          </a:p>
        </p:txBody>
      </p:sp>
      <p:pic>
        <p:nvPicPr>
          <p:cNvPr id="17411" name="Shape 67" descr="http://www.bcbe.org/cms/lib08/AL01901374/Centricity/Domain/105/Handbook%20School.jpg"/>
          <p:cNvPicPr preferRelativeResize="0">
            <a:picLocks noChangeAspect="1" noChangeArrowheads="1"/>
          </p:cNvPicPr>
          <p:nvPr/>
        </p:nvPicPr>
        <p:blipFill>
          <a:blip r:embed="rId3"/>
          <a:srcRect/>
          <a:stretch>
            <a:fillRect/>
          </a:stretch>
        </p:blipFill>
        <p:spPr bwMode="auto">
          <a:xfrm>
            <a:off x="2627313" y="4221163"/>
            <a:ext cx="3810000"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1399</Words>
  <Application>Microsoft Office PowerPoint</Application>
  <PresentationFormat>Προβολή στην οθόνη (4:3)</PresentationFormat>
  <Paragraphs>133</Paragraphs>
  <Slides>23</Slides>
  <Notes>9</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Default Design</vt:lpstr>
      <vt:lpstr>Τετράδιο επικοινωνίας με τους γονείς : "Μέσο συνεργασίας και ενημέρωσης "  </vt:lpstr>
      <vt:lpstr>Παρουσίαση του PowerPoint</vt:lpstr>
      <vt:lpstr>Πιο συγκεκριμένα η καλή συνεργασία σχολείου-γονέων θα μπορούσαμε να πούμε ότι έχει θετικές επιδράσεις: </vt:lpstr>
      <vt:lpstr>Η συνεργασία των γονέων  με το σχολείο μπορεί να είναι εξίσου ωφέλιμη: </vt:lpstr>
      <vt:lpstr>Παρουσίαση του PowerPoint</vt:lpstr>
      <vt:lpstr>Παρουσίαση του PowerPoint</vt:lpstr>
      <vt:lpstr>ΔΕΙΓΜΑ ΠΛΗΡΟΦΟΡΙΩΝ ΓΙΑ ΤΟ ΠΩΣ ΛΕΙΤΟΥΡΓΕΙ ΚΑΙ ΤΙ ΕΙΝΑΙ ΤΟ ΤΕΤΡΑΔΙΟ ΕΠΙΚΟΙΝΩΝΙΑΣ </vt:lpstr>
      <vt:lpstr>Παρουσίαση του PowerPoint</vt:lpstr>
      <vt:lpstr>Παρουσίαση του PowerPoint</vt:lpstr>
      <vt:lpstr>ΜΕΣΑ ΑΠΟ ΑΥΤΟ ΤΟ ΤΕΤΡΑΔΙΟ……</vt:lpstr>
      <vt:lpstr>ΥΠΕΥΘΥΝΗ ΔΗΛΩΣΗ ΓΟΝΕΑ</vt:lpstr>
      <vt:lpstr>ΔΕΙΓΜΑ ΥΠΕΥΘΥΝΗΣ ΔΗΛΩΣΗΣ ΟΠΤΙΚΟΑΚΟΥΣΤΙΚΟΥ ΥΛΙΚΟΥ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Τετράδιο επικοινωνίας με τους γονείς : "Μέσο συνεργασίας και ενημέρωσης "</dc:title>
  <dc:creator>κωνσταντίνα</dc:creator>
  <cp:lastModifiedBy>κωνσταντίνα</cp:lastModifiedBy>
  <cp:revision>16</cp:revision>
  <dcterms:modified xsi:type="dcterms:W3CDTF">2016-07-06T10:33:04Z</dcterms:modified>
</cp:coreProperties>
</file>