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60" r:id="rId2"/>
    <p:sldId id="256" r:id="rId3"/>
    <p:sldId id="257" r:id="rId4"/>
    <p:sldId id="258" r:id="rId5"/>
    <p:sldId id="261" r:id="rId6"/>
    <p:sldId id="259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758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- Τίτλος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6" name="1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30/3/2014</a:t>
            </a:fld>
            <a:endParaRPr lang="el-GR"/>
          </a:p>
        </p:txBody>
      </p:sp>
      <p:sp>
        <p:nvSpPr>
          <p:cNvPr id="2" name="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30/3/2014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30/3/2014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7" name="26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30/3/2014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9" name="18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30/3/2014</a:t>
            </a:fld>
            <a:endParaRPr lang="el-GR"/>
          </a:p>
        </p:txBody>
      </p:sp>
      <p:sp>
        <p:nvSpPr>
          <p:cNvPr id="11" name="1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30/3/2014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Τίτλος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5" name="24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8" name="27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30/3/2014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30/3/2014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30/3/2014</a:t>
            </a:fld>
            <a:endParaRPr lang="el-GR"/>
          </a:p>
        </p:txBody>
      </p:sp>
      <p:sp>
        <p:nvSpPr>
          <p:cNvPr id="24" name="2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30/3/2014</a:t>
            </a:fld>
            <a:endParaRPr lang="el-GR"/>
          </a:p>
        </p:txBody>
      </p:sp>
      <p:sp>
        <p:nvSpPr>
          <p:cNvPr id="29" name="2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Θέση εικόνας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30/3/2014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- Θέση κειμένου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30/3/2014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τίτλου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mailto:http://el.wikipedia.org/wiki/%CE%99%CE%BF%CF%85%CF%83%CF%84%CE%B9%CE%BD%CE%B9%CE%B1%CE%BD%CF%8C%CF%82?subject=&#921;&#959;&#965;&#963;&#964;&#953;&#957;&#953;&#945;&#957;&#972;&#962;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hyperlink" Target="mailto:http://eclass31.weebly.com/iotasigmatauomicronrho943alpha-epsilon900---beta900-epsilonnu972tauetataualpha.html%23.UzgHkPl_u2E?subject=&#921;&#960;&#960;&#972;&#948;&#961;&#959;&#956;&#959;&#962;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mailto:https://el.wikipedia.org/wiki/%CE%99%CE%BF%CF%85%CF%83%CF%84%CE%B9%CE%BD%CE%B9%CE%B1%CE%BD%CF%8C%CF%82_%CE%91%C2%B4" TargetMode="Externa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mailto:https://el.wikipedia.org/wiki/%CE%98%CE%B5%CE%BF%CE%B4%CF%8E%CF%81%CE%B1_(%CE%B1%CF%85%CF%84%CE%BF%CE%BA%CF%81%CE%AC%CF%84%CE%B5%CE%B9%CF%81%CE%B1)?subject=&#913;&#965;&#964;&#959;&#954;&#961;&#940;&#964;&#949;&#953;&#961;&#945;%20&#920;&#949;&#959;&#948;&#974;&#961;&#945;" TargetMode="Externa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mailto:http://www.youtube.com/watch?v=x94Tb4y3-Pw&amp;subject=&#957;&#964;&#959;&#954;&#953;&#956;&#945;&#957;&#964;&#941;&#961;%20&#963;&#964;&#940;&#963;&#951;%20&#964;&#959;&#965;%20&#957;&#943;&#954;&#945;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Τίτλος"/>
          <p:cNvSpPr>
            <a:spLocks noGrp="1"/>
          </p:cNvSpPr>
          <p:nvPr>
            <p:ph type="ctrTitle"/>
          </p:nvPr>
        </p:nvSpPr>
        <p:spPr>
          <a:xfrm>
            <a:off x="2267744" y="260648"/>
            <a:ext cx="4176464" cy="64807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l-GR" b="1" cap="none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ΣΤΑΣΗ ΤΟΥ ΝΙΚΑ</a:t>
            </a:r>
            <a:endParaRPr lang="el-GR" b="1" cap="none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- Υπότιτλος"/>
          <p:cNvSpPr>
            <a:spLocks noGrp="1"/>
          </p:cNvSpPr>
          <p:nvPr>
            <p:ph type="subTitle" idx="1"/>
          </p:nvPr>
        </p:nvSpPr>
        <p:spPr>
          <a:xfrm>
            <a:off x="0" y="3356992"/>
            <a:ext cx="4824536" cy="2376264"/>
          </a:xfrm>
        </p:spPr>
        <p:txBody>
          <a:bodyPr>
            <a:normAutofit/>
          </a:bodyPr>
          <a:lstStyle/>
          <a:p>
            <a:r>
              <a:rPr lang="el-GR" sz="2000" b="1" dirty="0" smtClean="0">
                <a:latin typeface="Arial" pitchFamily="34" charset="0"/>
                <a:cs typeface="Arial" pitchFamily="34" charset="0"/>
              </a:rPr>
              <a:t>Ονόματα ομάδας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:</a:t>
            </a:r>
            <a:endParaRPr lang="el-GR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 Καλογερόπουλος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Αθανάσιος</a:t>
            </a:r>
          </a:p>
          <a:p>
            <a:pPr>
              <a:buFont typeface="Wingdings" pitchFamily="2" charset="2"/>
              <a:buChar char="Ø"/>
            </a:pP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b="1" dirty="0" err="1" smtClean="0">
                <a:latin typeface="Arial" pitchFamily="34" charset="0"/>
                <a:cs typeface="Arial" pitchFamily="34" charset="0"/>
              </a:rPr>
              <a:t>Νασάκη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 Συρματένια</a:t>
            </a:r>
            <a:endParaRPr lang="el-GR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b="1" dirty="0" err="1" smtClean="0">
                <a:latin typeface="Arial" pitchFamily="34" charset="0"/>
                <a:cs typeface="Arial" pitchFamily="34" charset="0"/>
              </a:rPr>
              <a:t>Πιτσικάλη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 Αργυρώ</a:t>
            </a:r>
          </a:p>
          <a:p>
            <a:pPr>
              <a:buFont typeface="Wingdings" pitchFamily="2" charset="2"/>
              <a:buChar char="Ø"/>
            </a:pPr>
            <a:endParaRPr lang="el-GR" dirty="0"/>
          </a:p>
        </p:txBody>
      </p:sp>
      <p:pic>
        <p:nvPicPr>
          <p:cNvPr id="6" name="5 - Εικόνα" descr="img3_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84784"/>
            <a:ext cx="9144000" cy="1801265"/>
          </a:xfrm>
          <a:prstGeom prst="rect">
            <a:avLst/>
          </a:prstGeom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728192"/>
          </a:xfr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l-GR" sz="36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14.  Οι  Δήμοι  αναστατώνουν  την </a:t>
            </a:r>
            <a:br>
              <a:rPr lang="el-GR" sz="36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l-GR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el-GR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l-GR" sz="36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πρωτεύουσα  με  τη  « στάση του νίκα »</a:t>
            </a:r>
            <a:endParaRPr lang="el-GR" sz="3600" b="1" cap="none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403648" y="2780928"/>
            <a:ext cx="6400800" cy="1752600"/>
          </a:xfrm>
        </p:spPr>
        <p:txBody>
          <a:bodyPr>
            <a:normAutofit/>
          </a:bodyPr>
          <a:lstStyle/>
          <a:p>
            <a:endParaRPr lang="el-GR" dirty="0"/>
          </a:p>
        </p:txBody>
      </p:sp>
      <p:pic>
        <p:nvPicPr>
          <p:cNvPr id="5" name="4 - Εικόνα" descr="ioystiniano.jpg">
            <a:hlinkClick r:id="rId2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2492896"/>
            <a:ext cx="3024336" cy="3411760"/>
          </a:xfrm>
          <a:prstGeom prst="rect">
            <a:avLst/>
          </a:prstGeom>
        </p:spPr>
      </p:pic>
      <p:sp>
        <p:nvSpPr>
          <p:cNvPr id="7" name="6 - TextBox"/>
          <p:cNvSpPr txBox="1"/>
          <p:nvPr/>
        </p:nvSpPr>
        <p:spPr>
          <a:xfrm>
            <a:off x="899592" y="6021288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 Ιουστινιανός (λεπτομέρεια από ψηφιδωτό, Άγιος </a:t>
            </a:r>
            <a:r>
              <a:rPr lang="el-GR" dirty="0" smtClean="0"/>
              <a:t>Βιτάλιος, Ραβέννα</a:t>
            </a:r>
            <a:r>
              <a:rPr lang="el-GR" dirty="0" smtClean="0"/>
              <a:t>)</a:t>
            </a:r>
            <a:endParaRPr lang="el-GR" dirty="0"/>
          </a:p>
        </p:txBody>
      </p:sp>
      <p:pic>
        <p:nvPicPr>
          <p:cNvPr id="8" name="7 - Εικόνα" descr="ippodromos.jpg">
            <a:hlinkClick r:id="rId4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788024" y="2420888"/>
            <a:ext cx="3024336" cy="3528392"/>
          </a:xfrm>
          <a:prstGeom prst="rect">
            <a:avLst/>
          </a:prstGeom>
        </p:spPr>
      </p:pic>
      <p:sp>
        <p:nvSpPr>
          <p:cNvPr id="9" name="8 - TextBox"/>
          <p:cNvSpPr txBox="1"/>
          <p:nvPr/>
        </p:nvSpPr>
        <p:spPr>
          <a:xfrm>
            <a:off x="4788024" y="6093296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Ιππόδρομος στο Βυζάντιο ως πρότυπου του Κολοσσιαίου της ρώμης</a:t>
            </a:r>
            <a:endParaRPr lang="el-GR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63688" y="260648"/>
            <a:ext cx="4536504" cy="64807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Η  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αφορμη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 του  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ξεσπασματοσ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idx="2"/>
          </p:nvPr>
        </p:nvSpPr>
        <p:spPr>
          <a:xfrm>
            <a:off x="0" y="1124745"/>
            <a:ext cx="3465513" cy="4320480"/>
          </a:xfrm>
        </p:spPr>
        <p:txBody>
          <a:bodyPr>
            <a:noAutofit/>
          </a:bodyPr>
          <a:lstStyle/>
          <a:p>
            <a:r>
              <a:rPr lang="el-GR" sz="2400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Οι μεταρρυθμίσεις του </a:t>
            </a:r>
            <a:r>
              <a:rPr lang="el-GR" sz="2400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Ιουστινιανού :</a:t>
            </a:r>
          </a:p>
          <a:p>
            <a:pPr>
              <a:buFont typeface="Arial" pitchFamily="34" charset="0"/>
              <a:buChar char="•"/>
            </a:pPr>
            <a:r>
              <a:rPr lang="el-GR" sz="2400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βάζουν </a:t>
            </a:r>
            <a:r>
              <a:rPr lang="el-GR" sz="2400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σε τάξη τις υπηρεσίες του κράτους και επιβάλουν έλεγχο στα έσοδα των </a:t>
            </a:r>
            <a:r>
              <a:rPr lang="el-GR" sz="2400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Δήμων</a:t>
            </a:r>
          </a:p>
          <a:p>
            <a:pPr>
              <a:buFont typeface="Arial" pitchFamily="34" charset="0"/>
              <a:buChar char="•"/>
            </a:pPr>
            <a:r>
              <a:rPr lang="el-GR" sz="2400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</a:t>
            </a:r>
            <a:r>
              <a:rPr lang="el-GR" sz="2400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προκαλούν </a:t>
            </a:r>
            <a:r>
              <a:rPr lang="el-GR" sz="2400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δυσαρέσκεια στους δήμους και  στους οργανωτές των ιπποδρομιών, με αποτέλεσμα να ξεσπάσουν ταραχές στον ιππόδρομο.</a:t>
            </a:r>
            <a:endParaRPr lang="el-GR" sz="24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pic>
        <p:nvPicPr>
          <p:cNvPr id="10" name="9 - Θέση περιεχομένου" descr="αρχείο λήψης.jpg">
            <a:hlinkClick r:id="rId2"/>
          </p:cNvPr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3419872" y="1340768"/>
            <a:ext cx="5400600" cy="4608512"/>
          </a:xfrm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843808" y="188640"/>
            <a:ext cx="4054224" cy="84124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l-GR" sz="2000" b="1" dirty="0" smtClean="0">
                <a:latin typeface="Arial" pitchFamily="34" charset="0"/>
                <a:cs typeface="Arial" pitchFamily="34" charset="0"/>
              </a:rPr>
              <a:t>      Η </a:t>
            </a:r>
            <a:r>
              <a:rPr lang="el-GR" sz="2000" b="1" dirty="0" err="1" smtClean="0">
                <a:latin typeface="Arial" pitchFamily="34" charset="0"/>
                <a:cs typeface="Arial" pitchFamily="34" charset="0"/>
              </a:rPr>
              <a:t>εξελιξη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b="1" dirty="0" err="1" smtClean="0">
                <a:latin typeface="Arial" pitchFamily="34" charset="0"/>
                <a:cs typeface="Arial" pitchFamily="34" charset="0"/>
              </a:rPr>
              <a:t>τησ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b="1" dirty="0" err="1" smtClean="0">
                <a:latin typeface="Arial" pitchFamily="34" charset="0"/>
                <a:cs typeface="Arial" pitchFamily="34" charset="0"/>
              </a:rPr>
              <a:t>στασησ</a:t>
            </a:r>
            <a:endParaRPr lang="el-GR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0" y="1124744"/>
            <a:ext cx="4191000" cy="47244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Οι ταραχές μεταφέρονται έξω από τον ιππόδρομο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Επεμβαίνει η φρουρά και ακολουθούν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λεηλατήσεις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Char char="q"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Οι Αντιμαχόμενες ομάδες ενώνονται  και στρέφονται με συνθήματα κατά των νομοθετών και εναντίον του ίδιου του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αυτοκράτορα, φωνάζοντας το σύνθημα ‘‘νίκα-</a:t>
            </a:r>
            <a:r>
              <a:rPr lang="el-GR" sz="2400" dirty="0" err="1" smtClean="0">
                <a:latin typeface="Arial" pitchFamily="34" charset="0"/>
                <a:cs typeface="Arial" pitchFamily="34" charset="0"/>
              </a:rPr>
              <a:t>νί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κα’’.</a:t>
            </a:r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Επιστράτευσαν τον </a:t>
            </a:r>
            <a:r>
              <a:rPr lang="el-GR" sz="2400" dirty="0" err="1" smtClean="0">
                <a:latin typeface="Arial" pitchFamily="34" charset="0"/>
                <a:cs typeface="Arial" pitchFamily="34" charset="0"/>
              </a:rPr>
              <a:t>Υπάτιο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και τον ανακήρυξαν αυτοκράτορα.</a:t>
            </a:r>
            <a:endParaRPr lang="el-GR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5 - Θέση περιεχομένου" descr="img3_9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283968" y="1268760"/>
            <a:ext cx="4680520" cy="4320480"/>
          </a:xfrm>
        </p:spPr>
      </p:pic>
      <p:sp>
        <p:nvSpPr>
          <p:cNvPr id="5" name="4 - TextBox"/>
          <p:cNvSpPr txBox="1"/>
          <p:nvPr/>
        </p:nvSpPr>
        <p:spPr>
          <a:xfrm>
            <a:off x="4716016" y="5589241"/>
            <a:ext cx="44279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 Οι </a:t>
            </a:r>
            <a:r>
              <a:rPr lang="el-GR" dirty="0" smtClean="0"/>
              <a:t>στασιαστές, Πράσινοι και Βένετοι, έσπασαν τις πύλες του ιπποδρόμου και ξεχύθηκαν στους δρόμους της Πόλης κραυγάζοντας: «νίκα-</a:t>
            </a:r>
            <a:r>
              <a:rPr lang="el-GR" dirty="0" err="1" smtClean="0"/>
              <a:t>νίκ</a:t>
            </a:r>
            <a:r>
              <a:rPr lang="el-GR" dirty="0" smtClean="0"/>
              <a:t>α». </a:t>
            </a:r>
            <a:endParaRPr lang="el-GR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- Θέση εικόνας" descr="img3_10.jpg">
            <a:hlinkClick r:id="rId2"/>
          </p:cNvPr>
          <p:cNvPicPr>
            <a:picLocks noGrp="1" noChangeAspect="1"/>
          </p:cNvPicPr>
          <p:nvPr>
            <p:ph type="pic" idx="1"/>
          </p:nvPr>
        </p:nvPicPr>
        <p:blipFill>
          <a:blip r:embed="rId3" cstate="print"/>
          <a:srcRect t="24866" b="24866"/>
          <a:stretch>
            <a:fillRect/>
          </a:stretch>
        </p:blipFill>
        <p:spPr>
          <a:xfrm>
            <a:off x="3563888" y="1700808"/>
            <a:ext cx="5387280" cy="4085594"/>
          </a:xfrm>
        </p:spPr>
      </p:pic>
      <p:sp>
        <p:nvSpPr>
          <p:cNvPr id="5" name="4 - Τίτλος"/>
          <p:cNvSpPr>
            <a:spLocks noGrp="1"/>
          </p:cNvSpPr>
          <p:nvPr>
            <p:ph type="title"/>
          </p:nvPr>
        </p:nvSpPr>
        <p:spPr>
          <a:xfrm>
            <a:off x="3059832" y="260648"/>
            <a:ext cx="5832648" cy="79090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Ο 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ρολοσ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τησ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αυτοκρατειρασ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θεοδωρασ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- Θέση κειμένου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el-G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0" y="260648"/>
            <a:ext cx="324036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Συγκράτησε τον Ιουστινιανό από την παραίτηση, λέγοντάς του πως :</a:t>
            </a:r>
          </a:p>
          <a:p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 θα κάνει μεγαλύτερο κακό στην Πόλη</a:t>
            </a:r>
          </a:p>
          <a:p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 είναι προτιμότερο να πεθαίνει κανείς </a:t>
            </a:r>
            <a:r>
              <a:rPr lang="el-GR" sz="2400" dirty="0" err="1" smtClean="0">
                <a:latin typeface="Arial" pitchFamily="34" charset="0"/>
                <a:cs typeface="Arial" pitchFamily="34" charset="0"/>
              </a:rPr>
              <a:t>Βασιλειάς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, παρά να ζει φεύγοντας.</a:t>
            </a:r>
            <a:endParaRPr lang="el-G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4139952" y="5949281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 smtClean="0"/>
              <a:t>   Η </a:t>
            </a:r>
            <a:r>
              <a:rPr lang="el-GR" i="1" dirty="0" smtClean="0"/>
              <a:t>αυτοκράτειρα Θεοδώρα.</a:t>
            </a:r>
            <a:br>
              <a:rPr lang="el-GR" i="1" dirty="0" smtClean="0"/>
            </a:br>
            <a:r>
              <a:rPr lang="el-GR" i="1" dirty="0" smtClean="0"/>
              <a:t>( ψηφιδωτό από τον Άγιο Βιτάλιο, Ραβέννα)</a:t>
            </a:r>
            <a:endParaRPr lang="el-GR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55776" y="188640"/>
            <a:ext cx="4176464" cy="84124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l-GR" sz="2000" b="1" dirty="0" smtClean="0">
                <a:latin typeface="Arial" pitchFamily="34" charset="0"/>
                <a:cs typeface="Arial" pitchFamily="34" charset="0"/>
              </a:rPr>
              <a:t>  Το  </a:t>
            </a:r>
            <a:r>
              <a:rPr lang="el-GR" sz="2000" b="1" dirty="0" err="1" smtClean="0">
                <a:latin typeface="Arial" pitchFamily="34" charset="0"/>
                <a:cs typeface="Arial" pitchFamily="34" charset="0"/>
              </a:rPr>
              <a:t>τελικο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l-GR" sz="2000" b="1" dirty="0" err="1" smtClean="0">
                <a:latin typeface="Arial" pitchFamily="34" charset="0"/>
                <a:cs typeface="Arial" pitchFamily="34" charset="0"/>
              </a:rPr>
              <a:t>αποτελεσμα</a:t>
            </a:r>
            <a:endParaRPr lang="el-GR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1763688" y="6396335"/>
            <a:ext cx="5760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>
                <a:latin typeface="Arial" pitchFamily="34" charset="0"/>
                <a:cs typeface="Arial" pitchFamily="34" charset="0"/>
              </a:rPr>
              <a:t>Κανείς δε νίκησε στη στάση του </a:t>
            </a:r>
            <a:r>
              <a:rPr lang="el-GR" sz="2400" u="sng" dirty="0" smtClean="0">
                <a:latin typeface="Arial" pitchFamily="34" charset="0"/>
                <a:cs typeface="Arial" pitchFamily="34" charset="0"/>
              </a:rPr>
              <a:t>νίκα !</a:t>
            </a:r>
            <a:endParaRPr lang="el-GR" sz="24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0" y="2420888"/>
            <a:ext cx="532859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Τριάντα χιλιάδες άνθρωποι έχασαν τη ζωή τους.</a:t>
            </a:r>
          </a:p>
          <a:p>
            <a:pPr>
              <a:buFont typeface="Wingdings" pitchFamily="2" charset="2"/>
              <a:buChar char="Ø"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 Οι αγώνες του ιπποδρόμου διακόπηκαν για αρκετά χρόνια.</a:t>
            </a:r>
          </a:p>
          <a:p>
            <a:pPr>
              <a:buFont typeface="Wingdings" pitchFamily="2" charset="2"/>
              <a:buChar char="Ø"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 Κάθε φωνή λαϊκής διαμαρτυρίας σώπασε.</a:t>
            </a:r>
          </a:p>
          <a:p>
            <a:pPr>
              <a:buFont typeface="Wingdings" pitchFamily="2" charset="2"/>
              <a:buChar char="Ø"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 Μεγάλο μέρος της πόλης καταστράφηκε.</a:t>
            </a:r>
          </a:p>
          <a:p>
            <a:pPr>
              <a:buFont typeface="Wingdings" pitchFamily="2" charset="2"/>
              <a:buChar char="Ø"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 Το γόητρο του αυτοκράτορα πληγώθηκε βαριά.</a:t>
            </a:r>
            <a:endParaRPr lang="el-GR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7 - Εικόνα" descr="velissarios__article.jpg">
            <a:hlinkClick r:id="rId2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20072" y="2636912"/>
            <a:ext cx="3923928" cy="3312368"/>
          </a:xfrm>
          <a:prstGeom prst="rect">
            <a:avLst/>
          </a:prstGeom>
        </p:spPr>
      </p:pic>
      <p:sp>
        <p:nvSpPr>
          <p:cNvPr id="9" name="8 - TextBox"/>
          <p:cNvSpPr txBox="1"/>
          <p:nvPr/>
        </p:nvSpPr>
        <p:spPr>
          <a:xfrm>
            <a:off x="6228184" y="5949280"/>
            <a:ext cx="3851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Εικόνα μάχης</a:t>
            </a:r>
            <a:endParaRPr lang="el-GR" dirty="0"/>
          </a:p>
        </p:txBody>
      </p:sp>
      <p:sp>
        <p:nvSpPr>
          <p:cNvPr id="10" name="9 - TextBox"/>
          <p:cNvSpPr txBox="1"/>
          <p:nvPr/>
        </p:nvSpPr>
        <p:spPr>
          <a:xfrm>
            <a:off x="251520" y="1268760"/>
            <a:ext cx="518457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200" u="sng" dirty="0" smtClean="0">
                <a:latin typeface="Arial" pitchFamily="34" charset="0"/>
                <a:cs typeface="Arial" pitchFamily="34" charset="0"/>
              </a:rPr>
              <a:t>Ο Ιουστινιανός διατάζει τους στρατηγούς Βελισάριο και Ναρσή να καταπνίξουν την στάση</a:t>
            </a:r>
            <a:r>
              <a:rPr lang="el-GR" sz="2200" b="1" u="sng" dirty="0" smtClean="0"/>
              <a:t>.  Έτσι </a:t>
            </a:r>
            <a:r>
              <a:rPr lang="el-GR" sz="2200" u="sng" dirty="0" smtClean="0"/>
              <a:t>: </a:t>
            </a:r>
            <a:endParaRPr lang="el-GR" sz="2200" u="sng" dirty="0" smtClean="0"/>
          </a:p>
        </p:txBody>
      </p:sp>
      <p:sp>
        <p:nvSpPr>
          <p:cNvPr id="11" name="10 - Δεξιό βέλος"/>
          <p:cNvSpPr/>
          <p:nvPr/>
        </p:nvSpPr>
        <p:spPr>
          <a:xfrm>
            <a:off x="611560" y="63733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αστημικό">
  <a:themeElements>
    <a:clrScheme name="Προεξοχή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αστημικό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94</TotalTime>
  <Words>272</Words>
  <Application>Microsoft Office PowerPoint</Application>
  <PresentationFormat>Προβολή στην οθόνη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Διαστημικό</vt:lpstr>
      <vt:lpstr>ΣΤΑΣΗ ΤΟΥ ΝΙΚΑ</vt:lpstr>
      <vt:lpstr>14.  Οι  Δήμοι  αναστατώνουν  την   πρωτεύουσα  με  τη  « στάση του νίκα »</vt:lpstr>
      <vt:lpstr>Η  αφορμη  του  ξεσπασματοσ</vt:lpstr>
      <vt:lpstr>      Η εξελιξη τησ στασησ</vt:lpstr>
      <vt:lpstr>Ο ρολοσ τησ αυτοκρατειρασ θεοδωρασ</vt:lpstr>
      <vt:lpstr>  Το  τελικο  αποτελεσμα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14. Οι Δήμοι αναστατώνουν την πρωτεύουσα με τη «στάση του νίκα»</dc:title>
  <dc:creator>ΜΑΙΡΗ</dc:creator>
  <cp:lastModifiedBy>ΜΑΙΡΗ</cp:lastModifiedBy>
  <cp:revision>19</cp:revision>
  <dcterms:created xsi:type="dcterms:W3CDTF">2014-03-26T18:20:52Z</dcterms:created>
  <dcterms:modified xsi:type="dcterms:W3CDTF">2014-03-30T12:17:44Z</dcterms:modified>
</cp:coreProperties>
</file>