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11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811" y="-77"/>
      </p:cViewPr>
      <p:guideLst>
        <p:guide orient="horz" pos="1620"/>
        <p:guide pos="11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5a8d733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5a8d733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5a8d7339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5a8d7339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5a8d7339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5a8d7339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5a8d7339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5a8d7339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5a8d7339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5a8d73393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5a8d7339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5a8d73393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hyperlink" Target="http://www.arttravel.g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92731" y="327887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dirty="0"/>
              <a:t>The history of </a:t>
            </a:r>
            <a:r>
              <a:rPr lang="en-US" dirty="0" smtClean="0"/>
              <a:t>The Church of </a:t>
            </a:r>
            <a:r>
              <a:rPr lang="el" dirty="0" smtClean="0"/>
              <a:t>Holy </a:t>
            </a:r>
            <a:r>
              <a:rPr lang="el" dirty="0"/>
              <a:t>Wisdom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470824" y="3684763"/>
            <a:ext cx="5407800" cy="8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b</a:t>
            </a:r>
            <a:r>
              <a:rPr lang="el" dirty="0" smtClean="0"/>
              <a:t>y</a:t>
            </a:r>
            <a:r>
              <a:rPr lang="en-US" dirty="0" smtClean="0"/>
              <a:t>:</a:t>
            </a:r>
            <a:r>
              <a:rPr lang="el" dirty="0" smtClean="0"/>
              <a:t> </a:t>
            </a:r>
            <a:r>
              <a:rPr lang="el" dirty="0"/>
              <a:t>Markella </a:t>
            </a:r>
            <a:r>
              <a:rPr lang="en-US" dirty="0" smtClean="0"/>
              <a:t>P</a:t>
            </a:r>
            <a:r>
              <a:rPr lang="el" dirty="0" smtClean="0"/>
              <a:t>rodromou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</a:t>
            </a:r>
            <a:r>
              <a:rPr lang="el" dirty="0" smtClean="0"/>
              <a:t>elina </a:t>
            </a:r>
            <a:r>
              <a:rPr lang="en-US" dirty="0" smtClean="0"/>
              <a:t>H</a:t>
            </a:r>
            <a:r>
              <a:rPr lang="el" dirty="0" smtClean="0"/>
              <a:t>otzai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74" y="2392061"/>
            <a:ext cx="4060737" cy="23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7839900" cy="5885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3000" b="1" i="1" dirty="0">
                <a:solidFill>
                  <a:srgbClr val="181818"/>
                </a:solidFill>
              </a:rPr>
              <a:t>                         Hagia Sophia History</a:t>
            </a:r>
            <a:endParaRPr sz="3000" b="1" i="1" dirty="0">
              <a:solidFill>
                <a:srgbClr val="181818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l" sz="3000" b="1" i="1" dirty="0"/>
              <a:t>   </a:t>
            </a:r>
            <a:endParaRPr sz="3000" b="1" i="1"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0" y="588579"/>
            <a:ext cx="8939750" cy="27326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b="1" i="1" dirty="0">
                <a:solidFill>
                  <a:srgbClr val="181818"/>
                </a:solidFill>
              </a:rPr>
              <a:t>Unable to repair the damage caused by the fire, Justinian ordered the demolition of the Hagia Sophia in 532. He commissioned renowned architects </a:t>
            </a:r>
            <a:r>
              <a:rPr lang="el" b="1" i="1" dirty="0" smtClean="0">
                <a:solidFill>
                  <a:srgbClr val="181818"/>
                </a:solidFill>
              </a:rPr>
              <a:t>Isidoros </a:t>
            </a:r>
            <a:r>
              <a:rPr lang="el" b="1" i="1" dirty="0">
                <a:solidFill>
                  <a:srgbClr val="181818"/>
                </a:solidFill>
              </a:rPr>
              <a:t>and </a:t>
            </a:r>
            <a:r>
              <a:rPr lang="el" b="1" i="1" dirty="0" smtClean="0">
                <a:solidFill>
                  <a:srgbClr val="181818"/>
                </a:solidFill>
              </a:rPr>
              <a:t>Anthemios </a:t>
            </a:r>
            <a:r>
              <a:rPr lang="el" b="1" i="1" dirty="0">
                <a:solidFill>
                  <a:srgbClr val="181818"/>
                </a:solidFill>
              </a:rPr>
              <a:t>to build a new basilica.</a:t>
            </a:r>
            <a:endParaRPr b="1" i="1" dirty="0">
              <a:solidFill>
                <a:srgbClr val="181818"/>
              </a:solidFill>
            </a:endParaRPr>
          </a:p>
          <a:p>
            <a:pPr marL="0" lvl="0" indent="0" algn="l" rtl="0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b="1" i="1" dirty="0">
                <a:solidFill>
                  <a:srgbClr val="181818"/>
                </a:solidFill>
              </a:rPr>
              <a:t>The third Hagia Sophia was completed in 537, and it remains standing today.</a:t>
            </a:r>
            <a:endParaRPr b="1" i="1" dirty="0">
              <a:solidFill>
                <a:srgbClr val="181818"/>
              </a:solidFill>
            </a:endParaRPr>
          </a:p>
          <a:p>
            <a:pPr marL="0" lvl="0" indent="0" algn="l" rtl="0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i="1" dirty="0" smtClean="0">
                <a:solidFill>
                  <a:srgbClr val="181818"/>
                </a:solidFill>
              </a:rPr>
              <a:t>At</a:t>
            </a:r>
            <a:r>
              <a:rPr lang="el" b="1" i="1" dirty="0" smtClean="0">
                <a:solidFill>
                  <a:srgbClr val="181818"/>
                </a:solidFill>
              </a:rPr>
              <a:t> </a:t>
            </a:r>
            <a:r>
              <a:rPr lang="el" b="1" i="1" dirty="0">
                <a:solidFill>
                  <a:srgbClr val="181818"/>
                </a:solidFill>
              </a:rPr>
              <a:t>December 27, 537. </a:t>
            </a:r>
            <a:r>
              <a:rPr lang="el" b="1" i="1" dirty="0" smtClean="0">
                <a:solidFill>
                  <a:srgbClr val="181818"/>
                </a:solidFill>
              </a:rPr>
              <a:t>Justinian </a:t>
            </a:r>
            <a:r>
              <a:rPr lang="el" b="1" i="1" dirty="0">
                <a:solidFill>
                  <a:srgbClr val="181818"/>
                </a:solidFill>
              </a:rPr>
              <a:t>is reported to have said, “My Lord, thank you for giving me the chance to create such a worshipping place.”</a:t>
            </a:r>
            <a:endParaRPr b="1" i="1" dirty="0">
              <a:solidFill>
                <a:srgbClr val="181818"/>
              </a:solidFill>
            </a:endParaRPr>
          </a:p>
          <a:p>
            <a:pPr marL="0" lvl="0" indent="0" algn="l" rtl="0">
              <a:spcBef>
                <a:spcPts val="2300"/>
              </a:spcBef>
              <a:spcAft>
                <a:spcPts val="1600"/>
              </a:spcAft>
              <a:buNone/>
            </a:pPr>
            <a:endParaRPr b="1" i="1" dirty="0"/>
          </a:p>
        </p:txBody>
      </p:sp>
      <p:pic>
        <p:nvPicPr>
          <p:cNvPr id="1029" name="Picture 5" descr="C:\Users\4850pc\AppData\Local\Microsoft\Windows\INetCache\IE\75FZ8XPA\220px-Holy_Wisdom_Thessaloniki_as_Moslem_Temple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3544" y="3090042"/>
            <a:ext cx="3510455" cy="20534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43231" y="0"/>
            <a:ext cx="8520600" cy="5885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3000" b="1" i="1">
                <a:solidFill>
                  <a:srgbClr val="181818"/>
                </a:solidFill>
              </a:rPr>
              <a:t>        Hagia Sophia’s Tumultuous History</a:t>
            </a:r>
            <a:endParaRPr sz="3000" b="1" i="1">
              <a:solidFill>
                <a:srgbClr val="181818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3000" b="1" i="1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90000" y="441434"/>
            <a:ext cx="8823000" cy="30164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b="1" i="1" dirty="0">
                <a:solidFill>
                  <a:srgbClr val="181818"/>
                </a:solidFill>
              </a:rPr>
              <a:t>However, during the Crusades, the city of Constantinople, and by extension the Hagia Sophia, was under Roman control for a brief period in the 13th century. The Hagia Sophia was severely damaged during this period, but was repaired when the Byzantines once again took control of the surrounding </a:t>
            </a:r>
            <a:r>
              <a:rPr lang="el" b="1" i="1" dirty="0" smtClean="0">
                <a:solidFill>
                  <a:srgbClr val="181818"/>
                </a:solidFill>
              </a:rPr>
              <a:t>cit</a:t>
            </a:r>
            <a:r>
              <a:rPr lang="en-US" b="1" i="1" dirty="0" smtClean="0">
                <a:solidFill>
                  <a:srgbClr val="181818"/>
                </a:solidFill>
              </a:rPr>
              <a:t>y.</a:t>
            </a:r>
            <a:endParaRPr b="1" i="1" dirty="0">
              <a:solidFill>
                <a:srgbClr val="181818"/>
              </a:solidFill>
            </a:endParaRPr>
          </a:p>
        </p:txBody>
      </p:sp>
      <p:pic>
        <p:nvPicPr>
          <p:cNvPr id="2050" name="Picture 2" descr="C:\Users\4850pc\AppData\Local\Microsoft\Windows\INetCache\IE\F1QVBHL8\agia_sofia_434742935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9408" y="2228193"/>
            <a:ext cx="6134592" cy="291530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999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-86250"/>
            <a:ext cx="8520600" cy="6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3000" b="1" i="1">
                <a:solidFill>
                  <a:srgbClr val="181818"/>
                </a:solidFill>
              </a:rPr>
              <a:t>               Hagia Sophia Today</a:t>
            </a:r>
            <a:endParaRPr sz="3000" b="1" i="1">
              <a:solidFill>
                <a:srgbClr val="181818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3000" b="1" i="1"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410650"/>
            <a:ext cx="8520600" cy="46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b="1" i="1" dirty="0">
                <a:solidFill>
                  <a:srgbClr val="181818"/>
                </a:solidFill>
              </a:rPr>
              <a:t>The Hagia Sophia’s role in politics and religion remains a contentious one, even today—some 100 years after the fall of the Ottoman Empire.</a:t>
            </a:r>
            <a:endParaRPr b="1" i="1" dirty="0">
              <a:solidFill>
                <a:srgbClr val="181818"/>
              </a:solidFill>
            </a:endParaRPr>
          </a:p>
          <a:p>
            <a:pPr marL="0" lvl="0" indent="0" algn="l" rtl="0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b="1" i="1" dirty="0">
                <a:solidFill>
                  <a:srgbClr val="181818"/>
                </a:solidFill>
              </a:rPr>
              <a:t>Since 1935, nine years after the Republic of Turkey was established by Ataturk, the legendary structure has been operated as a museum by the national government, and it reportedly attracts more than three million visitors annually.</a:t>
            </a:r>
            <a:endParaRPr b="1" i="1" dirty="0">
              <a:solidFill>
                <a:srgbClr val="181818"/>
              </a:solidFill>
            </a:endParaRPr>
          </a:p>
          <a:p>
            <a:pPr marL="0" lvl="0" indent="0" algn="l" rtl="0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i="1" dirty="0">
              <a:solidFill>
                <a:srgbClr val="181818"/>
              </a:solidFill>
            </a:endParaRPr>
          </a:p>
          <a:p>
            <a:pPr marL="0" lvl="0" indent="0" algn="l" rtl="0">
              <a:spcBef>
                <a:spcPts val="2300"/>
              </a:spcBef>
              <a:spcAft>
                <a:spcPts val="1600"/>
              </a:spcAft>
              <a:buNone/>
            </a:pPr>
            <a:endParaRPr b="1" i="1" dirty="0"/>
          </a:p>
        </p:txBody>
      </p:sp>
      <p:pic>
        <p:nvPicPr>
          <p:cNvPr id="3074" name="Picture 2" descr="C:\Users\4850pc\AppData\Local\Microsoft\Windows\INetCache\IE\75FZ8XPA\mosque-2431580_960_72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6290" y="2585545"/>
            <a:ext cx="4277710" cy="255795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dirty="0"/>
              <a:t>Hagia Sophia before        and               after</a:t>
            </a:r>
            <a:endParaRPr dirty="0"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107350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00" y="1227052"/>
            <a:ext cx="3999899" cy="34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- Βέλος προς τα κάτω"/>
          <p:cNvSpPr/>
          <p:nvPr/>
        </p:nvSpPr>
        <p:spPr>
          <a:xfrm>
            <a:off x="3457903" y="945931"/>
            <a:ext cx="294290" cy="451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Βέλος προς τα κάτω"/>
          <p:cNvSpPr/>
          <p:nvPr/>
        </p:nvSpPr>
        <p:spPr>
          <a:xfrm>
            <a:off x="7252138" y="819807"/>
            <a:ext cx="283779" cy="546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2900775" y="295450"/>
            <a:ext cx="5931600" cy="8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000" b="1" i="1"/>
              <a:t>sources</a:t>
            </a:r>
            <a:endParaRPr sz="3000" b="1" i="1"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u="sng">
                <a:solidFill>
                  <a:schemeClr val="hlink"/>
                </a:solidFill>
                <a:hlinkClick r:id="rId3"/>
              </a:rPr>
              <a:t>www.history.com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slide share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greek national pride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u="sng">
                <a:solidFill>
                  <a:schemeClr val="hlink"/>
                </a:solidFill>
                <a:hlinkClick r:id="rId4"/>
              </a:rPr>
              <a:t>www.arttravel.gr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100" name="Picture 4" descr="C:\Users\4850pc\AppData\Local\Microsoft\Windows\INetCache\IE\75FZ8XPA\400px-Hagia-Sophia-Laengsschnitt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7379" y="819807"/>
            <a:ext cx="6726621" cy="432369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Τήξη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247</Words>
  <Application>Microsoft Office PowerPoint</Application>
  <PresentationFormat>Προβολή στην οθόνη (16:9)</PresentationFormat>
  <Paragraphs>19</Paragraphs>
  <Slides>6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Simple Light</vt:lpstr>
      <vt:lpstr>The history of The Church of Holy Wisdom</vt:lpstr>
      <vt:lpstr>                         Hagia Sophia History    </vt:lpstr>
      <vt:lpstr>        Hagia Sophia’s Tumultuous History </vt:lpstr>
      <vt:lpstr>               Hagia Sophia Today </vt:lpstr>
      <vt:lpstr>Hagia Sophia before        and               after</vt:lpstr>
      <vt:lpstr>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Holy Wisdom</dc:title>
  <dc:creator>4850pc</dc:creator>
  <cp:lastModifiedBy>Αθηνά Αποστόλου</cp:lastModifiedBy>
  <cp:revision>5</cp:revision>
  <dcterms:modified xsi:type="dcterms:W3CDTF">2019-04-10T20:05:03Z</dcterms:modified>
</cp:coreProperties>
</file>