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sldIdLst>
    <p:sldId id="258" r:id="rId2"/>
    <p:sldId id="259" r:id="rId3"/>
    <p:sldId id="261" r:id="rId4"/>
    <p:sldId id="262" r:id="rId5"/>
    <p:sldId id="260" r:id="rId6"/>
    <p:sldId id="263" r:id="rId7"/>
    <p:sldId id="264" r:id="rId8"/>
    <p:sldId id="265" r:id="rId9"/>
    <p:sldId id="267" r:id="rId10"/>
    <p:sldId id="266" r:id="rId11"/>
    <p:sldId id="268" r:id="rId12"/>
    <p:sldId id="269" r:id="rId13"/>
    <p:sldId id="272"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50" d="100"/>
          <a:sy n="50" d="100"/>
        </p:scale>
        <p:origin x="-1267"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EE23A2B-A544-4A95-A23F-A498FB0D6DF5}" type="datetimeFigureOut">
              <a:rPr lang="el-GR" smtClean="0"/>
              <a:pPr/>
              <a:t>8/4/2019</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41A2980-C4BA-4F7D-93E0-089BB0B101F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EE23A2B-A544-4A95-A23F-A498FB0D6DF5}" type="datetimeFigureOut">
              <a:rPr lang="el-GR" smtClean="0"/>
              <a:pPr/>
              <a:t>8/4/2019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441A2980-C4BA-4F7D-93E0-089BB0B101F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AEE23A2B-A544-4A95-A23F-A498FB0D6DF5}" type="datetimeFigureOut">
              <a:rPr lang="el-GR" smtClean="0"/>
              <a:pPr/>
              <a:t>8/4/2019</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41A2980-C4BA-4F7D-93E0-089BB0B101F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EE23A2B-A544-4A95-A23F-A498FB0D6DF5}" type="datetimeFigureOut">
              <a:rPr lang="el-GR" smtClean="0"/>
              <a:pPr/>
              <a:t>8/4/2019</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441A2980-C4BA-4F7D-93E0-089BB0B101F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EE23A2B-A544-4A95-A23F-A498FB0D6DF5}" type="datetimeFigureOut">
              <a:rPr lang="el-GR" smtClean="0"/>
              <a:pPr/>
              <a:t>8/4/2019</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441A2980-C4BA-4F7D-93E0-089BB0B101FD}"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AEE23A2B-A544-4A95-A23F-A498FB0D6DF5}" type="datetimeFigureOut">
              <a:rPr lang="el-GR" smtClean="0"/>
              <a:pPr/>
              <a:t>8/4/2019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441A2980-C4BA-4F7D-93E0-089BB0B101F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AEE23A2B-A544-4A95-A23F-A498FB0D6DF5}" type="datetimeFigureOut">
              <a:rPr lang="el-GR" smtClean="0"/>
              <a:pPr/>
              <a:t>8/4/2019</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441A2980-C4BA-4F7D-93E0-089BB0B101F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AEE23A2B-A544-4A95-A23F-A498FB0D6DF5}" type="datetimeFigureOut">
              <a:rPr lang="el-GR" smtClean="0"/>
              <a:pPr/>
              <a:t>8/4/2019</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441A2980-C4BA-4F7D-93E0-089BB0B101F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AEE23A2B-A544-4A95-A23F-A498FB0D6DF5}" type="datetimeFigureOut">
              <a:rPr lang="el-GR" smtClean="0"/>
              <a:pPr/>
              <a:t>8/4/2019</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441A2980-C4BA-4F7D-93E0-089BB0B101F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AEE23A2B-A544-4A95-A23F-A498FB0D6DF5}" type="datetimeFigureOut">
              <a:rPr lang="el-GR" smtClean="0"/>
              <a:pPr/>
              <a:t>8/4/2019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441A2980-C4BA-4F7D-93E0-089BB0B101F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AEE23A2B-A544-4A95-A23F-A498FB0D6DF5}" type="datetimeFigureOut">
              <a:rPr lang="el-GR" smtClean="0"/>
              <a:pPr/>
              <a:t>8/4/2019</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441A2980-C4BA-4F7D-93E0-089BB0B101FD}"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EE23A2B-A544-4A95-A23F-A498FB0D6DF5}" type="datetimeFigureOut">
              <a:rPr lang="el-GR" smtClean="0"/>
              <a:pPr/>
              <a:t>8/4/2019</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41A2980-C4BA-4F7D-93E0-089BB0B101F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hyperlink" Target="http://www.softschools.com/facts/wonders_of_the_world/hanging_gardens_of_babylon_facts/67/" TargetMode="External"/><Relationship Id="rId3" Type="http://schemas.openxmlformats.org/officeDocument/2006/relationships/image" Target="../media/image13.gif"/><Relationship Id="rId7" Type="http://schemas.openxmlformats.org/officeDocument/2006/relationships/hyperlink" Target="http://shortsleeveandtieclub.com/the-myth-of-the-hanging-gardens-of-babylon/"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hyperlink" Target="https://www.ancient.eu/Hanging_Gardens_of_Babylon/" TargetMode="External"/><Relationship Id="rId5" Type="http://schemas.openxmlformats.org/officeDocument/2006/relationships/image" Target="../media/image15.jpeg"/><Relationship Id="rId10" Type="http://schemas.openxmlformats.org/officeDocument/2006/relationships/hyperlink" Target="https://slideplayer.com/slide/7409518/" TargetMode="External"/><Relationship Id="rId4" Type="http://schemas.openxmlformats.org/officeDocument/2006/relationships/image" Target="../media/image14.png"/><Relationship Id="rId9" Type="http://schemas.openxmlformats.org/officeDocument/2006/relationships/hyperlink" Target="https://news.nationalgeographic.com/news/2013/13/130531-babylon-hanging-gardens-nineveh-seven-wond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00430" y="571480"/>
            <a:ext cx="4971838" cy="2868168"/>
          </a:xfrm>
          <a:ln>
            <a:solidFill>
              <a:schemeClr val="accent2">
                <a:lumMod val="60000"/>
                <a:lumOff val="40000"/>
              </a:schemeClr>
            </a:solidFill>
          </a:ln>
        </p:spPr>
        <p:txBody>
          <a:bodyPr/>
          <a:lstStyle/>
          <a:p>
            <a:pPr algn="ctr"/>
            <a:r>
              <a:rPr lang="en-US" sz="5400" i="1" dirty="0" smtClean="0"/>
              <a:t>THE Hanging </a:t>
            </a:r>
            <a:r>
              <a:rPr lang="en-US" sz="5400" i="1" dirty="0" smtClean="0"/>
              <a:t>Gardens of Babylon</a:t>
            </a:r>
            <a:endParaRPr lang="el-GR" sz="5400" i="1" dirty="0">
              <a:effectLst>
                <a:outerShdw blurRad="38100" dist="38100" dir="2700000" algn="tl">
                  <a:srgbClr val="000000">
                    <a:alpha val="43137"/>
                  </a:srgbClr>
                </a:outerShdw>
              </a:effectLst>
            </a:endParaRPr>
          </a:p>
        </p:txBody>
      </p:sp>
      <p:sp>
        <p:nvSpPr>
          <p:cNvPr id="3" name="2 - Υπότιτλος"/>
          <p:cNvSpPr>
            <a:spLocks noGrp="1"/>
          </p:cNvSpPr>
          <p:nvPr>
            <p:ph type="subTitle" idx="1"/>
          </p:nvPr>
        </p:nvSpPr>
        <p:spPr>
          <a:xfrm>
            <a:off x="3354442" y="3539864"/>
            <a:ext cx="5114778" cy="1532210"/>
          </a:xfrm>
          <a:ln>
            <a:noFill/>
          </a:ln>
        </p:spPr>
        <p:txBody>
          <a:bodyPr>
            <a:normAutofit/>
          </a:bodyPr>
          <a:lstStyle/>
          <a:p>
            <a:r>
              <a:rPr lang="en-US" dirty="0" smtClean="0"/>
              <a:t>Made by</a:t>
            </a:r>
            <a:r>
              <a:rPr lang="el-GR" dirty="0" smtClean="0"/>
              <a:t>:</a:t>
            </a:r>
            <a:r>
              <a:rPr lang="en-US" dirty="0" smtClean="0"/>
              <a:t> </a:t>
            </a:r>
            <a:r>
              <a:rPr lang="en-US" dirty="0" err="1" smtClean="0"/>
              <a:t>Efraimidou</a:t>
            </a:r>
            <a:r>
              <a:rPr lang="en-US" dirty="0" smtClean="0"/>
              <a:t> Katherine</a:t>
            </a:r>
          </a:p>
          <a:p>
            <a:r>
              <a:rPr lang="en-US" dirty="0" err="1" smtClean="0"/>
              <a:t>V</a:t>
            </a:r>
            <a:r>
              <a:rPr lang="en-US" dirty="0" err="1" smtClean="0"/>
              <a:t>illioti</a:t>
            </a:r>
            <a:r>
              <a:rPr lang="en-US" dirty="0" smtClean="0"/>
              <a:t> </a:t>
            </a:r>
            <a:r>
              <a:rPr lang="en-US" dirty="0" err="1" smtClean="0"/>
              <a:t>Garifallia</a:t>
            </a:r>
            <a:endParaRPr lang="en-US" dirty="0" smtClean="0"/>
          </a:p>
          <a:p>
            <a:r>
              <a:rPr lang="el-GR" sz="1100" dirty="0" smtClean="0"/>
              <a:t>Γ΄2 (2018-2019)</a:t>
            </a:r>
            <a:endParaRPr lang="el-GR" sz="1100" dirty="0"/>
          </a:p>
        </p:txBody>
      </p:sp>
      <p:pic>
        <p:nvPicPr>
          <p:cNvPr id="7" name="6 - Εικόνα" descr="61d7b894ea45eceff328ac36efae8f45.jpg"/>
          <p:cNvPicPr>
            <a:picLocks noChangeAspect="1"/>
          </p:cNvPicPr>
          <p:nvPr/>
        </p:nvPicPr>
        <p:blipFill>
          <a:blip r:embed="rId3"/>
          <a:stretch>
            <a:fillRect/>
          </a:stretch>
        </p:blipFill>
        <p:spPr>
          <a:xfrm>
            <a:off x="3000364" y="4000504"/>
            <a:ext cx="3071834" cy="2143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p:txBody>
          <a:bodyPr>
            <a:normAutofit fontScale="70000" lnSpcReduction="20000"/>
          </a:bodyPr>
          <a:lstStyle/>
          <a:p>
            <a:pPr>
              <a:buFont typeface="Wingdings" pitchFamily="2" charset="2"/>
              <a:buChar char="v"/>
            </a:pPr>
            <a:r>
              <a:rPr lang="en-US" dirty="0" smtClean="0"/>
              <a:t>The most popular theory is that the gardens were built by king Nebuchadnezzar II to make his wife happy. She was homesick for the plants and gardens of her homeland.</a:t>
            </a:r>
          </a:p>
          <a:p>
            <a:pPr>
              <a:buFont typeface="Wingdings" pitchFamily="2" charset="2"/>
              <a:buChar char="v"/>
            </a:pPr>
            <a:r>
              <a:rPr lang="en-US" dirty="0" smtClean="0"/>
              <a:t>King Nebuchadnezzar II ruled Babylon from 605BC, for a period of 43 years. It was during this time that he is said to have had the Hanging Gardens built. </a:t>
            </a:r>
            <a:endParaRPr lang="el-GR" dirty="0"/>
          </a:p>
        </p:txBody>
      </p:sp>
      <p:sp>
        <p:nvSpPr>
          <p:cNvPr id="4" name="3 - Θέση περιεχομένου"/>
          <p:cNvSpPr>
            <a:spLocks noGrp="1"/>
          </p:cNvSpPr>
          <p:nvPr>
            <p:ph sz="half" idx="2"/>
          </p:nvPr>
        </p:nvSpPr>
        <p:spPr/>
        <p:txBody>
          <a:bodyPr>
            <a:normAutofit fontScale="70000" lnSpcReduction="20000"/>
          </a:bodyPr>
          <a:lstStyle/>
          <a:p>
            <a:pPr>
              <a:buFont typeface="Wingdings" pitchFamily="2" charset="2"/>
              <a:buChar char="v"/>
            </a:pPr>
            <a:r>
              <a:rPr lang="en-US" dirty="0" smtClean="0"/>
              <a:t>If the gardens actually existed, it would have taken 8,200 gallons of water each day to keep the plants watered. The gardens were thought to be about 75 feet high. </a:t>
            </a:r>
          </a:p>
          <a:p>
            <a:pPr>
              <a:buFont typeface="Wingdings" pitchFamily="2" charset="2"/>
              <a:buChar char="v"/>
            </a:pPr>
            <a:r>
              <a:rPr lang="en-US" dirty="0" smtClean="0"/>
              <a:t>The water would have had to have been carried up or transported to the top of the gardens by a primitive water irrigation system.</a:t>
            </a:r>
            <a:endParaRPr lang="el-GR" dirty="0"/>
          </a:p>
        </p:txBody>
      </p:sp>
    </p:spTree>
  </p:cSld>
  <p:clrMapOvr>
    <a:masterClrMapping/>
  </p:clrMapOvr>
  <p:transition>
    <p:wheel spokes="2"/>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strips(downLeft)">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p:txBody>
          <a:bodyPr>
            <a:normAutofit fontScale="70000" lnSpcReduction="20000"/>
          </a:bodyPr>
          <a:lstStyle/>
          <a:p>
            <a:pPr>
              <a:buFont typeface="Wingdings" pitchFamily="2" charset="2"/>
              <a:buChar char="v"/>
            </a:pPr>
            <a:r>
              <a:rPr lang="en-US" dirty="0" smtClean="0"/>
              <a:t>In the ‘Hanging Gardens', the plants did not actually hang. They grew from many different levels of terraces (similar to balconies).</a:t>
            </a:r>
          </a:p>
          <a:p>
            <a:pPr>
              <a:buFont typeface="Wingdings" pitchFamily="2" charset="2"/>
              <a:buChar char="v"/>
            </a:pPr>
            <a:r>
              <a:rPr lang="en-US" dirty="0" smtClean="0"/>
              <a:t>The word ‘hanging' comes from the Latin word ‘</a:t>
            </a:r>
            <a:r>
              <a:rPr lang="en-US" dirty="0" err="1" smtClean="0"/>
              <a:t>pensilis</a:t>
            </a:r>
            <a:r>
              <a:rPr lang="en-US" dirty="0" smtClean="0"/>
              <a:t>' or the translation of the Greek word ‘</a:t>
            </a:r>
            <a:r>
              <a:rPr lang="en-US" dirty="0" err="1" smtClean="0"/>
              <a:t>kremastos</a:t>
            </a:r>
            <a:r>
              <a:rPr lang="en-US" dirty="0" smtClean="0"/>
              <a:t>'. It actually means overhanging instead of just hanging.</a:t>
            </a:r>
            <a:endParaRPr lang="el-GR" dirty="0"/>
          </a:p>
        </p:txBody>
      </p:sp>
      <p:sp>
        <p:nvSpPr>
          <p:cNvPr id="4" name="3 - Θέση περιεχομένου"/>
          <p:cNvSpPr>
            <a:spLocks noGrp="1"/>
          </p:cNvSpPr>
          <p:nvPr>
            <p:ph sz="half" idx="2"/>
          </p:nvPr>
        </p:nvSpPr>
        <p:spPr/>
        <p:txBody>
          <a:bodyPr>
            <a:normAutofit fontScale="70000" lnSpcReduction="20000"/>
          </a:bodyPr>
          <a:lstStyle/>
          <a:p>
            <a:pPr>
              <a:buFont typeface="Wingdings" pitchFamily="2" charset="2"/>
              <a:buChar char="v"/>
            </a:pPr>
            <a:r>
              <a:rPr lang="en-US" dirty="0" smtClean="0"/>
              <a:t>Between 1899 and 1917 a German archaeologist Robert </a:t>
            </a:r>
            <a:r>
              <a:rPr lang="en-US" dirty="0" err="1" smtClean="0"/>
              <a:t>Koldewey</a:t>
            </a:r>
            <a:r>
              <a:rPr lang="en-US" dirty="0" smtClean="0"/>
              <a:t> may have unearthed the Hanging Gardens. What he unearthed resembled what </a:t>
            </a:r>
            <a:r>
              <a:rPr lang="en-US" dirty="0" err="1" smtClean="0"/>
              <a:t>Diordorus</a:t>
            </a:r>
            <a:r>
              <a:rPr lang="en-US" dirty="0" smtClean="0"/>
              <a:t> </a:t>
            </a:r>
            <a:r>
              <a:rPr lang="en-US" dirty="0" err="1" smtClean="0"/>
              <a:t>Siculus</a:t>
            </a:r>
            <a:r>
              <a:rPr lang="en-US" dirty="0" smtClean="0"/>
              <a:t> had described. In the bottom of the ‘hanging gardens' there were three strange holes in the floor that would have worked well for a chain pump irrigation system. This would have made it possible to irrigate the plants. </a:t>
            </a:r>
            <a:endParaRPr lang="el-GR" dirty="0"/>
          </a:p>
        </p:txBody>
      </p:sp>
    </p:spTree>
  </p:cSld>
  <p:clrMapOvr>
    <a:masterClrMapping/>
  </p:clrMapOvr>
  <p:transition>
    <p:push dir="r"/>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p:txBody>
          <a:bodyPr>
            <a:normAutofit fontScale="70000" lnSpcReduction="20000"/>
          </a:bodyPr>
          <a:lstStyle/>
          <a:p>
            <a:pPr>
              <a:buFont typeface="Wingdings" pitchFamily="2" charset="2"/>
              <a:buChar char="v"/>
            </a:pPr>
            <a:r>
              <a:rPr lang="en-US" dirty="0" smtClean="0"/>
              <a:t>A Greek historian named </a:t>
            </a:r>
            <a:r>
              <a:rPr lang="en-US" dirty="0" err="1" smtClean="0"/>
              <a:t>Diordorus</a:t>
            </a:r>
            <a:r>
              <a:rPr lang="en-US" dirty="0" smtClean="0"/>
              <a:t> </a:t>
            </a:r>
            <a:r>
              <a:rPr lang="en-US" dirty="0" err="1" smtClean="0"/>
              <a:t>Siculus</a:t>
            </a:r>
            <a:r>
              <a:rPr lang="en-US" dirty="0" smtClean="0"/>
              <a:t> described the gardens as being 400 feet wide by 400 feet long. He also said that the walls were more than 80 feet high. </a:t>
            </a:r>
          </a:p>
          <a:p>
            <a:pPr>
              <a:buFont typeface="Wingdings" pitchFamily="2" charset="2"/>
              <a:buChar char="v"/>
            </a:pPr>
            <a:r>
              <a:rPr lang="en-US" dirty="0" smtClean="0"/>
              <a:t>Recent excavations have found traces of aqueducts near Nineveh, which would have supported such a garden. Nineveh is 300 miles away from Babylon.</a:t>
            </a:r>
            <a:endParaRPr lang="el-GR" dirty="0"/>
          </a:p>
        </p:txBody>
      </p:sp>
      <p:pic>
        <p:nvPicPr>
          <p:cNvPr id="5" name="4 - Θέση περιεχομένου" descr="150519536-7e3cfe15-fe7a-4af5-bdd2-051da91198a7.jpg"/>
          <p:cNvPicPr>
            <a:picLocks noGrp="1" noChangeAspect="1"/>
          </p:cNvPicPr>
          <p:nvPr>
            <p:ph sz="half" idx="2"/>
          </p:nvPr>
        </p:nvPicPr>
        <p:blipFill>
          <a:blip r:embed="rId3"/>
          <a:stretch>
            <a:fillRect/>
          </a:stretch>
        </p:blipFill>
        <p:spPr>
          <a:xfrm>
            <a:off x="4178300" y="2337382"/>
            <a:ext cx="3521075" cy="3051598"/>
          </a:xfrm>
        </p:spPr>
      </p:pic>
    </p:spTree>
  </p:cSld>
  <p:clrMapOvr>
    <a:masterClrMapping/>
  </p:clrMapOvr>
  <p:transition>
    <p:cover dir="lu"/>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4)">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57200" y="320040"/>
            <a:ext cx="7239000" cy="1394448"/>
          </a:xfrm>
        </p:spPr>
        <p:txBody>
          <a:bodyPr/>
          <a:lstStyle/>
          <a:p>
            <a:pPr algn="ctr"/>
            <a:r>
              <a:rPr lang="en-US" dirty="0" smtClean="0"/>
              <a:t>Thank you for your </a:t>
            </a:r>
            <a:r>
              <a:rPr lang="en-US" dirty="0" smtClean="0"/>
              <a:t>time </a:t>
            </a:r>
            <a:r>
              <a:rPr lang="en-US" sz="3200" dirty="0" smtClean="0"/>
              <a:t>Sources</a:t>
            </a:r>
            <a:r>
              <a:rPr lang="el-GR" sz="3200" dirty="0" smtClean="0"/>
              <a:t>:</a:t>
            </a:r>
            <a:r>
              <a:rPr lang="en-US" sz="3200" dirty="0" smtClean="0"/>
              <a:t> </a:t>
            </a:r>
            <a:endParaRPr lang="el-GR" dirty="0"/>
          </a:p>
        </p:txBody>
      </p:sp>
      <p:pic>
        <p:nvPicPr>
          <p:cNvPr id="1028" name="Picture 4" descr="C:\Users\User\AppData\Local\Microsoft\Windows\INetCache\IE\A8EGHSFC\purple[1].gif"/>
          <p:cNvPicPr>
            <a:picLocks noChangeAspect="1" noChangeArrowheads="1"/>
          </p:cNvPicPr>
          <p:nvPr/>
        </p:nvPicPr>
        <p:blipFill>
          <a:blip r:embed="rId3"/>
          <a:srcRect/>
          <a:stretch>
            <a:fillRect/>
          </a:stretch>
        </p:blipFill>
        <p:spPr bwMode="auto">
          <a:xfrm>
            <a:off x="285720" y="2857496"/>
            <a:ext cx="952500" cy="952500"/>
          </a:xfrm>
          <a:prstGeom prst="rect">
            <a:avLst/>
          </a:prstGeom>
          <a:noFill/>
        </p:spPr>
      </p:pic>
      <p:pic>
        <p:nvPicPr>
          <p:cNvPr id="1029" name="Picture 5" descr="C:\Users\User\AppData\Local\Microsoft\Windows\INetCache\IE\L5813O74\Coeur_Heart_Purple[1].png"/>
          <p:cNvPicPr>
            <a:picLocks noChangeAspect="1" noChangeArrowheads="1"/>
          </p:cNvPicPr>
          <p:nvPr/>
        </p:nvPicPr>
        <p:blipFill>
          <a:blip r:embed="rId4" cstate="print"/>
          <a:srcRect/>
          <a:stretch>
            <a:fillRect/>
          </a:stretch>
        </p:blipFill>
        <p:spPr bwMode="auto">
          <a:xfrm>
            <a:off x="7072330" y="2071678"/>
            <a:ext cx="928694" cy="745264"/>
          </a:xfrm>
          <a:prstGeom prst="rect">
            <a:avLst/>
          </a:prstGeom>
          <a:noFill/>
        </p:spPr>
      </p:pic>
      <p:pic>
        <p:nvPicPr>
          <p:cNvPr id="1030" name="Picture 6" descr="C:\Users\User\AppData\Local\Microsoft\Windows\INetCache\IE\A8EGHSFC\175366505[1].jpg"/>
          <p:cNvPicPr>
            <a:picLocks noChangeAspect="1" noChangeArrowheads="1"/>
          </p:cNvPicPr>
          <p:nvPr/>
        </p:nvPicPr>
        <p:blipFill>
          <a:blip r:embed="rId5"/>
          <a:srcRect/>
          <a:stretch>
            <a:fillRect/>
          </a:stretch>
        </p:blipFill>
        <p:spPr bwMode="auto">
          <a:xfrm>
            <a:off x="6858016" y="5651259"/>
            <a:ext cx="1285852" cy="1206741"/>
          </a:xfrm>
          <a:prstGeom prst="rect">
            <a:avLst/>
          </a:prstGeom>
          <a:noFill/>
        </p:spPr>
      </p:pic>
      <p:sp>
        <p:nvSpPr>
          <p:cNvPr id="7" name="6 - Θέση περιεχομένου"/>
          <p:cNvSpPr>
            <a:spLocks noGrp="1"/>
          </p:cNvSpPr>
          <p:nvPr>
            <p:ph idx="1"/>
          </p:nvPr>
        </p:nvSpPr>
        <p:spPr/>
        <p:txBody>
          <a:bodyPr>
            <a:normAutofit fontScale="92500"/>
          </a:bodyPr>
          <a:lstStyle/>
          <a:p>
            <a:pPr>
              <a:buFont typeface="Wingdings" pitchFamily="2" charset="2"/>
              <a:buChar char="v"/>
            </a:pPr>
            <a:r>
              <a:rPr lang="en-US" sz="2800" dirty="0" smtClean="0">
                <a:hlinkClick r:id="rId6"/>
              </a:rPr>
              <a:t>https://www.ancient.eu/Hanging_Gardens_of_Babylon/</a:t>
            </a:r>
            <a:endParaRPr lang="en-US" sz="2800" dirty="0" smtClean="0"/>
          </a:p>
          <a:p>
            <a:pPr>
              <a:buFont typeface="Wingdings" pitchFamily="2" charset="2"/>
              <a:buChar char="v"/>
            </a:pPr>
            <a:r>
              <a:rPr lang="en-US" sz="2800" dirty="0" smtClean="0">
                <a:hlinkClick r:id="rId7"/>
              </a:rPr>
              <a:t>http://shortsleeveandtieclub.com/the-myth-of-the-hanging-gardens-of-babylon/</a:t>
            </a:r>
            <a:endParaRPr lang="en-US" sz="2800" dirty="0" smtClean="0"/>
          </a:p>
          <a:p>
            <a:pPr>
              <a:buFont typeface="Wingdings" pitchFamily="2" charset="2"/>
              <a:buChar char="v"/>
            </a:pPr>
            <a:r>
              <a:rPr lang="en-US" sz="2800" dirty="0" smtClean="0">
                <a:hlinkClick r:id="rId8"/>
              </a:rPr>
              <a:t>http://www.softschools.com/facts/wonders_of_the_world/hanging_gardens_of_babylon_facts/67/</a:t>
            </a:r>
            <a:endParaRPr lang="en-US" sz="2800" dirty="0" smtClean="0"/>
          </a:p>
          <a:p>
            <a:pPr>
              <a:buFont typeface="Wingdings" pitchFamily="2" charset="2"/>
              <a:buChar char="v"/>
            </a:pPr>
            <a:r>
              <a:rPr lang="en-US" sz="2800" dirty="0" smtClean="0">
                <a:hlinkClick r:id="rId9"/>
              </a:rPr>
              <a:t>https://news.nationalgeographic.com/news/2013/13/130531-babylon-hanging-gardens-nineveh-seven-wonders/</a:t>
            </a:r>
            <a:endParaRPr lang="en-US" sz="2800" dirty="0" smtClean="0"/>
          </a:p>
          <a:p>
            <a:pPr>
              <a:buFont typeface="Wingdings" pitchFamily="2" charset="2"/>
              <a:buChar char="v"/>
            </a:pPr>
            <a:r>
              <a:rPr lang="en-US" sz="2800" dirty="0" smtClean="0">
                <a:hlinkClick r:id="rId10"/>
              </a:rPr>
              <a:t>https://slideplayer.com/slide/7409518/</a:t>
            </a:r>
            <a:endParaRPr lang="en-US" sz="2800" dirty="0" smtClean="0"/>
          </a:p>
          <a:p>
            <a:endParaRPr lang="el-GR" dirty="0"/>
          </a:p>
        </p:txBody>
      </p:sp>
    </p:spTree>
  </p:cSld>
  <p:clrMapOvr>
    <a:masterClrMapping/>
  </p:clrMapOvr>
  <p:transition>
    <p:diamond/>
    <p:sndAc>
      <p:stSnd>
        <p:snd r:embed="rId2" name="whoosh.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n-US" sz="5400" dirty="0" smtClean="0"/>
              <a:t>location</a:t>
            </a:r>
            <a:endParaRPr lang="el-GR" sz="5400" dirty="0"/>
          </a:p>
        </p:txBody>
      </p:sp>
      <p:sp>
        <p:nvSpPr>
          <p:cNvPr id="3" name="2 - Θέση περιεχομένου"/>
          <p:cNvSpPr>
            <a:spLocks noGrp="1"/>
          </p:cNvSpPr>
          <p:nvPr>
            <p:ph sz="half" idx="1"/>
          </p:nvPr>
        </p:nvSpPr>
        <p:spPr/>
        <p:txBody>
          <a:bodyPr>
            <a:normAutofit lnSpcReduction="10000"/>
          </a:bodyPr>
          <a:lstStyle/>
          <a:p>
            <a:pPr>
              <a:buFont typeface="Wingdings" pitchFamily="2" charset="2"/>
              <a:buChar char="v"/>
            </a:pPr>
            <a:r>
              <a:rPr lang="en-US" sz="2000" dirty="0" smtClean="0"/>
              <a:t>The Hanging Gardens of Babylon were located on the outer wall of Babylon , on the Eastern shore of the Euphrates River and just South of Baghdad, Iraq.</a:t>
            </a:r>
          </a:p>
          <a:p>
            <a:pPr>
              <a:buFont typeface="Wingdings" pitchFamily="2" charset="2"/>
              <a:buChar char="v"/>
            </a:pPr>
            <a:r>
              <a:rPr lang="en-US" sz="2000" dirty="0" smtClean="0"/>
              <a:t>They were built about 2500 years ago in 600 BC</a:t>
            </a:r>
          </a:p>
          <a:p>
            <a:pPr>
              <a:buFont typeface="Wingdings" pitchFamily="2" charset="2"/>
              <a:buChar char="v"/>
            </a:pPr>
            <a:r>
              <a:rPr lang="en-US" sz="2000" dirty="0" smtClean="0"/>
              <a:t>Today there is nothing left of the Hanging Gardens of Babylon, and </a:t>
            </a:r>
            <a:r>
              <a:rPr lang="en-US" sz="2000" dirty="0" smtClean="0"/>
              <a:t>they </a:t>
            </a:r>
            <a:r>
              <a:rPr lang="en-US" sz="2000" dirty="0" smtClean="0"/>
              <a:t>might have been purely legendary   </a:t>
            </a:r>
            <a:endParaRPr lang="el-GR" sz="2000" dirty="0"/>
          </a:p>
        </p:txBody>
      </p:sp>
      <p:pic>
        <p:nvPicPr>
          <p:cNvPr id="5" name="4 - Θέση περιεχομένου" descr="7_won_map_hanging_gardens.gif"/>
          <p:cNvPicPr>
            <a:picLocks noGrp="1" noChangeAspect="1"/>
          </p:cNvPicPr>
          <p:nvPr>
            <p:ph sz="half" idx="2"/>
          </p:nvPr>
        </p:nvPicPr>
        <p:blipFill>
          <a:blip r:embed="rId3"/>
          <a:stretch>
            <a:fillRect/>
          </a:stretch>
        </p:blipFill>
        <p:spPr>
          <a:xfrm>
            <a:off x="4286248" y="2143116"/>
            <a:ext cx="3432312" cy="3281290"/>
          </a:xfrm>
        </p:spPr>
      </p:pic>
    </p:spTree>
  </p:cSld>
  <p:clrMapOvr>
    <a:masterClrMapping/>
  </p:clrMapOvr>
  <p:transition>
    <p:wipe dir="d"/>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0e148a43165623.56073d98ad1d0.jpg"/>
          <p:cNvPicPr>
            <a:picLocks noChangeAspect="1"/>
          </p:cNvPicPr>
          <p:nvPr/>
        </p:nvPicPr>
        <p:blipFill>
          <a:blip r:embed="rId3"/>
          <a:stretch>
            <a:fillRect/>
          </a:stretch>
        </p:blipFill>
        <p:spPr>
          <a:xfrm>
            <a:off x="500034" y="571480"/>
            <a:ext cx="4572000" cy="30026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2 - Εικόνα" descr="8698-ferdinand-knab-the-bridgeman-art-library-getty-images2.jpg"/>
          <p:cNvPicPr>
            <a:picLocks noChangeAspect="1"/>
          </p:cNvPicPr>
          <p:nvPr/>
        </p:nvPicPr>
        <p:blipFill>
          <a:blip r:embed="rId4"/>
          <a:stretch>
            <a:fillRect/>
          </a:stretch>
        </p:blipFill>
        <p:spPr>
          <a:xfrm>
            <a:off x="3428992" y="3786190"/>
            <a:ext cx="4391025" cy="28384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dir="r"/>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6681393_orig.jpg"/>
          <p:cNvPicPr>
            <a:picLocks noChangeAspect="1"/>
          </p:cNvPicPr>
          <p:nvPr/>
        </p:nvPicPr>
        <p:blipFill>
          <a:blip r:embed="rId3"/>
          <a:stretch>
            <a:fillRect/>
          </a:stretch>
        </p:blipFill>
        <p:spPr>
          <a:xfrm>
            <a:off x="3643306" y="357166"/>
            <a:ext cx="4000503" cy="30003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2 - Εικόνα" descr="giardini-pensili-meraviglia.jpg"/>
          <p:cNvPicPr>
            <a:picLocks noChangeAspect="1"/>
          </p:cNvPicPr>
          <p:nvPr/>
        </p:nvPicPr>
        <p:blipFill>
          <a:blip r:embed="rId4"/>
          <a:stretch>
            <a:fillRect/>
          </a:stretch>
        </p:blipFill>
        <p:spPr>
          <a:xfrm>
            <a:off x="428596" y="3643314"/>
            <a:ext cx="4532868" cy="2538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n-US" sz="5400" dirty="0" smtClean="0"/>
              <a:t>creation</a:t>
            </a:r>
            <a:endParaRPr lang="el-GR" sz="5400" dirty="0"/>
          </a:p>
        </p:txBody>
      </p:sp>
      <p:sp>
        <p:nvSpPr>
          <p:cNvPr id="3" name="2 - Θέση περιεχομένου"/>
          <p:cNvSpPr>
            <a:spLocks noGrp="1"/>
          </p:cNvSpPr>
          <p:nvPr>
            <p:ph sz="half" idx="1"/>
          </p:nvPr>
        </p:nvSpPr>
        <p:spPr/>
        <p:txBody>
          <a:bodyPr/>
          <a:lstStyle/>
          <a:p>
            <a:pPr>
              <a:buFont typeface="Wingdings" pitchFamily="2" charset="2"/>
              <a:buChar char="v"/>
            </a:pPr>
            <a:r>
              <a:rPr lang="en-US" dirty="0" smtClean="0">
                <a:solidFill>
                  <a:srgbClr val="FF0000"/>
                </a:solidFill>
              </a:rPr>
              <a:t>BUILD BY</a:t>
            </a:r>
            <a:r>
              <a:rPr lang="el-GR" dirty="0" smtClean="0"/>
              <a:t>:</a:t>
            </a:r>
            <a:endParaRPr lang="en-US" dirty="0" smtClean="0"/>
          </a:p>
          <a:p>
            <a:pPr>
              <a:buFont typeface="Wingdings" pitchFamily="2" charset="2"/>
              <a:buChar char="v"/>
            </a:pPr>
            <a:r>
              <a:rPr lang="en-US" sz="2000" dirty="0" smtClean="0"/>
              <a:t>Nebuchadnezzar II, the king of the Babylon Empire in 605 BC – 562 BC </a:t>
            </a:r>
          </a:p>
          <a:p>
            <a:pPr>
              <a:buFont typeface="Wingdings" pitchFamily="2" charset="2"/>
              <a:buChar char="v"/>
            </a:pPr>
            <a:endParaRPr lang="en-US" sz="2000" dirty="0" smtClean="0"/>
          </a:p>
          <a:p>
            <a:pPr>
              <a:buFont typeface="Wingdings" pitchFamily="2" charset="2"/>
              <a:buChar char="v"/>
            </a:pPr>
            <a:endParaRPr lang="en-US" dirty="0" smtClean="0"/>
          </a:p>
          <a:p>
            <a:endParaRPr lang="el-GR" dirty="0"/>
          </a:p>
        </p:txBody>
      </p:sp>
      <p:sp>
        <p:nvSpPr>
          <p:cNvPr id="4" name="3 - Θέση περιεχομένου"/>
          <p:cNvSpPr>
            <a:spLocks noGrp="1"/>
          </p:cNvSpPr>
          <p:nvPr>
            <p:ph sz="half" idx="2"/>
          </p:nvPr>
        </p:nvSpPr>
        <p:spPr/>
        <p:txBody>
          <a:bodyPr/>
          <a:lstStyle/>
          <a:p>
            <a:pPr>
              <a:buFont typeface="Wingdings" pitchFamily="2" charset="2"/>
              <a:buChar char="v"/>
            </a:pPr>
            <a:r>
              <a:rPr lang="en-US" dirty="0" smtClean="0">
                <a:solidFill>
                  <a:srgbClr val="92D050"/>
                </a:solidFill>
              </a:rPr>
              <a:t>PURPOSE</a:t>
            </a:r>
            <a:r>
              <a:rPr lang="el-GR" dirty="0" smtClean="0"/>
              <a:t>:</a:t>
            </a:r>
            <a:r>
              <a:rPr lang="en-US" dirty="0" smtClean="0"/>
              <a:t> </a:t>
            </a:r>
          </a:p>
          <a:p>
            <a:pPr>
              <a:buFont typeface="Wingdings" pitchFamily="2" charset="2"/>
              <a:buChar char="v"/>
            </a:pPr>
            <a:r>
              <a:rPr lang="en-US" sz="2000" dirty="0" smtClean="0"/>
              <a:t>Gift for his wife </a:t>
            </a:r>
            <a:r>
              <a:rPr lang="en-US" sz="2000" dirty="0" err="1" smtClean="0"/>
              <a:t>Amytis</a:t>
            </a:r>
            <a:r>
              <a:rPr lang="en-US" sz="2000" dirty="0" smtClean="0"/>
              <a:t> </a:t>
            </a:r>
            <a:endParaRPr lang="el-GR" sz="2000" dirty="0"/>
          </a:p>
        </p:txBody>
      </p:sp>
      <p:pic>
        <p:nvPicPr>
          <p:cNvPr id="5" name="4 - Εικόνα" descr="amytis-in-profile.jpg"/>
          <p:cNvPicPr>
            <a:picLocks noChangeAspect="1"/>
          </p:cNvPicPr>
          <p:nvPr/>
        </p:nvPicPr>
        <p:blipFill>
          <a:blip r:embed="rId3" cstate="print"/>
          <a:stretch>
            <a:fillRect/>
          </a:stretch>
        </p:blipFill>
        <p:spPr>
          <a:xfrm>
            <a:off x="5000628" y="2928934"/>
            <a:ext cx="2385991" cy="2998104"/>
          </a:xfrm>
          <a:prstGeom prst="rect">
            <a:avLst/>
          </a:prstGeom>
          <a:ln w="228600" cap="sq" cmpd="thickThin">
            <a:solidFill>
              <a:srgbClr val="000000"/>
            </a:solidFill>
            <a:prstDash val="solid"/>
            <a:miter lim="800000"/>
          </a:ln>
          <a:effectLst>
            <a:innerShdw blurRad="76200">
              <a:srgbClr val="000000"/>
            </a:innerShdw>
          </a:effectLst>
        </p:spPr>
      </p:pic>
      <p:pic>
        <p:nvPicPr>
          <p:cNvPr id="6" name="5 - Εικόνα" descr="king_nebuchadnezzar_ii_original.jpg"/>
          <p:cNvPicPr>
            <a:picLocks noChangeAspect="1"/>
          </p:cNvPicPr>
          <p:nvPr/>
        </p:nvPicPr>
        <p:blipFill>
          <a:blip r:embed="rId4"/>
          <a:stretch>
            <a:fillRect/>
          </a:stretch>
        </p:blipFill>
        <p:spPr>
          <a:xfrm>
            <a:off x="857224" y="3571876"/>
            <a:ext cx="2357454" cy="285575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pull dir="ld"/>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amond(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amond(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diamond(in)">
                                      <p:cBhvr>
                                        <p:cTn id="27" dur="20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diamond(in)">
                                      <p:cBhvr>
                                        <p:cTn id="32" dur="2000"/>
                                        <p:tgtEl>
                                          <p:spTgt spid="4">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in)">
                                      <p:cBhvr>
                                        <p:cTn id="3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Θέση κειμένου"/>
          <p:cNvSpPr>
            <a:spLocks noGrp="1"/>
          </p:cNvSpPr>
          <p:nvPr>
            <p:ph type="body" sz="half" idx="2"/>
          </p:nvPr>
        </p:nvSpPr>
        <p:spPr>
          <a:xfrm>
            <a:off x="5357818" y="2071678"/>
            <a:ext cx="3500462" cy="2857520"/>
          </a:xfrm>
        </p:spPr>
        <p:txBody>
          <a:bodyPr>
            <a:noAutofit/>
          </a:bodyPr>
          <a:lstStyle/>
          <a:p>
            <a:pPr>
              <a:buFont typeface="Wingdings" pitchFamily="2" charset="2"/>
              <a:buChar char="v"/>
            </a:pPr>
            <a:r>
              <a:rPr lang="en-US" sz="2000" dirty="0" smtClean="0"/>
              <a:t>The </a:t>
            </a:r>
            <a:r>
              <a:rPr lang="en-US" sz="2000" dirty="0" smtClean="0"/>
              <a:t>king’s </a:t>
            </a:r>
            <a:r>
              <a:rPr lang="en-US" sz="2000" dirty="0" smtClean="0"/>
              <a:t>wife, </a:t>
            </a:r>
            <a:r>
              <a:rPr lang="en-US" sz="2000" dirty="0" err="1" smtClean="0"/>
              <a:t>Amytis</a:t>
            </a:r>
            <a:r>
              <a:rPr lang="en-US" sz="2000" dirty="0" smtClean="0"/>
              <a:t>, came from Medes, a land that was green and </a:t>
            </a:r>
            <a:r>
              <a:rPr lang="en-US" sz="2000" dirty="0" smtClean="0"/>
              <a:t>mountainous; When </a:t>
            </a:r>
            <a:r>
              <a:rPr lang="en-US" sz="2000" dirty="0" smtClean="0"/>
              <a:t>she came to Babylon she was greatly depressed by the hot, flat terrain so the king created the gardens to cheer </a:t>
            </a:r>
            <a:r>
              <a:rPr lang="en-US" sz="2000" dirty="0" smtClean="0"/>
              <a:t>up </a:t>
            </a:r>
            <a:endParaRPr lang="el-GR" sz="2000" dirty="0"/>
          </a:p>
        </p:txBody>
      </p:sp>
      <p:pic>
        <p:nvPicPr>
          <p:cNvPr id="8" name="7 - Θέση εικόνας" descr="817-71590.jpg"/>
          <p:cNvPicPr>
            <a:picLocks noGrp="1" noChangeAspect="1"/>
          </p:cNvPicPr>
          <p:nvPr>
            <p:ph type="pic" idx="1"/>
          </p:nvPr>
        </p:nvPicPr>
        <p:blipFill>
          <a:blip r:embed="rId3"/>
          <a:srcRect l="17438" r="17438"/>
          <a:stretch>
            <a:fillRect/>
          </a:stretch>
        </p:blipFill>
        <p:spPr/>
      </p:pic>
    </p:spTree>
  </p:cSld>
  <p:clrMapOvr>
    <a:masterClrMapping/>
  </p:clrMapOvr>
  <p:transition>
    <p:wheel spokes="8"/>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diamond(in)">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p:txBody>
          <a:bodyPr>
            <a:normAutofit fontScale="85000" lnSpcReduction="20000"/>
          </a:bodyPr>
          <a:lstStyle/>
          <a:p>
            <a:pPr>
              <a:buFont typeface="Wingdings" pitchFamily="2" charset="2"/>
              <a:buChar char="v"/>
            </a:pPr>
            <a:r>
              <a:rPr lang="en-US" dirty="0" smtClean="0"/>
              <a:t>The Hanging Gardens of Babylon were sometimes referred to as the Hanging Gardens of </a:t>
            </a:r>
            <a:r>
              <a:rPr lang="en-US" b="1" dirty="0" err="1" smtClean="0">
                <a:solidFill>
                  <a:schemeClr val="accent1">
                    <a:lumMod val="75000"/>
                  </a:schemeClr>
                </a:solidFill>
              </a:rPr>
              <a:t>Semiramis</a:t>
            </a:r>
            <a:r>
              <a:rPr lang="en-US" dirty="0" smtClean="0"/>
              <a:t> after the semi-legendary and semi-divine female Assyrian ruler thought by the Greeks to have extensively rebuilt Babylon in the 9th century BCE. </a:t>
            </a:r>
            <a:endParaRPr lang="el-GR" dirty="0"/>
          </a:p>
        </p:txBody>
      </p:sp>
      <p:pic>
        <p:nvPicPr>
          <p:cNvPr id="5" name="4 - Θέση περιεχομένου" descr="hanginggarden4.jpg"/>
          <p:cNvPicPr>
            <a:picLocks noGrp="1" noChangeAspect="1"/>
          </p:cNvPicPr>
          <p:nvPr>
            <p:ph sz="half" idx="2"/>
          </p:nvPr>
        </p:nvPicPr>
        <p:blipFill>
          <a:blip r:embed="rId3"/>
          <a:stretch>
            <a:fillRect/>
          </a:stretch>
        </p:blipFill>
        <p:spPr>
          <a:xfrm>
            <a:off x="4180043" y="1600200"/>
            <a:ext cx="3517588" cy="4525963"/>
          </a:xfrm>
        </p:spPr>
      </p:pic>
    </p:spTree>
  </p:cSld>
  <p:clrMapOvr>
    <a:masterClrMapping/>
  </p:clrMapOvr>
  <p:transition>
    <p:wheel/>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n-US" sz="5400" dirty="0" smtClean="0"/>
              <a:t>A Myth </a:t>
            </a:r>
            <a:r>
              <a:rPr lang="en-US" sz="2400" dirty="0" smtClean="0"/>
              <a:t>or</a:t>
            </a:r>
            <a:r>
              <a:rPr lang="en-US" sz="5400" dirty="0" smtClean="0"/>
              <a:t> </a:t>
            </a:r>
            <a:r>
              <a:rPr lang="en-US" sz="5400" dirty="0" smtClean="0"/>
              <a:t>a </a:t>
            </a:r>
            <a:r>
              <a:rPr lang="en-US" sz="5400" dirty="0" smtClean="0"/>
              <a:t>fact</a:t>
            </a:r>
            <a:r>
              <a:rPr lang="en-US" sz="5400" dirty="0" smtClean="0"/>
              <a:t>?</a:t>
            </a:r>
            <a:endParaRPr lang="el-GR" sz="5400" dirty="0"/>
          </a:p>
        </p:txBody>
      </p:sp>
      <p:sp>
        <p:nvSpPr>
          <p:cNvPr id="3" name="2 - Θέση περιεχομένου"/>
          <p:cNvSpPr>
            <a:spLocks noGrp="1"/>
          </p:cNvSpPr>
          <p:nvPr>
            <p:ph sz="half" idx="1"/>
          </p:nvPr>
        </p:nvSpPr>
        <p:spPr/>
        <p:txBody>
          <a:bodyPr>
            <a:normAutofit fontScale="77500" lnSpcReduction="20000"/>
          </a:bodyPr>
          <a:lstStyle/>
          <a:p>
            <a:pPr>
              <a:buFont typeface="Wingdings" pitchFamily="2" charset="2"/>
              <a:buChar char="v"/>
            </a:pPr>
            <a:r>
              <a:rPr lang="en-US" dirty="0" smtClean="0"/>
              <a:t>The Hanging Gardens are the only </a:t>
            </a:r>
            <a:r>
              <a:rPr lang="en-US" dirty="0" smtClean="0"/>
              <a:t>ones </a:t>
            </a:r>
            <a:r>
              <a:rPr lang="en-US" dirty="0" smtClean="0"/>
              <a:t>of the Seven Wonders of the ancient world that may not even have </a:t>
            </a:r>
            <a:r>
              <a:rPr lang="en-US" dirty="0" smtClean="0"/>
              <a:t>existed.</a:t>
            </a:r>
          </a:p>
          <a:p>
            <a:pPr>
              <a:buFont typeface="Wingdings" pitchFamily="2" charset="2"/>
              <a:buChar char="v"/>
            </a:pPr>
            <a:r>
              <a:rPr lang="en-US" dirty="0" smtClean="0"/>
              <a:t> There </a:t>
            </a:r>
            <a:r>
              <a:rPr lang="en-US" dirty="0" smtClean="0"/>
              <a:t>is no documentation in Babylonian sources that the gardens </a:t>
            </a:r>
            <a:r>
              <a:rPr lang="en-US" dirty="0" smtClean="0"/>
              <a:t>ever existed</a:t>
            </a:r>
            <a:r>
              <a:rPr lang="en-US" dirty="0" smtClean="0"/>
              <a:t>. </a:t>
            </a:r>
            <a:endParaRPr lang="en-US" dirty="0" smtClean="0"/>
          </a:p>
          <a:p>
            <a:pPr>
              <a:buFont typeface="Wingdings" pitchFamily="2" charset="2"/>
              <a:buChar char="v"/>
            </a:pPr>
            <a:r>
              <a:rPr lang="en-US" dirty="0" smtClean="0"/>
              <a:t> There is also no solid archaeological evidence that they existed. </a:t>
            </a:r>
            <a:endParaRPr lang="el-GR" dirty="0"/>
          </a:p>
        </p:txBody>
      </p:sp>
      <p:sp>
        <p:nvSpPr>
          <p:cNvPr id="4" name="3 - Θέση περιεχομένου"/>
          <p:cNvSpPr>
            <a:spLocks noGrp="1"/>
          </p:cNvSpPr>
          <p:nvPr>
            <p:ph sz="half" idx="2"/>
          </p:nvPr>
        </p:nvSpPr>
        <p:spPr/>
        <p:txBody>
          <a:bodyPr>
            <a:normAutofit fontScale="77500" lnSpcReduction="20000"/>
          </a:bodyPr>
          <a:lstStyle/>
          <a:p>
            <a:pPr>
              <a:buFont typeface="Wingdings" pitchFamily="2" charset="2"/>
              <a:buChar char="v"/>
            </a:pPr>
            <a:r>
              <a:rPr lang="en-US" dirty="0" smtClean="0"/>
              <a:t>Several ancient Roman and Greek writers wrote about the gardens. They wrote about why they were built, how they were built, and the size of the gardens. They even described how the gardens were watered. They didn't all agree on why they were built or who they were built </a:t>
            </a:r>
            <a:r>
              <a:rPr lang="en-US" dirty="0" smtClean="0"/>
              <a:t>for, though.</a:t>
            </a:r>
            <a:endParaRPr lang="el-GR" dirty="0"/>
          </a:p>
        </p:txBody>
      </p:sp>
    </p:spTree>
  </p:cSld>
  <p:clrMapOvr>
    <a:masterClrMapping/>
  </p:clrMapOvr>
  <p:transition>
    <p:wheel spokes="3"/>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strips(down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strips(downLeft)">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p:txBody>
          <a:bodyPr>
            <a:normAutofit fontScale="77500" lnSpcReduction="20000"/>
          </a:bodyPr>
          <a:lstStyle/>
          <a:p>
            <a:pPr>
              <a:buFont typeface="Wingdings" pitchFamily="2" charset="2"/>
              <a:buChar char="v"/>
            </a:pPr>
            <a:r>
              <a:rPr lang="en-US" dirty="0" smtClean="0"/>
              <a:t>There are many clay tablets that exist from the time period when the Hanging Gardens would have existed. None of these ancient tablets mention the Hanging Gardens. </a:t>
            </a:r>
          </a:p>
          <a:p>
            <a:pPr>
              <a:buFont typeface="Wingdings" pitchFamily="2" charset="2"/>
              <a:buChar char="v"/>
            </a:pPr>
            <a:r>
              <a:rPr lang="en-US" dirty="0" smtClean="0"/>
              <a:t>Many believe that if the gardens did exist they would have been located south of Bagdad in Iraq.</a:t>
            </a:r>
            <a:endParaRPr lang="el-GR" dirty="0"/>
          </a:p>
        </p:txBody>
      </p:sp>
      <p:sp>
        <p:nvSpPr>
          <p:cNvPr id="4" name="3 - Θέση περιεχομένου"/>
          <p:cNvSpPr>
            <a:spLocks noGrp="1"/>
          </p:cNvSpPr>
          <p:nvPr>
            <p:ph sz="half" idx="2"/>
          </p:nvPr>
        </p:nvSpPr>
        <p:spPr/>
        <p:txBody>
          <a:bodyPr>
            <a:normAutofit fontScale="77500" lnSpcReduction="20000"/>
          </a:bodyPr>
          <a:lstStyle/>
          <a:p>
            <a:pPr>
              <a:buFont typeface="Wingdings" pitchFamily="2" charset="2"/>
              <a:buChar char="v"/>
            </a:pPr>
            <a:r>
              <a:rPr lang="en-US" dirty="0" smtClean="0"/>
              <a:t>Some historians and archaeologists believe that the gardens did exist and were destroyed by war and erosion. Some believe it was earthquakes that eventually devastated and destroyed the gardens.</a:t>
            </a:r>
            <a:endParaRPr lang="el-GR" dirty="0"/>
          </a:p>
        </p:txBody>
      </p:sp>
    </p:spTree>
  </p:cSld>
  <p:clrMapOvr>
    <a:masterClrMapping/>
  </p:clrMapOvr>
  <p:transition>
    <p:dissolve/>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Left)">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Προσαρμοσμένος 2">
      <a:majorFont>
        <a:latin typeface="MV Boli"/>
        <a:ea typeface=""/>
        <a:cs typeface=""/>
      </a:majorFont>
      <a:minorFont>
        <a:latin typeface="MV Boli"/>
        <a:ea typeface=""/>
        <a:cs typeface=""/>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420</TotalTime>
  <Words>682</Words>
  <Application>Microsoft Office PowerPoint</Application>
  <PresentationFormat>Προβολή στην οθόνη (4:3)</PresentationFormat>
  <Paragraphs>39</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Αφθονία</vt:lpstr>
      <vt:lpstr>THE Hanging Gardens of Babylon</vt:lpstr>
      <vt:lpstr>location</vt:lpstr>
      <vt:lpstr>Διαφάνεια 3</vt:lpstr>
      <vt:lpstr>Διαφάνεια 4</vt:lpstr>
      <vt:lpstr>creation</vt:lpstr>
      <vt:lpstr>Διαφάνεια 6</vt:lpstr>
      <vt:lpstr>Διαφάνεια 7</vt:lpstr>
      <vt:lpstr>A Myth or a fact?</vt:lpstr>
      <vt:lpstr>Διαφάνεια 9</vt:lpstr>
      <vt:lpstr>Διαφάνεια 10</vt:lpstr>
      <vt:lpstr>Διαφάνεια 11</vt:lpstr>
      <vt:lpstr>Διαφάνεια 12</vt:lpstr>
      <vt:lpstr>Thank you for your time Sources: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Αθηνά Αποστόλου</cp:lastModifiedBy>
  <cp:revision>39</cp:revision>
  <dcterms:created xsi:type="dcterms:W3CDTF">2019-02-22T13:06:05Z</dcterms:created>
  <dcterms:modified xsi:type="dcterms:W3CDTF">2019-04-08T18:26:35Z</dcterms:modified>
</cp:coreProperties>
</file>