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1" r:id="rId8"/>
    <p:sldId id="269" r:id="rId9"/>
    <p:sldId id="262" r:id="rId10"/>
    <p:sldId id="270" r:id="rId11"/>
    <p:sldId id="263" r:id="rId12"/>
    <p:sldId id="272" r:id="rId13"/>
    <p:sldId id="271" r:id="rId14"/>
    <p:sldId id="264" r:id="rId15"/>
    <p:sldId id="273" r:id="rId16"/>
    <p:sldId id="265" r:id="rId17"/>
    <p:sldId id="266" r:id="rId18"/>
    <p:sldId id="267"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4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27" autoAdjust="0"/>
  </p:normalViewPr>
  <p:slideViewPr>
    <p:cSldViewPr>
      <p:cViewPr varScale="1">
        <p:scale>
          <a:sx n="68" d="100"/>
          <a:sy n="68" d="100"/>
        </p:scale>
        <p:origin x="-7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8D2C495-3A54-4494-B86E-5BB334DA324F}" type="datetimeFigureOut">
              <a:rPr lang="el-GR" smtClean="0"/>
              <a:pPr/>
              <a:t>7/1/2024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59D93B-9823-4A32-AE27-700401A9174C}" type="slidenum">
              <a:rPr lang="el-GR" smtClean="0"/>
              <a:pPr/>
              <a:t>‹#›</a:t>
            </a:fld>
            <a:endParaRPr lang="el-G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2C495-3A54-4494-B86E-5BB334DA324F}" type="datetimeFigureOut">
              <a:rPr lang="el-GR" smtClean="0"/>
              <a:pPr/>
              <a:t>7/1/2024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9D93B-9823-4A32-AE27-700401A9174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571481"/>
            <a:ext cx="7772400" cy="1214446"/>
          </a:xfrm>
        </p:spPr>
        <p:txBody>
          <a:bodyPr/>
          <a:lstStyle/>
          <a:p>
            <a:r>
              <a:rPr lang="en-GB" b="1" dirty="0" smtClean="0"/>
              <a:t>5.2 </a:t>
            </a:r>
            <a:r>
              <a:rPr lang="el-GR" b="1" dirty="0" smtClean="0"/>
              <a:t>Υγιεινή των τροφίμων</a:t>
            </a:r>
            <a:endParaRPr lang="el-GR" b="1" dirty="0"/>
          </a:p>
        </p:txBody>
      </p:sp>
      <p:sp>
        <p:nvSpPr>
          <p:cNvPr id="3" name="2 - Υπότιτλος"/>
          <p:cNvSpPr>
            <a:spLocks noGrp="1"/>
          </p:cNvSpPr>
          <p:nvPr>
            <p:ph type="subTitle" idx="1"/>
          </p:nvPr>
        </p:nvSpPr>
        <p:spPr>
          <a:xfrm>
            <a:off x="5500694" y="5857892"/>
            <a:ext cx="3257528" cy="709602"/>
          </a:xfrm>
        </p:spPr>
        <p:txBody>
          <a:bodyPr>
            <a:normAutofit fontScale="70000" lnSpcReduction="20000"/>
          </a:bodyPr>
          <a:lstStyle/>
          <a:p>
            <a:pPr algn="r"/>
            <a:r>
              <a:rPr lang="el-GR" b="1" dirty="0" err="1" smtClean="0">
                <a:solidFill>
                  <a:schemeClr val="tx1"/>
                </a:solidFill>
              </a:rPr>
              <a:t>Σταμουλαρά</a:t>
            </a:r>
            <a:r>
              <a:rPr lang="el-GR" b="1" dirty="0" smtClean="0">
                <a:solidFill>
                  <a:schemeClr val="tx1"/>
                </a:solidFill>
              </a:rPr>
              <a:t> </a:t>
            </a:r>
            <a:r>
              <a:rPr lang="el-GR" b="1" dirty="0" err="1" smtClean="0">
                <a:solidFill>
                  <a:schemeClr val="tx1"/>
                </a:solidFill>
              </a:rPr>
              <a:t>Ανδριανή</a:t>
            </a:r>
            <a:r>
              <a:rPr lang="el-GR" b="1" dirty="0" smtClean="0">
                <a:solidFill>
                  <a:schemeClr val="tx1"/>
                </a:solidFill>
              </a:rPr>
              <a:t> </a:t>
            </a:r>
          </a:p>
          <a:p>
            <a:pPr algn="r"/>
            <a:r>
              <a:rPr lang="en-GB" b="1" dirty="0" smtClean="0">
                <a:solidFill>
                  <a:schemeClr val="tx1"/>
                </a:solidFill>
              </a:rPr>
              <a:t>RN, MSc, </a:t>
            </a:r>
            <a:r>
              <a:rPr lang="el-GR" b="1" dirty="0" smtClean="0">
                <a:solidFill>
                  <a:schemeClr val="tx1"/>
                </a:solidFill>
              </a:rPr>
              <a:t>ΠΕ 87.02</a:t>
            </a:r>
            <a:endParaRPr lang="el-GR" b="1" dirty="0">
              <a:solidFill>
                <a:schemeClr val="tx1"/>
              </a:solidFill>
            </a:endParaRPr>
          </a:p>
        </p:txBody>
      </p:sp>
      <p:pic>
        <p:nvPicPr>
          <p:cNvPr id="4" name="3 - Εικόνα" descr="τροφιμα.jpg"/>
          <p:cNvPicPr>
            <a:picLocks noChangeAspect="1"/>
          </p:cNvPicPr>
          <p:nvPr/>
        </p:nvPicPr>
        <p:blipFill>
          <a:blip r:embed="rId2"/>
          <a:stretch>
            <a:fillRect/>
          </a:stretch>
        </p:blipFill>
        <p:spPr>
          <a:xfrm>
            <a:off x="428596" y="2071678"/>
            <a:ext cx="4418559" cy="2338393"/>
          </a:xfrm>
          <a:prstGeom prst="rect">
            <a:avLst/>
          </a:prstGeom>
        </p:spPr>
      </p:pic>
      <p:pic>
        <p:nvPicPr>
          <p:cNvPr id="5" name="4 - Εικόνα" descr="ζωικής προέλευσης.jpg"/>
          <p:cNvPicPr>
            <a:picLocks noChangeAspect="1"/>
          </p:cNvPicPr>
          <p:nvPr/>
        </p:nvPicPr>
        <p:blipFill>
          <a:blip r:embed="rId3"/>
          <a:stretch>
            <a:fillRect/>
          </a:stretch>
        </p:blipFill>
        <p:spPr>
          <a:xfrm>
            <a:off x="4786314" y="3214686"/>
            <a:ext cx="3922278" cy="204311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vitamin-cn-1200x600.jpg"/>
          <p:cNvPicPr>
            <a:picLocks noChangeAspect="1"/>
          </p:cNvPicPr>
          <p:nvPr/>
        </p:nvPicPr>
        <p:blipFill>
          <a:blip r:embed="rId2"/>
          <a:stretch>
            <a:fillRect/>
          </a:stretch>
        </p:blipFill>
        <p:spPr>
          <a:xfrm>
            <a:off x="4572000" y="4143380"/>
            <a:ext cx="4572000" cy="2286000"/>
          </a:xfrm>
          <a:prstGeom prst="rect">
            <a:avLst/>
          </a:prstGeom>
          <a:effectLst>
            <a:softEdge rad="127000"/>
          </a:effectLst>
        </p:spPr>
      </p:pic>
      <p:sp>
        <p:nvSpPr>
          <p:cNvPr id="2" name="1 - Στρογγυλεμένο ορθογώνιο"/>
          <p:cNvSpPr/>
          <p:nvPr/>
        </p:nvSpPr>
        <p:spPr>
          <a:xfrm>
            <a:off x="0" y="214290"/>
            <a:ext cx="9144000" cy="12144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l-GR" sz="2000" b="1" dirty="0" smtClean="0">
                <a:solidFill>
                  <a:schemeClr val="tx1"/>
                </a:solidFill>
              </a:rPr>
              <a:t>3.  Υγρασία</a:t>
            </a:r>
          </a:p>
          <a:p>
            <a:r>
              <a:rPr lang="el-GR" sz="2000" dirty="0" smtClean="0">
                <a:solidFill>
                  <a:schemeClr val="tx1"/>
                </a:solidFill>
              </a:rPr>
              <a:t>Ευνοεί την ανάπτυξη μικροοργανισμών και </a:t>
            </a:r>
            <a:r>
              <a:rPr lang="el-GR" sz="2000" dirty="0" smtClean="0">
                <a:solidFill>
                  <a:schemeClr val="tx1"/>
                </a:solidFill>
              </a:rPr>
              <a:t>γι’ </a:t>
            </a:r>
            <a:r>
              <a:rPr lang="el-GR" sz="2000" dirty="0" smtClean="0">
                <a:solidFill>
                  <a:schemeClr val="tx1"/>
                </a:solidFill>
              </a:rPr>
              <a:t>αυτό η ξήρανση </a:t>
            </a:r>
            <a:r>
              <a:rPr lang="el-GR" sz="2000" dirty="0" smtClean="0">
                <a:solidFill>
                  <a:schemeClr val="tx1"/>
                </a:solidFill>
              </a:rPr>
              <a:t>αποτελεί πατροπαράδοτο </a:t>
            </a:r>
            <a:r>
              <a:rPr lang="el-GR" sz="2000" dirty="0" smtClean="0">
                <a:solidFill>
                  <a:schemeClr val="tx1"/>
                </a:solidFill>
              </a:rPr>
              <a:t>τρόπο συντήρησης των τροφίμων</a:t>
            </a:r>
          </a:p>
          <a:p>
            <a:pPr marL="342900" indent="-342900"/>
            <a:endParaRPr lang="el-GR" sz="2000" b="1" dirty="0">
              <a:solidFill>
                <a:schemeClr val="tx1"/>
              </a:solidFill>
            </a:endParaRPr>
          </a:p>
        </p:txBody>
      </p:sp>
      <p:sp>
        <p:nvSpPr>
          <p:cNvPr id="3" name="2 - Στρογγυλεμένο ορθογώνιο"/>
          <p:cNvSpPr/>
          <p:nvPr/>
        </p:nvSpPr>
        <p:spPr>
          <a:xfrm>
            <a:off x="0" y="3286124"/>
            <a:ext cx="4572032" cy="35718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l-GR" sz="2000" b="1" dirty="0" smtClean="0">
                <a:solidFill>
                  <a:schemeClr val="tx1"/>
                </a:solidFill>
              </a:rPr>
              <a:t>4.  Οξυγόνο της ατμόσφαιρας</a:t>
            </a:r>
          </a:p>
          <a:p>
            <a:r>
              <a:rPr lang="el-GR" sz="2000" dirty="0" smtClean="0">
                <a:solidFill>
                  <a:schemeClr val="tx1"/>
                </a:solidFill>
              </a:rPr>
              <a:t>Προκαλεί οξείδωση των βιταμινών (βιταμίνη </a:t>
            </a:r>
            <a:r>
              <a:rPr lang="en-GB" sz="2000" dirty="0" smtClean="0">
                <a:solidFill>
                  <a:schemeClr val="tx1"/>
                </a:solidFill>
              </a:rPr>
              <a:t>C</a:t>
            </a:r>
            <a:r>
              <a:rPr lang="el-GR" sz="2000" dirty="0" smtClean="0">
                <a:solidFill>
                  <a:schemeClr val="tx1"/>
                </a:solidFill>
              </a:rPr>
              <a:t>) και βοηθά στην ανάπτυξη μικροβίων, με αποτέλεσμα την αλλοίωση του χρωματισμού των τροφών και την απόκτηση δυσάρεστης οσμής</a:t>
            </a:r>
          </a:p>
          <a:p>
            <a:pPr marL="342900" indent="-342900"/>
            <a:endParaRPr lang="el-GR" sz="2000" b="1" dirty="0">
              <a:solidFill>
                <a:schemeClr val="tx1"/>
              </a:solidFill>
            </a:endParaRPr>
          </a:p>
        </p:txBody>
      </p:sp>
      <p:pic>
        <p:nvPicPr>
          <p:cNvPr id="5" name="4 - Εικόνα" descr="αποξηραμενα.jpg"/>
          <p:cNvPicPr>
            <a:picLocks noChangeAspect="1"/>
          </p:cNvPicPr>
          <p:nvPr/>
        </p:nvPicPr>
        <p:blipFill>
          <a:blip r:embed="rId3"/>
          <a:stretch>
            <a:fillRect/>
          </a:stretch>
        </p:blipFill>
        <p:spPr>
          <a:xfrm>
            <a:off x="1500166" y="1285860"/>
            <a:ext cx="6072230" cy="1932216"/>
          </a:xfrm>
          <a:prstGeom prst="rect">
            <a:avLst/>
          </a:prstGeom>
          <a:effectLst>
            <a:softEdge rad="1270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4286248" y="785794"/>
            <a:ext cx="4643470" cy="50006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l-GR" sz="2000" b="1" dirty="0" smtClean="0">
                <a:solidFill>
                  <a:schemeClr val="tx1"/>
                </a:solidFill>
              </a:rPr>
              <a:t>5.  Θερμοκρασία</a:t>
            </a:r>
          </a:p>
          <a:p>
            <a:pPr>
              <a:buFont typeface="Arial" pitchFamily="34" charset="0"/>
              <a:buChar char="•"/>
            </a:pPr>
            <a:r>
              <a:rPr lang="el-GR" sz="2000" dirty="0" smtClean="0">
                <a:solidFill>
                  <a:schemeClr val="tx1"/>
                </a:solidFill>
              </a:rPr>
              <a:t>Όσο πιο χαμηλή η θερμοκρασία, τόσο περισσότερο αναλλοίωτα διατηρούνται τα τρόφιμα. </a:t>
            </a:r>
          </a:p>
          <a:p>
            <a:pPr>
              <a:buFont typeface="Arial" pitchFamily="34" charset="0"/>
              <a:buChar char="•"/>
            </a:pPr>
            <a:r>
              <a:rPr lang="el-GR" sz="2000" dirty="0" smtClean="0">
                <a:solidFill>
                  <a:schemeClr val="tx1"/>
                </a:solidFill>
              </a:rPr>
              <a:t>Συνήθης θερμοκρασία διατήρησης στην ψύξη: 0 – 4</a:t>
            </a:r>
            <a:r>
              <a:rPr lang="el-GR" sz="2000" baseline="30000" dirty="0" smtClean="0">
                <a:solidFill>
                  <a:schemeClr val="tx1"/>
                </a:solidFill>
              </a:rPr>
              <a:t>ο</a:t>
            </a:r>
            <a:r>
              <a:rPr lang="el-GR" sz="2000" dirty="0" smtClean="0">
                <a:solidFill>
                  <a:schemeClr val="tx1"/>
                </a:solidFill>
              </a:rPr>
              <a:t> </a:t>
            </a:r>
            <a:r>
              <a:rPr lang="en-GB" sz="2000" dirty="0" smtClean="0">
                <a:solidFill>
                  <a:schemeClr val="tx1"/>
                </a:solidFill>
              </a:rPr>
              <a:t>C.</a:t>
            </a:r>
            <a:endParaRPr lang="el-GR" sz="2000" dirty="0" smtClean="0">
              <a:solidFill>
                <a:schemeClr val="tx1"/>
              </a:solidFill>
            </a:endParaRPr>
          </a:p>
          <a:p>
            <a:pPr>
              <a:buFont typeface="Arial" pitchFamily="34" charset="0"/>
              <a:buChar char="•"/>
            </a:pPr>
            <a:r>
              <a:rPr lang="el-GR" sz="2000" dirty="0" smtClean="0">
                <a:solidFill>
                  <a:schemeClr val="tx1"/>
                </a:solidFill>
              </a:rPr>
              <a:t>Υψηλή θερμοκρασία: αλλοίωση στο χρώμα, δυσάρεστες οσμές, καταστροφή βιταμινών (</a:t>
            </a:r>
            <a:r>
              <a:rPr lang="el-GR" sz="2000" dirty="0" err="1" smtClean="0">
                <a:solidFill>
                  <a:schemeClr val="tx1"/>
                </a:solidFill>
              </a:rPr>
              <a:t>ριβοφλαβίνη</a:t>
            </a:r>
            <a:r>
              <a:rPr lang="el-GR" sz="2000" dirty="0" smtClean="0">
                <a:solidFill>
                  <a:schemeClr val="tx1"/>
                </a:solidFill>
              </a:rPr>
              <a:t> στο γάλα) και ανάπτυξη μικροοργανισμών.</a:t>
            </a:r>
          </a:p>
          <a:p>
            <a:pPr>
              <a:buFont typeface="Arial" pitchFamily="34" charset="0"/>
              <a:buChar char="•"/>
            </a:pPr>
            <a:r>
              <a:rPr lang="el-GR" sz="2000" dirty="0" smtClean="0">
                <a:solidFill>
                  <a:schemeClr val="tx1"/>
                </a:solidFill>
              </a:rPr>
              <a:t>Κρέας και γάλα τα πιο ευαίσθητα τρόφιμα</a:t>
            </a:r>
          </a:p>
          <a:p>
            <a:pPr marL="342900" indent="-342900"/>
            <a:endParaRPr lang="el-GR" sz="2000" b="1" dirty="0">
              <a:solidFill>
                <a:schemeClr val="tx1"/>
              </a:solidFill>
            </a:endParaRPr>
          </a:p>
        </p:txBody>
      </p:sp>
      <p:pic>
        <p:nvPicPr>
          <p:cNvPr id="4" name="3 - Εικόνα" descr="images.jpg"/>
          <p:cNvPicPr>
            <a:picLocks noChangeAspect="1"/>
          </p:cNvPicPr>
          <p:nvPr/>
        </p:nvPicPr>
        <p:blipFill>
          <a:blip r:embed="rId2"/>
          <a:stretch>
            <a:fillRect/>
          </a:stretch>
        </p:blipFill>
        <p:spPr>
          <a:xfrm>
            <a:off x="520774" y="928670"/>
            <a:ext cx="3193970" cy="4714908"/>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ψυγειο.jpg"/>
          <p:cNvPicPr>
            <a:picLocks noChangeAspect="1"/>
          </p:cNvPicPr>
          <p:nvPr/>
        </p:nvPicPr>
        <p:blipFill>
          <a:blip r:embed="rId2"/>
          <a:stretch>
            <a:fillRect/>
          </a:stretch>
        </p:blipFill>
        <p:spPr>
          <a:xfrm>
            <a:off x="285720" y="357166"/>
            <a:ext cx="8572528" cy="599827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τρωκτικα.jpg"/>
          <p:cNvPicPr>
            <a:picLocks noChangeAspect="1"/>
          </p:cNvPicPr>
          <p:nvPr/>
        </p:nvPicPr>
        <p:blipFill>
          <a:blip r:embed="rId2"/>
          <a:srcRect t="14634"/>
          <a:stretch>
            <a:fillRect/>
          </a:stretch>
        </p:blipFill>
        <p:spPr>
          <a:xfrm>
            <a:off x="4000496" y="4000504"/>
            <a:ext cx="4968627" cy="2714644"/>
          </a:xfrm>
          <a:prstGeom prst="rect">
            <a:avLst/>
          </a:prstGeom>
          <a:effectLst>
            <a:softEdge rad="63500"/>
          </a:effectLst>
        </p:spPr>
      </p:pic>
      <p:pic>
        <p:nvPicPr>
          <p:cNvPr id="5" name="4 - Εικόνα" descr="σκορος τροφίμων.jpg"/>
          <p:cNvPicPr>
            <a:picLocks noChangeAspect="1"/>
          </p:cNvPicPr>
          <p:nvPr/>
        </p:nvPicPr>
        <p:blipFill>
          <a:blip r:embed="rId3"/>
          <a:stretch>
            <a:fillRect/>
          </a:stretch>
        </p:blipFill>
        <p:spPr>
          <a:xfrm>
            <a:off x="214282" y="0"/>
            <a:ext cx="4143404" cy="3036114"/>
          </a:xfrm>
          <a:prstGeom prst="rect">
            <a:avLst/>
          </a:prstGeom>
          <a:effectLst>
            <a:softEdge rad="127000"/>
          </a:effectLst>
        </p:spPr>
      </p:pic>
      <p:sp>
        <p:nvSpPr>
          <p:cNvPr id="2" name="1 - Στρογγυλεμένο ορθογώνιο"/>
          <p:cNvSpPr/>
          <p:nvPr/>
        </p:nvSpPr>
        <p:spPr>
          <a:xfrm>
            <a:off x="214282" y="2928934"/>
            <a:ext cx="8929718" cy="1643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l-GR" sz="2000" b="1" dirty="0" smtClean="0">
                <a:solidFill>
                  <a:schemeClr val="tx1"/>
                </a:solidFill>
              </a:rPr>
              <a:t>6. Τρωκτικά και έντομα</a:t>
            </a:r>
          </a:p>
          <a:p>
            <a:r>
              <a:rPr lang="el-GR" sz="2000" dirty="0" smtClean="0">
                <a:solidFill>
                  <a:schemeClr val="tx1"/>
                </a:solidFill>
              </a:rPr>
              <a:t>Καταναλώνουν αποθηκευμένα τρόφιμα, τα μολύνουν και προκαλούν προβλήματα στην υγεία του ανθρώπου</a:t>
            </a:r>
          </a:p>
          <a:p>
            <a:pPr marL="342900" indent="-342900"/>
            <a:endParaRPr lang="el-GR" sz="2000" b="1" dirty="0">
              <a:solidFill>
                <a:schemeClr val="tx1"/>
              </a:solidFill>
            </a:endParaRPr>
          </a:p>
        </p:txBody>
      </p:sp>
      <p:sp>
        <p:nvSpPr>
          <p:cNvPr id="8" name="7 - TextBox"/>
          <p:cNvSpPr txBox="1"/>
          <p:nvPr/>
        </p:nvSpPr>
        <p:spPr>
          <a:xfrm>
            <a:off x="4357686" y="285728"/>
            <a:ext cx="2286016" cy="307777"/>
          </a:xfrm>
          <a:prstGeom prst="rect">
            <a:avLst/>
          </a:prstGeom>
          <a:noFill/>
        </p:spPr>
        <p:txBody>
          <a:bodyPr wrap="square" rtlCol="0">
            <a:spAutoFit/>
          </a:bodyPr>
          <a:lstStyle/>
          <a:p>
            <a:r>
              <a:rPr lang="el-GR" sz="1400" b="1" dirty="0" smtClean="0"/>
              <a:t>Σκόρος τροφίμων</a:t>
            </a:r>
            <a:endParaRPr lang="el-GR" sz="1400" b="1" dirty="0"/>
          </a:p>
        </p:txBody>
      </p:sp>
      <p:sp>
        <p:nvSpPr>
          <p:cNvPr id="9" name="8 - TextBox"/>
          <p:cNvSpPr txBox="1"/>
          <p:nvPr/>
        </p:nvSpPr>
        <p:spPr>
          <a:xfrm>
            <a:off x="4071934" y="6286520"/>
            <a:ext cx="2286016" cy="307777"/>
          </a:xfrm>
          <a:prstGeom prst="rect">
            <a:avLst/>
          </a:prstGeom>
          <a:noFill/>
        </p:spPr>
        <p:txBody>
          <a:bodyPr wrap="square" rtlCol="0">
            <a:spAutoFit/>
          </a:bodyPr>
          <a:lstStyle/>
          <a:p>
            <a:r>
              <a:rPr lang="el-GR" sz="1400" b="1" dirty="0" smtClean="0"/>
              <a:t>Έντομα και τρωκτικά</a:t>
            </a:r>
            <a:endParaRPr lang="el-GR" sz="14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10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1000"/>
                                        <p:tgtEl>
                                          <p:spTgt spid="8"/>
                                        </p:tgtEl>
                                      </p:cBhvr>
                                    </p:animEffect>
                                  </p:childTnLst>
                                </p:cTn>
                              </p:par>
                              <p:par>
                                <p:cTn id="17" presetID="5"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1000"/>
                                        <p:tgtEl>
                                          <p:spTgt spid="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1214414" y="142852"/>
            <a:ext cx="6929486" cy="5000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smtClean="0">
                <a:solidFill>
                  <a:schemeClr val="tx1"/>
                </a:solidFill>
              </a:rPr>
              <a:t>Ασθένειες που μεταδίδονται με τα τρόφιμα</a:t>
            </a:r>
            <a:endParaRPr lang="el-GR" sz="2200" b="1" dirty="0">
              <a:solidFill>
                <a:schemeClr val="tx1"/>
              </a:solidFill>
            </a:endParaRPr>
          </a:p>
        </p:txBody>
      </p:sp>
      <p:sp>
        <p:nvSpPr>
          <p:cNvPr id="3" name="2 - Στρογγυλεμένο ορθογώνιο"/>
          <p:cNvSpPr/>
          <p:nvPr/>
        </p:nvSpPr>
        <p:spPr>
          <a:xfrm>
            <a:off x="142844" y="1071546"/>
            <a:ext cx="4714908" cy="24288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l-GR" sz="2000" b="1" dirty="0" smtClean="0">
                <a:solidFill>
                  <a:schemeClr val="tx1"/>
                </a:solidFill>
              </a:rPr>
              <a:t>Ασθένειες που έχουν ως αιτία διάφορους μικροοργανισμούς και τις τοξίνες τους</a:t>
            </a:r>
            <a:endParaRPr lang="el-GR" sz="2000" dirty="0" smtClean="0">
              <a:solidFill>
                <a:schemeClr val="tx1"/>
              </a:solidFill>
            </a:endParaRPr>
          </a:p>
          <a:p>
            <a:pPr marL="457200" indent="-457200"/>
            <a:r>
              <a:rPr lang="el-GR" sz="2000" b="1" dirty="0" smtClean="0">
                <a:solidFill>
                  <a:schemeClr val="tx1"/>
                </a:solidFill>
              </a:rPr>
              <a:t>	</a:t>
            </a:r>
            <a:r>
              <a:rPr lang="el-GR" sz="2000" dirty="0" smtClean="0">
                <a:solidFill>
                  <a:schemeClr val="tx1"/>
                </a:solidFill>
              </a:rPr>
              <a:t>Αλλοιώνουν τη σύσταση των τροφίμων και προκαλούν λοιμώξεις (σταφυλόκοκκος, </a:t>
            </a:r>
            <a:r>
              <a:rPr lang="el-GR" sz="2000" dirty="0" err="1" smtClean="0">
                <a:solidFill>
                  <a:schemeClr val="tx1"/>
                </a:solidFill>
              </a:rPr>
              <a:t>κλωστηρίδιο</a:t>
            </a:r>
            <a:r>
              <a:rPr lang="el-GR" sz="2000" dirty="0" smtClean="0">
                <a:solidFill>
                  <a:schemeClr val="tx1"/>
                </a:solidFill>
              </a:rPr>
              <a:t> της αλλαντίασης κλπ)</a:t>
            </a:r>
            <a:endParaRPr lang="el-GR" sz="2000" b="1" dirty="0">
              <a:solidFill>
                <a:schemeClr val="tx1"/>
              </a:solidFill>
            </a:endParaRPr>
          </a:p>
        </p:txBody>
      </p:sp>
      <p:sp>
        <p:nvSpPr>
          <p:cNvPr id="4" name="3 - Στρογγυλεμένο ορθογώνιο"/>
          <p:cNvSpPr/>
          <p:nvPr/>
        </p:nvSpPr>
        <p:spPr>
          <a:xfrm>
            <a:off x="214282" y="4143380"/>
            <a:ext cx="4572032" cy="25003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solidFill>
                  <a:schemeClr val="tx1"/>
                </a:solidFill>
              </a:rPr>
              <a:t>2. Ασθένειες που οφείλονται σε δηλητηριώδεις ουσίες που υπάρχουν στα ίδια τα τρόφιμα</a:t>
            </a:r>
            <a:endParaRPr lang="el-GR" sz="2000" dirty="0" smtClean="0">
              <a:solidFill>
                <a:schemeClr val="tx1"/>
              </a:solidFill>
            </a:endParaRPr>
          </a:p>
          <a:p>
            <a:r>
              <a:rPr lang="el-GR" sz="2000" dirty="0" smtClean="0">
                <a:solidFill>
                  <a:schemeClr val="tx1"/>
                </a:solidFill>
              </a:rPr>
              <a:t>Π.χ. δηλητηριάσεις με ορισμένα είδη μανιταριών</a:t>
            </a:r>
            <a:endParaRPr lang="el-GR" sz="2000" dirty="0">
              <a:solidFill>
                <a:schemeClr val="tx1"/>
              </a:solidFill>
            </a:endParaRPr>
          </a:p>
        </p:txBody>
      </p:sp>
      <p:pic>
        <p:nvPicPr>
          <p:cNvPr id="5" name="4 - Εικόνα" descr="αλλαντιαση.jpg"/>
          <p:cNvPicPr>
            <a:picLocks noChangeAspect="1"/>
          </p:cNvPicPr>
          <p:nvPr/>
        </p:nvPicPr>
        <p:blipFill>
          <a:blip r:embed="rId2"/>
          <a:stretch>
            <a:fillRect/>
          </a:stretch>
        </p:blipFill>
        <p:spPr>
          <a:xfrm>
            <a:off x="5143504" y="1000108"/>
            <a:ext cx="3639508" cy="2210916"/>
          </a:xfrm>
          <a:prstGeom prst="rect">
            <a:avLst/>
          </a:prstGeom>
          <a:effectLst>
            <a:softEdge rad="127000"/>
          </a:effectLst>
        </p:spPr>
      </p:pic>
      <p:pic>
        <p:nvPicPr>
          <p:cNvPr id="6" name="5 - Εικόνα" descr="μανιταρι.gif"/>
          <p:cNvPicPr>
            <a:picLocks noChangeAspect="1"/>
          </p:cNvPicPr>
          <p:nvPr/>
        </p:nvPicPr>
        <p:blipFill>
          <a:blip r:embed="rId3"/>
          <a:stretch>
            <a:fillRect/>
          </a:stretch>
        </p:blipFill>
        <p:spPr>
          <a:xfrm>
            <a:off x="4929190" y="4286256"/>
            <a:ext cx="4044961" cy="2357454"/>
          </a:xfrm>
          <a:prstGeom prst="rect">
            <a:avLst/>
          </a:prstGeom>
        </p:spPr>
      </p:pic>
      <p:sp>
        <p:nvSpPr>
          <p:cNvPr id="7" name="6 - TextBox"/>
          <p:cNvSpPr txBox="1"/>
          <p:nvPr/>
        </p:nvSpPr>
        <p:spPr>
          <a:xfrm>
            <a:off x="6643702" y="3143248"/>
            <a:ext cx="2286016" cy="307777"/>
          </a:xfrm>
          <a:prstGeom prst="rect">
            <a:avLst/>
          </a:prstGeom>
          <a:noFill/>
        </p:spPr>
        <p:txBody>
          <a:bodyPr wrap="square" rtlCol="0">
            <a:spAutoFit/>
          </a:bodyPr>
          <a:lstStyle/>
          <a:p>
            <a:r>
              <a:rPr lang="el-GR" sz="1400" b="1" dirty="0" err="1" smtClean="0"/>
              <a:t>Κλωστηρίδιο</a:t>
            </a:r>
            <a:r>
              <a:rPr lang="el-GR" sz="1400" b="1" dirty="0" smtClean="0"/>
              <a:t> αλλαντίασης</a:t>
            </a:r>
            <a:endParaRPr lang="el-GR" sz="14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μανιταρια.gif"/>
          <p:cNvPicPr>
            <a:picLocks noChangeAspect="1"/>
          </p:cNvPicPr>
          <p:nvPr/>
        </p:nvPicPr>
        <p:blipFill>
          <a:blip r:embed="rId2"/>
          <a:stretch>
            <a:fillRect/>
          </a:stretch>
        </p:blipFill>
        <p:spPr>
          <a:xfrm>
            <a:off x="928662" y="285728"/>
            <a:ext cx="7429552" cy="6220978"/>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571472" y="214290"/>
            <a:ext cx="8001056" cy="5000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Υγειονομικά μέτρα προστασίας τροφίμων</a:t>
            </a:r>
            <a:endParaRPr lang="el-GR" sz="2400" b="1" dirty="0">
              <a:solidFill>
                <a:schemeClr val="tx1"/>
              </a:solidFill>
            </a:endParaRPr>
          </a:p>
        </p:txBody>
      </p:sp>
      <p:sp>
        <p:nvSpPr>
          <p:cNvPr id="3" name="2 - Στρογγυλεμένο ορθογώνιο"/>
          <p:cNvSpPr/>
          <p:nvPr/>
        </p:nvSpPr>
        <p:spPr>
          <a:xfrm>
            <a:off x="214282" y="1000108"/>
            <a:ext cx="8786874" cy="5643602"/>
          </a:xfrm>
          <a:prstGeom prst="roundRect">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7" name="6 - TextBox"/>
          <p:cNvSpPr txBox="1"/>
          <p:nvPr/>
        </p:nvSpPr>
        <p:spPr>
          <a:xfrm>
            <a:off x="428596" y="1357298"/>
            <a:ext cx="8576322" cy="384721"/>
          </a:xfrm>
          <a:prstGeom prst="rect">
            <a:avLst/>
          </a:prstGeom>
          <a:noFill/>
        </p:spPr>
        <p:txBody>
          <a:bodyPr wrap="none" rtlCol="0">
            <a:spAutoFit/>
          </a:bodyPr>
          <a:lstStyle/>
          <a:p>
            <a:r>
              <a:rPr lang="el-GR" sz="1900" b="1" dirty="0" smtClean="0"/>
              <a:t>1. Οι ασχολούμενοι με τα τρόφιμα να είναι υγιείς και να τηρούν τα μέτρα υγιεινής</a:t>
            </a:r>
            <a:endParaRPr lang="el-GR" sz="1900" b="1" dirty="0"/>
          </a:p>
        </p:txBody>
      </p:sp>
      <p:sp>
        <p:nvSpPr>
          <p:cNvPr id="8" name="7 - TextBox"/>
          <p:cNvSpPr txBox="1"/>
          <p:nvPr/>
        </p:nvSpPr>
        <p:spPr>
          <a:xfrm>
            <a:off x="428596" y="1928802"/>
            <a:ext cx="8072494" cy="969496"/>
          </a:xfrm>
          <a:prstGeom prst="rect">
            <a:avLst/>
          </a:prstGeom>
          <a:noFill/>
        </p:spPr>
        <p:txBody>
          <a:bodyPr wrap="square" rtlCol="0">
            <a:spAutoFit/>
          </a:bodyPr>
          <a:lstStyle/>
          <a:p>
            <a:r>
              <a:rPr lang="el-GR" sz="1900" b="1" dirty="0" smtClean="0"/>
              <a:t>2. Ασφαλής παραγωγή τροφίμων (ζωοτροφές, σφάγια, ψάρια, άλευρα λαχανικά, γαλακτοκομικά προϊόντα). Απαλλαγμένα από μικροοργανισμούς, να μην είναι σάπια, μουχλιασμένα και αλλοιωμένα.</a:t>
            </a:r>
            <a:endParaRPr lang="el-GR" sz="1900" b="1" dirty="0"/>
          </a:p>
        </p:txBody>
      </p:sp>
      <p:sp>
        <p:nvSpPr>
          <p:cNvPr id="9" name="8 - TextBox"/>
          <p:cNvSpPr txBox="1"/>
          <p:nvPr/>
        </p:nvSpPr>
        <p:spPr>
          <a:xfrm>
            <a:off x="428596" y="3000372"/>
            <a:ext cx="8072494" cy="969496"/>
          </a:xfrm>
          <a:prstGeom prst="rect">
            <a:avLst/>
          </a:prstGeom>
          <a:noFill/>
        </p:spPr>
        <p:txBody>
          <a:bodyPr wrap="square" rtlCol="0">
            <a:spAutoFit/>
          </a:bodyPr>
          <a:lstStyle/>
          <a:p>
            <a:r>
              <a:rPr lang="el-GR" sz="1900" b="1" dirty="0" smtClean="0"/>
              <a:t>3. Σωστή συντήρηση και διατήρηση των τροφίμων με απλή ψύξη, κατάψυξη, παστερίωση, αποστείρωση, ξήρανση, ακτινοβολία, ανάλογα με τη φύση των τροφίμων</a:t>
            </a:r>
            <a:endParaRPr lang="el-GR" sz="1900" b="1" dirty="0"/>
          </a:p>
        </p:txBody>
      </p:sp>
      <p:sp>
        <p:nvSpPr>
          <p:cNvPr id="10" name="9 - TextBox"/>
          <p:cNvSpPr txBox="1"/>
          <p:nvPr/>
        </p:nvSpPr>
        <p:spPr>
          <a:xfrm>
            <a:off x="428596" y="4000504"/>
            <a:ext cx="5278946" cy="384721"/>
          </a:xfrm>
          <a:prstGeom prst="rect">
            <a:avLst/>
          </a:prstGeom>
          <a:noFill/>
        </p:spPr>
        <p:txBody>
          <a:bodyPr wrap="none" rtlCol="0">
            <a:spAutoFit/>
          </a:bodyPr>
          <a:lstStyle/>
          <a:p>
            <a:r>
              <a:rPr lang="el-GR" sz="1900" b="1" dirty="0" smtClean="0"/>
              <a:t>4. Κατάλληλοι χώροι αποθήκευσης των τροφίμων</a:t>
            </a:r>
            <a:endParaRPr lang="el-GR" sz="1900" b="1" dirty="0"/>
          </a:p>
        </p:txBody>
      </p:sp>
      <p:sp>
        <p:nvSpPr>
          <p:cNvPr id="11" name="10 - TextBox"/>
          <p:cNvSpPr txBox="1"/>
          <p:nvPr/>
        </p:nvSpPr>
        <p:spPr>
          <a:xfrm>
            <a:off x="428596" y="4429132"/>
            <a:ext cx="8001056" cy="677108"/>
          </a:xfrm>
          <a:prstGeom prst="rect">
            <a:avLst/>
          </a:prstGeom>
          <a:noFill/>
        </p:spPr>
        <p:txBody>
          <a:bodyPr wrap="square" rtlCol="0">
            <a:spAutoFit/>
          </a:bodyPr>
          <a:lstStyle/>
          <a:p>
            <a:r>
              <a:rPr lang="el-GR" sz="1900" b="1" dirty="0" smtClean="0"/>
              <a:t>5. Σχολαστική καθαριότητα στις επιφάνειες εργασίας, στα σκεύη, στις πετσέτες και στους χώρους εργασίας</a:t>
            </a:r>
            <a:endParaRPr lang="el-GR" sz="1900" b="1" dirty="0"/>
          </a:p>
        </p:txBody>
      </p:sp>
      <p:sp>
        <p:nvSpPr>
          <p:cNvPr id="12" name="11 - TextBox"/>
          <p:cNvSpPr txBox="1"/>
          <p:nvPr/>
        </p:nvSpPr>
        <p:spPr>
          <a:xfrm>
            <a:off x="428596" y="5214950"/>
            <a:ext cx="8001056" cy="384721"/>
          </a:xfrm>
          <a:prstGeom prst="rect">
            <a:avLst/>
          </a:prstGeom>
          <a:noFill/>
        </p:spPr>
        <p:txBody>
          <a:bodyPr wrap="square" rtlCol="0">
            <a:spAutoFit/>
          </a:bodyPr>
          <a:lstStyle/>
          <a:p>
            <a:r>
              <a:rPr lang="el-GR" sz="1900" b="1" dirty="0" smtClean="0"/>
              <a:t>6. Προστασία τροφίμων από έντομα, τρωκτικά και άλλα ζώα</a:t>
            </a:r>
            <a:endParaRPr lang="el-GR" sz="1900" b="1" dirty="0"/>
          </a:p>
        </p:txBody>
      </p:sp>
      <p:sp>
        <p:nvSpPr>
          <p:cNvPr id="13" name="12 - TextBox"/>
          <p:cNvSpPr txBox="1"/>
          <p:nvPr/>
        </p:nvSpPr>
        <p:spPr>
          <a:xfrm>
            <a:off x="428596" y="5643578"/>
            <a:ext cx="8001056" cy="677108"/>
          </a:xfrm>
          <a:prstGeom prst="rect">
            <a:avLst/>
          </a:prstGeom>
          <a:noFill/>
        </p:spPr>
        <p:txBody>
          <a:bodyPr wrap="square" rtlCol="0">
            <a:spAutoFit/>
          </a:bodyPr>
          <a:lstStyle/>
          <a:p>
            <a:r>
              <a:rPr lang="el-GR" sz="1900" b="1" dirty="0" smtClean="0"/>
              <a:t>7. Τα απορρίμματα να φυλάσσονται σε κάδους με σκέπαστρο και έξω από τους χώρους εργασίας.</a:t>
            </a:r>
            <a:endParaRPr lang="el-GR" sz="19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0-#ppt_w/2"/>
                                          </p:val>
                                        </p:tav>
                                        <p:tav tm="100000">
                                          <p:val>
                                            <p:strVal val="#ppt_x"/>
                                          </p:val>
                                        </p:tav>
                                      </p:tavLst>
                                    </p:anim>
                                    <p:anim calcmode="lin" valueType="num">
                                      <p:cBhvr additive="base">
                                        <p:cTn id="3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0" fill="hold"/>
                                        <p:tgtEl>
                                          <p:spTgt spid="11"/>
                                        </p:tgtEl>
                                        <p:attrNameLst>
                                          <p:attrName>ppt_x</p:attrName>
                                        </p:attrNameLst>
                                      </p:cBhvr>
                                      <p:tavLst>
                                        <p:tav tm="0">
                                          <p:val>
                                            <p:strVal val="0-#ppt_w/2"/>
                                          </p:val>
                                        </p:tav>
                                        <p:tav tm="100000">
                                          <p:val>
                                            <p:strVal val="#ppt_x"/>
                                          </p:val>
                                        </p:tav>
                                      </p:tavLst>
                                    </p:anim>
                                    <p:anim calcmode="lin" valueType="num">
                                      <p:cBhvr additive="base">
                                        <p:cTn id="43"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1000" fill="hold"/>
                                        <p:tgtEl>
                                          <p:spTgt spid="12"/>
                                        </p:tgtEl>
                                        <p:attrNameLst>
                                          <p:attrName>ppt_x</p:attrName>
                                        </p:attrNameLst>
                                      </p:cBhvr>
                                      <p:tavLst>
                                        <p:tav tm="0">
                                          <p:val>
                                            <p:strVal val="0-#ppt_w/2"/>
                                          </p:val>
                                        </p:tav>
                                        <p:tav tm="100000">
                                          <p:val>
                                            <p:strVal val="#ppt_x"/>
                                          </p:val>
                                        </p:tav>
                                      </p:tavLst>
                                    </p:anim>
                                    <p:anim calcmode="lin" valueType="num">
                                      <p:cBhvr additive="base">
                                        <p:cTn id="4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1000" fill="hold"/>
                                        <p:tgtEl>
                                          <p:spTgt spid="13"/>
                                        </p:tgtEl>
                                        <p:attrNameLst>
                                          <p:attrName>ppt_x</p:attrName>
                                        </p:attrNameLst>
                                      </p:cBhvr>
                                      <p:tavLst>
                                        <p:tav tm="0">
                                          <p:val>
                                            <p:strVal val="0-#ppt_w/2"/>
                                          </p:val>
                                        </p:tav>
                                        <p:tav tm="100000">
                                          <p:val>
                                            <p:strVal val="#ppt_x"/>
                                          </p:val>
                                        </p:tav>
                                      </p:tavLst>
                                    </p:anim>
                                    <p:anim calcmode="lin" valueType="num">
                                      <p:cBhvr additive="base">
                                        <p:cTn id="5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214282" y="142852"/>
            <a:ext cx="8715436" cy="714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Οι 10 χρυσοί κανόνες του Π.Ο.Υ. για την ασφαλή προετοιμασία των τροφίμων</a:t>
            </a:r>
            <a:endParaRPr lang="el-GR" sz="2400" b="1" dirty="0">
              <a:solidFill>
                <a:schemeClr val="tx1"/>
              </a:solidFill>
            </a:endParaRPr>
          </a:p>
        </p:txBody>
      </p:sp>
      <p:sp>
        <p:nvSpPr>
          <p:cNvPr id="3" name="2 - Στρογγυλεμένο ορθογώνιο"/>
          <p:cNvSpPr/>
          <p:nvPr/>
        </p:nvSpPr>
        <p:spPr>
          <a:xfrm>
            <a:off x="285720" y="1214422"/>
            <a:ext cx="8643998" cy="450059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900"/>
          </a:p>
        </p:txBody>
      </p:sp>
      <p:sp>
        <p:nvSpPr>
          <p:cNvPr id="4" name="3 - TextBox"/>
          <p:cNvSpPr txBox="1"/>
          <p:nvPr/>
        </p:nvSpPr>
        <p:spPr>
          <a:xfrm>
            <a:off x="428596" y="1571612"/>
            <a:ext cx="8286808" cy="677108"/>
          </a:xfrm>
          <a:prstGeom prst="rect">
            <a:avLst/>
          </a:prstGeom>
          <a:noFill/>
        </p:spPr>
        <p:txBody>
          <a:bodyPr wrap="square" rtlCol="0">
            <a:spAutoFit/>
          </a:bodyPr>
          <a:lstStyle/>
          <a:p>
            <a:r>
              <a:rPr lang="el-GR" sz="1900" b="1" dirty="0" smtClean="0"/>
              <a:t>1. Επιλέξτε τρόφιμα που έχουν ασφαλή προετοιμασία (π.χ. αγοράστε παστεριωμένο γάλα αντί για νωπό)</a:t>
            </a:r>
            <a:endParaRPr lang="el-GR" sz="1900" b="1" dirty="0"/>
          </a:p>
        </p:txBody>
      </p:sp>
      <p:sp>
        <p:nvSpPr>
          <p:cNvPr id="5" name="4 - TextBox"/>
          <p:cNvSpPr txBox="1"/>
          <p:nvPr/>
        </p:nvSpPr>
        <p:spPr>
          <a:xfrm>
            <a:off x="428596" y="2285992"/>
            <a:ext cx="8429684" cy="969496"/>
          </a:xfrm>
          <a:prstGeom prst="rect">
            <a:avLst/>
          </a:prstGeom>
          <a:noFill/>
        </p:spPr>
        <p:txBody>
          <a:bodyPr wrap="square" rtlCol="0">
            <a:spAutoFit/>
          </a:bodyPr>
          <a:lstStyle/>
          <a:p>
            <a:r>
              <a:rPr lang="el-GR" sz="1900" b="1" dirty="0" smtClean="0"/>
              <a:t>2. Μαγειρέψτε καλά τα τρόφιμα (ιδιαίτερα κοτόπουλα, ερυθρά κρέατα και γάλα). Υπάρχει περίπτωση να είναι μολυσμένα με μικροοργανισμούς που προκαλούν λοιμώξεις</a:t>
            </a:r>
            <a:endParaRPr lang="el-GR" sz="1900" b="1" dirty="0"/>
          </a:p>
        </p:txBody>
      </p:sp>
      <p:sp>
        <p:nvSpPr>
          <p:cNvPr id="6" name="5 - TextBox"/>
          <p:cNvSpPr txBox="1"/>
          <p:nvPr/>
        </p:nvSpPr>
        <p:spPr>
          <a:xfrm>
            <a:off x="428596" y="3357562"/>
            <a:ext cx="8143932" cy="384721"/>
          </a:xfrm>
          <a:prstGeom prst="rect">
            <a:avLst/>
          </a:prstGeom>
          <a:noFill/>
        </p:spPr>
        <p:txBody>
          <a:bodyPr wrap="square" rtlCol="0">
            <a:spAutoFit/>
          </a:bodyPr>
          <a:lstStyle/>
          <a:p>
            <a:r>
              <a:rPr lang="el-GR" sz="1900" b="1" dirty="0" smtClean="0"/>
              <a:t>3. Καταναλώστε τα μαγειρεμένα τρόφιμα άμεσα (4 – 5 ώρες εκτός ψυγείου)</a:t>
            </a:r>
            <a:endParaRPr lang="el-GR" sz="1900" b="1" dirty="0"/>
          </a:p>
        </p:txBody>
      </p:sp>
      <p:sp>
        <p:nvSpPr>
          <p:cNvPr id="7" name="6 - TextBox"/>
          <p:cNvSpPr txBox="1"/>
          <p:nvPr/>
        </p:nvSpPr>
        <p:spPr>
          <a:xfrm>
            <a:off x="428596" y="3929066"/>
            <a:ext cx="8429684" cy="677108"/>
          </a:xfrm>
          <a:prstGeom prst="rect">
            <a:avLst/>
          </a:prstGeom>
          <a:noFill/>
        </p:spPr>
        <p:txBody>
          <a:bodyPr wrap="square" rtlCol="0">
            <a:spAutoFit/>
          </a:bodyPr>
          <a:lstStyle/>
          <a:p>
            <a:r>
              <a:rPr lang="el-GR" sz="1900" b="1" dirty="0" smtClean="0"/>
              <a:t>4. Διατηρείστε τα μαγειρεμένα τρόφιμα σωστά. (Το φαγητό να συντηρείτε σε θερμοκρασία μεγαλύτερη από 60</a:t>
            </a:r>
            <a:r>
              <a:rPr lang="el-GR" sz="1900" b="1" baseline="30000" dirty="0" smtClean="0"/>
              <a:t>ο</a:t>
            </a:r>
            <a:r>
              <a:rPr lang="el-GR" sz="1900" b="1" dirty="0" smtClean="0"/>
              <a:t> </a:t>
            </a:r>
            <a:r>
              <a:rPr lang="en-GB" sz="1900" b="1" dirty="0" smtClean="0"/>
              <a:t>C</a:t>
            </a:r>
            <a:r>
              <a:rPr lang="el-GR" sz="1900" b="1" dirty="0" smtClean="0"/>
              <a:t> ή μικρότερη των 10</a:t>
            </a:r>
            <a:r>
              <a:rPr lang="el-GR" sz="1900" b="1" baseline="30000" dirty="0" smtClean="0"/>
              <a:t>ο</a:t>
            </a:r>
            <a:r>
              <a:rPr lang="el-GR" sz="1900" b="1" dirty="0" smtClean="0"/>
              <a:t> </a:t>
            </a:r>
            <a:r>
              <a:rPr lang="en-GB" sz="1900" b="1" dirty="0" smtClean="0"/>
              <a:t>C</a:t>
            </a:r>
            <a:r>
              <a:rPr lang="el-GR" sz="1900" b="1" dirty="0" smtClean="0"/>
              <a:t>)</a:t>
            </a:r>
            <a:endParaRPr lang="el-GR" sz="1900" b="1" dirty="0"/>
          </a:p>
        </p:txBody>
      </p:sp>
      <p:sp>
        <p:nvSpPr>
          <p:cNvPr id="8" name="7 - TextBox"/>
          <p:cNvSpPr txBox="1"/>
          <p:nvPr/>
        </p:nvSpPr>
        <p:spPr>
          <a:xfrm>
            <a:off x="428596" y="4714884"/>
            <a:ext cx="8429684" cy="677108"/>
          </a:xfrm>
          <a:prstGeom prst="rect">
            <a:avLst/>
          </a:prstGeom>
          <a:noFill/>
        </p:spPr>
        <p:txBody>
          <a:bodyPr wrap="square" rtlCol="0">
            <a:spAutoFit/>
          </a:bodyPr>
          <a:lstStyle/>
          <a:p>
            <a:r>
              <a:rPr lang="el-GR" sz="1900" b="1" dirty="0" smtClean="0"/>
              <a:t>5. Αναθερμάνετε τα μαγειρεμένα τρόφιμα αποτελεσματικά (Όλα τα μέρη του τροφίμου θα πρέπει να θερμανθούν τουλάχιστον στους 70</a:t>
            </a:r>
            <a:r>
              <a:rPr lang="el-GR" sz="1900" b="1" baseline="30000" dirty="0" smtClean="0"/>
              <a:t>ο</a:t>
            </a:r>
            <a:r>
              <a:rPr lang="el-GR" sz="1900" b="1" dirty="0" smtClean="0"/>
              <a:t> </a:t>
            </a:r>
            <a:r>
              <a:rPr lang="en-GB" sz="1900" b="1" dirty="0" smtClean="0"/>
              <a:t>C</a:t>
            </a:r>
            <a:r>
              <a:rPr lang="el-GR" sz="1900" b="1" dirty="0" smtClean="0"/>
              <a:t>)</a:t>
            </a:r>
            <a:endParaRPr lang="el-GR" sz="19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0-#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0-#ppt_w/2"/>
                                          </p:val>
                                        </p:tav>
                                        <p:tav tm="100000">
                                          <p:val>
                                            <p:strVal val="#ppt_x"/>
                                          </p:val>
                                        </p:tav>
                                      </p:tavLst>
                                    </p:anim>
                                    <p:anim calcmode="lin" valueType="num">
                                      <p:cBhvr additive="base">
                                        <p:cTn id="3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0-#ppt_w/2"/>
                                          </p:val>
                                        </p:tav>
                                        <p:tav tm="100000">
                                          <p:val>
                                            <p:strVal val="#ppt_x"/>
                                          </p:val>
                                        </p:tav>
                                      </p:tavLst>
                                    </p:anim>
                                    <p:anim calcmode="lin" valueType="num">
                                      <p:cBhvr additive="base">
                                        <p:cTn id="3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000" fill="hold"/>
                                        <p:tgtEl>
                                          <p:spTgt spid="8"/>
                                        </p:tgtEl>
                                        <p:attrNameLst>
                                          <p:attrName>ppt_x</p:attrName>
                                        </p:attrNameLst>
                                      </p:cBhvr>
                                      <p:tavLst>
                                        <p:tav tm="0">
                                          <p:val>
                                            <p:strVal val="0-#ppt_w/2"/>
                                          </p:val>
                                        </p:tav>
                                        <p:tav tm="100000">
                                          <p:val>
                                            <p:strVal val="#ppt_x"/>
                                          </p:val>
                                        </p:tav>
                                      </p:tavLst>
                                    </p:anim>
                                    <p:anim calcmode="lin" valueType="num">
                                      <p:cBhvr additive="base">
                                        <p:cTn id="4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Στρογγυλεμένο ορθογώνιο"/>
          <p:cNvSpPr/>
          <p:nvPr/>
        </p:nvSpPr>
        <p:spPr>
          <a:xfrm>
            <a:off x="285720" y="1214422"/>
            <a:ext cx="8643998" cy="535785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900" b="1"/>
          </a:p>
        </p:txBody>
      </p:sp>
      <p:sp>
        <p:nvSpPr>
          <p:cNvPr id="4" name="3 - TextBox"/>
          <p:cNvSpPr txBox="1"/>
          <p:nvPr/>
        </p:nvSpPr>
        <p:spPr>
          <a:xfrm>
            <a:off x="428596" y="2857496"/>
            <a:ext cx="8429684" cy="969496"/>
          </a:xfrm>
          <a:prstGeom prst="rect">
            <a:avLst/>
          </a:prstGeom>
          <a:noFill/>
        </p:spPr>
        <p:txBody>
          <a:bodyPr wrap="square" rtlCol="0">
            <a:spAutoFit/>
          </a:bodyPr>
          <a:lstStyle/>
          <a:p>
            <a:r>
              <a:rPr lang="el-GR" sz="1900" b="1" dirty="0" smtClean="0"/>
              <a:t>7. Πλένετε συχνά και καλά τα χέρια σας. Μην ξεχνάτε ότι τα κατοικίδια ζώα (σκύλοι, γάτε, πτηνά κλπ) έχουν επικίνδυνα μικρόβια, τα οποία μπορούν μέσω των χεριών να περάσουν στα τρόφιμα</a:t>
            </a:r>
            <a:endParaRPr lang="el-GR" sz="1900" b="1" dirty="0"/>
          </a:p>
        </p:txBody>
      </p:sp>
      <p:sp>
        <p:nvSpPr>
          <p:cNvPr id="5" name="4 - TextBox"/>
          <p:cNvSpPr txBox="1"/>
          <p:nvPr/>
        </p:nvSpPr>
        <p:spPr>
          <a:xfrm>
            <a:off x="428596" y="3929066"/>
            <a:ext cx="8429684" cy="384721"/>
          </a:xfrm>
          <a:prstGeom prst="rect">
            <a:avLst/>
          </a:prstGeom>
          <a:noFill/>
        </p:spPr>
        <p:txBody>
          <a:bodyPr wrap="square" rtlCol="0">
            <a:spAutoFit/>
          </a:bodyPr>
          <a:lstStyle/>
          <a:p>
            <a:r>
              <a:rPr lang="el-GR" sz="1900" b="1" dirty="0" smtClean="0"/>
              <a:t>8. Διατηρείτε καθαρές όλες τις επιφάνειες της κουζίνας</a:t>
            </a:r>
            <a:endParaRPr lang="el-GR" sz="1900" b="1" dirty="0"/>
          </a:p>
        </p:txBody>
      </p:sp>
      <p:sp>
        <p:nvSpPr>
          <p:cNvPr id="6" name="5 - TextBox"/>
          <p:cNvSpPr txBox="1"/>
          <p:nvPr/>
        </p:nvSpPr>
        <p:spPr>
          <a:xfrm>
            <a:off x="428596" y="4357694"/>
            <a:ext cx="8429684" cy="969496"/>
          </a:xfrm>
          <a:prstGeom prst="rect">
            <a:avLst/>
          </a:prstGeom>
          <a:noFill/>
        </p:spPr>
        <p:txBody>
          <a:bodyPr wrap="square" rtlCol="0">
            <a:spAutoFit/>
          </a:bodyPr>
          <a:lstStyle/>
          <a:p>
            <a:r>
              <a:rPr lang="el-GR" sz="1900" b="1" dirty="0" smtClean="0"/>
              <a:t>9. Προστατέψτε τα τρόφιμα από έντομα, τρωκτικά και άλλα ζώα. Τα ζώα συχνά είναι φορείς παθογόνων μικροοργανισμών, οι οποίοι προκαλούν τροφικές δηλητηριάσεις</a:t>
            </a:r>
            <a:endParaRPr lang="el-GR" sz="1900" b="1" dirty="0"/>
          </a:p>
        </p:txBody>
      </p:sp>
      <p:sp>
        <p:nvSpPr>
          <p:cNvPr id="7" name="6 - TextBox"/>
          <p:cNvSpPr txBox="1"/>
          <p:nvPr/>
        </p:nvSpPr>
        <p:spPr>
          <a:xfrm>
            <a:off x="428596" y="5429264"/>
            <a:ext cx="8429684" cy="677108"/>
          </a:xfrm>
          <a:prstGeom prst="rect">
            <a:avLst/>
          </a:prstGeom>
          <a:noFill/>
        </p:spPr>
        <p:txBody>
          <a:bodyPr wrap="square" rtlCol="0">
            <a:spAutoFit/>
          </a:bodyPr>
          <a:lstStyle/>
          <a:p>
            <a:r>
              <a:rPr lang="el-GR" sz="1900" b="1" dirty="0" smtClean="0"/>
              <a:t>10. Χρησιμοποιείστε κατάλληλο νερό και, αν έχετε την οποιαδήποτε αμφιβολία, βράστε το προτού το χρησιμοποιήσετε</a:t>
            </a:r>
            <a:endParaRPr lang="el-GR" sz="1900" b="1" dirty="0"/>
          </a:p>
        </p:txBody>
      </p:sp>
      <p:sp>
        <p:nvSpPr>
          <p:cNvPr id="8" name="7 - Στρογγυλεμένο ορθογώνιο"/>
          <p:cNvSpPr/>
          <p:nvPr/>
        </p:nvSpPr>
        <p:spPr>
          <a:xfrm>
            <a:off x="214282" y="285728"/>
            <a:ext cx="8715436" cy="714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Οι 10 χρυσοί κανόνες του Π.Ο.Υ. για την ασφαλή προετοιμασία των τροφίμων</a:t>
            </a:r>
            <a:endParaRPr lang="el-GR" sz="2400" b="1" dirty="0">
              <a:solidFill>
                <a:schemeClr val="tx1"/>
              </a:solidFill>
            </a:endParaRPr>
          </a:p>
        </p:txBody>
      </p:sp>
      <p:sp>
        <p:nvSpPr>
          <p:cNvPr id="9" name="8 - TextBox"/>
          <p:cNvSpPr txBox="1"/>
          <p:nvPr/>
        </p:nvSpPr>
        <p:spPr>
          <a:xfrm>
            <a:off x="428596" y="1571612"/>
            <a:ext cx="8429684" cy="1261884"/>
          </a:xfrm>
          <a:prstGeom prst="rect">
            <a:avLst/>
          </a:prstGeom>
          <a:noFill/>
        </p:spPr>
        <p:txBody>
          <a:bodyPr wrap="square" rtlCol="0">
            <a:spAutoFit/>
          </a:bodyPr>
          <a:lstStyle/>
          <a:p>
            <a:r>
              <a:rPr lang="el-GR" sz="1900" b="1" dirty="0" smtClean="0"/>
              <a:t>6. Αποφύγετε την επαφή ωμών τροφίμων με μαγειρεμένα. Τα μαγειρεμένα τρόφιμα μπορεί να μολυνθούν (πχ όταν το ωμό κοτόπουλο προετοιμάζεται στην ίδια σανίδα και με το ίδιο μαχαίρι που κόβεται το ψημένο, τότε το ψημένο μολύνεται από τους μικροοργανισμούς που υπάρχουν στο ωμό κοτόπουλο)</a:t>
            </a:r>
            <a:endParaRPr lang="el-GR" sz="19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0-#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142976" y="1000108"/>
            <a:ext cx="6357982" cy="400110"/>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l-GR" sz="2000" dirty="0" smtClean="0"/>
              <a:t>Υγιεινή των τροφίμων είναι ιδιαίτερα σημαντική</a:t>
            </a:r>
            <a:endParaRPr lang="el-GR" sz="2000" dirty="0"/>
          </a:p>
        </p:txBody>
      </p:sp>
      <p:cxnSp>
        <p:nvCxnSpPr>
          <p:cNvPr id="6" name="5 - Ευθύγραμμο βέλος σύνδεσης"/>
          <p:cNvCxnSpPr/>
          <p:nvPr/>
        </p:nvCxnSpPr>
        <p:spPr>
          <a:xfrm rot="10800000" flipV="1">
            <a:off x="3357554" y="1643050"/>
            <a:ext cx="928694" cy="7858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a:off x="4286248" y="1643050"/>
            <a:ext cx="1143008" cy="7858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928662" y="2571744"/>
            <a:ext cx="2928958" cy="400110"/>
          </a:xfrm>
          <a:prstGeom prst="rect">
            <a:avLst/>
          </a:prstGeom>
          <a:solidFill>
            <a:srgbClr val="FFFF00"/>
          </a:solidFill>
          <a:ln>
            <a:solidFill>
              <a:schemeClr val="accent6">
                <a:lumMod val="40000"/>
                <a:lumOff val="60000"/>
              </a:schemeClr>
            </a:solidFill>
          </a:ln>
          <a:effectLst>
            <a:glow rad="101600">
              <a:srgbClr val="FFFF00">
                <a:alpha val="60000"/>
              </a:srgbClr>
            </a:glow>
          </a:effectLst>
        </p:spPr>
        <p:txBody>
          <a:bodyPr wrap="square" rtlCol="0">
            <a:spAutoFit/>
          </a:bodyPr>
          <a:lstStyle/>
          <a:p>
            <a:pPr algn="ctr"/>
            <a:r>
              <a:rPr lang="el-GR" sz="2000" dirty="0" smtClean="0"/>
              <a:t>Ζωή του ανθρώπου</a:t>
            </a:r>
            <a:endParaRPr lang="el-GR" sz="2000" dirty="0"/>
          </a:p>
        </p:txBody>
      </p:sp>
      <p:sp>
        <p:nvSpPr>
          <p:cNvPr id="12" name="11 - TextBox"/>
          <p:cNvSpPr txBox="1"/>
          <p:nvPr/>
        </p:nvSpPr>
        <p:spPr>
          <a:xfrm>
            <a:off x="4500562" y="2571744"/>
            <a:ext cx="2928958" cy="400110"/>
          </a:xfrm>
          <a:prstGeom prst="rect">
            <a:avLst/>
          </a:prstGeom>
          <a:solidFill>
            <a:srgbClr val="FFFF00"/>
          </a:solidFill>
          <a:effectLst>
            <a:glow rad="101600">
              <a:srgbClr val="FFFF00">
                <a:alpha val="60000"/>
              </a:srgbClr>
            </a:glow>
          </a:effectLst>
        </p:spPr>
        <p:txBody>
          <a:bodyPr wrap="square" rtlCol="0">
            <a:spAutoFit/>
          </a:bodyPr>
          <a:lstStyle/>
          <a:p>
            <a:pPr algn="ctr"/>
            <a:r>
              <a:rPr lang="el-GR" sz="2000" dirty="0" smtClean="0"/>
              <a:t>Κοινωνία</a:t>
            </a:r>
            <a:endParaRPr lang="el-GR" sz="2000" dirty="0"/>
          </a:p>
        </p:txBody>
      </p:sp>
      <p:pic>
        <p:nvPicPr>
          <p:cNvPr id="8" name="7 - Εικόνα" descr="food safety.jpg"/>
          <p:cNvPicPr>
            <a:picLocks noChangeAspect="1"/>
          </p:cNvPicPr>
          <p:nvPr/>
        </p:nvPicPr>
        <p:blipFill>
          <a:blip r:embed="rId2"/>
          <a:stretch>
            <a:fillRect/>
          </a:stretch>
        </p:blipFill>
        <p:spPr>
          <a:xfrm>
            <a:off x="1285852" y="3786190"/>
            <a:ext cx="6505705" cy="2157419"/>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1+#ppt_w/2"/>
                                          </p:val>
                                        </p:tav>
                                        <p:tav tm="100000">
                                          <p:val>
                                            <p:strVal val="#ppt_x"/>
                                          </p:val>
                                        </p:tav>
                                      </p:tavLst>
                                    </p:anim>
                                    <p:anim calcmode="lin" valueType="num">
                                      <p:cBhvr additive="base">
                                        <p:cTn id="3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amond(in)">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5143504" y="285728"/>
            <a:ext cx="3357586" cy="150019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2 - Έλλειψη"/>
          <p:cNvSpPr/>
          <p:nvPr/>
        </p:nvSpPr>
        <p:spPr>
          <a:xfrm>
            <a:off x="1214414" y="428604"/>
            <a:ext cx="2786082" cy="128588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1714480" y="857232"/>
            <a:ext cx="1785950" cy="400110"/>
          </a:xfrm>
          <a:prstGeom prst="rect">
            <a:avLst/>
          </a:prstGeom>
          <a:noFill/>
        </p:spPr>
        <p:txBody>
          <a:bodyPr wrap="square" rtlCol="0">
            <a:spAutoFit/>
          </a:bodyPr>
          <a:lstStyle/>
          <a:p>
            <a:pPr algn="ctr"/>
            <a:r>
              <a:rPr lang="el-GR" sz="2000" dirty="0" smtClean="0"/>
              <a:t>Τρόφιμα</a:t>
            </a:r>
            <a:endParaRPr lang="el-GR" sz="2000" dirty="0"/>
          </a:p>
        </p:txBody>
      </p:sp>
      <p:sp>
        <p:nvSpPr>
          <p:cNvPr id="5" name="4 - Δεξιό βέλος"/>
          <p:cNvSpPr/>
          <p:nvPr/>
        </p:nvSpPr>
        <p:spPr>
          <a:xfrm>
            <a:off x="4143372" y="1000108"/>
            <a:ext cx="85725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5286380" y="428604"/>
            <a:ext cx="3000396" cy="1200329"/>
          </a:xfrm>
          <a:prstGeom prst="rect">
            <a:avLst/>
          </a:prstGeom>
          <a:noFill/>
        </p:spPr>
        <p:txBody>
          <a:bodyPr wrap="square" rtlCol="0">
            <a:spAutoFit/>
          </a:bodyPr>
          <a:lstStyle/>
          <a:p>
            <a:pPr algn="ctr"/>
            <a:r>
              <a:rPr lang="el-GR" dirty="0" smtClean="0"/>
              <a:t>Προϊόντα φυτικής και </a:t>
            </a:r>
            <a:r>
              <a:rPr lang="el-GR" dirty="0" err="1" smtClean="0"/>
              <a:t>ζωϊκής</a:t>
            </a:r>
            <a:r>
              <a:rPr lang="el-GR" dirty="0" smtClean="0"/>
              <a:t> προέλευσης, που χρησιμοποιούνται για τη διατροφή του ανθρώπου</a:t>
            </a:r>
            <a:endParaRPr lang="el-GR" dirty="0"/>
          </a:p>
        </p:txBody>
      </p:sp>
      <p:sp>
        <p:nvSpPr>
          <p:cNvPr id="12" name="11 - Στρογγυλεμένο ορθογώνιο"/>
          <p:cNvSpPr/>
          <p:nvPr/>
        </p:nvSpPr>
        <p:spPr>
          <a:xfrm>
            <a:off x="285720" y="2928934"/>
            <a:ext cx="2357454" cy="57150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Φυτικής προέλευσης</a:t>
            </a:r>
            <a:endParaRPr lang="el-GR" dirty="0">
              <a:solidFill>
                <a:schemeClr val="tx1"/>
              </a:solidFill>
            </a:endParaRPr>
          </a:p>
        </p:txBody>
      </p:sp>
      <p:sp>
        <p:nvSpPr>
          <p:cNvPr id="13" name="12 - Στρογγυλεμένο ορθογώνιο"/>
          <p:cNvSpPr/>
          <p:nvPr/>
        </p:nvSpPr>
        <p:spPr>
          <a:xfrm>
            <a:off x="3571868" y="2857496"/>
            <a:ext cx="2428892" cy="6429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1"/>
                </a:solidFill>
              </a:rPr>
              <a:t>Ζωϊκής</a:t>
            </a:r>
            <a:r>
              <a:rPr lang="el-GR" dirty="0" smtClean="0">
                <a:solidFill>
                  <a:schemeClr val="tx1"/>
                </a:solidFill>
              </a:rPr>
              <a:t> προέλευσης</a:t>
            </a:r>
            <a:endParaRPr lang="el-GR" dirty="0">
              <a:solidFill>
                <a:schemeClr val="tx1"/>
              </a:solidFill>
            </a:endParaRPr>
          </a:p>
        </p:txBody>
      </p:sp>
      <p:sp>
        <p:nvSpPr>
          <p:cNvPr id="14" name="13 - Βέλος προς τα κάτω"/>
          <p:cNvSpPr/>
          <p:nvPr/>
        </p:nvSpPr>
        <p:spPr>
          <a:xfrm>
            <a:off x="1357290" y="3643314"/>
            <a:ext cx="28575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142844" y="4071942"/>
            <a:ext cx="3286116" cy="2428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Δημητριακά, όσπρια, πατάτες, ξηρή καρποί, φρούτα, λαχανικά και λίπη φυτικής προέλευσης (ελαιόλαδο, σπορέλαιο, μαργαρίνη)</a:t>
            </a:r>
            <a:endParaRPr lang="el-GR" dirty="0"/>
          </a:p>
        </p:txBody>
      </p:sp>
      <p:sp>
        <p:nvSpPr>
          <p:cNvPr id="17" name="16 - Βέλος προς τα κάτω"/>
          <p:cNvSpPr/>
          <p:nvPr/>
        </p:nvSpPr>
        <p:spPr>
          <a:xfrm>
            <a:off x="4714876" y="3643314"/>
            <a:ext cx="28575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Στρογγυλεμένο ορθογώνιο"/>
          <p:cNvSpPr/>
          <p:nvPr/>
        </p:nvSpPr>
        <p:spPr>
          <a:xfrm>
            <a:off x="3714744" y="4000504"/>
            <a:ext cx="2928958" cy="2428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Κρέας και εντόσθια ζώων, ψάρια, αυγά, το γάλα και τα προϊόντα του (βούτυρο, τυρί, γιαούρτι κλπ)</a:t>
            </a:r>
            <a:endParaRPr lang="el-GR" dirty="0"/>
          </a:p>
        </p:txBody>
      </p:sp>
      <p:sp>
        <p:nvSpPr>
          <p:cNvPr id="25" name="24 - Στρογγυλεμένο ορθογώνιο"/>
          <p:cNvSpPr/>
          <p:nvPr/>
        </p:nvSpPr>
        <p:spPr>
          <a:xfrm>
            <a:off x="6500826" y="2786058"/>
            <a:ext cx="2643174" cy="92869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Καρυκεύματα και ευφραντικά (καφές, τσάι κλπ)</a:t>
            </a:r>
            <a:endParaRPr lang="el-GR" dirty="0">
              <a:solidFill>
                <a:schemeClr val="tx1"/>
              </a:solidFill>
            </a:endParaRPr>
          </a:p>
        </p:txBody>
      </p:sp>
      <p:cxnSp>
        <p:nvCxnSpPr>
          <p:cNvPr id="21" name="20 - Ευθεία γραμμή σύνδεσης"/>
          <p:cNvCxnSpPr/>
          <p:nvPr/>
        </p:nvCxnSpPr>
        <p:spPr>
          <a:xfrm>
            <a:off x="1428728" y="2143116"/>
            <a:ext cx="6286544"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rot="5400000">
            <a:off x="1142976" y="2428868"/>
            <a:ext cx="571504"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 Ευθύγραμμο βέλος σύνδεσης"/>
          <p:cNvCxnSpPr/>
          <p:nvPr/>
        </p:nvCxnSpPr>
        <p:spPr>
          <a:xfrm rot="5400000">
            <a:off x="4358480" y="2428074"/>
            <a:ext cx="571504"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5400000">
            <a:off x="7430314" y="2428074"/>
            <a:ext cx="571504"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a:stCxn id="3" idx="4"/>
          </p:cNvCxnSpPr>
          <p:nvPr/>
        </p:nvCxnSpPr>
        <p:spPr>
          <a:xfrm rot="16200000" flipH="1">
            <a:off x="2411000" y="1910942"/>
            <a:ext cx="428628" cy="3571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amond(in)">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ppt_x"/>
                                          </p:val>
                                        </p:tav>
                                        <p:tav tm="100000">
                                          <p:val>
                                            <p:strVal val="#ppt_x"/>
                                          </p:val>
                                        </p:tav>
                                      </p:tavLst>
                                    </p:anim>
                                    <p:anim calcmode="lin" valueType="num">
                                      <p:cBhvr additive="base">
                                        <p:cTn id="3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checkerboard(across)">
                                      <p:cBhvr>
                                        <p:cTn id="41" dur="500"/>
                                        <p:tgtEl>
                                          <p:spTgt spid="34"/>
                                        </p:tgtEl>
                                      </p:cBhvr>
                                    </p:animEffect>
                                  </p:childTnLst>
                                </p:cTn>
                              </p:par>
                              <p:par>
                                <p:cTn id="42" presetID="5" presetClass="entr" presetSubtype="1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heckerboard(across)">
                                      <p:cBhvr>
                                        <p:cTn id="44" dur="500"/>
                                        <p:tgtEl>
                                          <p:spTgt spid="21"/>
                                        </p:tgtEl>
                                      </p:cBhvr>
                                    </p:animEffect>
                                  </p:childTnLst>
                                </p:cTn>
                              </p:par>
                              <p:par>
                                <p:cTn id="45" presetID="5" presetClass="entr" presetSubtype="1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heckerboard(across)">
                                      <p:cBhvr>
                                        <p:cTn id="47" dur="500"/>
                                        <p:tgtEl>
                                          <p:spTgt spid="23"/>
                                        </p:tgtEl>
                                      </p:cBhvr>
                                    </p:animEffect>
                                  </p:childTnLst>
                                </p:cTn>
                              </p:par>
                              <p:par>
                                <p:cTn id="48" presetID="5" presetClass="entr" presetSubtype="1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heckerboard(across)">
                                      <p:cBhvr>
                                        <p:cTn id="50" dur="500"/>
                                        <p:tgtEl>
                                          <p:spTgt spid="24"/>
                                        </p:tgtEl>
                                      </p:cBhvr>
                                    </p:animEffect>
                                  </p:childTnLst>
                                </p:cTn>
                              </p:par>
                              <p:par>
                                <p:cTn id="51" presetID="5" presetClass="entr" presetSubtype="1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checkerboard(across)">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1000" fill="hold"/>
                                        <p:tgtEl>
                                          <p:spTgt spid="12"/>
                                        </p:tgtEl>
                                        <p:attrNameLst>
                                          <p:attrName>ppt_x</p:attrName>
                                        </p:attrNameLst>
                                      </p:cBhvr>
                                      <p:tavLst>
                                        <p:tav tm="0">
                                          <p:val>
                                            <p:strVal val="0-#ppt_w/2"/>
                                          </p:val>
                                        </p:tav>
                                        <p:tav tm="100000">
                                          <p:val>
                                            <p:strVal val="#ppt_x"/>
                                          </p:val>
                                        </p:tav>
                                      </p:tavLst>
                                    </p:anim>
                                    <p:anim calcmode="lin" valueType="num">
                                      <p:cBhvr additive="base">
                                        <p:cTn id="5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1000" fill="hold"/>
                                        <p:tgtEl>
                                          <p:spTgt spid="14"/>
                                        </p:tgtEl>
                                        <p:attrNameLst>
                                          <p:attrName>ppt_x</p:attrName>
                                        </p:attrNameLst>
                                      </p:cBhvr>
                                      <p:tavLst>
                                        <p:tav tm="0">
                                          <p:val>
                                            <p:strVal val="0-#ppt_w/2"/>
                                          </p:val>
                                        </p:tav>
                                        <p:tav tm="100000">
                                          <p:val>
                                            <p:strVal val="#ppt_x"/>
                                          </p:val>
                                        </p:tav>
                                      </p:tavLst>
                                    </p:anim>
                                    <p:anim calcmode="lin" valueType="num">
                                      <p:cBhvr additive="base">
                                        <p:cTn id="6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1000" fill="hold"/>
                                        <p:tgtEl>
                                          <p:spTgt spid="16"/>
                                        </p:tgtEl>
                                        <p:attrNameLst>
                                          <p:attrName>ppt_x</p:attrName>
                                        </p:attrNameLst>
                                      </p:cBhvr>
                                      <p:tavLst>
                                        <p:tav tm="0">
                                          <p:val>
                                            <p:strVal val="#ppt_x"/>
                                          </p:val>
                                        </p:tav>
                                        <p:tav tm="100000">
                                          <p:val>
                                            <p:strVal val="#ppt_x"/>
                                          </p:val>
                                        </p:tav>
                                      </p:tavLst>
                                    </p:anim>
                                    <p:anim calcmode="lin" valueType="num">
                                      <p:cBhvr additive="base">
                                        <p:cTn id="71"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1000" fill="hold"/>
                                        <p:tgtEl>
                                          <p:spTgt spid="13"/>
                                        </p:tgtEl>
                                        <p:attrNameLst>
                                          <p:attrName>ppt_x</p:attrName>
                                        </p:attrNameLst>
                                      </p:cBhvr>
                                      <p:tavLst>
                                        <p:tav tm="0">
                                          <p:val>
                                            <p:strVal val="#ppt_x"/>
                                          </p:val>
                                        </p:tav>
                                        <p:tav tm="100000">
                                          <p:val>
                                            <p:strVal val="#ppt_x"/>
                                          </p:val>
                                        </p:tav>
                                      </p:tavLst>
                                    </p:anim>
                                    <p:anim calcmode="lin" valueType="num">
                                      <p:cBhvr additive="base">
                                        <p:cTn id="7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1000" fill="hold"/>
                                        <p:tgtEl>
                                          <p:spTgt spid="17"/>
                                        </p:tgtEl>
                                        <p:attrNameLst>
                                          <p:attrName>ppt_x</p:attrName>
                                        </p:attrNameLst>
                                      </p:cBhvr>
                                      <p:tavLst>
                                        <p:tav tm="0">
                                          <p:val>
                                            <p:strVal val="#ppt_x"/>
                                          </p:val>
                                        </p:tav>
                                        <p:tav tm="100000">
                                          <p:val>
                                            <p:strVal val="#ppt_x"/>
                                          </p:val>
                                        </p:tav>
                                      </p:tavLst>
                                    </p:anim>
                                    <p:anim calcmode="lin" valueType="num">
                                      <p:cBhvr additive="base">
                                        <p:cTn id="83"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1000" fill="hold"/>
                                        <p:tgtEl>
                                          <p:spTgt spid="18"/>
                                        </p:tgtEl>
                                        <p:attrNameLst>
                                          <p:attrName>ppt_x</p:attrName>
                                        </p:attrNameLst>
                                      </p:cBhvr>
                                      <p:tavLst>
                                        <p:tav tm="0">
                                          <p:val>
                                            <p:strVal val="#ppt_x"/>
                                          </p:val>
                                        </p:tav>
                                        <p:tav tm="100000">
                                          <p:val>
                                            <p:strVal val="#ppt_x"/>
                                          </p:val>
                                        </p:tav>
                                      </p:tavLst>
                                    </p:anim>
                                    <p:anim calcmode="lin" valueType="num">
                                      <p:cBhvr additive="base">
                                        <p:cTn id="89"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1000" fill="hold"/>
                                        <p:tgtEl>
                                          <p:spTgt spid="25"/>
                                        </p:tgtEl>
                                        <p:attrNameLst>
                                          <p:attrName>ppt_x</p:attrName>
                                        </p:attrNameLst>
                                      </p:cBhvr>
                                      <p:tavLst>
                                        <p:tav tm="0">
                                          <p:val>
                                            <p:strVal val="1+#ppt_w/2"/>
                                          </p:val>
                                        </p:tav>
                                        <p:tav tm="100000">
                                          <p:val>
                                            <p:strVal val="#ppt_x"/>
                                          </p:val>
                                        </p:tav>
                                      </p:tavLst>
                                    </p:anim>
                                    <p:anim calcmode="lin" valueType="num">
                                      <p:cBhvr additive="base">
                                        <p:cTn id="95"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p:bldP spid="5" grpId="0" animBg="1"/>
      <p:bldP spid="6" grpId="0"/>
      <p:bldP spid="12" grpId="0" animBg="1"/>
      <p:bldP spid="13" grpId="0" animBg="1"/>
      <p:bldP spid="14" grpId="0" animBg="1"/>
      <p:bldP spid="16" grpId="0" animBg="1"/>
      <p:bldP spid="17" grpId="0" animBg="1"/>
      <p:bldP spid="18"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8662" y="2857496"/>
            <a:ext cx="2714644" cy="85725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900" b="1" dirty="0" smtClean="0">
                <a:solidFill>
                  <a:schemeClr val="tx1"/>
                </a:solidFill>
              </a:rPr>
              <a:t>Αλλοίωση τροφίμων</a:t>
            </a:r>
            <a:endParaRPr lang="el-GR" sz="1900" b="1" dirty="0">
              <a:solidFill>
                <a:schemeClr val="tx1"/>
              </a:solidFill>
            </a:endParaRPr>
          </a:p>
        </p:txBody>
      </p:sp>
      <p:sp>
        <p:nvSpPr>
          <p:cNvPr id="3" name="2 - Δεξιό βέλος"/>
          <p:cNvSpPr/>
          <p:nvPr/>
        </p:nvSpPr>
        <p:spPr>
          <a:xfrm>
            <a:off x="3929058" y="3214686"/>
            <a:ext cx="28575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Στρογγυλεμένο ορθογώνιο"/>
          <p:cNvSpPr/>
          <p:nvPr/>
        </p:nvSpPr>
        <p:spPr>
          <a:xfrm>
            <a:off x="4500562" y="2285992"/>
            <a:ext cx="3786214" cy="17145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900" dirty="0" smtClean="0">
                <a:solidFill>
                  <a:schemeClr val="tx1"/>
                </a:solidFill>
              </a:rPr>
              <a:t>Η μεταβολή της σύστασης των τροφίμων, με αποτέλεσμα να γίνονται ανθυγιεινά και να επηρεάζεται η θρεπτική αξία και η όψη τους</a:t>
            </a:r>
            <a:endParaRPr lang="el-GR" sz="1900" dirty="0">
              <a:solidFill>
                <a:schemeClr val="tx1"/>
              </a:solidFill>
            </a:endParaRPr>
          </a:p>
        </p:txBody>
      </p:sp>
      <p:pic>
        <p:nvPicPr>
          <p:cNvPr id="5" name="4 - Εικόνα" descr="αλλοιωση_1.jpg"/>
          <p:cNvPicPr>
            <a:picLocks noChangeAspect="1"/>
          </p:cNvPicPr>
          <p:nvPr/>
        </p:nvPicPr>
        <p:blipFill>
          <a:blip r:embed="rId2"/>
          <a:stretch>
            <a:fillRect/>
          </a:stretch>
        </p:blipFill>
        <p:spPr>
          <a:xfrm>
            <a:off x="357158" y="285728"/>
            <a:ext cx="2057400" cy="2219325"/>
          </a:xfrm>
          <a:prstGeom prst="rect">
            <a:avLst/>
          </a:prstGeom>
        </p:spPr>
      </p:pic>
      <p:pic>
        <p:nvPicPr>
          <p:cNvPr id="6" name="5 - Εικόνα" descr="αλλοιωση_2.jpg"/>
          <p:cNvPicPr>
            <a:picLocks noChangeAspect="1"/>
          </p:cNvPicPr>
          <p:nvPr/>
        </p:nvPicPr>
        <p:blipFill>
          <a:blip r:embed="rId3"/>
          <a:stretch>
            <a:fillRect/>
          </a:stretch>
        </p:blipFill>
        <p:spPr>
          <a:xfrm>
            <a:off x="2571736" y="4409516"/>
            <a:ext cx="3976333" cy="2234194"/>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par>
                                <p:cTn id="26" presetID="5"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αλλοιωση_3.jpg"/>
          <p:cNvPicPr>
            <a:picLocks noChangeAspect="1"/>
          </p:cNvPicPr>
          <p:nvPr/>
        </p:nvPicPr>
        <p:blipFill>
          <a:blip r:embed="rId2"/>
          <a:stretch>
            <a:fillRect/>
          </a:stretch>
        </p:blipFill>
        <p:spPr>
          <a:xfrm>
            <a:off x="1071538" y="571480"/>
            <a:ext cx="7370328" cy="5429287"/>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642910" y="714356"/>
            <a:ext cx="7786742" cy="880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Όλα τα τρόφιμα υφίστανται αλλοιώσεις, άλλα σε </a:t>
            </a:r>
            <a:r>
              <a:rPr lang="el-GR" sz="2000" b="1" dirty="0" smtClean="0">
                <a:solidFill>
                  <a:schemeClr val="tx1"/>
                </a:solidFill>
              </a:rPr>
              <a:t>γρήγορο</a:t>
            </a:r>
            <a:r>
              <a:rPr lang="el-GR" sz="2000" dirty="0" smtClean="0">
                <a:solidFill>
                  <a:schemeClr val="tx1"/>
                </a:solidFill>
              </a:rPr>
              <a:t> ρυθμό και άλλα σε </a:t>
            </a:r>
            <a:r>
              <a:rPr lang="el-GR" sz="2000" b="1" dirty="0" smtClean="0">
                <a:solidFill>
                  <a:schemeClr val="tx1"/>
                </a:solidFill>
              </a:rPr>
              <a:t>αργό</a:t>
            </a:r>
            <a:endParaRPr lang="el-GR" sz="2000" b="1" dirty="0">
              <a:solidFill>
                <a:schemeClr val="tx1"/>
              </a:solidFill>
            </a:endParaRPr>
          </a:p>
        </p:txBody>
      </p:sp>
      <p:cxnSp>
        <p:nvCxnSpPr>
          <p:cNvPr id="3" name="2 - Ευθύγραμμο βέλος σύνδεσης"/>
          <p:cNvCxnSpPr/>
          <p:nvPr/>
        </p:nvCxnSpPr>
        <p:spPr>
          <a:xfrm rot="10800000" flipV="1">
            <a:off x="2786050" y="1785926"/>
            <a:ext cx="1714512" cy="714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3 - Στρογγυλεμένο ορθογώνιο"/>
          <p:cNvSpPr/>
          <p:nvPr/>
        </p:nvSpPr>
        <p:spPr>
          <a:xfrm>
            <a:off x="214282" y="2786058"/>
            <a:ext cx="3571900" cy="15716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Γρήγορος ρυθμός αλλοίωσης</a:t>
            </a:r>
          </a:p>
          <a:p>
            <a:pPr algn="ctr"/>
            <a:r>
              <a:rPr lang="el-GR" dirty="0" smtClean="0">
                <a:solidFill>
                  <a:schemeClr val="tx1"/>
                </a:solidFill>
              </a:rPr>
              <a:t>Ψάρι, κρέας, κοτόπουλο, γάλα, αυγά, φρούτα, λαχανικά</a:t>
            </a:r>
            <a:endParaRPr lang="el-GR" dirty="0">
              <a:solidFill>
                <a:schemeClr val="tx1"/>
              </a:solidFill>
            </a:endParaRPr>
          </a:p>
        </p:txBody>
      </p:sp>
      <p:cxnSp>
        <p:nvCxnSpPr>
          <p:cNvPr id="5" name="4 - Ευθύγραμμο βέλος σύνδεσης"/>
          <p:cNvCxnSpPr/>
          <p:nvPr/>
        </p:nvCxnSpPr>
        <p:spPr>
          <a:xfrm>
            <a:off x="4500562" y="1785926"/>
            <a:ext cx="1928826" cy="785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5 - Στρογγυλεμένο ορθογώνιο"/>
          <p:cNvSpPr/>
          <p:nvPr/>
        </p:nvSpPr>
        <p:spPr>
          <a:xfrm>
            <a:off x="5000628" y="2786058"/>
            <a:ext cx="3571900" cy="15716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Τρόφιμα που δεν αλλοιώνονται</a:t>
            </a:r>
          </a:p>
          <a:p>
            <a:pPr algn="ctr"/>
            <a:r>
              <a:rPr lang="el-GR" dirty="0" smtClean="0">
                <a:solidFill>
                  <a:schemeClr val="tx1"/>
                </a:solidFill>
              </a:rPr>
              <a:t>Ζάχαρη, ρύζι, αλεύρι, φασόλια</a:t>
            </a:r>
            <a:endParaRPr lang="el-GR" dirty="0">
              <a:solidFill>
                <a:schemeClr val="tx1"/>
              </a:solidFill>
            </a:endParaRPr>
          </a:p>
        </p:txBody>
      </p:sp>
      <p:sp>
        <p:nvSpPr>
          <p:cNvPr id="14" name="13 - Βέλος προς τα κάτω"/>
          <p:cNvSpPr/>
          <p:nvPr/>
        </p:nvSpPr>
        <p:spPr>
          <a:xfrm>
            <a:off x="1571604" y="4500570"/>
            <a:ext cx="357190"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Βέλος προς τα κάτω"/>
          <p:cNvSpPr/>
          <p:nvPr/>
        </p:nvSpPr>
        <p:spPr>
          <a:xfrm>
            <a:off x="6715140" y="4429132"/>
            <a:ext cx="357190"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214282" y="4929198"/>
            <a:ext cx="3571900" cy="7858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Πρέπει να δίνεται ιδιαίτερη φροντίδα κατά τη συντήρησή τους</a:t>
            </a:r>
            <a:endParaRPr lang="el-GR" dirty="0">
              <a:solidFill>
                <a:schemeClr val="tx1"/>
              </a:solidFill>
            </a:endParaRPr>
          </a:p>
        </p:txBody>
      </p:sp>
      <p:sp>
        <p:nvSpPr>
          <p:cNvPr id="17" name="16 - Στρογγυλεμένο ορθογώνιο"/>
          <p:cNvSpPr/>
          <p:nvPr/>
        </p:nvSpPr>
        <p:spPr>
          <a:xfrm>
            <a:off x="5072066" y="4857760"/>
            <a:ext cx="3857652" cy="100013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Έχουν χαμηλή περιεκτικότητα σε υγρασία και διατηρούνται για μεγάλο χρονικό διάστημα</a:t>
            </a:r>
            <a:endParaRPr lang="el-GR" dirty="0">
              <a:solidFill>
                <a:schemeClr val="tx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0-#ppt_w/2"/>
                                          </p:val>
                                        </p:tav>
                                        <p:tav tm="100000">
                                          <p:val>
                                            <p:strVal val="#ppt_x"/>
                                          </p:val>
                                        </p:tav>
                                      </p:tavLst>
                                    </p:anim>
                                    <p:anim calcmode="lin" valueType="num">
                                      <p:cBhvr additive="base">
                                        <p:cTn id="2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heckerboard(across)">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1000" fill="hold"/>
                                        <p:tgtEl>
                                          <p:spTgt spid="17"/>
                                        </p:tgtEl>
                                        <p:attrNameLst>
                                          <p:attrName>ppt_x</p:attrName>
                                        </p:attrNameLst>
                                      </p:cBhvr>
                                      <p:tavLst>
                                        <p:tav tm="0">
                                          <p:val>
                                            <p:strVal val="#ppt_x"/>
                                          </p:val>
                                        </p:tav>
                                        <p:tav tm="100000">
                                          <p:val>
                                            <p:strVal val="#ppt_x"/>
                                          </p:val>
                                        </p:tav>
                                      </p:tavLst>
                                    </p:anim>
                                    <p:anim calcmode="lin" valueType="num">
                                      <p:cBhvr additive="base">
                                        <p:cTn id="51"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142844" y="214290"/>
            <a:ext cx="8858312" cy="100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rPr>
              <a:t>Η αλλοίωση των τροφίμων είναι πολύπλοκο φαινόμενο και για να δημιουργηθεί συμβάλλουν πολλοί παράγοντες</a:t>
            </a:r>
            <a:endParaRPr lang="el-GR" sz="2000" b="1" dirty="0">
              <a:solidFill>
                <a:schemeClr val="tx1"/>
              </a:solidFill>
            </a:endParaRPr>
          </a:p>
        </p:txBody>
      </p:sp>
      <p:sp>
        <p:nvSpPr>
          <p:cNvPr id="3" name="2 - Στρογγυλεμένο ορθογώνιο"/>
          <p:cNvSpPr/>
          <p:nvPr/>
        </p:nvSpPr>
        <p:spPr>
          <a:xfrm>
            <a:off x="142844" y="1357298"/>
            <a:ext cx="8715436" cy="17145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l-GR" sz="2000" b="1" dirty="0" smtClean="0">
                <a:solidFill>
                  <a:schemeClr val="tx1"/>
                </a:solidFill>
              </a:rPr>
              <a:t>Μικροοργανισμοί</a:t>
            </a:r>
          </a:p>
          <a:p>
            <a:r>
              <a:rPr lang="el-GR" sz="2000" dirty="0" smtClean="0">
                <a:solidFill>
                  <a:schemeClr val="tx1"/>
                </a:solidFill>
              </a:rPr>
              <a:t>     - Βακτήρια, μύκητες και κυρίως ζυμομύκητες.</a:t>
            </a:r>
          </a:p>
          <a:p>
            <a:r>
              <a:rPr lang="el-GR" sz="2000" dirty="0" smtClean="0">
                <a:solidFill>
                  <a:schemeClr val="tx1"/>
                </a:solidFill>
              </a:rPr>
              <a:t>     - Σε κατάλληλες συνθήκες υγρασίας και θερμοκρασίας, αναπτύσσονται και αλλοιώνουν τα τρόφιμα, βλάπτοντας την υγεία του ανθρώπου </a:t>
            </a:r>
          </a:p>
          <a:p>
            <a:pPr marL="342900" indent="-342900"/>
            <a:endParaRPr lang="el-GR" sz="2000" b="1" dirty="0">
              <a:solidFill>
                <a:schemeClr val="tx1"/>
              </a:solidFill>
            </a:endParaRPr>
          </a:p>
        </p:txBody>
      </p:sp>
      <p:pic>
        <p:nvPicPr>
          <p:cNvPr id="7" name="6 - Εικόνα" descr="μικροοργανισμοι.jpg"/>
          <p:cNvPicPr>
            <a:picLocks noChangeAspect="1"/>
          </p:cNvPicPr>
          <p:nvPr/>
        </p:nvPicPr>
        <p:blipFill>
          <a:blip r:embed="rId2"/>
          <a:stretch>
            <a:fillRect/>
          </a:stretch>
        </p:blipFill>
        <p:spPr>
          <a:xfrm>
            <a:off x="1142976" y="3143248"/>
            <a:ext cx="6572271" cy="32861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μικροοργανισμοι2.jpg"/>
          <p:cNvPicPr>
            <a:picLocks noChangeAspect="1"/>
          </p:cNvPicPr>
          <p:nvPr/>
        </p:nvPicPr>
        <p:blipFill>
          <a:blip r:embed="rId2"/>
          <a:stretch>
            <a:fillRect/>
          </a:stretch>
        </p:blipFill>
        <p:spPr>
          <a:xfrm>
            <a:off x="0" y="2071678"/>
            <a:ext cx="4257675" cy="3067050"/>
          </a:xfrm>
          <a:prstGeom prst="rect">
            <a:avLst/>
          </a:prstGeom>
        </p:spPr>
      </p:pic>
      <p:sp>
        <p:nvSpPr>
          <p:cNvPr id="2" name="1 - Έλλειψη"/>
          <p:cNvSpPr/>
          <p:nvPr/>
        </p:nvSpPr>
        <p:spPr>
          <a:xfrm>
            <a:off x="500034" y="0"/>
            <a:ext cx="7929618" cy="278605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900" dirty="0" smtClean="0">
                <a:solidFill>
                  <a:schemeClr val="tx1"/>
                </a:solidFill>
              </a:rPr>
              <a:t>Τα </a:t>
            </a:r>
            <a:r>
              <a:rPr lang="el-GR" sz="1900" b="1" dirty="0" smtClean="0">
                <a:solidFill>
                  <a:schemeClr val="tx1"/>
                </a:solidFill>
              </a:rPr>
              <a:t>ζωικής προέλευσης</a:t>
            </a:r>
            <a:r>
              <a:rPr lang="el-GR" sz="1900" dirty="0" smtClean="0">
                <a:solidFill>
                  <a:schemeClr val="tx1"/>
                </a:solidFill>
              </a:rPr>
              <a:t> τρόφιμα και τα προϊόντα τους, είναι δυνατόν να μεταφέρουν παθογόνους μικροοργανισμούς. Είναι δηλαδή τα ίδια τα ζώα και τα τρόφιμα που λαμβάνονται από αυτά πηγές μόλυνσης (πχ το γάλα από αιγοπρόβατα που πάσχουν από μελιταίο πυρετό περιέχει </a:t>
            </a:r>
            <a:r>
              <a:rPr lang="el-GR" sz="1900" dirty="0" err="1" smtClean="0">
                <a:solidFill>
                  <a:schemeClr val="tx1"/>
                </a:solidFill>
              </a:rPr>
              <a:t>βρουκέλλες</a:t>
            </a:r>
            <a:r>
              <a:rPr lang="el-GR" sz="1900" dirty="0" smtClean="0">
                <a:solidFill>
                  <a:schemeClr val="tx1"/>
                </a:solidFill>
              </a:rPr>
              <a:t> και τα αυγά από μολυσμένα πουλερικά περιέχουν </a:t>
            </a:r>
            <a:r>
              <a:rPr lang="el-GR" sz="1900" dirty="0" err="1" smtClean="0">
                <a:solidFill>
                  <a:schemeClr val="tx1"/>
                </a:solidFill>
              </a:rPr>
              <a:t>σαλμονέλλες</a:t>
            </a:r>
            <a:r>
              <a:rPr lang="el-GR" sz="1900" dirty="0" smtClean="0">
                <a:solidFill>
                  <a:schemeClr val="tx1"/>
                </a:solidFill>
              </a:rPr>
              <a:t>)</a:t>
            </a:r>
            <a:endParaRPr lang="el-GR" sz="1900" dirty="0">
              <a:solidFill>
                <a:schemeClr val="tx1"/>
              </a:solidFill>
            </a:endParaRPr>
          </a:p>
        </p:txBody>
      </p:sp>
      <p:pic>
        <p:nvPicPr>
          <p:cNvPr id="6" name="5 - Εικόνα" descr="μικροοργανισμοι4.jpg"/>
          <p:cNvPicPr>
            <a:picLocks noChangeAspect="1"/>
          </p:cNvPicPr>
          <p:nvPr/>
        </p:nvPicPr>
        <p:blipFill>
          <a:blip r:embed="rId3"/>
          <a:stretch>
            <a:fillRect/>
          </a:stretch>
        </p:blipFill>
        <p:spPr>
          <a:xfrm>
            <a:off x="4429124" y="5029200"/>
            <a:ext cx="2505075" cy="1828800"/>
          </a:xfrm>
          <a:prstGeom prst="rect">
            <a:avLst/>
          </a:prstGeom>
        </p:spPr>
      </p:pic>
      <p:sp>
        <p:nvSpPr>
          <p:cNvPr id="3" name="2 - Έλλειψη"/>
          <p:cNvSpPr/>
          <p:nvPr/>
        </p:nvSpPr>
        <p:spPr>
          <a:xfrm>
            <a:off x="5572132" y="2786058"/>
            <a:ext cx="3357586" cy="24288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900" dirty="0" smtClean="0">
                <a:solidFill>
                  <a:schemeClr val="tx1"/>
                </a:solidFill>
              </a:rPr>
              <a:t>Τα </a:t>
            </a:r>
            <a:r>
              <a:rPr lang="el-GR" sz="1900" b="1" dirty="0" smtClean="0">
                <a:solidFill>
                  <a:schemeClr val="tx1"/>
                </a:solidFill>
              </a:rPr>
              <a:t>φυτικής προέλευσης τρόφιμα</a:t>
            </a:r>
            <a:r>
              <a:rPr lang="el-GR" sz="1900" dirty="0" smtClean="0">
                <a:solidFill>
                  <a:schemeClr val="tx1"/>
                </a:solidFill>
              </a:rPr>
              <a:t>, μολύνονται από το έδαφος (κοπριά, λιπάσματα κλπ)</a:t>
            </a:r>
            <a:endParaRPr lang="el-GR" sz="1900" dirty="0">
              <a:solidFill>
                <a:schemeClr val="tx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par>
                                <p:cTn id="18" presetID="5"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Στρογγυλεμένο ορθογώνιο"/>
          <p:cNvSpPr/>
          <p:nvPr/>
        </p:nvSpPr>
        <p:spPr>
          <a:xfrm>
            <a:off x="285688" y="571480"/>
            <a:ext cx="8858312" cy="17145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l-GR" sz="2000" b="1" dirty="0" smtClean="0">
                <a:solidFill>
                  <a:schemeClr val="tx1"/>
                </a:solidFill>
              </a:rPr>
              <a:t>2.  Η δράση των ενζύμων</a:t>
            </a:r>
          </a:p>
          <a:p>
            <a:r>
              <a:rPr lang="el-GR" sz="2000" dirty="0" smtClean="0">
                <a:solidFill>
                  <a:schemeClr val="tx1"/>
                </a:solidFill>
              </a:rPr>
              <a:t>     Τα ένζυμα εξακολουθούν να υπάρχουν μετά τη θανάτωση του ζώου ή τη συγκομιδή φρούτων και λαχανικών. Όσον αφορά τα φρούτα, τα ένζυμα είναι χρήσιμα μετά τη συγκομιδή, ωστόσο εάν παραμείνουν για μεγάλο χρονικό διάστημα, τα φρούτα υπερωριμάζουν και αλλοιώνονται.</a:t>
            </a:r>
          </a:p>
          <a:p>
            <a:pPr marL="342900" indent="-342900"/>
            <a:endParaRPr lang="el-GR" sz="2000" b="1" dirty="0">
              <a:solidFill>
                <a:schemeClr val="tx1"/>
              </a:solidFill>
            </a:endParaRPr>
          </a:p>
        </p:txBody>
      </p:sp>
      <p:pic>
        <p:nvPicPr>
          <p:cNvPr id="6" name="5 - Εικόνα" descr="ενζυμα.jpeg"/>
          <p:cNvPicPr>
            <a:picLocks noChangeAspect="1"/>
          </p:cNvPicPr>
          <p:nvPr/>
        </p:nvPicPr>
        <p:blipFill>
          <a:blip r:embed="rId2"/>
          <a:stretch>
            <a:fillRect/>
          </a:stretch>
        </p:blipFill>
        <p:spPr>
          <a:xfrm>
            <a:off x="1571604" y="2571744"/>
            <a:ext cx="5643602" cy="3764239"/>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914</Words>
  <Application>Microsoft Office PowerPoint</Application>
  <PresentationFormat>Προβολή στην οθόνη (4:3)</PresentationFormat>
  <Paragraphs>69</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5.2 Υγιεινή των τροφίμων</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 Υγιεινή των τροφίμων</dc:title>
  <dc:creator>andri</dc:creator>
  <cp:lastModifiedBy>andri</cp:lastModifiedBy>
  <cp:revision>72</cp:revision>
  <dcterms:created xsi:type="dcterms:W3CDTF">2024-01-06T16:09:42Z</dcterms:created>
  <dcterms:modified xsi:type="dcterms:W3CDTF">2024-01-07T14:00:15Z</dcterms:modified>
</cp:coreProperties>
</file>