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57"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Manouk" initials="CM" lastIdx="1" clrIdx="0">
    <p:extLst>
      <p:ext uri="{19B8F6BF-5375-455C-9EA6-DF929625EA0E}">
        <p15:presenceInfo xmlns:p15="http://schemas.microsoft.com/office/powerpoint/2012/main" xmlns="" userId="139cb975333f4f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8" d="100"/>
          <a:sy n="88" d="100"/>
        </p:scale>
        <p:origin x="-32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19T11:05:51.013" idx="1">
    <p:pos x="10" y="10"/>
    <p:text/>
    <p:extLst>
      <p:ext uri="{C676402C-5697-4E1C-873F-D02D1690AC5C}">
        <p15:threadingInfo xmlns:p15="http://schemas.microsoft.com/office/powerpoint/2012/main" xmlns=""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DEECE-A7DC-45A0-B323-B08EA260C2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xmlns="" id="{4498DD2F-C3C9-4D30-BE6A-6251C09E2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xmlns="" id="{FDFF716D-59BE-42CE-86BF-4DBFEEAF9DE8}"/>
              </a:ext>
            </a:extLst>
          </p:cNvPr>
          <p:cNvSpPr>
            <a:spLocks noGrp="1"/>
          </p:cNvSpPr>
          <p:nvPr>
            <p:ph type="dt" sz="half" idx="10"/>
          </p:nvPr>
        </p:nvSpPr>
        <p:spPr/>
        <p:txBody>
          <a:bodyPr/>
          <a:lstStyle/>
          <a:p>
            <a:fld id="{4CF56EF6-8969-4457-B555-F9B57658ED50}" type="datetimeFigureOut">
              <a:rPr lang="el-GR" smtClean="0"/>
              <a:pPr/>
              <a:t>19/2/2023</a:t>
            </a:fld>
            <a:endParaRPr lang="el-GR"/>
          </a:p>
        </p:txBody>
      </p:sp>
      <p:sp>
        <p:nvSpPr>
          <p:cNvPr id="5" name="Footer Placeholder 4">
            <a:extLst>
              <a:ext uri="{FF2B5EF4-FFF2-40B4-BE49-F238E27FC236}">
                <a16:creationId xmlns:a16="http://schemas.microsoft.com/office/drawing/2014/main" xmlns="" id="{DC995CE4-8006-450F-B5C6-1DF14B226DF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36235FC9-FB8F-43A5-9B72-E8DBF3265DFA}"/>
              </a:ext>
            </a:extLst>
          </p:cNvPr>
          <p:cNvSpPr>
            <a:spLocks noGrp="1"/>
          </p:cNvSpPr>
          <p:nvPr>
            <p:ph type="sldNum" sz="quarter" idx="12"/>
          </p:nvPr>
        </p:nvSpPr>
        <p:spPr/>
        <p:txBody>
          <a:bodyPr/>
          <a:lstStyle/>
          <a:p>
            <a:fld id="{5F349A96-3CBE-4A80-8320-9F7F217B1715}" type="slidenum">
              <a:rPr lang="el-GR" smtClean="0"/>
              <a:pPr/>
              <a:t>‹#›</a:t>
            </a:fld>
            <a:endParaRPr lang="el-GR"/>
          </a:p>
        </p:txBody>
      </p:sp>
    </p:spTree>
    <p:extLst>
      <p:ext uri="{BB962C8B-B14F-4D97-AF65-F5344CB8AC3E}">
        <p14:creationId xmlns:p14="http://schemas.microsoft.com/office/powerpoint/2010/main" xmlns="" val="206946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D103FF-7C6C-4A71-9B04-C6A37B1A4096}"/>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923E6F92-D41B-45C4-9E24-167D4144DD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4F1DF8CB-5831-4B87-AE89-CB27B84360B0}"/>
              </a:ext>
            </a:extLst>
          </p:cNvPr>
          <p:cNvSpPr>
            <a:spLocks noGrp="1"/>
          </p:cNvSpPr>
          <p:nvPr>
            <p:ph type="dt" sz="half" idx="10"/>
          </p:nvPr>
        </p:nvSpPr>
        <p:spPr/>
        <p:txBody>
          <a:bodyPr/>
          <a:lstStyle/>
          <a:p>
            <a:fld id="{4CF56EF6-8969-4457-B555-F9B57658ED50}" type="datetimeFigureOut">
              <a:rPr lang="el-GR" smtClean="0"/>
              <a:pPr/>
              <a:t>19/2/2023</a:t>
            </a:fld>
            <a:endParaRPr lang="el-GR"/>
          </a:p>
        </p:txBody>
      </p:sp>
      <p:sp>
        <p:nvSpPr>
          <p:cNvPr id="5" name="Footer Placeholder 4">
            <a:extLst>
              <a:ext uri="{FF2B5EF4-FFF2-40B4-BE49-F238E27FC236}">
                <a16:creationId xmlns:a16="http://schemas.microsoft.com/office/drawing/2014/main" xmlns="" id="{99D183B3-9645-4211-94D6-B48ED264FAC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14C8D9C3-73C2-4515-8932-0E1F65A610AF}"/>
              </a:ext>
            </a:extLst>
          </p:cNvPr>
          <p:cNvSpPr>
            <a:spLocks noGrp="1"/>
          </p:cNvSpPr>
          <p:nvPr>
            <p:ph type="sldNum" sz="quarter" idx="12"/>
          </p:nvPr>
        </p:nvSpPr>
        <p:spPr/>
        <p:txBody>
          <a:bodyPr/>
          <a:lstStyle/>
          <a:p>
            <a:fld id="{5F349A96-3CBE-4A80-8320-9F7F217B1715}" type="slidenum">
              <a:rPr lang="el-GR" smtClean="0"/>
              <a:pPr/>
              <a:t>‹#›</a:t>
            </a:fld>
            <a:endParaRPr lang="el-GR"/>
          </a:p>
        </p:txBody>
      </p:sp>
    </p:spTree>
    <p:extLst>
      <p:ext uri="{BB962C8B-B14F-4D97-AF65-F5344CB8AC3E}">
        <p14:creationId xmlns:p14="http://schemas.microsoft.com/office/powerpoint/2010/main" xmlns="" val="9517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B1DFCEE-7180-4D98-9BA1-20F47CB602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xmlns="" id="{169EAE36-C970-43B2-8BEF-6B7BD7FF8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1695B64D-1E31-4568-AF0F-326FEAD8F7BB}"/>
              </a:ext>
            </a:extLst>
          </p:cNvPr>
          <p:cNvSpPr>
            <a:spLocks noGrp="1"/>
          </p:cNvSpPr>
          <p:nvPr>
            <p:ph type="dt" sz="half" idx="10"/>
          </p:nvPr>
        </p:nvSpPr>
        <p:spPr/>
        <p:txBody>
          <a:bodyPr/>
          <a:lstStyle/>
          <a:p>
            <a:fld id="{4CF56EF6-8969-4457-B555-F9B57658ED50}" type="datetimeFigureOut">
              <a:rPr lang="el-GR" smtClean="0"/>
              <a:pPr/>
              <a:t>19/2/2023</a:t>
            </a:fld>
            <a:endParaRPr lang="el-GR"/>
          </a:p>
        </p:txBody>
      </p:sp>
      <p:sp>
        <p:nvSpPr>
          <p:cNvPr id="5" name="Footer Placeholder 4">
            <a:extLst>
              <a:ext uri="{FF2B5EF4-FFF2-40B4-BE49-F238E27FC236}">
                <a16:creationId xmlns:a16="http://schemas.microsoft.com/office/drawing/2014/main" xmlns="" id="{53FA94C2-4EE5-4753-9AA8-F80F18C27D2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A4D91B2E-872A-4D04-9D76-A409AB956557}"/>
              </a:ext>
            </a:extLst>
          </p:cNvPr>
          <p:cNvSpPr>
            <a:spLocks noGrp="1"/>
          </p:cNvSpPr>
          <p:nvPr>
            <p:ph type="sldNum" sz="quarter" idx="12"/>
          </p:nvPr>
        </p:nvSpPr>
        <p:spPr/>
        <p:txBody>
          <a:bodyPr/>
          <a:lstStyle/>
          <a:p>
            <a:fld id="{5F349A96-3CBE-4A80-8320-9F7F217B1715}" type="slidenum">
              <a:rPr lang="el-GR" smtClean="0"/>
              <a:pPr/>
              <a:t>‹#›</a:t>
            </a:fld>
            <a:endParaRPr lang="el-GR"/>
          </a:p>
        </p:txBody>
      </p:sp>
    </p:spTree>
    <p:extLst>
      <p:ext uri="{BB962C8B-B14F-4D97-AF65-F5344CB8AC3E}">
        <p14:creationId xmlns:p14="http://schemas.microsoft.com/office/powerpoint/2010/main" xmlns="" val="393319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39AEE-2E6A-4619-9D09-75587F283B3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73BF8C19-D6C3-4931-BDC5-555BAB2DF1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F17CBE42-C6A5-4D23-8CC7-0D1C6CAB2A14}"/>
              </a:ext>
            </a:extLst>
          </p:cNvPr>
          <p:cNvSpPr>
            <a:spLocks noGrp="1"/>
          </p:cNvSpPr>
          <p:nvPr>
            <p:ph type="dt" sz="half" idx="10"/>
          </p:nvPr>
        </p:nvSpPr>
        <p:spPr/>
        <p:txBody>
          <a:bodyPr/>
          <a:lstStyle/>
          <a:p>
            <a:fld id="{4CF56EF6-8969-4457-B555-F9B57658ED50}" type="datetimeFigureOut">
              <a:rPr lang="el-GR" smtClean="0"/>
              <a:pPr/>
              <a:t>19/2/2023</a:t>
            </a:fld>
            <a:endParaRPr lang="el-GR"/>
          </a:p>
        </p:txBody>
      </p:sp>
      <p:sp>
        <p:nvSpPr>
          <p:cNvPr id="5" name="Footer Placeholder 4">
            <a:extLst>
              <a:ext uri="{FF2B5EF4-FFF2-40B4-BE49-F238E27FC236}">
                <a16:creationId xmlns:a16="http://schemas.microsoft.com/office/drawing/2014/main" xmlns="" id="{BAA48739-07AE-4CCE-9CED-1EBC80C9C7D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854CE2FA-EF88-43DD-86CC-899DEEADA478}"/>
              </a:ext>
            </a:extLst>
          </p:cNvPr>
          <p:cNvSpPr>
            <a:spLocks noGrp="1"/>
          </p:cNvSpPr>
          <p:nvPr>
            <p:ph type="sldNum" sz="quarter" idx="12"/>
          </p:nvPr>
        </p:nvSpPr>
        <p:spPr/>
        <p:txBody>
          <a:bodyPr/>
          <a:lstStyle/>
          <a:p>
            <a:fld id="{5F349A96-3CBE-4A80-8320-9F7F217B1715}" type="slidenum">
              <a:rPr lang="el-GR" smtClean="0"/>
              <a:pPr/>
              <a:t>‹#›</a:t>
            </a:fld>
            <a:endParaRPr lang="el-GR"/>
          </a:p>
        </p:txBody>
      </p:sp>
    </p:spTree>
    <p:extLst>
      <p:ext uri="{BB962C8B-B14F-4D97-AF65-F5344CB8AC3E}">
        <p14:creationId xmlns:p14="http://schemas.microsoft.com/office/powerpoint/2010/main" xmlns="" val="216887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0FBDC-D65F-4459-9F91-EA0038EDEC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xmlns="" id="{AD59BD68-53F5-4E80-B8A4-DE54122B96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DC51FFB-516F-4541-BCD0-B9902289A78E}"/>
              </a:ext>
            </a:extLst>
          </p:cNvPr>
          <p:cNvSpPr>
            <a:spLocks noGrp="1"/>
          </p:cNvSpPr>
          <p:nvPr>
            <p:ph type="dt" sz="half" idx="10"/>
          </p:nvPr>
        </p:nvSpPr>
        <p:spPr/>
        <p:txBody>
          <a:bodyPr/>
          <a:lstStyle/>
          <a:p>
            <a:fld id="{4CF56EF6-8969-4457-B555-F9B57658ED50}" type="datetimeFigureOut">
              <a:rPr lang="el-GR" smtClean="0"/>
              <a:pPr/>
              <a:t>19/2/2023</a:t>
            </a:fld>
            <a:endParaRPr lang="el-GR"/>
          </a:p>
        </p:txBody>
      </p:sp>
      <p:sp>
        <p:nvSpPr>
          <p:cNvPr id="5" name="Footer Placeholder 4">
            <a:extLst>
              <a:ext uri="{FF2B5EF4-FFF2-40B4-BE49-F238E27FC236}">
                <a16:creationId xmlns:a16="http://schemas.microsoft.com/office/drawing/2014/main" xmlns="" id="{E50850AB-29BB-4D39-9E6F-C0F4167BFFF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xmlns="" id="{3AEB790E-CC4A-4F28-9FDD-DB7F6E25F902}"/>
              </a:ext>
            </a:extLst>
          </p:cNvPr>
          <p:cNvSpPr>
            <a:spLocks noGrp="1"/>
          </p:cNvSpPr>
          <p:nvPr>
            <p:ph type="sldNum" sz="quarter" idx="12"/>
          </p:nvPr>
        </p:nvSpPr>
        <p:spPr/>
        <p:txBody>
          <a:bodyPr/>
          <a:lstStyle/>
          <a:p>
            <a:fld id="{5F349A96-3CBE-4A80-8320-9F7F217B1715}" type="slidenum">
              <a:rPr lang="el-GR" smtClean="0"/>
              <a:pPr/>
              <a:t>‹#›</a:t>
            </a:fld>
            <a:endParaRPr lang="el-GR"/>
          </a:p>
        </p:txBody>
      </p:sp>
    </p:spTree>
    <p:extLst>
      <p:ext uri="{BB962C8B-B14F-4D97-AF65-F5344CB8AC3E}">
        <p14:creationId xmlns:p14="http://schemas.microsoft.com/office/powerpoint/2010/main" xmlns="" val="285811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A00593-7875-4125-AA46-6A71A97C3F67}"/>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A3299D8B-AC08-4F8B-BFE8-C9B5A21993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xmlns="" id="{12997699-BADF-40F0-A97F-7BF2185142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xmlns="" id="{64BA27BC-D85D-4D9F-8D4D-27CE04475B0E}"/>
              </a:ext>
            </a:extLst>
          </p:cNvPr>
          <p:cNvSpPr>
            <a:spLocks noGrp="1"/>
          </p:cNvSpPr>
          <p:nvPr>
            <p:ph type="dt" sz="half" idx="10"/>
          </p:nvPr>
        </p:nvSpPr>
        <p:spPr/>
        <p:txBody>
          <a:bodyPr/>
          <a:lstStyle/>
          <a:p>
            <a:fld id="{4CF56EF6-8969-4457-B555-F9B57658ED50}" type="datetimeFigureOut">
              <a:rPr lang="el-GR" smtClean="0"/>
              <a:pPr/>
              <a:t>19/2/2023</a:t>
            </a:fld>
            <a:endParaRPr lang="el-GR"/>
          </a:p>
        </p:txBody>
      </p:sp>
      <p:sp>
        <p:nvSpPr>
          <p:cNvPr id="6" name="Footer Placeholder 5">
            <a:extLst>
              <a:ext uri="{FF2B5EF4-FFF2-40B4-BE49-F238E27FC236}">
                <a16:creationId xmlns:a16="http://schemas.microsoft.com/office/drawing/2014/main" xmlns="" id="{843F11BB-E82F-4765-8B83-3C22FA6498F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C0CD414F-3404-4772-B35E-44B05C45814F}"/>
              </a:ext>
            </a:extLst>
          </p:cNvPr>
          <p:cNvSpPr>
            <a:spLocks noGrp="1"/>
          </p:cNvSpPr>
          <p:nvPr>
            <p:ph type="sldNum" sz="quarter" idx="12"/>
          </p:nvPr>
        </p:nvSpPr>
        <p:spPr/>
        <p:txBody>
          <a:bodyPr/>
          <a:lstStyle/>
          <a:p>
            <a:fld id="{5F349A96-3CBE-4A80-8320-9F7F217B1715}" type="slidenum">
              <a:rPr lang="el-GR" smtClean="0"/>
              <a:pPr/>
              <a:t>‹#›</a:t>
            </a:fld>
            <a:endParaRPr lang="el-GR"/>
          </a:p>
        </p:txBody>
      </p:sp>
    </p:spTree>
    <p:extLst>
      <p:ext uri="{BB962C8B-B14F-4D97-AF65-F5344CB8AC3E}">
        <p14:creationId xmlns:p14="http://schemas.microsoft.com/office/powerpoint/2010/main" xmlns="" val="334484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AB734-18C8-409A-BEE6-8A9DA3C13B48}"/>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94123962-4E39-42D4-A86C-14627FD320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1C8237-02EF-471B-8932-6C9666FD81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xmlns="" id="{DF100FA0-ED00-485D-935C-36BFA3F28B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21CBB6D-E966-4380-A978-AA50C99EDD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xmlns="" id="{4140F8D1-9FC7-415F-8888-0A6A310F947A}"/>
              </a:ext>
            </a:extLst>
          </p:cNvPr>
          <p:cNvSpPr>
            <a:spLocks noGrp="1"/>
          </p:cNvSpPr>
          <p:nvPr>
            <p:ph type="dt" sz="half" idx="10"/>
          </p:nvPr>
        </p:nvSpPr>
        <p:spPr/>
        <p:txBody>
          <a:bodyPr/>
          <a:lstStyle/>
          <a:p>
            <a:fld id="{4CF56EF6-8969-4457-B555-F9B57658ED50}" type="datetimeFigureOut">
              <a:rPr lang="el-GR" smtClean="0"/>
              <a:pPr/>
              <a:t>19/2/2023</a:t>
            </a:fld>
            <a:endParaRPr lang="el-GR"/>
          </a:p>
        </p:txBody>
      </p:sp>
      <p:sp>
        <p:nvSpPr>
          <p:cNvPr id="8" name="Footer Placeholder 7">
            <a:extLst>
              <a:ext uri="{FF2B5EF4-FFF2-40B4-BE49-F238E27FC236}">
                <a16:creationId xmlns:a16="http://schemas.microsoft.com/office/drawing/2014/main" xmlns="" id="{B151EB32-02DB-406A-B07C-746675F9489E}"/>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xmlns="" id="{B8DCCC47-B138-4627-9718-A0E9E6FDE389}"/>
              </a:ext>
            </a:extLst>
          </p:cNvPr>
          <p:cNvSpPr>
            <a:spLocks noGrp="1"/>
          </p:cNvSpPr>
          <p:nvPr>
            <p:ph type="sldNum" sz="quarter" idx="12"/>
          </p:nvPr>
        </p:nvSpPr>
        <p:spPr/>
        <p:txBody>
          <a:bodyPr/>
          <a:lstStyle/>
          <a:p>
            <a:fld id="{5F349A96-3CBE-4A80-8320-9F7F217B1715}" type="slidenum">
              <a:rPr lang="el-GR" smtClean="0"/>
              <a:pPr/>
              <a:t>‹#›</a:t>
            </a:fld>
            <a:endParaRPr lang="el-GR"/>
          </a:p>
        </p:txBody>
      </p:sp>
    </p:spTree>
    <p:extLst>
      <p:ext uri="{BB962C8B-B14F-4D97-AF65-F5344CB8AC3E}">
        <p14:creationId xmlns:p14="http://schemas.microsoft.com/office/powerpoint/2010/main" xmlns="" val="253887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62E0B9-074A-4068-98F8-EBDE911B4660}"/>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xmlns="" id="{C9130237-E6B4-4EB7-97B4-8032991023E5}"/>
              </a:ext>
            </a:extLst>
          </p:cNvPr>
          <p:cNvSpPr>
            <a:spLocks noGrp="1"/>
          </p:cNvSpPr>
          <p:nvPr>
            <p:ph type="dt" sz="half" idx="10"/>
          </p:nvPr>
        </p:nvSpPr>
        <p:spPr/>
        <p:txBody>
          <a:bodyPr/>
          <a:lstStyle/>
          <a:p>
            <a:fld id="{4CF56EF6-8969-4457-B555-F9B57658ED50}" type="datetimeFigureOut">
              <a:rPr lang="el-GR" smtClean="0"/>
              <a:pPr/>
              <a:t>19/2/2023</a:t>
            </a:fld>
            <a:endParaRPr lang="el-GR"/>
          </a:p>
        </p:txBody>
      </p:sp>
      <p:sp>
        <p:nvSpPr>
          <p:cNvPr id="4" name="Footer Placeholder 3">
            <a:extLst>
              <a:ext uri="{FF2B5EF4-FFF2-40B4-BE49-F238E27FC236}">
                <a16:creationId xmlns:a16="http://schemas.microsoft.com/office/drawing/2014/main" xmlns="" id="{D6DF49BA-EDF5-4B24-8ABD-1E57DEACAF0B}"/>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xmlns="" id="{95875924-1673-4708-A535-869264775450}"/>
              </a:ext>
            </a:extLst>
          </p:cNvPr>
          <p:cNvSpPr>
            <a:spLocks noGrp="1"/>
          </p:cNvSpPr>
          <p:nvPr>
            <p:ph type="sldNum" sz="quarter" idx="12"/>
          </p:nvPr>
        </p:nvSpPr>
        <p:spPr/>
        <p:txBody>
          <a:bodyPr/>
          <a:lstStyle/>
          <a:p>
            <a:fld id="{5F349A96-3CBE-4A80-8320-9F7F217B1715}" type="slidenum">
              <a:rPr lang="el-GR" smtClean="0"/>
              <a:pPr/>
              <a:t>‹#›</a:t>
            </a:fld>
            <a:endParaRPr lang="el-GR"/>
          </a:p>
        </p:txBody>
      </p:sp>
    </p:spTree>
    <p:extLst>
      <p:ext uri="{BB962C8B-B14F-4D97-AF65-F5344CB8AC3E}">
        <p14:creationId xmlns:p14="http://schemas.microsoft.com/office/powerpoint/2010/main" xmlns="" val="105061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4C70861-0AAA-4D31-B7B3-877175AFE522}"/>
              </a:ext>
            </a:extLst>
          </p:cNvPr>
          <p:cNvSpPr>
            <a:spLocks noGrp="1"/>
          </p:cNvSpPr>
          <p:nvPr>
            <p:ph type="dt" sz="half" idx="10"/>
          </p:nvPr>
        </p:nvSpPr>
        <p:spPr/>
        <p:txBody>
          <a:bodyPr/>
          <a:lstStyle/>
          <a:p>
            <a:fld id="{4CF56EF6-8969-4457-B555-F9B57658ED50}" type="datetimeFigureOut">
              <a:rPr lang="el-GR" smtClean="0"/>
              <a:pPr/>
              <a:t>19/2/2023</a:t>
            </a:fld>
            <a:endParaRPr lang="el-GR"/>
          </a:p>
        </p:txBody>
      </p:sp>
      <p:sp>
        <p:nvSpPr>
          <p:cNvPr id="3" name="Footer Placeholder 2">
            <a:extLst>
              <a:ext uri="{FF2B5EF4-FFF2-40B4-BE49-F238E27FC236}">
                <a16:creationId xmlns:a16="http://schemas.microsoft.com/office/drawing/2014/main" xmlns="" id="{7AD9673F-5816-4E8E-A268-74AA677962CC}"/>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xmlns="" id="{C45FC451-EE72-4342-B04E-3A150A6CB90A}"/>
              </a:ext>
            </a:extLst>
          </p:cNvPr>
          <p:cNvSpPr>
            <a:spLocks noGrp="1"/>
          </p:cNvSpPr>
          <p:nvPr>
            <p:ph type="sldNum" sz="quarter" idx="12"/>
          </p:nvPr>
        </p:nvSpPr>
        <p:spPr/>
        <p:txBody>
          <a:bodyPr/>
          <a:lstStyle/>
          <a:p>
            <a:fld id="{5F349A96-3CBE-4A80-8320-9F7F217B1715}" type="slidenum">
              <a:rPr lang="el-GR" smtClean="0"/>
              <a:pPr/>
              <a:t>‹#›</a:t>
            </a:fld>
            <a:endParaRPr lang="el-GR"/>
          </a:p>
        </p:txBody>
      </p:sp>
    </p:spTree>
    <p:extLst>
      <p:ext uri="{BB962C8B-B14F-4D97-AF65-F5344CB8AC3E}">
        <p14:creationId xmlns:p14="http://schemas.microsoft.com/office/powerpoint/2010/main" xmlns="" val="44632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2C586-00B3-4F39-8017-46A29425B2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xmlns="" id="{FD9FD901-A558-4335-B432-2943ADEF0F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xmlns="" id="{01910B1C-EADF-4CF8-9558-9E09825CB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531151-B211-48FC-A8D6-C5502F7FA3E1}"/>
              </a:ext>
            </a:extLst>
          </p:cNvPr>
          <p:cNvSpPr>
            <a:spLocks noGrp="1"/>
          </p:cNvSpPr>
          <p:nvPr>
            <p:ph type="dt" sz="half" idx="10"/>
          </p:nvPr>
        </p:nvSpPr>
        <p:spPr/>
        <p:txBody>
          <a:bodyPr/>
          <a:lstStyle/>
          <a:p>
            <a:fld id="{4CF56EF6-8969-4457-B555-F9B57658ED50}" type="datetimeFigureOut">
              <a:rPr lang="el-GR" smtClean="0"/>
              <a:pPr/>
              <a:t>19/2/2023</a:t>
            </a:fld>
            <a:endParaRPr lang="el-GR"/>
          </a:p>
        </p:txBody>
      </p:sp>
      <p:sp>
        <p:nvSpPr>
          <p:cNvPr id="6" name="Footer Placeholder 5">
            <a:extLst>
              <a:ext uri="{FF2B5EF4-FFF2-40B4-BE49-F238E27FC236}">
                <a16:creationId xmlns:a16="http://schemas.microsoft.com/office/drawing/2014/main" xmlns="" id="{3771B762-254B-44BB-BDE5-3EC67EC44FA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5EF45E60-C6E1-44E8-A63C-EB4E223CD251}"/>
              </a:ext>
            </a:extLst>
          </p:cNvPr>
          <p:cNvSpPr>
            <a:spLocks noGrp="1"/>
          </p:cNvSpPr>
          <p:nvPr>
            <p:ph type="sldNum" sz="quarter" idx="12"/>
          </p:nvPr>
        </p:nvSpPr>
        <p:spPr/>
        <p:txBody>
          <a:bodyPr/>
          <a:lstStyle/>
          <a:p>
            <a:fld id="{5F349A96-3CBE-4A80-8320-9F7F217B1715}" type="slidenum">
              <a:rPr lang="el-GR" smtClean="0"/>
              <a:pPr/>
              <a:t>‹#›</a:t>
            </a:fld>
            <a:endParaRPr lang="el-GR"/>
          </a:p>
        </p:txBody>
      </p:sp>
    </p:spTree>
    <p:extLst>
      <p:ext uri="{BB962C8B-B14F-4D97-AF65-F5344CB8AC3E}">
        <p14:creationId xmlns:p14="http://schemas.microsoft.com/office/powerpoint/2010/main" xmlns="" val="126588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D3C629-44D4-4521-9EC5-4A543DB25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xmlns="" id="{DA8ABA7C-2398-4ECB-8DA5-3D1E4D128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xmlns="" id="{25C09900-7CBD-46D1-91E7-1E4C9F992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BA992BD-C177-481E-90E6-1840AE1A1973}"/>
              </a:ext>
            </a:extLst>
          </p:cNvPr>
          <p:cNvSpPr>
            <a:spLocks noGrp="1"/>
          </p:cNvSpPr>
          <p:nvPr>
            <p:ph type="dt" sz="half" idx="10"/>
          </p:nvPr>
        </p:nvSpPr>
        <p:spPr/>
        <p:txBody>
          <a:bodyPr/>
          <a:lstStyle/>
          <a:p>
            <a:fld id="{4CF56EF6-8969-4457-B555-F9B57658ED50}" type="datetimeFigureOut">
              <a:rPr lang="el-GR" smtClean="0"/>
              <a:pPr/>
              <a:t>19/2/2023</a:t>
            </a:fld>
            <a:endParaRPr lang="el-GR"/>
          </a:p>
        </p:txBody>
      </p:sp>
      <p:sp>
        <p:nvSpPr>
          <p:cNvPr id="6" name="Footer Placeholder 5">
            <a:extLst>
              <a:ext uri="{FF2B5EF4-FFF2-40B4-BE49-F238E27FC236}">
                <a16:creationId xmlns:a16="http://schemas.microsoft.com/office/drawing/2014/main" xmlns="" id="{BAFBDE5C-F4F5-47FB-9E07-A31B07025D17}"/>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xmlns="" id="{8EA6EAB4-2549-4945-8E29-45BFFE2A0925}"/>
              </a:ext>
            </a:extLst>
          </p:cNvPr>
          <p:cNvSpPr>
            <a:spLocks noGrp="1"/>
          </p:cNvSpPr>
          <p:nvPr>
            <p:ph type="sldNum" sz="quarter" idx="12"/>
          </p:nvPr>
        </p:nvSpPr>
        <p:spPr/>
        <p:txBody>
          <a:bodyPr/>
          <a:lstStyle/>
          <a:p>
            <a:fld id="{5F349A96-3CBE-4A80-8320-9F7F217B1715}" type="slidenum">
              <a:rPr lang="el-GR" smtClean="0"/>
              <a:pPr/>
              <a:t>‹#›</a:t>
            </a:fld>
            <a:endParaRPr lang="el-GR"/>
          </a:p>
        </p:txBody>
      </p:sp>
    </p:spTree>
    <p:extLst>
      <p:ext uri="{BB962C8B-B14F-4D97-AF65-F5344CB8AC3E}">
        <p14:creationId xmlns:p14="http://schemas.microsoft.com/office/powerpoint/2010/main" xmlns="" val="8530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637891D-DFFB-4862-BF4D-78D8883776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xmlns="" id="{5CEABFD5-3BFE-4A68-873A-A6771C8B4F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xmlns="" id="{56EAF41B-521F-41A4-B0D3-25798884F2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56EF6-8969-4457-B555-F9B57658ED50}" type="datetimeFigureOut">
              <a:rPr lang="el-GR" smtClean="0"/>
              <a:pPr/>
              <a:t>19/2/2023</a:t>
            </a:fld>
            <a:endParaRPr lang="el-GR"/>
          </a:p>
        </p:txBody>
      </p:sp>
      <p:sp>
        <p:nvSpPr>
          <p:cNvPr id="5" name="Footer Placeholder 4">
            <a:extLst>
              <a:ext uri="{FF2B5EF4-FFF2-40B4-BE49-F238E27FC236}">
                <a16:creationId xmlns:a16="http://schemas.microsoft.com/office/drawing/2014/main" xmlns="" id="{080A9678-7C7A-4D47-BCC9-32A6CBEFF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xmlns="" id="{056F0B85-2781-4EFA-90A9-E8B2A0A066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49A96-3CBE-4A80-8320-9F7F217B1715}" type="slidenum">
              <a:rPr lang="el-GR" smtClean="0"/>
              <a:pPr/>
              <a:t>‹#›</a:t>
            </a:fld>
            <a:endParaRPr lang="el-GR"/>
          </a:p>
        </p:txBody>
      </p:sp>
    </p:spTree>
    <p:extLst>
      <p:ext uri="{BB962C8B-B14F-4D97-AF65-F5344CB8AC3E}">
        <p14:creationId xmlns:p14="http://schemas.microsoft.com/office/powerpoint/2010/main" xmlns="" val="2761840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90E3D-53B1-47F5-8AD6-9516B99DE7BF}"/>
              </a:ext>
            </a:extLst>
          </p:cNvPr>
          <p:cNvSpPr>
            <a:spLocks noGrp="1"/>
          </p:cNvSpPr>
          <p:nvPr>
            <p:ph type="ctrTitle"/>
          </p:nvPr>
        </p:nvSpPr>
        <p:spPr>
          <a:xfrm>
            <a:off x="1074821" y="2792664"/>
            <a:ext cx="9954126" cy="2387600"/>
          </a:xfrm>
        </p:spPr>
        <p:txBody>
          <a:bodyPr>
            <a:normAutofit/>
          </a:bodyPr>
          <a:lstStyle/>
          <a:p>
            <a:r>
              <a:rPr lang="el-GR" dirty="0">
                <a:latin typeface="Georgia" panose="02040502050405020303" pitchFamily="18" charset="0"/>
              </a:rPr>
              <a:t>Ευρωπαϊκό</a:t>
            </a:r>
            <a:r>
              <a:rPr lang="el-GR" dirty="0">
                <a:solidFill>
                  <a:srgbClr val="326AAB"/>
                </a:solidFill>
                <a:latin typeface="Georgia" panose="02040502050405020303" pitchFamily="18" charset="0"/>
              </a:rPr>
              <a:t> </a:t>
            </a:r>
            <a:r>
              <a:rPr lang="el-GR" dirty="0">
                <a:latin typeface="Georgia" panose="02040502050405020303" pitchFamily="18" charset="0"/>
              </a:rPr>
              <a:t>Κοινοβούλιο</a:t>
            </a:r>
            <a:endParaRPr lang="el-GR" dirty="0"/>
          </a:p>
        </p:txBody>
      </p:sp>
      <p:sp>
        <p:nvSpPr>
          <p:cNvPr id="3" name="Subtitle 2">
            <a:extLst>
              <a:ext uri="{FF2B5EF4-FFF2-40B4-BE49-F238E27FC236}">
                <a16:creationId xmlns:a16="http://schemas.microsoft.com/office/drawing/2014/main" xmlns="" id="{7E21277B-6206-4DBD-8240-6A74BEEAD3B2}"/>
              </a:ext>
            </a:extLst>
          </p:cNvPr>
          <p:cNvSpPr>
            <a:spLocks noGrp="1"/>
          </p:cNvSpPr>
          <p:nvPr>
            <p:ph type="subTitle" idx="1"/>
          </p:nvPr>
        </p:nvSpPr>
        <p:spPr>
          <a:xfrm>
            <a:off x="1524000" y="5424906"/>
            <a:ext cx="9144000" cy="446505"/>
          </a:xfrm>
        </p:spPr>
        <p:txBody>
          <a:bodyPr>
            <a:normAutofit fontScale="62500" lnSpcReduction="20000"/>
          </a:bodyPr>
          <a:lstStyle/>
          <a:p>
            <a:r>
              <a:rPr lang="el-GR" dirty="0"/>
              <a:t>Χριστόφορος Μανουκάκης,Βασιλική Παπούλκα,Ευριδίκη Σιάμκουρη,Άντα Τζέκου,Γιώργος Αδάμ,Φώτης Σκενδέρης</a:t>
            </a:r>
          </a:p>
          <a:p>
            <a:endParaRPr lang="el-GR" dirty="0"/>
          </a:p>
        </p:txBody>
      </p:sp>
      <p:pic>
        <p:nvPicPr>
          <p:cNvPr id="5" name="Picture 4">
            <a:extLst>
              <a:ext uri="{FF2B5EF4-FFF2-40B4-BE49-F238E27FC236}">
                <a16:creationId xmlns:a16="http://schemas.microsoft.com/office/drawing/2014/main" xmlns="" id="{433BB720-2CD8-44B9-B4CE-B85F71D0264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98498" y="766681"/>
            <a:ext cx="6216316" cy="3023936"/>
          </a:xfrm>
          <a:prstGeom prst="rect">
            <a:avLst/>
          </a:prstGeom>
          <a:ln w="53975">
            <a:solidFill>
              <a:srgbClr val="FFFF00"/>
            </a:solidFill>
          </a:ln>
        </p:spPr>
      </p:pic>
      <p:pic>
        <p:nvPicPr>
          <p:cNvPr id="8" name="Picture 7">
            <a:extLst>
              <a:ext uri="{FF2B5EF4-FFF2-40B4-BE49-F238E27FC236}">
                <a16:creationId xmlns:a16="http://schemas.microsoft.com/office/drawing/2014/main" xmlns="" id="{B6F70FEF-DEEE-4082-9B0A-73D31B10430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19800" y="1567544"/>
            <a:ext cx="1240398" cy="980478"/>
          </a:xfrm>
          <a:prstGeom prst="rect">
            <a:avLst/>
          </a:prstGeom>
        </p:spPr>
      </p:pic>
    </p:spTree>
    <p:extLst>
      <p:ext uri="{BB962C8B-B14F-4D97-AF65-F5344CB8AC3E}">
        <p14:creationId xmlns:p14="http://schemas.microsoft.com/office/powerpoint/2010/main" xmlns="" val="31809570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90E3D-53B1-47F5-8AD6-9516B99DE7BF}"/>
              </a:ext>
            </a:extLst>
          </p:cNvPr>
          <p:cNvSpPr>
            <a:spLocks noGrp="1"/>
          </p:cNvSpPr>
          <p:nvPr>
            <p:ph type="ctrTitle"/>
          </p:nvPr>
        </p:nvSpPr>
        <p:spPr>
          <a:xfrm>
            <a:off x="2330401" y="801532"/>
            <a:ext cx="9492343" cy="1692317"/>
          </a:xfrm>
        </p:spPr>
        <p:txBody>
          <a:bodyPr>
            <a:normAutofit fontScale="90000"/>
          </a:bodyPr>
          <a:lstStyle/>
          <a:p>
            <a:r>
              <a:rPr lang="el-GR" sz="2400" dirty="0">
                <a:latin typeface="Georgia" panose="02040502050405020303" pitchFamily="18" charset="0"/>
              </a:rPr>
              <a:t>  Το </a:t>
            </a:r>
            <a:r>
              <a:rPr lang="el-GR" sz="2400" dirty="0" smtClean="0">
                <a:latin typeface="Georgia" panose="02040502050405020303" pitchFamily="18" charset="0"/>
              </a:rPr>
              <a:t>Ευρωπαϊκό </a:t>
            </a:r>
            <a:r>
              <a:rPr lang="el-GR" sz="2400" dirty="0">
                <a:latin typeface="Georgia" panose="02040502050405020303" pitchFamily="18" charset="0"/>
              </a:rPr>
              <a:t>Κοινοβούλιο είναι το μόνο θεσμικό όργανο της Ευροπαϊκής Ένωσης που </a:t>
            </a:r>
            <a:r>
              <a:rPr lang="el-GR" sz="2400" dirty="0" smtClean="0">
                <a:latin typeface="Georgia" panose="02040502050405020303" pitchFamily="18" charset="0"/>
              </a:rPr>
              <a:t>εκλέγεται </a:t>
            </a:r>
            <a:r>
              <a:rPr lang="el-GR" sz="2400" dirty="0">
                <a:latin typeface="Georgia" panose="02040502050405020303" pitchFamily="18" charset="0"/>
              </a:rPr>
              <a:t>άμεσα απο τους πολίτες και λαμβάνει ουσιαστικό ρόλο </a:t>
            </a:r>
            <a:r>
              <a:rPr lang="el-GR" sz="2400" dirty="0" smtClean="0">
                <a:latin typeface="Georgia" panose="02040502050405020303" pitchFamily="18" charset="0"/>
              </a:rPr>
              <a:t>στη </a:t>
            </a:r>
            <a:r>
              <a:rPr lang="el-GR" sz="2400" dirty="0">
                <a:latin typeface="Georgia" panose="02040502050405020303" pitchFamily="18" charset="0"/>
              </a:rPr>
              <a:t>λειτουργία της ΕΕ </a:t>
            </a:r>
            <a:r>
              <a:rPr lang="el-GR" sz="2400" dirty="0" smtClean="0">
                <a:latin typeface="Georgia" panose="02040502050405020303" pitchFamily="18" charset="0"/>
              </a:rPr>
              <a:t>καθώς </a:t>
            </a:r>
            <a:r>
              <a:rPr lang="el-GR" sz="2400" dirty="0">
                <a:latin typeface="Georgia" panose="02040502050405020303" pitchFamily="18" charset="0"/>
              </a:rPr>
              <a:t>και υλοποιεί τη διεξαγωγή πολιτικών συζητήσεων και τη λήψη πολιτικών αποφάσεων σε </a:t>
            </a:r>
            <a:r>
              <a:rPr lang="el-GR" sz="2400" dirty="0" smtClean="0">
                <a:latin typeface="Georgia" panose="02040502050405020303" pitchFamily="18" charset="0"/>
              </a:rPr>
              <a:t>πανευρωπαϊκό επίπεδο.    </a:t>
            </a:r>
            <a:r>
              <a:rPr lang="el-GR" sz="2400" dirty="0">
                <a:latin typeface="Georgia" panose="02040502050405020303" pitchFamily="18" charset="0"/>
              </a:rPr>
              <a:t/>
            </a:r>
            <a:br>
              <a:rPr lang="el-GR" sz="2400" dirty="0">
                <a:latin typeface="Georgia" panose="02040502050405020303" pitchFamily="18" charset="0"/>
              </a:rPr>
            </a:br>
            <a:endParaRPr lang="el-GR" sz="2400" dirty="0">
              <a:latin typeface="Georgia" panose="02040502050405020303" pitchFamily="18" charset="0"/>
            </a:endParaRPr>
          </a:p>
        </p:txBody>
      </p:sp>
      <p:sp>
        <p:nvSpPr>
          <p:cNvPr id="3" name="Subtitle 2">
            <a:extLst>
              <a:ext uri="{FF2B5EF4-FFF2-40B4-BE49-F238E27FC236}">
                <a16:creationId xmlns:a16="http://schemas.microsoft.com/office/drawing/2014/main" xmlns="" id="{7E21277B-6206-4DBD-8240-6A74BEEAD3B2}"/>
              </a:ext>
            </a:extLst>
          </p:cNvPr>
          <p:cNvSpPr>
            <a:spLocks noGrp="1"/>
          </p:cNvSpPr>
          <p:nvPr>
            <p:ph type="subTitle" idx="1"/>
          </p:nvPr>
        </p:nvSpPr>
        <p:spPr>
          <a:xfrm>
            <a:off x="1409700" y="5367756"/>
            <a:ext cx="9144000" cy="446505"/>
          </a:xfrm>
        </p:spPr>
        <p:txBody>
          <a:bodyPr/>
          <a:lstStyle/>
          <a:p>
            <a:endParaRPr lang="el-GR" dirty="0"/>
          </a:p>
          <a:p>
            <a:endParaRPr lang="el-GR" dirty="0"/>
          </a:p>
        </p:txBody>
      </p:sp>
      <p:pic>
        <p:nvPicPr>
          <p:cNvPr id="8" name="Picture 7">
            <a:extLst>
              <a:ext uri="{FF2B5EF4-FFF2-40B4-BE49-F238E27FC236}">
                <a16:creationId xmlns:a16="http://schemas.microsoft.com/office/drawing/2014/main" xmlns="" id="{B6F70FEF-DEEE-4082-9B0A-73D31B10430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803" y="801532"/>
            <a:ext cx="2078598" cy="1573712"/>
          </a:xfrm>
          <a:prstGeom prst="rect">
            <a:avLst/>
          </a:prstGeom>
        </p:spPr>
      </p:pic>
      <p:sp>
        <p:nvSpPr>
          <p:cNvPr id="15" name="TextBox 14">
            <a:extLst>
              <a:ext uri="{FF2B5EF4-FFF2-40B4-BE49-F238E27FC236}">
                <a16:creationId xmlns:a16="http://schemas.microsoft.com/office/drawing/2014/main" xmlns="" id="{A9AB1306-21BE-405F-84D4-1103CA4801F3}"/>
              </a:ext>
            </a:extLst>
          </p:cNvPr>
          <p:cNvSpPr txBox="1"/>
          <p:nvPr/>
        </p:nvSpPr>
        <p:spPr>
          <a:xfrm>
            <a:off x="293914" y="2790241"/>
            <a:ext cx="6769768" cy="2800767"/>
          </a:xfrm>
          <a:prstGeom prst="rect">
            <a:avLst/>
          </a:prstGeom>
          <a:noFill/>
        </p:spPr>
        <p:txBody>
          <a:bodyPr wrap="square" rtlCol="0">
            <a:spAutoFit/>
          </a:bodyPr>
          <a:lstStyle/>
          <a:p>
            <a:r>
              <a:rPr lang="el-GR" sz="2200" dirty="0">
                <a:latin typeface="Georgia" panose="02040502050405020303" pitchFamily="18" charset="0"/>
              </a:rPr>
              <a:t>Οι ψηφοφόροι απο όλα τα κράτη μέλη άμεσα εκλέγουν τους βουλευτές του </a:t>
            </a:r>
            <a:r>
              <a:rPr lang="el-GR" sz="2200" dirty="0" smtClean="0">
                <a:latin typeface="Georgia" panose="02040502050405020303" pitchFamily="18" charset="0"/>
              </a:rPr>
              <a:t>Ευρωπαϊκού </a:t>
            </a:r>
            <a:r>
              <a:rPr lang="el-GR" sz="2200" dirty="0">
                <a:latin typeface="Georgia" panose="02040502050405020303" pitchFamily="18" charset="0"/>
              </a:rPr>
              <a:t>κοινοβουλίου(γνωστοί ως Ευρωβουλευτές).Ο ρόλος τους είναι να εκπροσωπούν τα συμφέροντα των </a:t>
            </a:r>
            <a:r>
              <a:rPr lang="el-GR" sz="2200" dirty="0" smtClean="0">
                <a:latin typeface="Georgia" panose="02040502050405020303" pitchFamily="18" charset="0"/>
              </a:rPr>
              <a:t>Ευρωπαίων </a:t>
            </a:r>
            <a:r>
              <a:rPr lang="el-GR" sz="2200" dirty="0">
                <a:latin typeface="Georgia" panose="02040502050405020303" pitchFamily="18" charset="0"/>
              </a:rPr>
              <a:t>πολιτών μέσα απο λήψεις αποφάσεων στο </a:t>
            </a:r>
            <a:r>
              <a:rPr lang="el-GR" sz="2200" dirty="0" smtClean="0">
                <a:latin typeface="Georgia" panose="02040502050405020303" pitchFamily="18" charset="0"/>
              </a:rPr>
              <a:t>Ευρωπαϊκό </a:t>
            </a:r>
            <a:r>
              <a:rPr lang="el-GR" sz="2200" dirty="0">
                <a:latin typeface="Georgia" panose="02040502050405020303" pitchFamily="18" charset="0"/>
              </a:rPr>
              <a:t>Κοινοβούλιο και να διασφαλίζουν ότι τα άλλα θεσμικά όργανα της </a:t>
            </a:r>
            <a:r>
              <a:rPr lang="el-GR" sz="2200" dirty="0" smtClean="0">
                <a:latin typeface="Georgia" panose="02040502050405020303" pitchFamily="18" charset="0"/>
              </a:rPr>
              <a:t>Ευρωπαϊκής </a:t>
            </a:r>
            <a:r>
              <a:rPr lang="el-GR" sz="2200" dirty="0">
                <a:latin typeface="Georgia" panose="02040502050405020303" pitchFamily="18" charset="0"/>
              </a:rPr>
              <a:t>Ένωσης λειτουργούν δημοκρατικά.  			                       </a:t>
            </a:r>
          </a:p>
        </p:txBody>
      </p:sp>
      <p:pic>
        <p:nvPicPr>
          <p:cNvPr id="7" name="Picture 6">
            <a:extLst>
              <a:ext uri="{FF2B5EF4-FFF2-40B4-BE49-F238E27FC236}">
                <a16:creationId xmlns:a16="http://schemas.microsoft.com/office/drawing/2014/main" xmlns="" id="{8871FFBB-E67B-4C3E-A32B-5DA23465921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6572" y="2506709"/>
            <a:ext cx="4900720" cy="3367830"/>
          </a:xfrm>
          <a:prstGeom prst="rect">
            <a:avLst/>
          </a:prstGeom>
        </p:spPr>
      </p:pic>
    </p:spTree>
    <p:extLst>
      <p:ext uri="{BB962C8B-B14F-4D97-AF65-F5344CB8AC3E}">
        <p14:creationId xmlns:p14="http://schemas.microsoft.com/office/powerpoint/2010/main" xmlns="" val="7256016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0009069-AE7E-4BD4-997F-C3A6F19394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00988" y="40105"/>
            <a:ext cx="8277727" cy="6777790"/>
          </a:xfrm>
          <a:prstGeom prst="rect">
            <a:avLst/>
          </a:prstGeom>
        </p:spPr>
      </p:pic>
    </p:spTree>
    <p:extLst>
      <p:ext uri="{BB962C8B-B14F-4D97-AF65-F5344CB8AC3E}">
        <p14:creationId xmlns:p14="http://schemas.microsoft.com/office/powerpoint/2010/main" xmlns="" val="30469532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D3321E-1F6C-4991-BB78-A8D4C53F49C9}"/>
              </a:ext>
            </a:extLst>
          </p:cNvPr>
          <p:cNvSpPr>
            <a:spLocks noGrp="1"/>
          </p:cNvSpPr>
          <p:nvPr>
            <p:ph type="title"/>
          </p:nvPr>
        </p:nvSpPr>
        <p:spPr>
          <a:xfrm>
            <a:off x="942473" y="-292601"/>
            <a:ext cx="10515600" cy="1325563"/>
          </a:xfrm>
        </p:spPr>
        <p:txBody>
          <a:bodyPr>
            <a:normAutofit/>
          </a:bodyPr>
          <a:lstStyle/>
          <a:p>
            <a:r>
              <a:rPr lang="el-GR" sz="3600" dirty="0">
                <a:solidFill>
                  <a:schemeClr val="accent1">
                    <a:lumMod val="75000"/>
                  </a:schemeClr>
                </a:solidFill>
                <a:latin typeface="Georgia" panose="02040502050405020303" pitchFamily="18" charset="0"/>
              </a:rPr>
              <a:t>Αρμοδιότητες του </a:t>
            </a:r>
            <a:r>
              <a:rPr lang="el-GR" sz="3600" dirty="0" smtClean="0">
                <a:solidFill>
                  <a:schemeClr val="accent1">
                    <a:lumMod val="75000"/>
                  </a:schemeClr>
                </a:solidFill>
                <a:latin typeface="Georgia" panose="02040502050405020303" pitchFamily="18" charset="0"/>
              </a:rPr>
              <a:t>Ευρωπαϊκού  </a:t>
            </a:r>
            <a:r>
              <a:rPr lang="el-GR" sz="3600" dirty="0">
                <a:solidFill>
                  <a:schemeClr val="accent1">
                    <a:lumMod val="75000"/>
                  </a:schemeClr>
                </a:solidFill>
                <a:latin typeface="Georgia" panose="02040502050405020303" pitchFamily="18" charset="0"/>
              </a:rPr>
              <a:t>Κοινοβούλιου</a:t>
            </a:r>
          </a:p>
        </p:txBody>
      </p:sp>
      <p:sp>
        <p:nvSpPr>
          <p:cNvPr id="3" name="Content Placeholder 2">
            <a:extLst>
              <a:ext uri="{FF2B5EF4-FFF2-40B4-BE49-F238E27FC236}">
                <a16:creationId xmlns:a16="http://schemas.microsoft.com/office/drawing/2014/main" xmlns="" id="{E6D108B3-50C0-4375-BC4D-D4C23932CCF2}"/>
              </a:ext>
            </a:extLst>
          </p:cNvPr>
          <p:cNvSpPr>
            <a:spLocks noGrp="1"/>
          </p:cNvSpPr>
          <p:nvPr>
            <p:ph idx="1"/>
          </p:nvPr>
        </p:nvSpPr>
        <p:spPr>
          <a:xfrm>
            <a:off x="838199" y="1032962"/>
            <a:ext cx="10515600" cy="2926849"/>
          </a:xfrm>
        </p:spPr>
        <p:txBody>
          <a:bodyPr>
            <a:normAutofit/>
          </a:bodyPr>
          <a:lstStyle/>
          <a:p>
            <a:pPr marL="0" indent="0">
              <a:buNone/>
            </a:pPr>
            <a:r>
              <a:rPr lang="el-GR" sz="2200" dirty="0">
                <a:latin typeface="Georgia" panose="02040502050405020303" pitchFamily="18" charset="0"/>
              </a:rPr>
              <a:t>•</a:t>
            </a:r>
            <a:r>
              <a:rPr lang="el-GR" sz="2200" dirty="0">
                <a:solidFill>
                  <a:schemeClr val="accent1">
                    <a:lumMod val="75000"/>
                  </a:schemeClr>
                </a:solidFill>
                <a:latin typeface="Georgia" panose="02040502050405020303" pitchFamily="18" charset="0"/>
              </a:rPr>
              <a:t>Η νομοθετική εξουσία </a:t>
            </a:r>
            <a:r>
              <a:rPr lang="el-GR" sz="2200" dirty="0">
                <a:latin typeface="Georgia" panose="02040502050405020303" pitchFamily="18" charset="0"/>
              </a:rPr>
              <a:t>του κοινοβουλίου ενισχύθηκε σημαντικά χάρη στις διαδικασίες συναπόφασης και συνεργασίας.Σε πολλούς τομείς</a:t>
            </a:r>
            <a:r>
              <a:rPr lang="el-GR" sz="2200" dirty="0" smtClean="0">
                <a:latin typeface="Georgia" panose="02040502050405020303" pitchFamily="18" charset="0"/>
              </a:rPr>
              <a:t>, όπως </a:t>
            </a:r>
            <a:r>
              <a:rPr lang="el-GR" sz="2200" dirty="0">
                <a:latin typeface="Georgia" panose="02040502050405020303" pitchFamily="18" charset="0"/>
              </a:rPr>
              <a:t>η προστασία του καταναλωτή και το περιβάλλον,το Κοινοβούλιο συνεργάζεται με το Συμβούλιο (το οποίο εκπροσωπεί τις εθνικές κυβερνήσεις)προκειμένου να λάβουν αποφάσεις σχετικά με το περιεχόμενο και την επίσημη έγκριση των νόμων της ΕΕ. Η διαδικασία αυτή ονομάζεται συναπόφαση. 									     </a:t>
            </a:r>
          </a:p>
        </p:txBody>
      </p:sp>
      <p:sp>
        <p:nvSpPr>
          <p:cNvPr id="7" name="TextBox 6">
            <a:extLst>
              <a:ext uri="{FF2B5EF4-FFF2-40B4-BE49-F238E27FC236}">
                <a16:creationId xmlns:a16="http://schemas.microsoft.com/office/drawing/2014/main" xmlns="" id="{4B1E4217-049E-4CDD-B960-44D4B5A73C58}"/>
              </a:ext>
            </a:extLst>
          </p:cNvPr>
          <p:cNvSpPr txBox="1"/>
          <p:nvPr/>
        </p:nvSpPr>
        <p:spPr>
          <a:xfrm>
            <a:off x="875797" y="2852152"/>
            <a:ext cx="10163677" cy="1785104"/>
          </a:xfrm>
          <a:prstGeom prst="rect">
            <a:avLst/>
          </a:prstGeom>
          <a:noFill/>
        </p:spPr>
        <p:txBody>
          <a:bodyPr wrap="square" rtlCol="0">
            <a:spAutoFit/>
          </a:bodyPr>
          <a:lstStyle/>
          <a:p>
            <a:r>
              <a:rPr lang="el-GR" dirty="0"/>
              <a:t> •</a:t>
            </a:r>
            <a:r>
              <a:rPr lang="el-GR" sz="2200" dirty="0">
                <a:solidFill>
                  <a:schemeClr val="accent1">
                    <a:lumMod val="75000"/>
                  </a:schemeClr>
                </a:solidFill>
                <a:latin typeface="Georgia" panose="02040502050405020303" pitchFamily="18" charset="0"/>
              </a:rPr>
              <a:t>Η  δημοσιονομική εξουσία</a:t>
            </a:r>
            <a:r>
              <a:rPr lang="el-GR" sz="2200" dirty="0">
                <a:latin typeface="Georgia" panose="02040502050405020303" pitchFamily="18" charset="0"/>
              </a:rPr>
              <a:t> του </a:t>
            </a:r>
            <a:r>
              <a:rPr lang="el-GR" sz="2200" dirty="0" smtClean="0">
                <a:latin typeface="Georgia" panose="02040502050405020303" pitchFamily="18" charset="0"/>
              </a:rPr>
              <a:t>κοινοβουλίου έγκειται </a:t>
            </a:r>
            <a:r>
              <a:rPr lang="el-GR" sz="2200" dirty="0">
                <a:latin typeface="Georgia" panose="02040502050405020303" pitchFamily="18" charset="0"/>
              </a:rPr>
              <a:t>στο γεγονός ότι εξετάζει και εγκρίνει τον ετήσιο προϋπολογισμό της </a:t>
            </a:r>
            <a:r>
              <a:rPr lang="el-GR" sz="2200" dirty="0" smtClean="0">
                <a:latin typeface="Georgia" panose="02040502050405020303" pitchFamily="18" charset="0"/>
              </a:rPr>
              <a:t>ΕΕ μαζί </a:t>
            </a:r>
            <a:r>
              <a:rPr lang="el-GR" sz="2200" dirty="0">
                <a:latin typeface="Georgia" panose="02040502050405020303" pitchFamily="18" charset="0"/>
              </a:rPr>
              <a:t>με το Συμβούλιο.Το κοινοβούλιο έχει μια επιτροπή που παρακολουθεί πώς δαπανάται ο προϋπολογισμός και κάθε χρόνο αποφαίνεται σχετικά με τη διαχείριση του προϋπολογισμού του προηγούμενου έτους  από </a:t>
            </a:r>
            <a:r>
              <a:rPr lang="el-GR" sz="2200" dirty="0" smtClean="0">
                <a:latin typeface="Georgia" panose="02040502050405020303" pitchFamily="18" charset="0"/>
              </a:rPr>
              <a:t>την </a:t>
            </a:r>
            <a:r>
              <a:rPr lang="el-GR" sz="2200" dirty="0">
                <a:latin typeface="Georgia" panose="02040502050405020303" pitchFamily="18" charset="0"/>
              </a:rPr>
              <a:t>Επιτροπή.  </a:t>
            </a:r>
            <a:endParaRPr lang="el-GR" dirty="0"/>
          </a:p>
        </p:txBody>
      </p:sp>
      <p:sp>
        <p:nvSpPr>
          <p:cNvPr id="8" name="TextBox 7">
            <a:extLst>
              <a:ext uri="{FF2B5EF4-FFF2-40B4-BE49-F238E27FC236}">
                <a16:creationId xmlns:a16="http://schemas.microsoft.com/office/drawing/2014/main" xmlns="" id="{78A52F17-B8C7-4CBA-BF66-14AE7163D66D}"/>
              </a:ext>
            </a:extLst>
          </p:cNvPr>
          <p:cNvSpPr txBox="1"/>
          <p:nvPr/>
        </p:nvSpPr>
        <p:spPr>
          <a:xfrm>
            <a:off x="875797" y="4637256"/>
            <a:ext cx="9982702" cy="1107996"/>
          </a:xfrm>
          <a:prstGeom prst="rect">
            <a:avLst/>
          </a:prstGeom>
          <a:noFill/>
        </p:spPr>
        <p:txBody>
          <a:bodyPr wrap="square" rtlCol="0">
            <a:spAutoFit/>
          </a:bodyPr>
          <a:lstStyle/>
          <a:p>
            <a:r>
              <a:rPr lang="el-GR" sz="2200" dirty="0">
                <a:latin typeface="Georgia" panose="02040502050405020303" pitchFamily="18" charset="0"/>
              </a:rPr>
              <a:t>•</a:t>
            </a:r>
            <a:r>
              <a:rPr lang="el-GR" sz="2200" dirty="0">
                <a:solidFill>
                  <a:schemeClr val="accent1">
                    <a:lumMod val="75000"/>
                  </a:schemeClr>
                </a:solidFill>
                <a:latin typeface="Georgia" panose="02040502050405020303" pitchFamily="18" charset="0"/>
              </a:rPr>
              <a:t>Αρμοδιότητες εποπτείας.</a:t>
            </a:r>
            <a:r>
              <a:rPr lang="el-GR" sz="2200" dirty="0">
                <a:latin typeface="Georgia" panose="02040502050405020303" pitchFamily="18" charset="0"/>
              </a:rPr>
              <a:t>οι βουλευτές του ΕΚ εποπτεύουν το έργο των Θεσμικών οργάνων της </a:t>
            </a:r>
            <a:r>
              <a:rPr lang="el-GR" sz="2200" dirty="0" smtClean="0">
                <a:latin typeface="Georgia" panose="02040502050405020303" pitchFamily="18" charset="0"/>
              </a:rPr>
              <a:t>ΕΕ και </a:t>
            </a:r>
            <a:r>
              <a:rPr lang="el-GR" sz="2200" dirty="0">
                <a:latin typeface="Georgia" panose="02040502050405020303" pitchFamily="18" charset="0"/>
              </a:rPr>
              <a:t>ειδικότερα της Επιτροπής</a:t>
            </a:r>
            <a:r>
              <a:rPr lang="el-GR" sz="2200" dirty="0" smtClean="0">
                <a:latin typeface="Georgia" panose="02040502050405020303" pitchFamily="18" charset="0"/>
              </a:rPr>
              <a:t>, που </a:t>
            </a:r>
            <a:r>
              <a:rPr lang="el-GR" sz="2200" dirty="0">
                <a:latin typeface="Georgia" panose="02040502050405020303" pitchFamily="18" charset="0"/>
              </a:rPr>
              <a:t>είναι το εκτελεστικό σκέλος της </a:t>
            </a:r>
            <a:r>
              <a:rPr lang="el-GR" sz="2200" dirty="0" smtClean="0">
                <a:latin typeface="Georgia" panose="02040502050405020303" pitchFamily="18" charset="0"/>
              </a:rPr>
              <a:t>Ευρωπαϊκής </a:t>
            </a:r>
            <a:r>
              <a:rPr lang="el-GR" sz="2200" dirty="0">
                <a:latin typeface="Georgia" panose="02040502050405020303" pitchFamily="18" charset="0"/>
              </a:rPr>
              <a:t>Ένωσης </a:t>
            </a:r>
          </a:p>
        </p:txBody>
      </p:sp>
    </p:spTree>
    <p:extLst>
      <p:ext uri="{BB962C8B-B14F-4D97-AF65-F5344CB8AC3E}">
        <p14:creationId xmlns:p14="http://schemas.microsoft.com/office/powerpoint/2010/main" xmlns="" val="93717394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88601-82F1-4032-872D-98A34C1400E9}"/>
              </a:ext>
            </a:extLst>
          </p:cNvPr>
          <p:cNvSpPr>
            <a:spLocks noGrp="1"/>
          </p:cNvSpPr>
          <p:nvPr>
            <p:ph type="title"/>
          </p:nvPr>
        </p:nvSpPr>
        <p:spPr>
          <a:xfrm>
            <a:off x="120315" y="6176963"/>
            <a:ext cx="64169" cy="488532"/>
          </a:xfrm>
        </p:spPr>
        <p:txBody>
          <a:bodyPr>
            <a:normAutofit fontScale="90000"/>
          </a:bodyPr>
          <a:lstStyle/>
          <a:p>
            <a:r>
              <a:rPr lang="el-GR" dirty="0"/>
              <a:t> </a:t>
            </a:r>
          </a:p>
        </p:txBody>
      </p:sp>
      <p:sp>
        <p:nvSpPr>
          <p:cNvPr id="3" name="Content Placeholder 2">
            <a:extLst>
              <a:ext uri="{FF2B5EF4-FFF2-40B4-BE49-F238E27FC236}">
                <a16:creationId xmlns:a16="http://schemas.microsoft.com/office/drawing/2014/main" xmlns="" id="{B3775819-757C-4A4C-BAEE-74F1EB415CB5}"/>
              </a:ext>
            </a:extLst>
          </p:cNvPr>
          <p:cNvSpPr>
            <a:spLocks noGrp="1"/>
          </p:cNvSpPr>
          <p:nvPr>
            <p:ph idx="1"/>
          </p:nvPr>
        </p:nvSpPr>
        <p:spPr>
          <a:xfrm>
            <a:off x="3124200" y="3473617"/>
            <a:ext cx="5943600" cy="3336758"/>
          </a:xfrm>
        </p:spPr>
        <p:txBody>
          <a:bodyPr>
            <a:normAutofit fontScale="77500" lnSpcReduction="20000"/>
          </a:bodyPr>
          <a:lstStyle/>
          <a:p>
            <a:pPr marL="0" indent="0">
              <a:buNone/>
            </a:pPr>
            <a:r>
              <a:rPr lang="el-GR" dirty="0">
                <a:latin typeface="Georgia" panose="02040502050405020303" pitchFamily="18" charset="0"/>
              </a:rPr>
              <a:t>Με την πάροδο των ετών και τις ανάλογες τροποποιήσεις των Ευροπαϊκών συνθηκών,το ΕΚ έχει αποκτήσει </a:t>
            </a:r>
            <a:r>
              <a:rPr lang="el-GR" dirty="0" smtClean="0">
                <a:latin typeface="Georgia" panose="02040502050405020303" pitchFamily="18" charset="0"/>
              </a:rPr>
              <a:t>ουσιώδεις </a:t>
            </a:r>
            <a:r>
              <a:rPr lang="el-GR" dirty="0">
                <a:latin typeface="Georgia" panose="02040502050405020303" pitchFamily="18" charset="0"/>
              </a:rPr>
              <a:t>νομοθετικές και δημοσιονομικές εξουσίες,οι οποίες του επιτρέπουν να χαράσσει,απο κοινού με τους εκπροσώπους των κυβερνήσεων των κρατών μελών στο συμβούλιο,την κατεύθυνση προς την οποία </a:t>
            </a:r>
            <a:r>
              <a:rPr lang="el-GR" dirty="0" smtClean="0">
                <a:latin typeface="Georgia" panose="02040502050405020303" pitchFamily="18" charset="0"/>
              </a:rPr>
              <a:t>κινείται </a:t>
            </a:r>
            <a:r>
              <a:rPr lang="el-GR" dirty="0">
                <a:latin typeface="Georgia" panose="02040502050405020303" pitchFamily="18" charset="0"/>
              </a:rPr>
              <a:t>το </a:t>
            </a:r>
            <a:r>
              <a:rPr lang="el-GR" dirty="0" smtClean="0">
                <a:latin typeface="Georgia" panose="02040502050405020303" pitchFamily="18" charset="0"/>
              </a:rPr>
              <a:t>Ευρωπαϊκό </a:t>
            </a:r>
            <a:r>
              <a:rPr lang="el-GR" dirty="0">
                <a:latin typeface="Georgia" panose="02040502050405020303" pitchFamily="18" charset="0"/>
              </a:rPr>
              <a:t>εγχείρημα</a:t>
            </a:r>
            <a:r>
              <a:rPr lang="el-GR" dirty="0" smtClean="0">
                <a:latin typeface="Georgia" panose="02040502050405020303" pitchFamily="18" charset="0"/>
              </a:rPr>
              <a:t>. Σε </a:t>
            </a:r>
            <a:r>
              <a:rPr lang="el-GR" dirty="0">
                <a:latin typeface="Georgia" panose="02040502050405020303" pitchFamily="18" charset="0"/>
              </a:rPr>
              <a:t>αυτό το πλαίσιο,το κοινοβούλιο έχει επιδιώξει να προωθήσει τη δημοκρατία και τα ανθρώπινα </a:t>
            </a:r>
            <a:r>
              <a:rPr lang="el-GR" dirty="0" smtClean="0">
                <a:latin typeface="Georgia" panose="02040502050405020303" pitchFamily="18" charset="0"/>
              </a:rPr>
              <a:t>δικαιώματα, όχι </a:t>
            </a:r>
            <a:r>
              <a:rPr lang="el-GR" dirty="0">
                <a:latin typeface="Georgia" panose="02040502050405020303" pitchFamily="18" charset="0"/>
              </a:rPr>
              <a:t>μόνο στην </a:t>
            </a:r>
            <a:r>
              <a:rPr lang="el-GR" dirty="0" smtClean="0">
                <a:latin typeface="Georgia" panose="02040502050405020303" pitchFamily="18" charset="0"/>
              </a:rPr>
              <a:t>Ευρώπη </a:t>
            </a:r>
            <a:r>
              <a:rPr lang="el-GR" dirty="0">
                <a:latin typeface="Georgia" panose="02040502050405020303" pitchFamily="18" charset="0"/>
              </a:rPr>
              <a:t>αλλά σε όλο τον κόσμο.  </a:t>
            </a:r>
          </a:p>
          <a:p>
            <a:endParaRPr lang="el-GR" dirty="0"/>
          </a:p>
        </p:txBody>
      </p:sp>
      <p:pic>
        <p:nvPicPr>
          <p:cNvPr id="4" name="Picture 3">
            <a:extLst>
              <a:ext uri="{FF2B5EF4-FFF2-40B4-BE49-F238E27FC236}">
                <a16:creationId xmlns:a16="http://schemas.microsoft.com/office/drawing/2014/main" xmlns="" id="{2845903A-9F11-42A4-8499-720DC87E9813}"/>
              </a:ext>
            </a:extLst>
          </p:cNvPr>
          <p:cNvPicPr>
            <a:picLocks noChangeAspect="1"/>
          </p:cNvPicPr>
          <p:nvPr/>
        </p:nvPicPr>
        <p:blipFill>
          <a:blip r:embed="rId2" cstate="print"/>
          <a:stretch>
            <a:fillRect/>
          </a:stretch>
        </p:blipFill>
        <p:spPr>
          <a:xfrm>
            <a:off x="3431029" y="277227"/>
            <a:ext cx="4993057" cy="2935706"/>
          </a:xfrm>
          <a:prstGeom prst="rect">
            <a:avLst/>
          </a:prstGeom>
        </p:spPr>
      </p:pic>
    </p:spTree>
    <p:extLst>
      <p:ext uri="{BB962C8B-B14F-4D97-AF65-F5344CB8AC3E}">
        <p14:creationId xmlns:p14="http://schemas.microsoft.com/office/powerpoint/2010/main" xmlns="" val="2506032901"/>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312</Words>
  <Application>Microsoft Office PowerPoint</Application>
  <PresentationFormat>Προσαρμογή</PresentationFormat>
  <Paragraphs>10</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Office Theme</vt:lpstr>
      <vt:lpstr>Ευρωπαϊκό Κοινοβούλιο</vt:lpstr>
      <vt:lpstr>  Το Ευρωπαϊκό Κοινοβούλιο είναι το μόνο θεσμικό όργανο της Ευροπαϊκής Ένωσης που εκλέγεται άμεσα απο τους πολίτες και λαμβάνει ουσιαστικό ρόλο στη λειτουργία της ΕΕ καθώς και υλοποιεί τη διεξαγωγή πολιτικών συζητήσεων και τη λήψη πολιτικών αποφάσεων σε πανευρωπαϊκό επίπεδο.     </vt:lpstr>
      <vt:lpstr>Διαφάνεια 3</vt:lpstr>
      <vt:lpstr>Αρμοδιότητες του Ευρωπαϊκού  Κοινοβούλιου</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Ευρωπαϊκό Κοινο</dc:title>
  <dc:creator>Christopher Manouk</dc:creator>
  <cp:lastModifiedBy>NIKOLAOU TOULA</cp:lastModifiedBy>
  <cp:revision>28</cp:revision>
  <dcterms:created xsi:type="dcterms:W3CDTF">2023-02-18T08:27:05Z</dcterms:created>
  <dcterms:modified xsi:type="dcterms:W3CDTF">2023-02-19T20:05:24Z</dcterms:modified>
</cp:coreProperties>
</file>