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72" r:id="rId5"/>
    <p:sldId id="267" r:id="rId6"/>
    <p:sldId id="258" r:id="rId7"/>
    <p:sldId id="260" r:id="rId8"/>
    <p:sldId id="268" r:id="rId9"/>
    <p:sldId id="261" r:id="rId10"/>
    <p:sldId id="273" r:id="rId11"/>
    <p:sldId id="262" r:id="rId12"/>
    <p:sldId id="263" r:id="rId13"/>
    <p:sldId id="271" r:id="rId14"/>
    <p:sldId id="266"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F083DE37-5A96-4271-B72E-EBD3655E68B0}" type="datetimeFigureOut">
              <a:rPr lang="el-GR" smtClean="0"/>
              <a:pPr/>
              <a:t>3/3/2024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818B9B0-B30D-4186-AAEA-89AF967FFDA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083DE37-5A96-4271-B72E-EBD3655E68B0}" type="datetimeFigureOut">
              <a:rPr lang="el-GR" smtClean="0"/>
              <a:pPr/>
              <a:t>3/3/2024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18B9B0-B30D-4186-AAEA-89AF967FFDA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083DE37-5A96-4271-B72E-EBD3655E68B0}" type="datetimeFigureOut">
              <a:rPr lang="el-GR" smtClean="0"/>
              <a:pPr/>
              <a:t>3/3/2024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18B9B0-B30D-4186-AAEA-89AF967FFDA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F083DE37-5A96-4271-B72E-EBD3655E68B0}" type="datetimeFigureOut">
              <a:rPr lang="el-GR" smtClean="0"/>
              <a:pPr/>
              <a:t>3/3/2024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0818B9B0-B30D-4186-AAEA-89AF967FFDA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F083DE37-5A96-4271-B72E-EBD3655E68B0}" type="datetimeFigureOut">
              <a:rPr lang="el-GR" smtClean="0"/>
              <a:pPr/>
              <a:t>3/3/2024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0818B9B0-B30D-4186-AAEA-89AF967FFDA7}"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F083DE37-5A96-4271-B72E-EBD3655E68B0}" type="datetimeFigureOut">
              <a:rPr lang="el-GR" smtClean="0"/>
              <a:pPr/>
              <a:t>3/3/2024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0818B9B0-B30D-4186-AAEA-89AF967FFDA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F083DE37-5A96-4271-B72E-EBD3655E68B0}" type="datetimeFigureOut">
              <a:rPr lang="el-GR" smtClean="0"/>
              <a:pPr/>
              <a:t>3/3/2024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0818B9B0-B30D-4186-AAEA-89AF967FFD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083DE37-5A96-4271-B72E-EBD3655E68B0}" type="datetimeFigureOut">
              <a:rPr lang="el-GR" smtClean="0"/>
              <a:pPr/>
              <a:t>3/3/2024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818B9B0-B30D-4186-AAEA-89AF967FFDA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F083DE37-5A96-4271-B72E-EBD3655E68B0}" type="datetimeFigureOut">
              <a:rPr lang="el-GR" smtClean="0"/>
              <a:pPr/>
              <a:t>3/3/2024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0818B9B0-B30D-4186-AAEA-89AF967FFDA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F083DE37-5A96-4271-B72E-EBD3655E68B0}" type="datetimeFigureOut">
              <a:rPr lang="el-GR" smtClean="0"/>
              <a:pPr/>
              <a:t>3/3/2024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0818B9B0-B30D-4186-AAEA-89AF967FFD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F083DE37-5A96-4271-B72E-EBD3655E68B0}" type="datetimeFigureOut">
              <a:rPr lang="el-GR" smtClean="0"/>
              <a:pPr/>
              <a:t>3/3/2024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0818B9B0-B30D-4186-AAEA-89AF967FFD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20000"/>
                <a:lumOff val="80000"/>
              </a:schemeClr>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083DE37-5A96-4271-B72E-EBD3655E68B0}" type="datetimeFigureOut">
              <a:rPr lang="el-GR" smtClean="0"/>
              <a:pPr/>
              <a:t>3/3/2024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818B9B0-B30D-4186-AAEA-89AF967FFDA7}"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commons.wikimedia.org/wiki/File:Amphora_birth_Athena_Louvre_F32.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el.wikipedia.org/wiki/%CE%91%CF%81%CF%87%CE%B1%CE%AF%CE%B1_%CE%91%CE%B8%CE%AE%CE%BD%CE%B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2492896"/>
            <a:ext cx="7772400" cy="1254001"/>
          </a:xfrm>
        </p:spPr>
        <p:txBody>
          <a:bodyPr>
            <a:noAutofit/>
          </a:bodyPr>
          <a:lstStyle/>
          <a:p>
            <a:pPr algn="ctr"/>
            <a:r>
              <a:rPr lang="el-GR" sz="5400" b="1" dirty="0" smtClean="0"/>
              <a:t>Η ΘΕΑ  </a:t>
            </a:r>
            <a:r>
              <a:rPr lang="el-GR" sz="5400" b="1" dirty="0"/>
              <a:t>ΑΘΗΝΑ</a:t>
            </a:r>
            <a:br>
              <a:rPr lang="el-GR" sz="5400" b="1" dirty="0"/>
            </a:br>
            <a:r>
              <a:rPr lang="el-GR" b="1" dirty="0" smtClean="0"/>
              <a:t>ΚΑΙ  ΤΟ </a:t>
            </a:r>
            <a:r>
              <a:rPr lang="el-GR" sz="5400" b="1" dirty="0" smtClean="0"/>
              <a:t>ΧΡΥΣΕΛΕΦΑΝΤΙΝΟ ΑΓΑΛΜΑ ΤΗΣ</a:t>
            </a:r>
            <a:endParaRPr lang="el-GR" sz="5400" b="1" dirty="0"/>
          </a:p>
        </p:txBody>
      </p:sp>
      <p:sp>
        <p:nvSpPr>
          <p:cNvPr id="3" name="2 - Υπότιτλος"/>
          <p:cNvSpPr>
            <a:spLocks noGrp="1"/>
          </p:cNvSpPr>
          <p:nvPr>
            <p:ph type="subTitle" idx="1"/>
          </p:nvPr>
        </p:nvSpPr>
        <p:spPr>
          <a:xfrm>
            <a:off x="1187624" y="4360168"/>
            <a:ext cx="6400800" cy="2497832"/>
          </a:xfrm>
        </p:spPr>
        <p:txBody>
          <a:bodyPr/>
          <a:lstStyle/>
          <a:p>
            <a:r>
              <a:rPr lang="el-GR" b="1" dirty="0"/>
              <a:t>ΤΗΣ  ΜΑΘΗΤΡΙΑΣ     </a:t>
            </a:r>
            <a:endParaRPr lang="el-GR" b="1" dirty="0" smtClean="0"/>
          </a:p>
          <a:p>
            <a:endParaRPr lang="el-GR" b="1" dirty="0"/>
          </a:p>
          <a:p>
            <a:r>
              <a:rPr lang="el-GR" b="1" dirty="0" smtClean="0"/>
              <a:t>ΔΗΜΗΤΡΑΣ ΔΟΥΓΙΟΥ</a:t>
            </a:r>
          </a:p>
          <a:p>
            <a:r>
              <a:rPr lang="el-GR" b="1" dirty="0" smtClean="0"/>
              <a:t>Δ΄ΤΑΞΗ </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Τα πάντα ρει news&quot;: ΤΟΥ ΦΕΙΔΙΑ ΑΘΗΝΑ ΚΑΙ ΖΕΥΣ μια ερμηνεία"/>
          <p:cNvPicPr/>
          <p:nvPr/>
        </p:nvPicPr>
        <p:blipFill>
          <a:blip r:embed="rId2" cstate="print"/>
          <a:srcRect/>
          <a:stretch>
            <a:fillRect/>
          </a:stretch>
        </p:blipFill>
        <p:spPr bwMode="auto">
          <a:xfrm>
            <a:off x="1331640" y="548680"/>
            <a:ext cx="6021531" cy="576064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229600" cy="6050144"/>
          </a:xfrm>
        </p:spPr>
        <p:txBody>
          <a:bodyPr>
            <a:normAutofit/>
          </a:bodyPr>
          <a:lstStyle/>
          <a:p>
            <a:r>
              <a:rPr lang="el-GR" dirty="0"/>
              <a:t>Ο Φειδίας συνεργάστηκε στενά με τον Περικλή στη διαμόρφωση του Παρθενώνα. Τα αγάλματα κατασκευάστηκαν από τους μαθητές του, ενώ ο ίδιος κατασκεύασε το χρυσελεφάντινο άγαλμα της Αθηνάς. Ο τύρρανος Λάχαρης αφαίρεσε το 296 π</a:t>
            </a:r>
            <a:r>
              <a:rPr lang="el-GR" dirty="0" smtClean="0"/>
              <a:t>. Χ</a:t>
            </a:r>
            <a:r>
              <a:rPr lang="el-GR" dirty="0"/>
              <a:t>. τα φύλλα χρυσού για να πληρώσει τα στρατεύματα του, και τα αντικατέστησε με φύλλα χαλκού τα οποία καταστράφηκαν από </a:t>
            </a:r>
            <a:r>
              <a:rPr lang="el-GR" dirty="0" smtClean="0"/>
              <a:t>πυρκαγιά </a:t>
            </a:r>
            <a:r>
              <a:rPr lang="el-GR" dirty="0"/>
              <a:t>το 165 π</a:t>
            </a:r>
            <a:r>
              <a:rPr lang="el-GR" dirty="0" smtClean="0"/>
              <a:t>. Χ.</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57200" y="548680"/>
            <a:ext cx="8229600" cy="5906128"/>
          </a:xfrm>
        </p:spPr>
        <p:txBody>
          <a:bodyPr>
            <a:normAutofit fontScale="85000" lnSpcReduction="10000"/>
          </a:bodyPr>
          <a:lstStyle/>
          <a:p>
            <a:r>
              <a:rPr lang="el-GR" dirty="0" smtClean="0"/>
              <a:t> Η μεγάλη ποσότητα χρυσού που κατανάλωσε έδωσε αφορμή στους εχθρούς του να τον κατηγορήσουν για κατάχρηση. Ο Φειδίας απέδειξε την αθωότητά του, επειδή ο Περικλής τον είχε συμβουλέψει να κάνει το χρυσό ένδυμα της Αθηνάς συναρμολογούμενο. Έτσι μπόρεσε να το αποσυναρμολογήσει και να το ζυγίσει. Το βάρος του χρυσού βρέθηκε ακέραιο</a:t>
            </a:r>
            <a:r>
              <a:rPr lang="el-GR" dirty="0" smtClean="0"/>
              <a:t>.</a:t>
            </a:r>
          </a:p>
          <a:p>
            <a:r>
              <a:rPr lang="el-GR" dirty="0" smtClean="0"/>
              <a:t> </a:t>
            </a:r>
            <a:r>
              <a:rPr lang="el-GR" dirty="0" smtClean="0"/>
              <a:t>Ο Φειδίας τότε κατηγορήθηκε για αλαζονεία, επειδή είχε απαθανατίσει τον εαυτό του και τον Περικλή δίνοντας τη μορφή τους σε δύο αντίστοιχους χαρακτήρες στην πολεμική σκηνή που διακοσμούσε την ασπίδα της Αθηνάς. Ο Φειδίας συνελήφθη και καταδικάστηκε. Μια εκδοχή του θανάτου του είναι ότι πέθανε στη φυλακή.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836712"/>
            <a:ext cx="8229600" cy="4572000"/>
          </a:xfrm>
        </p:spPr>
        <p:txBody>
          <a:bodyPr>
            <a:normAutofit lnSpcReduction="10000"/>
          </a:bodyPr>
          <a:lstStyle/>
          <a:p>
            <a:r>
              <a:rPr lang="el-GR" dirty="0" smtClean="0"/>
              <a:t>Το άγαλμα απεικονιζόταν σε νομίσματα, αγάλματα μινιατούρες, αναθηματικά αντικείμενα, και σε αναπαραστάσεις σε εγχάρακτα στολίδια. </a:t>
            </a:r>
            <a:endParaRPr lang="el-GR" dirty="0" smtClean="0"/>
          </a:p>
          <a:p>
            <a:r>
              <a:rPr lang="el-GR" dirty="0" smtClean="0"/>
              <a:t>Το </a:t>
            </a:r>
            <a:r>
              <a:rPr lang="el-GR" dirty="0" smtClean="0"/>
              <a:t>άγαλμα παρέμεινε στον Παρθενώνα έως τον 5ο αιώνα </a:t>
            </a:r>
            <a:r>
              <a:rPr lang="el-GR" dirty="0" err="1" smtClean="0"/>
              <a:t>μ.Χ</a:t>
            </a:r>
            <a:r>
              <a:rPr lang="el-GR" dirty="0" smtClean="0"/>
              <a:t>. όταν και απομακρύνθηκε από τους Ρωμαίους. Μια πηγή αναφέρει πως μεταφέρθηκε στην Κωνσταντινούπολη κατά τον 10ο αιώνα μ</a:t>
            </a:r>
            <a:r>
              <a:rPr lang="el-GR" dirty="0" smtClean="0"/>
              <a:t>. Χ.</a:t>
            </a:r>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2060848"/>
            <a:ext cx="8062912" cy="1470025"/>
          </a:xfrm>
        </p:spPr>
        <p:txBody>
          <a:bodyPr>
            <a:normAutofit fontScale="90000"/>
          </a:bodyPr>
          <a:lstStyle/>
          <a:p>
            <a:r>
              <a:rPr lang="el-GR" b="1" i="1" dirty="0"/>
              <a:t>ΣΑΣ  ΕΥΧΑΡΙΣΤΩ ΠΟΥ  ΕΙΔΑΤΕ ΤΗΝ ΕΡΓΑΣΙΑ ΜΟΥ</a:t>
            </a:r>
            <a:r>
              <a:rPr lang="el-GR" dirty="0"/>
              <a:t/>
            </a:r>
            <a:br>
              <a:rPr lang="el-GR" dirty="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C:\Users\ΓΕΩΡΓΙΑ_1\Desktop\αθηνα.jpg"/>
          <p:cNvPicPr/>
          <p:nvPr/>
        </p:nvPicPr>
        <p:blipFill>
          <a:blip r:embed="rId2" cstate="print"/>
          <a:srcRect/>
          <a:stretch>
            <a:fillRect/>
          </a:stretch>
        </p:blipFill>
        <p:spPr bwMode="auto">
          <a:xfrm>
            <a:off x="1835696" y="0"/>
            <a:ext cx="58007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4400" b="1" dirty="0" smtClean="0"/>
              <a:t>Η γέννηση της Αθηνάς</a:t>
            </a:r>
            <a:br>
              <a:rPr lang="el-GR" sz="4400" b="1" dirty="0" smtClean="0"/>
            </a:br>
            <a:endParaRPr lang="el-GR" sz="4400" b="1" dirty="0"/>
          </a:p>
        </p:txBody>
      </p:sp>
      <p:sp>
        <p:nvSpPr>
          <p:cNvPr id="3" name="2 - Θέση περιεχομένου"/>
          <p:cNvSpPr>
            <a:spLocks noGrp="1"/>
          </p:cNvSpPr>
          <p:nvPr>
            <p:ph idx="1"/>
          </p:nvPr>
        </p:nvSpPr>
        <p:spPr>
          <a:xfrm>
            <a:off x="179512" y="1340768"/>
            <a:ext cx="8712968" cy="5114040"/>
          </a:xfrm>
        </p:spPr>
        <p:txBody>
          <a:bodyPr>
            <a:normAutofit fontScale="92500" lnSpcReduction="10000"/>
          </a:bodyPr>
          <a:lstStyle/>
          <a:p>
            <a:r>
              <a:rPr lang="el-GR" dirty="0"/>
              <a:t>Η Αθηνά ήταν η αγαπημένη κόρη του Δία. Μητέρα της ήταν η Μήτις, πρώτη σύζυγος του Δία. </a:t>
            </a:r>
            <a:r>
              <a:rPr lang="el-GR" dirty="0" smtClean="0"/>
              <a:t> Η γέννησή της περιγράφεται από τον Ησίοδο ως εξής: πρώτη γυναίκα του Δία ήταν η Μήτις η σοφότερη απ’ όλους τους θεούς. Με απόφαση της μοίρας όμως η Μήτις θα γεννούσε πρώτα μια κόρη κι έπειτα ένα γιό ο οποίος θα εκθρόνιζε το Δία. Αυτός για να αποφύγει την εκπλήρωση της προφητείας κατάπιε την γυναίκα του με το παιδί που κυοφορούσε στα σπλάχνα της. </a:t>
            </a:r>
            <a:r>
              <a:rPr lang="el-GR" dirty="0" smtClean="0"/>
              <a:t>Αργότερα</a:t>
            </a:r>
            <a:r>
              <a:rPr lang="el-GR" dirty="0"/>
              <a:t>, ο Δίας άρχισε να υποφέρει από πονοκεφάλους και κάλεσε τον Ήφαιστο να τον βοηθήσει.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980728"/>
            <a:ext cx="5292080" cy="5004048"/>
          </a:xfrm>
        </p:spPr>
        <p:txBody>
          <a:bodyPr>
            <a:normAutofit fontScale="92500" lnSpcReduction="10000"/>
          </a:bodyPr>
          <a:lstStyle/>
          <a:p>
            <a:r>
              <a:rPr lang="el-GR" dirty="0" smtClean="0"/>
              <a:t>Τότε ο Ήφαιστος με ένα μεγάλο σφυρί χτύπησε το κεφάλι του Δία και πετάχτηκε η Αθηνά </a:t>
            </a:r>
            <a:r>
              <a:rPr lang="el-GR" dirty="0" smtClean="0"/>
              <a:t>πάνοπλη, φορώντας</a:t>
            </a:r>
            <a:r>
              <a:rPr lang="el-GR" dirty="0" smtClean="0"/>
              <a:t> </a:t>
            </a:r>
            <a:r>
              <a:rPr lang="el-GR" dirty="0" smtClean="0"/>
              <a:t>περικεφαλαία   </a:t>
            </a:r>
            <a:r>
              <a:rPr lang="el-GR" dirty="0" smtClean="0"/>
              <a:t> και κρατώντας μια ασπίδα. Βλέποντάς τον Δία, η Αθηνά τα πέταξε στα πόδια του, δείγμα αναγνώρισής του ως υπέρτατου θεού και πατέρα της.</a:t>
            </a:r>
          </a:p>
          <a:p>
            <a:endParaRPr lang="el-GR" dirty="0"/>
          </a:p>
        </p:txBody>
      </p:sp>
      <p:pic>
        <p:nvPicPr>
          <p:cNvPr id="4" name="5 - Θέση περιεχομένου" descr="https://upload.wikimedia.org/wikipedia/commons/thumb/4/42/Amphora_birth_Athena_Louvre_F32.jpg/250px-Amphora_birth_Athena_Louvre_F32.jpg">
            <a:hlinkClick r:id="rId2"/>
          </p:cNvPr>
          <p:cNvPicPr>
            <a:picLocks noGrp="1"/>
          </p:cNvPicPr>
          <p:nvPr>
            <p:ph sz="half" idx="2"/>
          </p:nvPr>
        </p:nvPicPr>
        <p:blipFill>
          <a:blip r:embed="rId3" cstate="print"/>
          <a:stretch>
            <a:fillRect/>
          </a:stretch>
        </p:blipFill>
        <p:spPr bwMode="auto">
          <a:xfrm>
            <a:off x="5364088" y="1268760"/>
            <a:ext cx="3535040" cy="39249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476673"/>
            <a:ext cx="8075240" cy="5771728"/>
          </a:xfrm>
        </p:spPr>
        <p:txBody>
          <a:bodyPr>
            <a:normAutofit/>
          </a:bodyPr>
          <a:lstStyle/>
          <a:p>
            <a:r>
              <a:rPr lang="el-GR" dirty="0" smtClean="0"/>
              <a:t>Η Αθηνά, ως θεά του πολέμου, ήταν περιβεβλημένη με </a:t>
            </a:r>
            <a:r>
              <a:rPr lang="el-GR" b="1" u="sng" dirty="0" smtClean="0">
                <a:solidFill>
                  <a:srgbClr val="FF0000"/>
                </a:solidFill>
              </a:rPr>
              <a:t>αιγίδα</a:t>
            </a:r>
            <a:r>
              <a:rPr lang="el-GR" dirty="0" smtClean="0"/>
              <a:t>, διαφορετική από αυτήν του </a:t>
            </a:r>
            <a:r>
              <a:rPr lang="el-GR" dirty="0" smtClean="0"/>
              <a:t>Δία. Επίσης η </a:t>
            </a:r>
            <a:r>
              <a:rPr lang="el-GR" dirty="0" smtClean="0"/>
              <a:t>ασπίδα </a:t>
            </a:r>
            <a:r>
              <a:rPr lang="el-GR" dirty="0" smtClean="0"/>
              <a:t>της </a:t>
            </a:r>
            <a:r>
              <a:rPr lang="el-GR" dirty="0" smtClean="0"/>
              <a:t>Αθηνάς ήταν το κεφάλι της </a:t>
            </a:r>
            <a:r>
              <a:rPr lang="el-GR" dirty="0" smtClean="0"/>
              <a:t>Μέδουσας. Η θεά  </a:t>
            </a:r>
            <a:r>
              <a:rPr lang="el-GR" dirty="0" smtClean="0"/>
              <a:t>Αθηνά </a:t>
            </a:r>
            <a:r>
              <a:rPr lang="el-GR" dirty="0" smtClean="0"/>
              <a:t>την είχε μεταμορφώσει  </a:t>
            </a:r>
            <a:r>
              <a:rPr lang="el-GR" dirty="0" smtClean="0"/>
              <a:t>σε τέρας ώστε να μην την πολιορκήσει ξανά κανένας άνδρας, ενώ το βλέμμα της μετέτρεπε σε πέτρα οποιονδήποτε την κοίταζε. Όταν ο </a:t>
            </a:r>
            <a:r>
              <a:rPr lang="el-GR" dirty="0" smtClean="0"/>
              <a:t>Περσέας</a:t>
            </a:r>
            <a:r>
              <a:rPr lang="el-GR" dirty="0" smtClean="0"/>
              <a:t> σκότωσε τη Μέδουσα, πρόσφερε στη θεά το κεφάλι της </a:t>
            </a:r>
            <a:r>
              <a:rPr lang="el-GR" dirty="0" smtClean="0"/>
              <a:t>(γοργόνειο) </a:t>
            </a:r>
            <a:r>
              <a:rPr lang="el-GR" dirty="0" smtClean="0"/>
              <a:t>ως ευχαριστήριο δώρο, γιατί χάρη στη γυαλιστερή ασπίδα που η θεά του είχε δωρίσει, εκείνος μπόρεσε να κατατροπώσει τη Μέδουσα κοιτάζοντας μόνο το είδωλό της μέσα από αυτήν.</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0" y="1700808"/>
            <a:ext cx="3909120" cy="3528392"/>
          </a:xfrm>
        </p:spPr>
        <p:txBody>
          <a:bodyPr>
            <a:normAutofit fontScale="90000"/>
          </a:bodyPr>
          <a:lstStyle/>
          <a:p>
            <a:pPr algn="ctr"/>
            <a:r>
              <a:rPr lang="el-GR" b="1" dirty="0"/>
              <a:t>Η ΔΙΑΜΑΧΗ ΤΗΣ ΑΘΗΝΑΣ ΚΑΙ  ΤΟΥ  ΠΟΣΕΙΔΩΝΑ ΓΙΑ ΤΗΝ ΑΘΗΝΑ</a:t>
            </a:r>
            <a:r>
              <a:rPr lang="el-GR" dirty="0"/>
              <a:t/>
            </a:r>
            <a:br>
              <a:rPr lang="el-GR" dirty="0"/>
            </a:br>
            <a:endParaRPr lang="el-GR" dirty="0"/>
          </a:p>
        </p:txBody>
      </p:sp>
      <p:pic>
        <p:nvPicPr>
          <p:cNvPr id="21506" name="Picture 2" descr="2ο ιστολόγιο 12ου Νηπιαγωγείου Γλυφάδας,Θράκης1-3,Ελληνικό  Αττικής,2109621514 » Blog Archive » Ελιά-Από την ελιά στο λάδι-Η διαμάχη  της Αθηνάς με τον Ποσειδώνα και η σύνδεση αυτής με την ονομασία της Αθήνας."/>
          <p:cNvPicPr>
            <a:picLocks noChangeAspect="1" noChangeArrowheads="1"/>
          </p:cNvPicPr>
          <p:nvPr/>
        </p:nvPicPr>
        <p:blipFill>
          <a:blip r:embed="rId2" cstate="print"/>
          <a:srcRect/>
          <a:stretch>
            <a:fillRect/>
          </a:stretch>
        </p:blipFill>
        <p:spPr bwMode="auto">
          <a:xfrm>
            <a:off x="467544" y="620688"/>
            <a:ext cx="4104457" cy="598566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836712"/>
            <a:ext cx="8229600" cy="5256584"/>
          </a:xfrm>
        </p:spPr>
        <p:txBody>
          <a:bodyPr>
            <a:normAutofit fontScale="62500" lnSpcReduction="20000"/>
          </a:bodyPr>
          <a:lstStyle/>
          <a:p>
            <a:r>
              <a:rPr lang="el-GR" sz="3800" dirty="0"/>
              <a:t>Σύμφωνα με τον αρχαίο μύθο, η Αθηνά και ο Ποσειδώνας διεκδικούσαν την ίδια πόλη. Ανέβηκαν λοιπόν στον βράχο της Ακρόπολης και ενώπιον των Αθηναίων αποφάσισαν ότι όποιος προσέφερε στους κατοίκους το ωραιότερο δώρο, θα την αποκτούσε. Ο Ποσειδώνας χτύπησε σε μια πλευρά του λόφου με την τρίαινά του και αμέσως ανάβλυσε μια πηγή με νερό. Ο λαός θαύμασε, αλλά το νερό ήταν αλμυρό σαν το νερό της θάλασσας, που ήταν το βασίλειο του Ποσειδώνα κι έτσι δεν ήταν πολύ χρήσιμο. Το δώρο της Αθηνάς ήταν ένα </a:t>
            </a:r>
            <a:r>
              <a:rPr lang="el-GR" sz="3800" b="1" dirty="0">
                <a:solidFill>
                  <a:srgbClr val="FF0000"/>
                </a:solidFill>
              </a:rPr>
              <a:t>δέντρο ελιάς</a:t>
            </a:r>
            <a:r>
              <a:rPr lang="el-GR" sz="3800" dirty="0"/>
              <a:t>, κάτι που ήταν καλύτερο, μιας και παρείχε στην πόλη τροφή, λάδι και ξυλεία. Έτσι, κέρδισε τη μονομαχία η Αθηνά και ονόμασε την πόλη της </a:t>
            </a:r>
            <a:r>
              <a:rPr lang="el-GR" sz="3800" b="1" u="sng" dirty="0">
                <a:solidFill>
                  <a:srgbClr val="FF0000"/>
                </a:solidFill>
                <a:hlinkClick r:id="rId2" tooltip="Αρχαία Αθήνα"/>
              </a:rPr>
              <a:t>Αθήνας</a:t>
            </a:r>
            <a:r>
              <a:rPr lang="el-GR" sz="3800" dirty="0">
                <a:solidFill>
                  <a:srgbClr val="FF0000"/>
                </a:solidFill>
              </a:rPr>
              <a:t>.</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404664"/>
            <a:ext cx="8062912" cy="1470025"/>
          </a:xfrm>
        </p:spPr>
        <p:txBody>
          <a:bodyPr/>
          <a:lstStyle/>
          <a:p>
            <a:pPr algn="ctr"/>
            <a:r>
              <a:rPr lang="el-GR" dirty="0" smtClean="0"/>
              <a:t>ΤΟ ΑΓΑΛΜΑ ΤΗΣ ΘΕΑΣ ΑΘΗΝΑΣ </a:t>
            </a:r>
            <a:endParaRPr lang="el-GR" dirty="0"/>
          </a:p>
        </p:txBody>
      </p:sp>
      <p:pic>
        <p:nvPicPr>
          <p:cNvPr id="25602" name="Picture 2" descr="Αθηνά … η αγαπημένη θεά των αρχαίων!"/>
          <p:cNvPicPr>
            <a:picLocks noChangeAspect="1" noChangeArrowheads="1"/>
          </p:cNvPicPr>
          <p:nvPr/>
        </p:nvPicPr>
        <p:blipFill>
          <a:blip r:embed="rId2" cstate="print"/>
          <a:srcRect/>
          <a:stretch>
            <a:fillRect/>
          </a:stretch>
        </p:blipFill>
        <p:spPr bwMode="auto">
          <a:xfrm>
            <a:off x="1475656" y="1857375"/>
            <a:ext cx="5715000" cy="50006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548680"/>
            <a:ext cx="8568952" cy="6050144"/>
          </a:xfrm>
        </p:spPr>
        <p:txBody>
          <a:bodyPr>
            <a:normAutofit fontScale="77500" lnSpcReduction="20000"/>
          </a:bodyPr>
          <a:lstStyle/>
          <a:p>
            <a:r>
              <a:rPr lang="el-GR" dirty="0"/>
              <a:t>Σύμφωνα με τις μαρτυρίες του </a:t>
            </a:r>
            <a:r>
              <a:rPr lang="el-GR" dirty="0" smtClean="0"/>
              <a:t>Παυσανία, </a:t>
            </a:r>
            <a:r>
              <a:rPr lang="el-GR" dirty="0"/>
              <a:t> η Αθηνά Παρθένος έστεκε όρθια</a:t>
            </a:r>
            <a:r>
              <a:rPr lang="el-GR" dirty="0" smtClean="0"/>
              <a:t>.</a:t>
            </a:r>
          </a:p>
          <a:p>
            <a:r>
              <a:rPr lang="el-GR" dirty="0" smtClean="0"/>
              <a:t> </a:t>
            </a:r>
            <a:r>
              <a:rPr lang="el-GR" dirty="0"/>
              <a:t>Είχε ύψος περίπου 12 μέτρα. Τα γυμνά μέρη του σώματος της θεάς ήταν φτιαγμένα από ελεφαντόδοντο, ενώ το ένδυμά της από χρυσό</a:t>
            </a:r>
            <a:r>
              <a:rPr lang="el-GR" dirty="0" smtClean="0"/>
              <a:t>. Ήταν </a:t>
            </a:r>
            <a:r>
              <a:rPr lang="el-GR" dirty="0"/>
              <a:t>ντυμένη με μακρύ χιτώνα ως τα πόδια. Φορούσε πέδιλα, τα οποία ήταν διακοσμημένα με ανάγλυφες παραστάσεις που εικόνιζαν τη μάχη των Λαπιθών και των Κενταύρων. Στο κεφάλι φορούσε κράνος διακοσμημένο με σφίγγα και δύο γρύπες. </a:t>
            </a:r>
            <a:endParaRPr lang="el-GR" dirty="0" smtClean="0"/>
          </a:p>
          <a:p>
            <a:r>
              <a:rPr lang="el-GR" dirty="0" smtClean="0"/>
              <a:t>Η</a:t>
            </a:r>
            <a:r>
              <a:rPr lang="el-GR" dirty="0"/>
              <a:t> αιγίδα της ήταν διακοσμημένη με γοργόνειο. Κρατούσε στο ένα χέρι μια φτερωτή Νίκη, και ακουμπούσε το άλλο στην ασπίδα της, κρατώντας δόρυ που ήταν διακοσμημένο με δράκο. Στην ασπίδα υπήρχαν ανάγλυφες παραστάσεις που εικόνιζαν την Αμαζονομαχία στην εξωτερική και τη Γιγαντομαχία στην εσωτερική πλευρά. </a:t>
            </a:r>
            <a:endParaRPr lang="el-GR" dirty="0" smtClean="0"/>
          </a:p>
          <a:p>
            <a:r>
              <a:rPr lang="el-GR" dirty="0" smtClean="0"/>
              <a:t>Στη </a:t>
            </a:r>
            <a:r>
              <a:rPr lang="el-GR" dirty="0"/>
              <a:t>βάση υπήρχε ανάγλυφο που εικόνιζε τη γέννηση της Πανδώρας.</a:t>
            </a:r>
          </a:p>
          <a:p>
            <a:endParaRPr lang="el-GR" dirty="0" smtClean="0"/>
          </a:p>
          <a:p>
            <a:endParaRPr lang="el-GR" dirty="0" smtClean="0"/>
          </a:p>
          <a:p>
            <a:endParaRPr lang="el-GR" dirty="0" smtClean="0"/>
          </a:p>
          <a:p>
            <a:endParaRPr lang="el-GR" dirty="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46</TotalTime>
  <Words>133</Words>
  <Application>Microsoft Office PowerPoint</Application>
  <PresentationFormat>Προβολή στην οθόνη (4:3)</PresentationFormat>
  <Paragraphs>25</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Ζωντάνια</vt:lpstr>
      <vt:lpstr>Η ΘΕΑ  ΑΘΗΝΑ ΚΑΙ  ΤΟ ΧΡΥΣΕΛΕΦΑΝΤΙΝΟ ΑΓΑΛΜΑ ΤΗΣ</vt:lpstr>
      <vt:lpstr>Διαφάνεια 2</vt:lpstr>
      <vt:lpstr>Η γέννηση της Αθηνάς </vt:lpstr>
      <vt:lpstr>Διαφάνεια 4</vt:lpstr>
      <vt:lpstr>Διαφάνεια 5</vt:lpstr>
      <vt:lpstr>Η ΔΙΑΜΑΧΗ ΤΗΣ ΑΘΗΝΑΣ ΚΑΙ  ΤΟΥ  ΠΟΣΕΙΔΩΝΑ ΓΙΑ ΤΗΝ ΑΘΗΝΑ </vt:lpstr>
      <vt:lpstr>Διαφάνεια 7</vt:lpstr>
      <vt:lpstr>ΤΟ ΑΓΑΛΜΑ ΤΗΣ ΘΕΑΣ ΑΘΗΝΑΣ </vt:lpstr>
      <vt:lpstr>Διαφάνεια 9</vt:lpstr>
      <vt:lpstr>Διαφάνεια 10</vt:lpstr>
      <vt:lpstr>Διαφάνεια 11</vt:lpstr>
      <vt:lpstr>Διαφάνεια 12</vt:lpstr>
      <vt:lpstr>Διαφάνεια 13</vt:lpstr>
      <vt:lpstr>ΣΑΣ  ΕΥΧΑΡΙΣΤΩ ΠΟΥ  ΕΙΔΑΤΕ ΤΗΝ ΕΡΓΑΣΙΑ ΜΟΥ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ΘΕΑ  ΑΘΗΝΑ </dc:title>
  <dc:creator>Αντώνης</dc:creator>
  <cp:lastModifiedBy>Αντώνης</cp:lastModifiedBy>
  <cp:revision>7</cp:revision>
  <dcterms:created xsi:type="dcterms:W3CDTF">2024-03-03T14:02:42Z</dcterms:created>
  <dcterms:modified xsi:type="dcterms:W3CDTF">2024-03-03T17:02:15Z</dcterms:modified>
</cp:coreProperties>
</file>