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72" r:id="rId12"/>
    <p:sldId id="269" r:id="rId13"/>
    <p:sldId id="265" r:id="rId14"/>
    <p:sldId id="266" r:id="rId15"/>
    <p:sldId id="267" r:id="rId16"/>
    <p:sldId id="270" r:id="rId17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0" d="100"/>
          <a:sy n="80" d="100"/>
        </p:scale>
        <p:origin x="-96" y="-3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6373B-1D21-4727-A185-8EA6100AD9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A49AC3D-9FCB-435B-A143-DB23137FA501}">
      <dgm:prSet custT="1"/>
      <dgm:spPr/>
      <dgm:t>
        <a:bodyPr/>
        <a:lstStyle/>
        <a:p>
          <a:pPr algn="just" rtl="0"/>
          <a:r>
            <a:rPr lang="el-GR" sz="1800" dirty="0" smtClean="0">
              <a:solidFill>
                <a:srgbClr val="0070C0"/>
              </a:solidFill>
              <a:latin typeface="Comic Sans MS" pitchFamily="66" charset="0"/>
            </a:rPr>
            <a:t>	Η, από κάθε άποψη, τραγωδία του  </a:t>
          </a:r>
          <a:r>
            <a:rPr lang="el-GR" sz="1800" b="1" dirty="0" err="1" smtClean="0">
              <a:solidFill>
                <a:srgbClr val="C00000"/>
              </a:solidFill>
              <a:latin typeface="Comic Sans MS" pitchFamily="66" charset="0"/>
            </a:rPr>
            <a:t>Χέιμαρκετ</a:t>
          </a:r>
          <a:r>
            <a:rPr lang="el-GR" sz="1800" dirty="0" smtClean="0">
              <a:solidFill>
                <a:srgbClr val="0070C0"/>
              </a:solidFill>
              <a:latin typeface="Comic Sans MS" pitchFamily="66" charset="0"/>
            </a:rPr>
            <a:t> έδωσε την ευκαιρία στο  κράτος να προχωρήσει σε  συλλήψεις εργατών ηγετών. Συγκεκριμένα, συνελήφθησαν και οδηγήθηκαν σε σκηνοθετημένη δίκη  οχτώ άνθρωποι, που είτε δε βρίσκονταν  στην πλατεία του </a:t>
          </a:r>
          <a:r>
            <a:rPr lang="el-GR" sz="1800" dirty="0" err="1" smtClean="0">
              <a:solidFill>
                <a:srgbClr val="0070C0"/>
              </a:solidFill>
              <a:latin typeface="Comic Sans MS" pitchFamily="66" charset="0"/>
            </a:rPr>
            <a:t>Χέιμαρκετ</a:t>
          </a:r>
          <a:r>
            <a:rPr lang="el-GR" sz="1800" dirty="0" smtClean="0">
              <a:solidFill>
                <a:srgbClr val="0070C0"/>
              </a:solidFill>
              <a:latin typeface="Comic Sans MS" pitchFamily="66" charset="0"/>
            </a:rPr>
            <a:t>, όταν ρίχτηκε η βόμβα, είτε δεν ήταν σε θέση,  έμμεσα ή άμεσα, να έχουν την  παραμικρή εμπλοκή σ' αυτήν την υπόθεση.</a:t>
          </a:r>
          <a:endParaRPr lang="el-GR" sz="1800" dirty="0">
            <a:solidFill>
              <a:srgbClr val="0070C0"/>
            </a:solidFill>
            <a:latin typeface="Comic Sans MS" pitchFamily="66" charset="0"/>
          </a:endParaRPr>
        </a:p>
      </dgm:t>
    </dgm:pt>
    <dgm:pt modelId="{AD7BFCD3-3AD6-408D-A2A6-FD8B51C61388}" type="parTrans" cxnId="{87F3DB41-E0CF-460C-B253-CFB0EE3D29BC}">
      <dgm:prSet/>
      <dgm:spPr/>
      <dgm:t>
        <a:bodyPr/>
        <a:lstStyle/>
        <a:p>
          <a:endParaRPr lang="el-GR"/>
        </a:p>
      </dgm:t>
    </dgm:pt>
    <dgm:pt modelId="{2EE28B9B-BE74-459C-A757-E6AFB4F69838}" type="sibTrans" cxnId="{87F3DB41-E0CF-460C-B253-CFB0EE3D29BC}">
      <dgm:prSet/>
      <dgm:spPr/>
      <dgm:t>
        <a:bodyPr/>
        <a:lstStyle/>
        <a:p>
          <a:endParaRPr lang="el-GR"/>
        </a:p>
      </dgm:t>
    </dgm:pt>
    <dgm:pt modelId="{54C72418-FB2B-418D-92D7-7E65C92A3A77}">
      <dgm:prSet custT="1"/>
      <dgm:spPr/>
      <dgm:t>
        <a:bodyPr/>
        <a:lstStyle/>
        <a:p>
          <a:pPr algn="just" rtl="0"/>
          <a:r>
            <a:rPr lang="el-GR" sz="1800" dirty="0" smtClean="0">
              <a:solidFill>
                <a:srgbClr val="0070C0"/>
              </a:solidFill>
              <a:latin typeface="Comic Sans MS" pitchFamily="66" charset="0"/>
            </a:rPr>
            <a:t>	Τελικά, από τους 8, οι </a:t>
          </a:r>
          <a:r>
            <a:rPr lang="el-GR" sz="1800" b="1" dirty="0" err="1" smtClean="0">
              <a:solidFill>
                <a:srgbClr val="C00000"/>
              </a:solidFill>
              <a:latin typeface="Comic Sans MS" pitchFamily="66" charset="0"/>
            </a:rPr>
            <a:t>Πάρσονς</a:t>
          </a:r>
          <a:r>
            <a:rPr lang="el-GR" sz="1800" b="1" dirty="0" smtClean="0">
              <a:solidFill>
                <a:srgbClr val="C00000"/>
              </a:solidFill>
              <a:latin typeface="Comic Sans MS" pitchFamily="66" charset="0"/>
            </a:rPr>
            <a:t>, </a:t>
          </a:r>
          <a:r>
            <a:rPr lang="el-GR" sz="1800" b="1" dirty="0" err="1" smtClean="0">
              <a:solidFill>
                <a:srgbClr val="C00000"/>
              </a:solidFill>
              <a:latin typeface="Comic Sans MS" pitchFamily="66" charset="0"/>
            </a:rPr>
            <a:t>Σπάις</a:t>
          </a:r>
          <a:r>
            <a:rPr lang="el-GR" sz="1800" b="1" dirty="0" smtClean="0">
              <a:solidFill>
                <a:srgbClr val="C00000"/>
              </a:solidFill>
              <a:latin typeface="Comic Sans MS" pitchFamily="66" charset="0"/>
            </a:rPr>
            <a:t>,  </a:t>
          </a:r>
          <a:r>
            <a:rPr lang="el-GR" sz="1800" b="1" dirty="0" err="1" smtClean="0">
              <a:solidFill>
                <a:srgbClr val="C00000"/>
              </a:solidFill>
              <a:latin typeface="Comic Sans MS" pitchFamily="66" charset="0"/>
            </a:rPr>
            <a:t>Φίσερ</a:t>
          </a:r>
          <a:r>
            <a:rPr lang="el-GR" sz="1800" dirty="0" smtClean="0">
              <a:solidFill>
                <a:srgbClr val="0070C0"/>
              </a:solidFill>
              <a:latin typeface="Comic Sans MS" pitchFamily="66" charset="0"/>
            </a:rPr>
            <a:t> και </a:t>
          </a:r>
          <a:r>
            <a:rPr lang="el-GR" sz="1800" b="1" dirty="0" err="1" smtClean="0">
              <a:solidFill>
                <a:srgbClr val="C00000"/>
              </a:solidFill>
              <a:latin typeface="Comic Sans MS" pitchFamily="66" charset="0"/>
            </a:rPr>
            <a:t>Εγκελ</a:t>
          </a:r>
          <a:r>
            <a:rPr lang="el-GR" sz="1800" dirty="0" smtClean="0">
              <a:solidFill>
                <a:srgbClr val="0070C0"/>
              </a:solidFill>
              <a:latin typeface="Comic Sans MS" pitchFamily="66" charset="0"/>
            </a:rPr>
            <a:t> απαγχονίστηκαν στις  11 Νοέμβρη 1887, ο </a:t>
          </a:r>
          <a:r>
            <a:rPr lang="el-GR" sz="1800" b="1" dirty="0" err="1" smtClean="0">
              <a:solidFill>
                <a:srgbClr val="C00000"/>
              </a:solidFill>
              <a:latin typeface="Comic Sans MS" pitchFamily="66" charset="0"/>
            </a:rPr>
            <a:t>Λιγκ</a:t>
          </a:r>
          <a:r>
            <a:rPr lang="el-GR" sz="1800" dirty="0" smtClean="0">
              <a:solidFill>
                <a:srgbClr val="0070C0"/>
              </a:solidFill>
              <a:latin typeface="Comic Sans MS" pitchFamily="66" charset="0"/>
            </a:rPr>
            <a:t> βρέθηκε νεκρός στο κελί του και οι </a:t>
          </a:r>
          <a:r>
            <a:rPr lang="el-GR" sz="1800" b="1" dirty="0" err="1" smtClean="0">
              <a:solidFill>
                <a:srgbClr val="C00000"/>
              </a:solidFill>
              <a:latin typeface="Comic Sans MS" pitchFamily="66" charset="0"/>
            </a:rPr>
            <a:t>Νιμπ</a:t>
          </a:r>
          <a:r>
            <a:rPr lang="el-GR" sz="1800" b="1" dirty="0" smtClean="0">
              <a:solidFill>
                <a:srgbClr val="C00000"/>
              </a:solidFill>
              <a:latin typeface="Comic Sans MS" pitchFamily="66" charset="0"/>
            </a:rPr>
            <a:t>, </a:t>
          </a:r>
          <a:r>
            <a:rPr lang="el-GR" sz="1800" b="1" dirty="0" err="1" smtClean="0">
              <a:solidFill>
                <a:srgbClr val="C00000"/>
              </a:solidFill>
              <a:latin typeface="Comic Sans MS" pitchFamily="66" charset="0"/>
            </a:rPr>
            <a:t>Σουάμπ</a:t>
          </a:r>
          <a:r>
            <a:rPr lang="el-GR" sz="1800" b="1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l-GR" sz="1800" dirty="0" smtClean="0">
              <a:solidFill>
                <a:srgbClr val="0070C0"/>
              </a:solidFill>
              <a:latin typeface="Comic Sans MS" pitchFamily="66" charset="0"/>
            </a:rPr>
            <a:t>και </a:t>
          </a:r>
          <a:r>
            <a:rPr lang="el-GR" sz="1800" b="1" dirty="0" err="1" smtClean="0">
              <a:solidFill>
                <a:srgbClr val="C00000"/>
              </a:solidFill>
              <a:latin typeface="Comic Sans MS" pitchFamily="66" charset="0"/>
            </a:rPr>
            <a:t>Φίλντεν</a:t>
          </a:r>
          <a:r>
            <a:rPr lang="el-GR" sz="1800" dirty="0" smtClean="0">
              <a:solidFill>
                <a:srgbClr val="0070C0"/>
              </a:solidFill>
              <a:latin typeface="Comic Sans MS" pitchFamily="66" charset="0"/>
            </a:rPr>
            <a:t> καταδικάστηκαν σε  πολλά χρόνια καταναγκαστικά έργα.</a:t>
          </a:r>
          <a:endParaRPr lang="el-GR" sz="1800" dirty="0">
            <a:solidFill>
              <a:srgbClr val="0070C0"/>
            </a:solidFill>
            <a:latin typeface="Comic Sans MS" pitchFamily="66" charset="0"/>
          </a:endParaRPr>
        </a:p>
      </dgm:t>
    </dgm:pt>
    <dgm:pt modelId="{F1866325-F17D-40F9-A4D1-78C59DFB47E4}" type="parTrans" cxnId="{DBF2222B-D7DA-4E77-A48E-0178BABE4407}">
      <dgm:prSet/>
      <dgm:spPr/>
      <dgm:t>
        <a:bodyPr/>
        <a:lstStyle/>
        <a:p>
          <a:endParaRPr lang="el-GR"/>
        </a:p>
      </dgm:t>
    </dgm:pt>
    <dgm:pt modelId="{8F9DDDAA-FE68-456E-A50E-9B211762F9EB}" type="sibTrans" cxnId="{DBF2222B-D7DA-4E77-A48E-0178BABE4407}">
      <dgm:prSet/>
      <dgm:spPr/>
      <dgm:t>
        <a:bodyPr/>
        <a:lstStyle/>
        <a:p>
          <a:endParaRPr lang="el-GR"/>
        </a:p>
      </dgm:t>
    </dgm:pt>
    <dgm:pt modelId="{59145D82-A8D3-4ECA-96F9-E7A3DFFC6558}" type="pres">
      <dgm:prSet presAssocID="{AFB6373B-1D21-4727-A185-8EA6100AD9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CAED69C-1C82-4082-9018-D20D128100D4}" type="pres">
      <dgm:prSet presAssocID="{5A49AC3D-9FCB-435B-A143-DB23137FA501}" presName="parentText" presStyleLbl="node1" presStyleIdx="0" presStyleCnt="2" custScaleY="12535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65B9FC-5379-4FF6-AC1C-7116DD469D7C}" type="pres">
      <dgm:prSet presAssocID="{2EE28B9B-BE74-459C-A757-E6AFB4F69838}" presName="spacer" presStyleCnt="0"/>
      <dgm:spPr/>
    </dgm:pt>
    <dgm:pt modelId="{BB68C4B7-C48B-4537-A2FC-54342CBC9CCB}" type="pres">
      <dgm:prSet presAssocID="{54C72418-FB2B-418D-92D7-7E65C92A3A7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BF2222B-D7DA-4E77-A48E-0178BABE4407}" srcId="{AFB6373B-1D21-4727-A185-8EA6100AD999}" destId="{54C72418-FB2B-418D-92D7-7E65C92A3A77}" srcOrd="1" destOrd="0" parTransId="{F1866325-F17D-40F9-A4D1-78C59DFB47E4}" sibTransId="{8F9DDDAA-FE68-456E-A50E-9B211762F9EB}"/>
    <dgm:cxn modelId="{87F3DB41-E0CF-460C-B253-CFB0EE3D29BC}" srcId="{AFB6373B-1D21-4727-A185-8EA6100AD999}" destId="{5A49AC3D-9FCB-435B-A143-DB23137FA501}" srcOrd="0" destOrd="0" parTransId="{AD7BFCD3-3AD6-408D-A2A6-FD8B51C61388}" sibTransId="{2EE28B9B-BE74-459C-A757-E6AFB4F69838}"/>
    <dgm:cxn modelId="{5C5460B8-7944-4C0E-907B-957616F0B51C}" type="presOf" srcId="{54C72418-FB2B-418D-92D7-7E65C92A3A77}" destId="{BB68C4B7-C48B-4537-A2FC-54342CBC9CCB}" srcOrd="0" destOrd="0" presId="urn:microsoft.com/office/officeart/2005/8/layout/vList2"/>
    <dgm:cxn modelId="{080E2765-8AC0-4956-82A8-9E2DEBA8B5DB}" type="presOf" srcId="{5A49AC3D-9FCB-435B-A143-DB23137FA501}" destId="{ACAED69C-1C82-4082-9018-D20D128100D4}" srcOrd="0" destOrd="0" presId="urn:microsoft.com/office/officeart/2005/8/layout/vList2"/>
    <dgm:cxn modelId="{FABF706D-5408-44D6-B505-5CBCB1306483}" type="presOf" srcId="{AFB6373B-1D21-4727-A185-8EA6100AD999}" destId="{59145D82-A8D3-4ECA-96F9-E7A3DFFC6558}" srcOrd="0" destOrd="0" presId="urn:microsoft.com/office/officeart/2005/8/layout/vList2"/>
    <dgm:cxn modelId="{A91330C0-5E79-46CA-912E-F9F0819ED04B}" type="presParOf" srcId="{59145D82-A8D3-4ECA-96F9-E7A3DFFC6558}" destId="{ACAED69C-1C82-4082-9018-D20D128100D4}" srcOrd="0" destOrd="0" presId="urn:microsoft.com/office/officeart/2005/8/layout/vList2"/>
    <dgm:cxn modelId="{4F849954-1A77-4DD8-A499-829F80943608}" type="presParOf" srcId="{59145D82-A8D3-4ECA-96F9-E7A3DFFC6558}" destId="{FB65B9FC-5379-4FF6-AC1C-7116DD469D7C}" srcOrd="1" destOrd="0" presId="urn:microsoft.com/office/officeart/2005/8/layout/vList2"/>
    <dgm:cxn modelId="{23D59243-EB0F-4C7D-B3CF-18DC9D670777}" type="presParOf" srcId="{59145D82-A8D3-4ECA-96F9-E7A3DFFC6558}" destId="{BB68C4B7-C48B-4537-A2FC-54342CBC9C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ED69C-1C82-4082-9018-D20D128100D4}">
      <dsp:nvSpPr>
        <dsp:cNvPr id="0" name=""/>
        <dsp:cNvSpPr/>
      </dsp:nvSpPr>
      <dsp:spPr>
        <a:xfrm>
          <a:off x="0" y="838"/>
          <a:ext cx="5029199" cy="3341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0070C0"/>
              </a:solidFill>
              <a:latin typeface="Comic Sans MS" pitchFamily="66" charset="0"/>
            </a:rPr>
            <a:t>	Η, από κάθε άποψη, τραγωδία του  </a:t>
          </a:r>
          <a:r>
            <a:rPr lang="el-GR" sz="1800" b="1" kern="1200" dirty="0" err="1" smtClean="0">
              <a:solidFill>
                <a:srgbClr val="C00000"/>
              </a:solidFill>
              <a:latin typeface="Comic Sans MS" pitchFamily="66" charset="0"/>
            </a:rPr>
            <a:t>Χέιμαρκετ</a:t>
          </a:r>
          <a:r>
            <a:rPr lang="el-GR" sz="1800" kern="1200" dirty="0" smtClean="0">
              <a:solidFill>
                <a:srgbClr val="0070C0"/>
              </a:solidFill>
              <a:latin typeface="Comic Sans MS" pitchFamily="66" charset="0"/>
            </a:rPr>
            <a:t> έδωσε την ευκαιρία στο  κράτος να προχωρήσει σε  συλλήψεις εργατών ηγετών. Συγκεκριμένα, συνελήφθησαν και οδηγήθηκαν σε σκηνοθετημένη δίκη  οχτώ άνθρωποι, που είτε δε βρίσκονταν  στην πλατεία του </a:t>
          </a:r>
          <a:r>
            <a:rPr lang="el-GR" sz="1800" kern="1200" dirty="0" err="1" smtClean="0">
              <a:solidFill>
                <a:srgbClr val="0070C0"/>
              </a:solidFill>
              <a:latin typeface="Comic Sans MS" pitchFamily="66" charset="0"/>
            </a:rPr>
            <a:t>Χέιμαρκετ</a:t>
          </a:r>
          <a:r>
            <a:rPr lang="el-GR" sz="1800" kern="1200" dirty="0" smtClean="0">
              <a:solidFill>
                <a:srgbClr val="0070C0"/>
              </a:solidFill>
              <a:latin typeface="Comic Sans MS" pitchFamily="66" charset="0"/>
            </a:rPr>
            <a:t>, όταν ρίχτηκε η βόμβα, είτε δεν ήταν σε θέση,  έμμεσα ή άμεσα, να έχουν την  παραμικρή εμπλοκή σ' αυτήν την υπόθεση.</a:t>
          </a:r>
          <a:endParaRPr lang="el-GR" sz="1800" kern="1200" dirty="0">
            <a:solidFill>
              <a:srgbClr val="0070C0"/>
            </a:solidFill>
            <a:latin typeface="Comic Sans MS" pitchFamily="66" charset="0"/>
          </a:endParaRPr>
        </a:p>
      </dsp:txBody>
      <dsp:txXfrm>
        <a:off x="0" y="838"/>
        <a:ext cx="5029199" cy="3341326"/>
      </dsp:txXfrm>
    </dsp:sp>
    <dsp:sp modelId="{BB68C4B7-C48B-4537-A2FC-54342CBC9CCB}">
      <dsp:nvSpPr>
        <dsp:cNvPr id="0" name=""/>
        <dsp:cNvSpPr/>
      </dsp:nvSpPr>
      <dsp:spPr>
        <a:xfrm>
          <a:off x="0" y="3353555"/>
          <a:ext cx="5029199" cy="2665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0070C0"/>
              </a:solidFill>
              <a:latin typeface="Comic Sans MS" pitchFamily="66" charset="0"/>
            </a:rPr>
            <a:t>	Τελικά, από τους 8, οι </a:t>
          </a:r>
          <a:r>
            <a:rPr lang="el-GR" sz="1800" b="1" kern="1200" dirty="0" err="1" smtClean="0">
              <a:solidFill>
                <a:srgbClr val="C00000"/>
              </a:solidFill>
              <a:latin typeface="Comic Sans MS" pitchFamily="66" charset="0"/>
            </a:rPr>
            <a:t>Πάρσονς</a:t>
          </a:r>
          <a:r>
            <a:rPr lang="el-GR" sz="1800" b="1" kern="1200" dirty="0" smtClean="0">
              <a:solidFill>
                <a:srgbClr val="C00000"/>
              </a:solidFill>
              <a:latin typeface="Comic Sans MS" pitchFamily="66" charset="0"/>
            </a:rPr>
            <a:t>, </a:t>
          </a:r>
          <a:r>
            <a:rPr lang="el-GR" sz="1800" b="1" kern="1200" dirty="0" err="1" smtClean="0">
              <a:solidFill>
                <a:srgbClr val="C00000"/>
              </a:solidFill>
              <a:latin typeface="Comic Sans MS" pitchFamily="66" charset="0"/>
            </a:rPr>
            <a:t>Σπάις</a:t>
          </a:r>
          <a:r>
            <a:rPr lang="el-GR" sz="1800" b="1" kern="1200" dirty="0" smtClean="0">
              <a:solidFill>
                <a:srgbClr val="C00000"/>
              </a:solidFill>
              <a:latin typeface="Comic Sans MS" pitchFamily="66" charset="0"/>
            </a:rPr>
            <a:t>,  </a:t>
          </a:r>
          <a:r>
            <a:rPr lang="el-GR" sz="1800" b="1" kern="1200" dirty="0" err="1" smtClean="0">
              <a:solidFill>
                <a:srgbClr val="C00000"/>
              </a:solidFill>
              <a:latin typeface="Comic Sans MS" pitchFamily="66" charset="0"/>
            </a:rPr>
            <a:t>Φίσερ</a:t>
          </a:r>
          <a:r>
            <a:rPr lang="el-GR" sz="1800" kern="1200" dirty="0" smtClean="0">
              <a:solidFill>
                <a:srgbClr val="0070C0"/>
              </a:solidFill>
              <a:latin typeface="Comic Sans MS" pitchFamily="66" charset="0"/>
            </a:rPr>
            <a:t> και </a:t>
          </a:r>
          <a:r>
            <a:rPr lang="el-GR" sz="1800" b="1" kern="1200" dirty="0" err="1" smtClean="0">
              <a:solidFill>
                <a:srgbClr val="C00000"/>
              </a:solidFill>
              <a:latin typeface="Comic Sans MS" pitchFamily="66" charset="0"/>
            </a:rPr>
            <a:t>Εγκελ</a:t>
          </a:r>
          <a:r>
            <a:rPr lang="el-GR" sz="1800" kern="1200" dirty="0" smtClean="0">
              <a:solidFill>
                <a:srgbClr val="0070C0"/>
              </a:solidFill>
              <a:latin typeface="Comic Sans MS" pitchFamily="66" charset="0"/>
            </a:rPr>
            <a:t> απαγχονίστηκαν στις  11 Νοέμβρη 1887, ο </a:t>
          </a:r>
          <a:r>
            <a:rPr lang="el-GR" sz="1800" b="1" kern="1200" dirty="0" err="1" smtClean="0">
              <a:solidFill>
                <a:srgbClr val="C00000"/>
              </a:solidFill>
              <a:latin typeface="Comic Sans MS" pitchFamily="66" charset="0"/>
            </a:rPr>
            <a:t>Λιγκ</a:t>
          </a:r>
          <a:r>
            <a:rPr lang="el-GR" sz="1800" kern="1200" dirty="0" smtClean="0">
              <a:solidFill>
                <a:srgbClr val="0070C0"/>
              </a:solidFill>
              <a:latin typeface="Comic Sans MS" pitchFamily="66" charset="0"/>
            </a:rPr>
            <a:t> βρέθηκε νεκρός στο κελί του και οι </a:t>
          </a:r>
          <a:r>
            <a:rPr lang="el-GR" sz="1800" b="1" kern="1200" dirty="0" err="1" smtClean="0">
              <a:solidFill>
                <a:srgbClr val="C00000"/>
              </a:solidFill>
              <a:latin typeface="Comic Sans MS" pitchFamily="66" charset="0"/>
            </a:rPr>
            <a:t>Νιμπ</a:t>
          </a:r>
          <a:r>
            <a:rPr lang="el-GR" sz="1800" b="1" kern="1200" dirty="0" smtClean="0">
              <a:solidFill>
                <a:srgbClr val="C00000"/>
              </a:solidFill>
              <a:latin typeface="Comic Sans MS" pitchFamily="66" charset="0"/>
            </a:rPr>
            <a:t>, </a:t>
          </a:r>
          <a:r>
            <a:rPr lang="el-GR" sz="1800" b="1" kern="1200" dirty="0" err="1" smtClean="0">
              <a:solidFill>
                <a:srgbClr val="C00000"/>
              </a:solidFill>
              <a:latin typeface="Comic Sans MS" pitchFamily="66" charset="0"/>
            </a:rPr>
            <a:t>Σουάμπ</a:t>
          </a:r>
          <a:r>
            <a:rPr lang="el-GR" sz="1800" b="1" kern="12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l-GR" sz="1800" kern="1200" dirty="0" smtClean="0">
              <a:solidFill>
                <a:srgbClr val="0070C0"/>
              </a:solidFill>
              <a:latin typeface="Comic Sans MS" pitchFamily="66" charset="0"/>
            </a:rPr>
            <a:t>και </a:t>
          </a:r>
          <a:r>
            <a:rPr lang="el-GR" sz="1800" b="1" kern="1200" dirty="0" err="1" smtClean="0">
              <a:solidFill>
                <a:srgbClr val="C00000"/>
              </a:solidFill>
              <a:latin typeface="Comic Sans MS" pitchFamily="66" charset="0"/>
            </a:rPr>
            <a:t>Φίλντεν</a:t>
          </a:r>
          <a:r>
            <a:rPr lang="el-GR" sz="1800" kern="1200" dirty="0" smtClean="0">
              <a:solidFill>
                <a:srgbClr val="0070C0"/>
              </a:solidFill>
              <a:latin typeface="Comic Sans MS" pitchFamily="66" charset="0"/>
            </a:rPr>
            <a:t> καταδικάστηκαν σε  πολλά χρόνια καταναγκαστικά έργα.</a:t>
          </a:r>
          <a:endParaRPr lang="el-GR" sz="1800" kern="1200" dirty="0">
            <a:solidFill>
              <a:srgbClr val="0070C0"/>
            </a:solidFill>
            <a:latin typeface="Comic Sans MS" pitchFamily="66" charset="0"/>
          </a:endParaRPr>
        </a:p>
      </dsp:txBody>
      <dsp:txXfrm>
        <a:off x="0" y="3353555"/>
        <a:ext cx="5029199" cy="2665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  <a:alpha val="59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Music\&#913;&#929;&#935;&#917;&#921;&#927;&#920;&#917;&#932;&#919;&#931;&#919;%20&#924;&#927;&#933;&#931;&#921;&#922;&#919;&#931;\&#917;&#923;&#923;&#919;&#925;&#917;&#931;%20&#932;&#929;&#913;&#915;&#927;&#933;&#916;&#921;&#931;&#932;&#917;&#931;\&#920;&#917;&#927;&#916;&#937;&#929;&#913;&#922;&#919;&#931;\&#924;&#953;&#954;&#961;&#972;&#962;%20&#955;&#945;&#972;&#962;%20-%20&#924;&#943;&#954;&#951;&#962;%20&#920;&#949;&#959;&#948;&#969;&#961;&#940;&#954;&#951;&#962;%20(Instrumental)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0264" y="1642455"/>
            <a:ext cx="6803136" cy="2853345"/>
          </a:xfrm>
          <a:prstGeom prst="rect">
            <a:avLst/>
          </a:prstGeom>
        </p:spPr>
        <p:txBody>
          <a:bodyPr vert="horz" wrap="square" lIns="0" tIns="453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70"/>
              </a:spcBef>
            </a:pPr>
            <a:r>
              <a:rPr b="1" spc="-5" dirty="0">
                <a:solidFill>
                  <a:srgbClr val="FF0000"/>
                </a:solidFill>
                <a:latin typeface="Comic Sans MS" pitchFamily="66" charset="0"/>
              </a:rPr>
              <a:t>Εργατική</a:t>
            </a:r>
            <a:r>
              <a:rPr b="1" spc="-25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mic Sans MS" pitchFamily="66" charset="0"/>
              </a:rPr>
              <a:t>Πρωτομαγιά</a:t>
            </a: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sz="2400" b="1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Σύντομη ιστορική</a:t>
            </a:r>
            <a:r>
              <a:rPr sz="2400" b="1" spc="-1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αναδρομή</a:t>
            </a:r>
            <a:endParaRPr sz="2400" b="1" dirty="0">
              <a:solidFill>
                <a:srgbClr val="0070C0"/>
              </a:solidFill>
              <a:latin typeface="Comic Sans MS" pitchFamily="66" charset="0"/>
              <a:cs typeface="Calibri"/>
            </a:endParaRPr>
          </a:p>
        </p:txBody>
      </p:sp>
      <p:pic>
        <p:nvPicPr>
          <p:cNvPr id="12290" name="Picture 2" descr="http://www.meganisitimes.gr/wp-content/uploads/2011/11/prvtomagi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1219200"/>
            <a:ext cx="52832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762000"/>
            <a:ext cx="5379720" cy="487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0" y="685800"/>
            <a:ext cx="5715000" cy="4907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5"/>
              </a:spcBef>
            </a:pPr>
            <a:r>
              <a:rPr lang="el-GR" sz="2200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	</a:t>
            </a:r>
            <a:r>
              <a:rPr sz="2200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Ο </a:t>
            </a:r>
            <a:r>
              <a:rPr sz="2200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πρώτος </a:t>
            </a:r>
            <a:r>
              <a:rPr sz="2200" spc="-1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γιορτασμός </a:t>
            </a:r>
            <a:r>
              <a:rPr sz="2200" spc="-5" dirty="0" err="1">
                <a:solidFill>
                  <a:srgbClr val="FFFF00"/>
                </a:solidFill>
                <a:latin typeface="Comic Sans MS" pitchFamily="66" charset="0"/>
                <a:cs typeface="Calibri"/>
              </a:rPr>
              <a:t>της</a:t>
            </a:r>
            <a:r>
              <a:rPr sz="2200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sz="22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Ε</a:t>
            </a:r>
            <a:r>
              <a:rPr sz="22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ργατικής</a:t>
            </a:r>
            <a:r>
              <a:rPr lang="el-GR" sz="22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2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Πρωτομαγιάς</a:t>
            </a:r>
            <a:r>
              <a:rPr sz="2200" b="1" spc="-5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200" spc="-1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στην Ελλάδα </a:t>
            </a:r>
            <a:r>
              <a:rPr sz="220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- </a:t>
            </a:r>
            <a:r>
              <a:rPr sz="2200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ως </a:t>
            </a:r>
            <a:r>
              <a:rPr sz="220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μέρας </a:t>
            </a:r>
            <a:r>
              <a:rPr sz="2200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της  εργατικής τάξης </a:t>
            </a:r>
            <a:r>
              <a:rPr sz="220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- </a:t>
            </a:r>
            <a:r>
              <a:rPr sz="2200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έγινε </a:t>
            </a:r>
            <a:r>
              <a:rPr sz="220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στις 2 </a:t>
            </a:r>
            <a:r>
              <a:rPr sz="2200" spc="-5" dirty="0" err="1">
                <a:solidFill>
                  <a:srgbClr val="FFFF00"/>
                </a:solidFill>
                <a:latin typeface="Comic Sans MS" pitchFamily="66" charset="0"/>
                <a:cs typeface="Calibri"/>
              </a:rPr>
              <a:t>Μάη</a:t>
            </a:r>
            <a:r>
              <a:rPr sz="2200" spc="-3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200" spc="-10" dirty="0" err="1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του</a:t>
            </a:r>
            <a:r>
              <a:rPr lang="el-GR" sz="2200" spc="-10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200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1893 </a:t>
            </a:r>
            <a:r>
              <a:rPr sz="220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στο </a:t>
            </a:r>
            <a:r>
              <a:rPr sz="2200" b="1" spc="-1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Παναθηναϊκό</a:t>
            </a:r>
            <a:r>
              <a:rPr sz="2200" b="1" spc="-3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200" b="1" spc="-10" dirty="0" err="1">
                <a:solidFill>
                  <a:srgbClr val="FFFF00"/>
                </a:solidFill>
                <a:latin typeface="Comic Sans MS" pitchFamily="66" charset="0"/>
                <a:cs typeface="Calibri"/>
              </a:rPr>
              <a:t>Στάδιο</a:t>
            </a:r>
            <a:r>
              <a:rPr sz="2200" b="1" spc="-10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.</a:t>
            </a:r>
            <a:r>
              <a:rPr lang="el-GR" sz="2200" b="1" spc="-10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200" spc="-5" dirty="0" err="1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Στο</a:t>
            </a:r>
            <a:r>
              <a:rPr sz="2200" spc="-5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λόγο του </a:t>
            </a:r>
            <a:r>
              <a:rPr sz="2200" spc="-5" dirty="0" err="1">
                <a:solidFill>
                  <a:srgbClr val="FFFF00"/>
                </a:solidFill>
                <a:latin typeface="Comic Sans MS" pitchFamily="66" charset="0"/>
                <a:cs typeface="Calibri"/>
              </a:rPr>
              <a:t>οργανωτή</a:t>
            </a:r>
            <a:r>
              <a:rPr sz="2200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2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Σταύρου</a:t>
            </a:r>
            <a:r>
              <a:rPr lang="el-GR" sz="22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200" b="1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Καλλέργη</a:t>
            </a:r>
            <a:r>
              <a:rPr sz="220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, </a:t>
            </a:r>
            <a:r>
              <a:rPr sz="2200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αλλά </a:t>
            </a:r>
            <a:r>
              <a:rPr sz="2200" spc="-2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και </a:t>
            </a:r>
            <a:r>
              <a:rPr sz="220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στο </a:t>
            </a:r>
            <a:r>
              <a:rPr sz="2200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ψήφισμα,</a:t>
            </a:r>
            <a:r>
              <a:rPr sz="2200" spc="-10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μεταξύ  άλλων, υπογραμμίζονταν </a:t>
            </a:r>
            <a:r>
              <a:rPr sz="2200" spc="-1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τα παρακάτω  αιτήματα:</a:t>
            </a:r>
            <a:endParaRPr sz="2200" dirty="0">
              <a:solidFill>
                <a:srgbClr val="FFFF00"/>
              </a:solidFill>
              <a:latin typeface="Comic Sans MS" pitchFamily="66" charset="0"/>
              <a:cs typeface="Calibri"/>
            </a:endParaRPr>
          </a:p>
          <a:p>
            <a:pPr marL="12700" algn="ctr">
              <a:spcBef>
                <a:spcPts val="620"/>
              </a:spcBef>
            </a:pPr>
            <a:r>
              <a:rPr sz="2400" b="1" spc="-5" dirty="0" err="1">
                <a:solidFill>
                  <a:srgbClr val="FF0000"/>
                </a:solidFill>
                <a:latin typeface="Comic Sans MS" pitchFamily="66" charset="0"/>
                <a:cs typeface="Calibri"/>
              </a:rPr>
              <a:t>Κυριακάτικη</a:t>
            </a:r>
            <a:r>
              <a:rPr sz="2400" b="1" spc="-3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4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αργία</a:t>
            </a:r>
            <a:r>
              <a:rPr lang="el-GR" sz="24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  </a:t>
            </a:r>
          </a:p>
          <a:p>
            <a:pPr marL="12700" algn="ctr">
              <a:spcBef>
                <a:spcPts val="620"/>
              </a:spcBef>
            </a:pPr>
            <a:r>
              <a:rPr sz="24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Οχτάωρο</a:t>
            </a:r>
            <a:r>
              <a:rPr lang="el-GR" sz="24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   </a:t>
            </a:r>
          </a:p>
          <a:p>
            <a:pPr marL="12700" algn="ctr">
              <a:spcBef>
                <a:spcPts val="620"/>
              </a:spcBef>
            </a:pPr>
            <a:r>
              <a:rPr sz="24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Ταμεία</a:t>
            </a:r>
            <a:r>
              <a:rPr sz="2400" b="1" spc="-30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400" b="1" spc="-5" dirty="0" err="1">
                <a:solidFill>
                  <a:srgbClr val="FF0000"/>
                </a:solidFill>
                <a:latin typeface="Comic Sans MS" pitchFamily="66" charset="0"/>
                <a:cs typeface="Calibri"/>
              </a:rPr>
              <a:t>αλληλοβοήθειας</a:t>
            </a:r>
            <a:r>
              <a:rPr sz="2200" b="1" spc="-5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.</a:t>
            </a:r>
            <a:endParaRPr sz="2200" dirty="0">
              <a:solidFill>
                <a:srgbClr val="FFFF00"/>
              </a:solidFill>
              <a:latin typeface="Comic Sans MS" pitchFamily="66" charset="0"/>
              <a:cs typeface="Times New Roman"/>
            </a:endParaRPr>
          </a:p>
        </p:txBody>
      </p:sp>
    </p:spTree>
  </p:cSld>
  <p:clrMapOvr>
    <a:masterClrMapping/>
  </p:clrMapOvr>
  <p:transition spd="slow" advTm="25000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Πρ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2592" y="381000"/>
            <a:ext cx="7502008" cy="5562600"/>
          </a:xfrm>
          <a:prstGeom prst="rect">
            <a:avLst/>
          </a:prstGeom>
        </p:spPr>
      </p:pic>
    </p:spTree>
  </p:cSld>
  <p:clrMapOvr>
    <a:masterClrMapping/>
  </p:clrMapOvr>
  <p:transition spd="slow" advTm="8000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idx="1"/>
          </p:nvPr>
        </p:nvSpPr>
        <p:spPr>
          <a:xfrm>
            <a:off x="609600" y="3505200"/>
            <a:ext cx="5410200" cy="2438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2700" marR="365760" algn="just"/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    Η πρώτη ματωμένη Πρωτομαγιά στην Ελλάδα ήταν αυτή του 1924, κατά την  οποία η κυβέρνηση Παπαναστασίου  διέλυσε βίαια τη συγκέντρωση, με συνέπεια να χάσει τη ζωή του ο εργάτης </a:t>
            </a:r>
            <a:r>
              <a:rPr lang="el-GR" sz="2000" b="1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Σωτήρης </a:t>
            </a:r>
            <a:r>
              <a:rPr lang="el-GR" sz="2000" b="1" dirty="0" err="1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Παρασκευαΐδης</a:t>
            </a:r>
            <a:r>
              <a:rPr lang="el-GR" sz="2000" b="1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και δεκάδες  άλλοι να τραυματιστούν.</a:t>
            </a:r>
            <a:endParaRPr lang="el-GR" sz="20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Η πρώτη Εργατική Πρωτομαγιά στην Ελλάδα | Κίνηση «Απελάστε το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447800"/>
            <a:ext cx="4986910" cy="3276600"/>
          </a:xfrm>
          <a:prstGeom prst="rect">
            <a:avLst/>
          </a:prstGeom>
          <a:noFill/>
        </p:spPr>
      </p:pic>
      <p:pic>
        <p:nvPicPr>
          <p:cNvPr id="20484" name="Picture 4" descr="May 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4640952" cy="26295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5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1371600"/>
            <a:ext cx="55626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" y="381000"/>
            <a:ext cx="5334000" cy="6049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130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90"/>
              </a:spcBef>
            </a:pPr>
            <a:r>
              <a:rPr sz="18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Μάης</a:t>
            </a:r>
            <a:r>
              <a:rPr sz="18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1936:</a:t>
            </a:r>
          </a:p>
          <a:p>
            <a:pPr marL="12700" marR="60960" algn="just">
              <a:lnSpc>
                <a:spcPct val="150000"/>
              </a:lnSpc>
              <a:spcBef>
                <a:spcPts val="1040"/>
              </a:spcBef>
            </a:pPr>
            <a:r>
              <a:rPr lang="el-GR" sz="1800" spc="-5" dirty="0" smtClean="0">
                <a:latin typeface="Comic Sans MS" pitchFamily="66" charset="0"/>
                <a:cs typeface="Calibri"/>
              </a:rPr>
              <a:t>       </a:t>
            </a:r>
            <a:r>
              <a:rPr sz="1800" spc="-5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Οι</a:t>
            </a:r>
            <a:r>
              <a:rPr sz="1800" spc="-5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καπνεργάτες </a:t>
            </a:r>
            <a:r>
              <a:rPr sz="1800" spc="-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της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Θεσσαλονίκης, του  Βόλου, </a:t>
            </a:r>
            <a:r>
              <a:rPr sz="1800" spc="-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της </a:t>
            </a:r>
            <a:r>
              <a:rPr sz="180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Ξάνθης, </a:t>
            </a:r>
            <a:r>
              <a:rPr sz="1800" spc="-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της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Δράμας </a:t>
            </a:r>
            <a:r>
              <a:rPr sz="1800" spc="-2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και </a:t>
            </a:r>
            <a:r>
              <a:rPr sz="1800" spc="-5" dirty="0" err="1">
                <a:solidFill>
                  <a:srgbClr val="C00000"/>
                </a:solidFill>
                <a:latin typeface="Comic Sans MS" pitchFamily="66" charset="0"/>
                <a:cs typeface="Calibri"/>
              </a:rPr>
              <a:t>της</a:t>
            </a:r>
            <a:r>
              <a:rPr sz="1800" spc="-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5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Καβάλας</a:t>
            </a:r>
            <a:r>
              <a:rPr sz="1800" spc="-5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κατέβηκαν </a:t>
            </a:r>
            <a:r>
              <a:rPr sz="1800" dirty="0" err="1">
                <a:solidFill>
                  <a:srgbClr val="C00000"/>
                </a:solidFill>
                <a:latin typeface="Comic Sans MS" pitchFamily="66" charset="0"/>
                <a:cs typeface="Calibri"/>
              </a:rPr>
              <a:t>σε</a:t>
            </a:r>
            <a:r>
              <a:rPr sz="1800" spc="6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0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απεργία</a:t>
            </a:r>
            <a:r>
              <a:rPr lang="el-GR" sz="1800" spc="-10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0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ζητώντας</a:t>
            </a:r>
            <a:r>
              <a:rPr sz="1800" spc="-10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την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εφαρμογή </a:t>
            </a:r>
            <a:r>
              <a:rPr sz="1800" spc="-5" dirty="0" err="1">
                <a:solidFill>
                  <a:srgbClr val="C00000"/>
                </a:solidFill>
                <a:latin typeface="Comic Sans MS" pitchFamily="66" charset="0"/>
                <a:cs typeface="Calibri"/>
              </a:rPr>
              <a:t>της</a:t>
            </a:r>
            <a:r>
              <a:rPr sz="1800" spc="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0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συλλογικής</a:t>
            </a:r>
            <a:r>
              <a:rPr lang="el-GR" sz="1800" spc="-10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5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σύμβασης</a:t>
            </a:r>
            <a:r>
              <a:rPr sz="1800" spc="-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.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Στην απεργία </a:t>
            </a:r>
            <a:r>
              <a:rPr sz="1800" dirty="0" err="1">
                <a:solidFill>
                  <a:srgbClr val="C00000"/>
                </a:solidFill>
                <a:latin typeface="Comic Sans MS" pitchFamily="66" charset="0"/>
                <a:cs typeface="Calibri"/>
              </a:rPr>
              <a:t>πήραν</a:t>
            </a:r>
            <a:r>
              <a:rPr sz="1800" spc="3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5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μέρος</a:t>
            </a:r>
            <a:r>
              <a:rPr lang="el-GR" sz="1800" spc="-5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40.000</a:t>
            </a:r>
            <a:r>
              <a:rPr sz="1800" spc="-5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5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καπνεργάτες</a:t>
            </a:r>
            <a:r>
              <a:rPr sz="1800" spc="-15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.</a:t>
            </a:r>
            <a:r>
              <a:rPr lang="el-GR" sz="1800" spc="-15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</a:p>
          <a:p>
            <a:pPr marL="12700" marR="60960" algn="just">
              <a:lnSpc>
                <a:spcPct val="150000"/>
              </a:lnSpc>
              <a:spcBef>
                <a:spcPts val="1040"/>
              </a:spcBef>
            </a:pPr>
            <a:r>
              <a:rPr lang="el-GR" spc="-1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spc="-15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     </a:t>
            </a:r>
            <a:r>
              <a:rPr sz="1800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Στις</a:t>
            </a:r>
            <a:r>
              <a:rPr sz="1800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4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του </a:t>
            </a:r>
            <a:r>
              <a:rPr sz="180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Μάη, η </a:t>
            </a:r>
            <a:r>
              <a:rPr sz="1800" spc="-5" dirty="0" err="1">
                <a:solidFill>
                  <a:srgbClr val="C00000"/>
                </a:solidFill>
                <a:latin typeface="Comic Sans MS" pitchFamily="66" charset="0"/>
                <a:cs typeface="Calibri"/>
              </a:rPr>
              <a:t>Αστυνομία</a:t>
            </a:r>
            <a:r>
              <a:rPr sz="1800" spc="1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0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επιτίθεται</a:t>
            </a:r>
            <a:r>
              <a:rPr lang="el-GR" sz="1800" spc="-10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σε</a:t>
            </a:r>
            <a:r>
              <a:rPr sz="1800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απεργούς </a:t>
            </a:r>
            <a:r>
              <a:rPr sz="1800" spc="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στη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Θεσσαλονίκη </a:t>
            </a:r>
            <a:r>
              <a:rPr sz="1800" spc="-2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και 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τραυματίζεται </a:t>
            </a:r>
            <a:r>
              <a:rPr sz="1800" spc="-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σοβαρά </a:t>
            </a:r>
            <a:r>
              <a:rPr sz="180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η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εργάτρια  </a:t>
            </a:r>
            <a:r>
              <a:rPr sz="180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Σοφία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Κωνσταντινίδου. </a:t>
            </a:r>
            <a:r>
              <a:rPr sz="1800" spc="-5" dirty="0" err="1">
                <a:solidFill>
                  <a:srgbClr val="C00000"/>
                </a:solidFill>
                <a:latin typeface="Comic Sans MS" pitchFamily="66" charset="0"/>
                <a:cs typeface="Calibri"/>
              </a:rPr>
              <a:t>Δύο</a:t>
            </a:r>
            <a:r>
              <a:rPr sz="1800" spc="3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5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μέρες</a:t>
            </a:r>
            <a:r>
              <a:rPr lang="el-GR" sz="1800" spc="-5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0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μετά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, </a:t>
            </a:r>
            <a:r>
              <a:rPr sz="1800" spc="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στη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διάρκεια </a:t>
            </a:r>
            <a:r>
              <a:rPr sz="1800" spc="-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πορείας, φασίστες 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τραυματίζουν τον εργάτη </a:t>
            </a:r>
            <a:r>
              <a:rPr sz="180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Κ.</a:t>
            </a:r>
            <a:r>
              <a:rPr sz="1800" spc="9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0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Σταματίου</a:t>
            </a:r>
            <a:r>
              <a:rPr sz="1800" spc="-10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.</a:t>
            </a:r>
            <a:r>
              <a:rPr lang="el-GR" sz="1800" spc="-10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Ο </a:t>
            </a:r>
            <a:r>
              <a:rPr sz="1800" b="1" spc="-1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Μεταξάς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, </a:t>
            </a:r>
            <a:r>
              <a:rPr sz="180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που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«διέρχεται» </a:t>
            </a:r>
            <a:r>
              <a:rPr sz="1800" spc="-5" dirty="0" err="1">
                <a:solidFill>
                  <a:srgbClr val="C00000"/>
                </a:solidFill>
                <a:latin typeface="Comic Sans MS" pitchFamily="66" charset="0"/>
                <a:cs typeface="Calibri"/>
              </a:rPr>
              <a:t>τη</a:t>
            </a:r>
            <a:r>
              <a:rPr sz="1800" spc="5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5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μέρα</a:t>
            </a:r>
            <a:r>
              <a:rPr lang="el-GR" sz="1800" spc="-5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5" dirty="0" err="1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εκείνη</a:t>
            </a:r>
            <a:r>
              <a:rPr sz="1800" spc="-15" dirty="0" smtClean="0">
                <a:solidFill>
                  <a:srgbClr val="C00000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από τη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Θεσσαλονίκη, δίνει  εντολή </a:t>
            </a:r>
            <a:r>
              <a:rPr sz="180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στους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αστυνομικούς </a:t>
            </a:r>
            <a:r>
              <a:rPr sz="180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να  </a:t>
            </a:r>
            <a:r>
              <a:rPr sz="1800" spc="-1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διαλύσουν τους απεργούς </a:t>
            </a:r>
            <a:r>
              <a:rPr sz="1800" spc="-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με </a:t>
            </a:r>
            <a:r>
              <a:rPr sz="1800" spc="-20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κάθε  </a:t>
            </a:r>
            <a:r>
              <a:rPr sz="1800" spc="-5" dirty="0">
                <a:solidFill>
                  <a:srgbClr val="C00000"/>
                </a:solidFill>
                <a:latin typeface="Comic Sans MS" pitchFamily="66" charset="0"/>
                <a:cs typeface="Calibri"/>
              </a:rPr>
              <a:t>τρόπο.</a:t>
            </a:r>
            <a:endParaRPr sz="1800" dirty="0">
              <a:solidFill>
                <a:srgbClr val="C00000"/>
              </a:solidFill>
              <a:latin typeface="Comic Sans MS" pitchFamily="66" charset="0"/>
              <a:cs typeface="Calibri"/>
            </a:endParaRPr>
          </a:p>
        </p:txBody>
      </p:sp>
    </p:spTree>
  </p:cSld>
  <p:clrMapOvr>
    <a:masterClrMapping/>
  </p:clrMapOvr>
  <p:transition spd="slow" advTm="40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2057400"/>
            <a:ext cx="7469123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304800"/>
            <a:ext cx="11201400" cy="14843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47625" rIns="0" bIns="0" rtlCol="0" anchor="ctr">
            <a:spAutoFit/>
          </a:bodyPr>
          <a:lstStyle/>
          <a:p>
            <a:pPr marL="12700" marR="652780" algn="just">
              <a:spcBef>
                <a:spcPts val="375"/>
              </a:spcBef>
            </a:pPr>
            <a:r>
              <a:rPr lang="el-GR" spc="-9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           </a:t>
            </a:r>
            <a:r>
              <a:rPr spc="-90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Το</a:t>
            </a:r>
            <a:r>
              <a:rPr spc="-9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Σάββατο 9 Μάη, </a:t>
            </a:r>
            <a:r>
              <a:rPr spc="-1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στην 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πανεργατική απεργία </a:t>
            </a:r>
            <a:r>
              <a:rPr spc="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στη 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Θεσσαλονίκη </a:t>
            </a:r>
            <a:r>
              <a:rPr spc="-10" dirty="0" err="1">
                <a:solidFill>
                  <a:srgbClr val="002060"/>
                </a:solidFill>
                <a:latin typeface="Comic Sans MS" pitchFamily="66" charset="0"/>
                <a:cs typeface="Calibri"/>
              </a:rPr>
              <a:t>παίρνουν</a:t>
            </a:r>
            <a:r>
              <a:rPr spc="-8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μέρος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30.000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απεργοί, </a:t>
            </a:r>
            <a:r>
              <a:rPr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με</a:t>
            </a:r>
            <a:r>
              <a:rPr spc="-8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pc="-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τη</a:t>
            </a:r>
            <a:r>
              <a:rPr lang="el-GR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pc="-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συμπαράσταση</a:t>
            </a:r>
            <a:r>
              <a:rPr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pc="-1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όλου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του</a:t>
            </a:r>
            <a:r>
              <a:rPr spc="-6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pc="-10" dirty="0" err="1">
                <a:solidFill>
                  <a:srgbClr val="002060"/>
                </a:solidFill>
                <a:latin typeface="Comic Sans MS" pitchFamily="66" charset="0"/>
                <a:cs typeface="Calibri"/>
              </a:rPr>
              <a:t>λαού</a:t>
            </a:r>
            <a:r>
              <a:rPr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.</a:t>
            </a:r>
            <a:r>
              <a:rPr lang="el-GR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pc="-1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Χωροφύλακες</a:t>
            </a:r>
            <a:r>
              <a:rPr spc="-1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χτυπούν τους  απεργούς </a:t>
            </a:r>
            <a:r>
              <a:rPr spc="-2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και </a:t>
            </a:r>
            <a:r>
              <a:rPr spc="-1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σκοτώνουν </a:t>
            </a:r>
            <a:r>
              <a:rPr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9  </a:t>
            </a:r>
            <a:r>
              <a:rPr spc="-1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διαδηλωτές,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ενώ </a:t>
            </a:r>
            <a:r>
              <a:rPr spc="-5" dirty="0" err="1">
                <a:solidFill>
                  <a:srgbClr val="002060"/>
                </a:solidFill>
                <a:latin typeface="Comic Sans MS" pitchFamily="66" charset="0"/>
                <a:cs typeface="Calibri"/>
              </a:rPr>
              <a:t>τραυματίζουν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pc="-10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πάνω</a:t>
            </a:r>
            <a:r>
              <a:rPr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από </a:t>
            </a:r>
            <a:r>
              <a:rPr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200.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Πρώτος νεκρός</a:t>
            </a:r>
            <a:r>
              <a:rPr spc="-114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είναι  </a:t>
            </a:r>
            <a:r>
              <a:rPr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ο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αυτοκινητιστής Τάσος</a:t>
            </a:r>
            <a:r>
              <a:rPr spc="-8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pc="-25" dirty="0" err="1">
                <a:solidFill>
                  <a:srgbClr val="002060"/>
                </a:solidFill>
                <a:latin typeface="Comic Sans MS" pitchFamily="66" charset="0"/>
                <a:cs typeface="Calibri"/>
              </a:rPr>
              <a:t>Τούσης</a:t>
            </a:r>
            <a:r>
              <a:rPr spc="-2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.</a:t>
            </a:r>
            <a:r>
              <a:rPr lang="el-GR" spc="-2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          </a:t>
            </a:r>
          </a:p>
          <a:p>
            <a:pPr marL="12700" marR="652780" algn="just">
              <a:spcBef>
                <a:spcPts val="375"/>
              </a:spcBef>
            </a:pPr>
            <a:r>
              <a:rPr lang="el-GR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        </a:t>
            </a:r>
            <a:r>
              <a:rPr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Η </a:t>
            </a:r>
            <a:r>
              <a:rPr spc="-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δημοσιευμένη</a:t>
            </a:r>
            <a:r>
              <a:rPr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εικόνα </a:t>
            </a:r>
            <a:r>
              <a:rPr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σε</a:t>
            </a:r>
            <a:r>
              <a:rPr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εφημερίδα, </a:t>
            </a:r>
            <a:r>
              <a:rPr spc="-1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συγκίνησε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τον </a:t>
            </a:r>
            <a:r>
              <a:rPr spc="-1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ποιητή 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μας </a:t>
            </a:r>
            <a:r>
              <a:rPr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Γιάννη </a:t>
            </a:r>
            <a:r>
              <a:rPr b="1" spc="-1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Ρίτσο </a:t>
            </a:r>
            <a:r>
              <a:rPr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ώστε να </a:t>
            </a:r>
            <a:r>
              <a:rPr spc="-5" dirty="0" err="1">
                <a:solidFill>
                  <a:srgbClr val="002060"/>
                </a:solidFill>
                <a:latin typeface="Comic Sans MS" pitchFamily="66" charset="0"/>
                <a:cs typeface="Calibri"/>
              </a:rPr>
              <a:t>συνθέσει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 </a:t>
            </a:r>
            <a:r>
              <a:rPr spc="-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το</a:t>
            </a:r>
            <a:r>
              <a:rPr lang="el-GR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σημαντικό του </a:t>
            </a:r>
            <a:r>
              <a:rPr lang="el-GR" spc="-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ποιήμα</a:t>
            </a:r>
            <a:r>
              <a:rPr spc="-3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«</a:t>
            </a:r>
            <a:r>
              <a:rPr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Επιτάφιο</a:t>
            </a:r>
            <a:r>
              <a:rPr lang="el-GR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ς</a:t>
            </a:r>
            <a:r>
              <a:rPr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».</a:t>
            </a:r>
            <a:endParaRPr dirty="0">
              <a:solidFill>
                <a:srgbClr val="002060"/>
              </a:solidFill>
              <a:latin typeface="Comic Sans MS" pitchFamily="66" charset="0"/>
              <a:cs typeface="Calibri"/>
            </a:endParaRPr>
          </a:p>
        </p:txBody>
      </p:sp>
    </p:spTree>
  </p:cSld>
  <p:clrMapOvr>
    <a:masterClrMapping/>
  </p:clrMapOvr>
  <p:transition spd="slow" advTm="4100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838200"/>
            <a:ext cx="35052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8600" y="609600"/>
            <a:ext cx="7848600" cy="2364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43180" rIns="0" bIns="0" rtlCol="0">
            <a:spAutoFit/>
          </a:bodyPr>
          <a:lstStyle/>
          <a:p>
            <a:pPr marL="12700" marR="56515" algn="just">
              <a:spcBef>
                <a:spcPts val="340"/>
              </a:spcBef>
            </a:pPr>
            <a:r>
              <a:rPr lang="el-GR" sz="20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      </a:t>
            </a:r>
            <a:r>
              <a:rPr sz="20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Οι</a:t>
            </a:r>
            <a:r>
              <a:rPr sz="20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μεγάλες μάχες, </a:t>
            </a:r>
            <a:r>
              <a:rPr sz="2000" b="1" spc="-1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όπως  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αυτή </a:t>
            </a:r>
            <a:r>
              <a:rPr sz="20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για </a:t>
            </a:r>
            <a:r>
              <a:rPr sz="2000" b="1" spc="-1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την </a:t>
            </a:r>
            <a:r>
              <a:rPr sz="2000" b="1" spc="-1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κορυφαία  κατάκτηση 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του </a:t>
            </a:r>
            <a:r>
              <a:rPr sz="20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8ώρου, </a:t>
            </a:r>
            <a:r>
              <a:rPr sz="20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δείχνουν</a:t>
            </a:r>
            <a:r>
              <a:rPr sz="20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ότι </a:t>
            </a:r>
            <a:r>
              <a:rPr sz="2000" b="1" spc="-2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κάθε </a:t>
            </a:r>
            <a:r>
              <a:rPr sz="2000" b="1" spc="-10" dirty="0" err="1">
                <a:solidFill>
                  <a:srgbClr val="FF0000"/>
                </a:solidFill>
                <a:latin typeface="Comic Sans MS" pitchFamily="66" charset="0"/>
                <a:cs typeface="Calibri"/>
              </a:rPr>
              <a:t>εργατικό</a:t>
            </a:r>
            <a:r>
              <a:rPr sz="2000" b="1" spc="-1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1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δικαίωμα</a:t>
            </a:r>
            <a:r>
              <a:rPr sz="2000" b="1" spc="-1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είναι αποτέλεσμα  σκληρών </a:t>
            </a:r>
            <a:r>
              <a:rPr sz="2000" b="1" spc="-10" dirty="0" err="1">
                <a:solidFill>
                  <a:srgbClr val="FF0000"/>
                </a:solidFill>
                <a:latin typeface="Comic Sans MS" pitchFamily="66" charset="0"/>
                <a:cs typeface="Calibri"/>
              </a:rPr>
              <a:t>αγώνων</a:t>
            </a:r>
            <a:r>
              <a:rPr sz="2000" b="1" spc="-4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2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και</a:t>
            </a:r>
            <a:r>
              <a:rPr lang="el-GR" sz="2000" b="1" spc="-2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θυσιών</a:t>
            </a:r>
            <a:r>
              <a:rPr sz="20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.</a:t>
            </a:r>
            <a:endParaRPr lang="el-GR" sz="2000" b="1" spc="-5" dirty="0" smtClean="0">
              <a:solidFill>
                <a:srgbClr val="FF0000"/>
              </a:solidFill>
              <a:latin typeface="Comic Sans MS" pitchFamily="66" charset="0"/>
              <a:cs typeface="Calibri"/>
            </a:endParaRPr>
          </a:p>
          <a:p>
            <a:pPr marL="12700" marR="56515" algn="just">
              <a:spcBef>
                <a:spcPts val="340"/>
              </a:spcBef>
            </a:pPr>
            <a:r>
              <a:rPr lang="el-GR"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sz="20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    </a:t>
            </a:r>
            <a:r>
              <a:rPr sz="20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Δείχνουν</a:t>
            </a:r>
            <a:r>
              <a:rPr sz="20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ότι </a:t>
            </a:r>
            <a:r>
              <a:rPr sz="2000" b="1" spc="-5" dirty="0" err="1">
                <a:solidFill>
                  <a:srgbClr val="FF0000"/>
                </a:solidFill>
                <a:latin typeface="Comic Sans MS" pitchFamily="66" charset="0"/>
                <a:cs typeface="Calibri"/>
              </a:rPr>
              <a:t>δεν</a:t>
            </a:r>
            <a:r>
              <a:rPr sz="2000" b="1" spc="-2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1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υπάρχουν</a:t>
            </a:r>
            <a:r>
              <a:rPr lang="el-GR" sz="2000" b="1" spc="-1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σωτήρες</a:t>
            </a:r>
            <a:r>
              <a:rPr sz="2000" b="1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Comic Sans MS" pitchFamily="66" charset="0"/>
                <a:cs typeface="Calibri"/>
              </a:rPr>
              <a:t>για</a:t>
            </a:r>
            <a:r>
              <a:rPr sz="2000" b="1" spc="-7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τους</a:t>
            </a:r>
            <a:r>
              <a:rPr lang="el-GR" sz="20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εργαζόμενους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.</a:t>
            </a:r>
            <a:endParaRPr sz="2000" b="1" dirty="0">
              <a:solidFill>
                <a:srgbClr val="FF0000"/>
              </a:solidFill>
              <a:latin typeface="Comic Sans MS" pitchFamily="66" charset="0"/>
              <a:cs typeface="Calibri"/>
            </a:endParaRPr>
          </a:p>
          <a:p>
            <a:pPr marL="12700" marR="5080" algn="just">
              <a:spcBef>
                <a:spcPts val="1005"/>
              </a:spcBef>
            </a:pPr>
            <a:r>
              <a:rPr lang="el-GR" sz="20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      </a:t>
            </a:r>
            <a:r>
              <a:rPr sz="20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Είναι</a:t>
            </a:r>
            <a:r>
              <a:rPr sz="20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μια 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απάντηση </a:t>
            </a:r>
            <a:r>
              <a:rPr sz="20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σε  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όσους </a:t>
            </a:r>
            <a:r>
              <a:rPr sz="20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λένε ότι ο </a:t>
            </a:r>
            <a:r>
              <a:rPr sz="2000" b="1" spc="-1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αντίπαλος  </a:t>
            </a:r>
            <a:r>
              <a:rPr sz="2000" b="1" spc="-5" dirty="0" err="1">
                <a:solidFill>
                  <a:srgbClr val="FF0000"/>
                </a:solidFill>
                <a:latin typeface="Comic Sans MS" pitchFamily="66" charset="0"/>
                <a:cs typeface="Calibri"/>
              </a:rPr>
              <a:t>είναι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παντοδύναμος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, ότι</a:t>
            </a:r>
            <a:r>
              <a:rPr sz="2000" b="1" spc="-9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δεν  </a:t>
            </a:r>
            <a:r>
              <a:rPr sz="2000" b="1" spc="-1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έχουν </a:t>
            </a:r>
            <a:r>
              <a:rPr sz="20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νόημα 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οι απεργίες,  </a:t>
            </a:r>
            <a:r>
              <a:rPr sz="2000" b="1" spc="-1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γενικότερα 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οι </a:t>
            </a:r>
            <a:r>
              <a:rPr sz="2000" b="1" spc="-1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εργατικοί  </a:t>
            </a:r>
            <a:r>
              <a:rPr sz="2000" b="1" spc="-5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αγώνες.</a:t>
            </a:r>
            <a:endParaRPr sz="2000" b="1" dirty="0">
              <a:solidFill>
                <a:srgbClr val="FF0000"/>
              </a:solidFill>
              <a:latin typeface="Comic Sans MS" pitchFamily="66" charset="0"/>
              <a:cs typeface="Calibri"/>
            </a:endParaRPr>
          </a:p>
        </p:txBody>
      </p:sp>
      <p:pic>
        <p:nvPicPr>
          <p:cNvPr id="1026" name="Picture 2" descr="http://www.ionikienotita.gr/wp-content/uploads/2019/04/PRWTOMAGIA-640x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00400"/>
            <a:ext cx="60960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7000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ΠΡΩΤΟΜΑΓΙΑ | AttikaWest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"/>
            <a:ext cx="8397145" cy="55879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583484"/>
            <a:ext cx="10354462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ctr">
              <a:lnSpc>
                <a:spcPts val="4750"/>
              </a:lnSpc>
              <a:spcBef>
                <a:spcPts val="705"/>
              </a:spcBef>
            </a:pPr>
            <a:r>
              <a:rPr b="1" spc="-5" dirty="0">
                <a:solidFill>
                  <a:srgbClr val="C00000"/>
                </a:solidFill>
                <a:latin typeface="Comic Sans MS" pitchFamily="66" charset="0"/>
              </a:rPr>
              <a:t>Τι είναι </a:t>
            </a:r>
            <a:r>
              <a:rPr b="1" dirty="0">
                <a:solidFill>
                  <a:srgbClr val="C00000"/>
                </a:solidFill>
                <a:latin typeface="Comic Sans MS" pitchFamily="66" charset="0"/>
              </a:rPr>
              <a:t>η </a:t>
            </a:r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Ε</a:t>
            </a:r>
            <a:r>
              <a:rPr b="1" spc="-5" dirty="0" err="1" smtClean="0">
                <a:solidFill>
                  <a:srgbClr val="C00000"/>
                </a:solidFill>
                <a:latin typeface="Comic Sans MS" pitchFamily="66" charset="0"/>
              </a:rPr>
              <a:t>ργατική</a:t>
            </a:r>
            <a:r>
              <a:rPr b="1" spc="-5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b="1" spc="-5" dirty="0">
                <a:solidFill>
                  <a:srgbClr val="C00000"/>
                </a:solidFill>
                <a:latin typeface="Comic Sans MS" pitchFamily="66" charset="0"/>
              </a:rPr>
              <a:t>Πρωτομαγιά </a:t>
            </a:r>
            <a:r>
              <a:rPr b="1" dirty="0">
                <a:solidFill>
                  <a:srgbClr val="C00000"/>
                </a:solidFill>
                <a:latin typeface="Comic Sans MS" pitchFamily="66" charset="0"/>
              </a:rPr>
              <a:t>και </a:t>
            </a:r>
            <a:r>
              <a:rPr b="1" spc="-5" dirty="0">
                <a:solidFill>
                  <a:srgbClr val="C00000"/>
                </a:solidFill>
                <a:latin typeface="Comic Sans MS" pitchFamily="66" charset="0"/>
              </a:rPr>
              <a:t>γιατί  γιορτάζεται;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2286000"/>
            <a:ext cx="42628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alibri"/>
              </a:rPr>
              <a:t>Και </a:t>
            </a:r>
            <a:r>
              <a:rPr sz="2400" b="1" spc="-1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alibri"/>
              </a:rPr>
              <a:t>πώς </a:t>
            </a:r>
            <a:r>
              <a:rPr sz="2400" b="1" spc="-25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alibri"/>
              </a:rPr>
              <a:t>την </a:t>
            </a:r>
            <a:r>
              <a:rPr sz="2400" b="1" spc="-1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alibri"/>
              </a:rPr>
              <a:t>τιμάμε</a:t>
            </a:r>
            <a:r>
              <a:rPr sz="2400" b="1" spc="-35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alibri"/>
              </a:rPr>
              <a:t> </a:t>
            </a:r>
            <a:r>
              <a:rPr sz="2400" b="1" spc="-2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alibri"/>
              </a:rPr>
              <a:t>τελικά;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2891027"/>
            <a:ext cx="5007864" cy="2912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2200" y="2891027"/>
            <a:ext cx="5183124" cy="2912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09600"/>
            <a:ext cx="7772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C00000"/>
                </a:solidFill>
                <a:latin typeface="Comic Sans MS" pitchFamily="66" charset="0"/>
              </a:rPr>
              <a:t>Ας πάμε </a:t>
            </a:r>
            <a:r>
              <a:rPr sz="4400" b="1" spc="-5" dirty="0">
                <a:solidFill>
                  <a:srgbClr val="C00000"/>
                </a:solidFill>
                <a:latin typeface="Comic Sans MS" pitchFamily="66" charset="0"/>
              </a:rPr>
              <a:t>πίσω </a:t>
            </a:r>
            <a:r>
              <a:rPr sz="4400" b="1" dirty="0">
                <a:solidFill>
                  <a:srgbClr val="C00000"/>
                </a:solidFill>
                <a:latin typeface="Comic Sans MS" pitchFamily="66" charset="0"/>
              </a:rPr>
              <a:t>στον </a:t>
            </a:r>
            <a:r>
              <a:rPr sz="4400" b="1" spc="-10" dirty="0">
                <a:solidFill>
                  <a:srgbClr val="C00000"/>
                </a:solidFill>
                <a:latin typeface="Comic Sans MS" pitchFamily="66" charset="0"/>
              </a:rPr>
              <a:t>χρόνο</a:t>
            </a:r>
            <a:r>
              <a:rPr sz="4400" b="1" spc="-15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sz="4400" b="1" dirty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2600"/>
            <a:ext cx="5407661" cy="307712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61594" algn="just">
              <a:spcBef>
                <a:spcPts val="475"/>
              </a:spcBef>
            </a:pPr>
            <a:r>
              <a:rPr lang="el-GR" sz="2800" spc="-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	</a:t>
            </a:r>
            <a:r>
              <a:rPr sz="2800" spc="-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Η </a:t>
            </a:r>
            <a:r>
              <a:rPr sz="28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πρώτη Μάη </a:t>
            </a:r>
            <a:r>
              <a:rPr sz="2800" spc="-1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του </a:t>
            </a:r>
            <a:r>
              <a:rPr sz="28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1886 </a:t>
            </a:r>
            <a:r>
              <a:rPr sz="2800" spc="-2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ήταν </a:t>
            </a:r>
            <a:r>
              <a:rPr sz="28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η μέρα της μεγάλης </a:t>
            </a:r>
            <a:r>
              <a:rPr sz="2800" spc="-1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απεργίας </a:t>
            </a:r>
            <a:r>
              <a:rPr sz="28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στο </a:t>
            </a:r>
            <a:r>
              <a:rPr sz="2800" b="1" spc="-20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Σικάγο</a:t>
            </a:r>
            <a:r>
              <a:rPr sz="2800" spc="-2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 </a:t>
            </a:r>
            <a:r>
              <a:rPr sz="2800" spc="-15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των</a:t>
            </a:r>
            <a:r>
              <a:rPr sz="2800" spc="2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800" spc="-1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ΗΠΑ</a:t>
            </a:r>
            <a:r>
              <a:rPr lang="el-GR" sz="2800" spc="-1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800" spc="-5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με</a:t>
            </a:r>
            <a:r>
              <a:rPr sz="2800" spc="-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800" spc="-1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αίτημα </a:t>
            </a:r>
            <a:r>
              <a:rPr sz="2800" spc="-3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την </a:t>
            </a:r>
            <a:r>
              <a:rPr sz="2800" spc="-2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καθιέρωση </a:t>
            </a:r>
            <a:r>
              <a:rPr sz="2800" spc="-1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της </a:t>
            </a:r>
            <a:r>
              <a:rPr sz="2800" b="1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8ωρης </a:t>
            </a:r>
            <a:r>
              <a:rPr sz="2800" b="1" spc="-1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εργάσιμης </a:t>
            </a:r>
            <a:r>
              <a:rPr sz="2800" b="1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μέρας, αντί </a:t>
            </a:r>
            <a:r>
              <a:rPr sz="2800" b="1" spc="-1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της  </a:t>
            </a:r>
            <a:r>
              <a:rPr sz="2800" b="1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10ωρης, 11ωρης έως </a:t>
            </a:r>
            <a:r>
              <a:rPr sz="2800" b="1" spc="-3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και </a:t>
            </a:r>
            <a:r>
              <a:rPr sz="2800" b="1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14ωρης που </a:t>
            </a:r>
            <a:r>
              <a:rPr sz="2800" b="1" spc="-2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ήταν </a:t>
            </a:r>
            <a:r>
              <a:rPr sz="2800" b="1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ως</a:t>
            </a:r>
            <a:r>
              <a:rPr sz="2800" b="1" spc="16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800" b="1" spc="-15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τότε</a:t>
            </a:r>
            <a:r>
              <a:rPr sz="2800" b="1" spc="-1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.</a:t>
            </a:r>
            <a:r>
              <a:rPr lang="el-GR" sz="2800" spc="-5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	</a:t>
            </a:r>
            <a:endParaRPr sz="2800" dirty="0">
              <a:solidFill>
                <a:srgbClr val="0070C0"/>
              </a:solidFill>
              <a:latin typeface="Comic Sans MS" pitchFamily="66" charset="0"/>
              <a:cs typeface="Calibri"/>
            </a:endParaRPr>
          </a:p>
        </p:txBody>
      </p:sp>
      <p:pic>
        <p:nvPicPr>
          <p:cNvPr id="13314" name="Picture 2" descr="http://1.bp.blogspot.com/_GRUl8pV3_Cc/S9nGjnKb8zI/AAAAAAAABrA/b8JQcBoKCpo/s1600/%CE%A0%CF%8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447800"/>
            <a:ext cx="4419600" cy="46540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5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304800"/>
            <a:ext cx="74676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4191000"/>
            <a:ext cx="108204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lang="el-GR" sz="2400" spc="-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	Γ</a:t>
            </a:r>
            <a:r>
              <a:rPr sz="2400" spc="-5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ύρω</a:t>
            </a:r>
            <a:r>
              <a:rPr sz="2400" spc="-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5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στο</a:t>
            </a:r>
            <a:r>
              <a:rPr sz="2400" spc="-4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μισό</a:t>
            </a:r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1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εκατομμύριο</a:t>
            </a:r>
            <a:r>
              <a:rPr sz="2400" spc="-1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εργάτες  παράτησαν τη </a:t>
            </a:r>
            <a:r>
              <a:rPr sz="2400" spc="-1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δουλειά </a:t>
            </a:r>
            <a:r>
              <a:rPr sz="24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τους  </a:t>
            </a:r>
            <a:r>
              <a:rPr sz="2400" spc="-2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και </a:t>
            </a:r>
            <a:r>
              <a:rPr sz="2400" spc="-1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συνενώθηκαν </a:t>
            </a:r>
            <a:r>
              <a:rPr sz="24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στους  </a:t>
            </a:r>
            <a:r>
              <a:rPr sz="24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δρόμους </a:t>
            </a:r>
            <a:r>
              <a:rPr sz="2400" spc="-5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του</a:t>
            </a:r>
            <a:r>
              <a:rPr sz="2400" spc="-3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5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αγώνα</a:t>
            </a:r>
            <a:r>
              <a:rPr sz="2400" spc="-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.</a:t>
            </a:r>
            <a:r>
              <a:rPr lang="el-GR" sz="2400" spc="-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5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Σημαντικές</a:t>
            </a:r>
            <a:r>
              <a:rPr sz="2400" spc="-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απεργίες </a:t>
            </a:r>
            <a:r>
              <a:rPr sz="2400" spc="-25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και</a:t>
            </a:r>
            <a:r>
              <a:rPr sz="2400" spc="-2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1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διαδηλώσεις</a:t>
            </a:r>
            <a:r>
              <a:rPr sz="2400" spc="-1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έγιναν</a:t>
            </a:r>
            <a:r>
              <a:rPr sz="2400" spc="-7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5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στις</a:t>
            </a:r>
            <a:r>
              <a:rPr sz="2400" spc="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5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περισσότερες</a:t>
            </a:r>
            <a:r>
              <a:rPr sz="2400" spc="-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5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από</a:t>
            </a:r>
            <a:r>
              <a:rPr sz="2400" spc="-6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τις</a:t>
            </a:r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5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μεγάλες</a:t>
            </a:r>
            <a:r>
              <a:rPr sz="2400" spc="-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πόλεις, </a:t>
            </a:r>
            <a:r>
              <a:rPr sz="2400" spc="-10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αλλά</a:t>
            </a:r>
            <a:r>
              <a:rPr sz="2400" spc="-4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25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και</a:t>
            </a:r>
            <a:r>
              <a:rPr lang="el-GR" sz="2400" spc="-2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5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στις</a:t>
            </a:r>
            <a:r>
              <a:rPr sz="2400" spc="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μικρές </a:t>
            </a:r>
            <a:r>
              <a:rPr sz="2400" spc="-5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πόλεις</a:t>
            </a:r>
            <a:r>
              <a:rPr sz="2400" spc="-7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25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και</a:t>
            </a:r>
            <a:r>
              <a:rPr lang="el-GR" sz="2400" spc="-25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1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κωμοπόλεις</a:t>
            </a:r>
            <a:r>
              <a:rPr sz="2400" spc="-1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.</a:t>
            </a:r>
            <a:r>
              <a:rPr lang="el-GR" sz="2400" spc="-1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1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Επίκεντρο</a:t>
            </a:r>
            <a:r>
              <a:rPr sz="2400" spc="-1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, </a:t>
            </a:r>
            <a:r>
              <a:rPr sz="24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όμως, του</a:t>
            </a:r>
            <a:r>
              <a:rPr sz="2400" spc="-8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αγώνα  </a:t>
            </a:r>
            <a:r>
              <a:rPr sz="2400" spc="-1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αναδείχτηκε </a:t>
            </a:r>
            <a:r>
              <a:rPr sz="24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το </a:t>
            </a:r>
            <a:r>
              <a:rPr sz="2400" spc="-1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Σικάγο,</a:t>
            </a:r>
            <a:r>
              <a:rPr sz="2400" spc="-8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με</a:t>
            </a:r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90.000 </a:t>
            </a:r>
            <a:r>
              <a:rPr sz="2400" spc="-10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διαδηλωτές</a:t>
            </a:r>
            <a:r>
              <a:rPr sz="2400" spc="-6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στους</a:t>
            </a:r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400" spc="-5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δρόμους</a:t>
            </a:r>
            <a:r>
              <a:rPr sz="2400" spc="-5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.</a:t>
            </a:r>
            <a:endParaRPr sz="2400" dirty="0">
              <a:solidFill>
                <a:srgbClr val="0070C0"/>
              </a:solidFill>
              <a:latin typeface="Comic Sans MS" pitchFamily="66" charset="0"/>
              <a:cs typeface="Calibri"/>
            </a:endParaRPr>
          </a:p>
        </p:txBody>
      </p:sp>
    </p:spTree>
  </p:cSld>
  <p:clrMapOvr>
    <a:masterClrMapping/>
  </p:clrMapOvr>
  <p:transition spd="slow" advTm="3000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0" y="307924"/>
            <a:ext cx="9512300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ctr">
              <a:lnSpc>
                <a:spcPts val="4750"/>
              </a:lnSpc>
              <a:spcBef>
                <a:spcPts val="705"/>
              </a:spcBef>
            </a:pPr>
            <a:r>
              <a:rPr sz="3600" b="1" spc="-5" dirty="0">
                <a:solidFill>
                  <a:srgbClr val="FF0000"/>
                </a:solidFill>
                <a:latin typeface="Comic Sans MS" pitchFamily="66" charset="0"/>
              </a:rPr>
              <a:t>Είχαν δημιουργήσει, μάλιστα, </a:t>
            </a:r>
            <a:r>
              <a:rPr sz="3600" b="1" dirty="0">
                <a:solidFill>
                  <a:srgbClr val="FF0000"/>
                </a:solidFill>
                <a:latin typeface="Comic Sans MS" pitchFamily="66" charset="0"/>
              </a:rPr>
              <a:t>κι ένα  </a:t>
            </a:r>
            <a:r>
              <a:rPr sz="3600" b="1" spc="-10" dirty="0">
                <a:solidFill>
                  <a:srgbClr val="FF0000"/>
                </a:solidFill>
                <a:latin typeface="Comic Sans MS" pitchFamily="66" charset="0"/>
              </a:rPr>
              <a:t>τραγούδι </a:t>
            </a:r>
            <a:r>
              <a:rPr sz="3600" b="1" dirty="0">
                <a:solidFill>
                  <a:srgbClr val="FF0000"/>
                </a:solidFill>
                <a:latin typeface="Comic Sans MS" pitchFamily="66" charset="0"/>
              </a:rPr>
              <a:t>για το </a:t>
            </a:r>
            <a:r>
              <a:rPr sz="3600" b="1" spc="-5" dirty="0">
                <a:solidFill>
                  <a:srgbClr val="FF0000"/>
                </a:solidFill>
                <a:latin typeface="Comic Sans MS" pitchFamily="66" charset="0"/>
              </a:rPr>
              <a:t>Οχτάωρο, το οποίο </a:t>
            </a:r>
            <a:r>
              <a:rPr sz="3600" b="1" dirty="0">
                <a:solidFill>
                  <a:srgbClr val="FF0000"/>
                </a:solidFill>
                <a:latin typeface="Comic Sans MS" pitchFamily="66" charset="0"/>
              </a:rPr>
              <a:t>έλεγε: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1" y="1884141"/>
            <a:ext cx="4724400" cy="421185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565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45"/>
              </a:spcBef>
            </a:pPr>
            <a:r>
              <a:rPr sz="1800" spc="-1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«Σκοπεύουμε </a:t>
            </a:r>
            <a:r>
              <a:rPr sz="180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ν'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αλλάξουμε τα</a:t>
            </a:r>
            <a:r>
              <a:rPr sz="1800" spc="114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πράγματα.</a:t>
            </a:r>
            <a:endParaRPr sz="1800" dirty="0">
              <a:solidFill>
                <a:schemeClr val="bg1"/>
              </a:solidFill>
              <a:latin typeface="Comic Sans MS" pitchFamily="66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Οχι </a:t>
            </a:r>
            <a:r>
              <a:rPr sz="180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πια να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μοχθούμε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απ'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τα</a:t>
            </a:r>
            <a:r>
              <a:rPr sz="1800" spc="6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χαράματα.</a:t>
            </a:r>
            <a:endParaRPr sz="1800" dirty="0">
              <a:solidFill>
                <a:schemeClr val="bg1"/>
              </a:solidFill>
              <a:latin typeface="Comic Sans MS" pitchFamily="66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Ισα -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ίσα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μόνο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για </a:t>
            </a:r>
            <a:r>
              <a:rPr sz="180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να</a:t>
            </a:r>
            <a:r>
              <a:rPr sz="1800" spc="7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ζούμε,</a:t>
            </a:r>
            <a:endParaRPr sz="1800" dirty="0">
              <a:solidFill>
                <a:schemeClr val="bg1"/>
              </a:solidFill>
              <a:latin typeface="Comic Sans MS" pitchFamily="66" charset="0"/>
              <a:cs typeface="Calibri"/>
            </a:endParaRPr>
          </a:p>
          <a:p>
            <a:pPr marL="12700" marR="5080" algn="ctr">
              <a:lnSpc>
                <a:spcPct val="116100"/>
              </a:lnSpc>
              <a:spcBef>
                <a:spcPts val="10"/>
              </a:spcBef>
            </a:pPr>
            <a:r>
              <a:rPr sz="180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Να </a:t>
            </a:r>
            <a:r>
              <a:rPr sz="1800" spc="-1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μην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έχουμε </a:t>
            </a:r>
            <a:r>
              <a:rPr sz="180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ποτέ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μια ώρα για </a:t>
            </a:r>
            <a:r>
              <a:rPr sz="180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να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σκεφτούμε.  Θέλουμε </a:t>
            </a:r>
            <a:r>
              <a:rPr sz="180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να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νιώσουμε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τον</a:t>
            </a:r>
            <a:r>
              <a:rPr sz="1800" spc="8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ήλιο,</a:t>
            </a:r>
            <a:endParaRPr sz="1800" dirty="0">
              <a:solidFill>
                <a:schemeClr val="bg1"/>
              </a:solidFill>
              <a:latin typeface="Comic Sans MS" pitchFamily="66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Θέλουμε </a:t>
            </a:r>
            <a:r>
              <a:rPr sz="180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να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μυρίσουμε τ'</a:t>
            </a:r>
            <a:r>
              <a:rPr sz="1800" spc="8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άνθη</a:t>
            </a:r>
            <a:endParaRPr sz="1800" dirty="0">
              <a:solidFill>
                <a:schemeClr val="bg1"/>
              </a:solidFill>
              <a:latin typeface="Comic Sans MS" pitchFamily="66" charset="0"/>
              <a:cs typeface="Calibri"/>
            </a:endParaRPr>
          </a:p>
          <a:p>
            <a:pPr marL="12700" marR="651510" algn="ctr">
              <a:lnSpc>
                <a:spcPct val="116100"/>
              </a:lnSpc>
              <a:spcBef>
                <a:spcPts val="10"/>
              </a:spcBef>
            </a:pP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Είμαστε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σίγουροι πως είναι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θέλημα </a:t>
            </a:r>
            <a:r>
              <a:rPr sz="180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θεού  Και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τ' αποφασίσαμε </a:t>
            </a:r>
            <a:r>
              <a:rPr sz="180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να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έχουμε οχτάωρο.  Καλούμε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τις δυνάμεις</a:t>
            </a:r>
            <a:r>
              <a:rPr sz="1800" spc="7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από</a:t>
            </a:r>
            <a:endParaRPr sz="1800" dirty="0">
              <a:solidFill>
                <a:schemeClr val="bg1"/>
              </a:solidFill>
              <a:latin typeface="Comic Sans MS" pitchFamily="66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365"/>
              </a:spcBef>
            </a:pP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Ναυπηγεία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κι</a:t>
            </a:r>
            <a:r>
              <a:rPr sz="1800" spc="-6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εργοστάσια:</a:t>
            </a:r>
            <a:endParaRPr sz="1800" dirty="0">
              <a:solidFill>
                <a:schemeClr val="bg1"/>
              </a:solidFill>
              <a:latin typeface="Comic Sans MS" pitchFamily="66" charset="0"/>
              <a:cs typeface="Calibri"/>
            </a:endParaRPr>
          </a:p>
          <a:p>
            <a:pPr marL="12700" marR="873760" algn="ctr">
              <a:lnSpc>
                <a:spcPct val="116100"/>
              </a:lnSpc>
            </a:pP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Οχτώ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ώρες για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εργασία, οχτώ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ώρες για 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ανάπαυση</a:t>
            </a:r>
            <a:endParaRPr sz="1800" dirty="0">
              <a:solidFill>
                <a:schemeClr val="bg1"/>
              </a:solidFill>
              <a:latin typeface="Comic Sans MS" pitchFamily="66" charset="0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360"/>
              </a:spcBef>
            </a:pP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κι οχτώ </a:t>
            </a:r>
            <a:r>
              <a:rPr sz="1800" spc="-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ώρες για </a:t>
            </a:r>
            <a:r>
              <a:rPr sz="1800" spc="-15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ό,τι</a:t>
            </a:r>
            <a:r>
              <a:rPr sz="1800" spc="7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mic Sans MS" pitchFamily="66" charset="0"/>
                <a:cs typeface="Calibri"/>
              </a:rPr>
              <a:t>θέλουμε»</a:t>
            </a:r>
            <a:endParaRPr sz="1800" dirty="0">
              <a:solidFill>
                <a:schemeClr val="bg1"/>
              </a:solidFill>
              <a:latin typeface="Comic Sans MS" pitchFamily="66" charset="0"/>
              <a:cs typeface="Calibri"/>
            </a:endParaRPr>
          </a:p>
        </p:txBody>
      </p:sp>
      <p:pic>
        <p:nvPicPr>
          <p:cNvPr id="8194" name="Picture 2" descr="http://brigada.gr/media/k2/items/cache/2d6c15d654bd7f03d72e8900a9ebd07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62484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0" y="2514600"/>
            <a:ext cx="73914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0" y="469279"/>
            <a:ext cx="11120832" cy="1974900"/>
          </a:xfrm>
          <a:prstGeom prst="rect">
            <a:avLst/>
          </a:prstGeom>
        </p:spPr>
        <p:txBody>
          <a:bodyPr vert="horz" wrap="square" lIns="0" tIns="63500" rIns="0" bIns="0" rtlCol="0" anchor="b">
            <a:spAutoFit/>
          </a:bodyPr>
          <a:lstStyle/>
          <a:p>
            <a:pPr marL="12700" marR="441325" algn="just">
              <a:spcBef>
                <a:spcPts val="500"/>
              </a:spcBef>
            </a:pPr>
            <a:r>
              <a:rPr lang="el-GR"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	</a:t>
            </a:r>
            <a:r>
              <a:rPr sz="20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Ηταν</a:t>
            </a:r>
            <a:r>
              <a:rPr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τόσο μεγάλη και τόσο επιβλητική η  κινητοποίηση της εργατικής </a:t>
            </a:r>
            <a:r>
              <a:rPr sz="2000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τάξης</a:t>
            </a:r>
            <a:r>
              <a:rPr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του</a:t>
            </a:r>
            <a:r>
              <a:rPr lang="el-GR"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Σικάγο</a:t>
            </a:r>
            <a:r>
              <a:rPr lang="el-GR"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,</a:t>
            </a:r>
            <a:r>
              <a:rPr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που </a:t>
            </a:r>
            <a:r>
              <a:rPr sz="2000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οι</a:t>
            </a:r>
            <a:r>
              <a:rPr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εργοδότες και το κράτος</a:t>
            </a:r>
            <a:r>
              <a:rPr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θεώρησαν</a:t>
            </a:r>
            <a:r>
              <a:rPr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πως</a:t>
            </a:r>
            <a:r>
              <a:rPr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έ</a:t>
            </a:r>
            <a:r>
              <a:rPr sz="20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πρεπε</a:t>
            </a:r>
            <a:r>
              <a:rPr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να επιβληθούν δυναμικά. Στις 3 Μάη, </a:t>
            </a:r>
            <a:r>
              <a:rPr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η </a:t>
            </a:r>
            <a:r>
              <a:rPr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αστυνομία πυροβόλησε εν ψυχρώ εναντίον  εργατών που διαδήλωναν - </a:t>
            </a:r>
            <a:r>
              <a:rPr sz="2000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κατά</a:t>
            </a:r>
            <a:r>
              <a:rPr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των</a:t>
            </a:r>
            <a:r>
              <a:rPr lang="el-GR"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απεργοσπαστών</a:t>
            </a:r>
            <a:r>
              <a:rPr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- έξω από </a:t>
            </a:r>
            <a:r>
              <a:rPr sz="2000" dirty="0" err="1">
                <a:solidFill>
                  <a:srgbClr val="0070C0"/>
                </a:solidFill>
                <a:latin typeface="Comic Sans MS" pitchFamily="66" charset="0"/>
                <a:cs typeface="Calibri"/>
              </a:rPr>
              <a:t>το</a:t>
            </a:r>
            <a:r>
              <a:rPr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εργοστάσιο</a:t>
            </a:r>
            <a:r>
              <a:rPr lang="el-GR"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 err="1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θεριστικών</a:t>
            </a:r>
            <a:r>
              <a:rPr sz="2000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μηχανών «Μακ Κόρμικ». </a:t>
            </a:r>
            <a:endParaRPr lang="el-GR" sz="2000" dirty="0" smtClean="0">
              <a:solidFill>
                <a:srgbClr val="0070C0"/>
              </a:solidFill>
              <a:latin typeface="Comic Sans MS" pitchFamily="66" charset="0"/>
              <a:cs typeface="Calibri"/>
            </a:endParaRPr>
          </a:p>
          <a:p>
            <a:pPr marL="12700" marR="441325" algn="just">
              <a:spcBef>
                <a:spcPts val="500"/>
              </a:spcBef>
            </a:pPr>
            <a:r>
              <a:rPr lang="el-GR" sz="2000" b="1" dirty="0">
                <a:solidFill>
                  <a:srgbClr val="0070C0"/>
                </a:solidFill>
                <a:latin typeface="Comic Sans MS" pitchFamily="66" charset="0"/>
                <a:cs typeface="Calibri"/>
              </a:rPr>
              <a:t>	</a:t>
            </a:r>
            <a:r>
              <a:rPr sz="2000" b="1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Το</a:t>
            </a:r>
            <a:r>
              <a:rPr sz="2000" b="1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αποτέλεσμα ήταν να </a:t>
            </a:r>
            <a:r>
              <a:rPr sz="2000" b="1" dirty="0" err="1">
                <a:solidFill>
                  <a:srgbClr val="FF0000"/>
                </a:solidFill>
                <a:latin typeface="Comic Sans MS" pitchFamily="66" charset="0"/>
                <a:cs typeface="Calibri"/>
              </a:rPr>
              <a:t>δολοφονηθούν</a:t>
            </a:r>
            <a:r>
              <a:rPr sz="20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εν</a:t>
            </a:r>
            <a:r>
              <a:rPr lang="el-GR" sz="2000" b="1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ψυχρώ</a:t>
            </a:r>
            <a:r>
              <a:rPr sz="2000" b="1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 pitchFamily="66" charset="0"/>
                <a:cs typeface="Calibri"/>
              </a:rPr>
              <a:t>4 διαδηλωτές και να τραυματιστούν  </a:t>
            </a:r>
            <a:r>
              <a:rPr sz="2000" b="1" dirty="0" err="1">
                <a:solidFill>
                  <a:srgbClr val="FF0000"/>
                </a:solidFill>
                <a:latin typeface="Comic Sans MS" pitchFamily="66" charset="0"/>
                <a:cs typeface="Calibri"/>
              </a:rPr>
              <a:t>αρκετοί</a:t>
            </a:r>
            <a:r>
              <a:rPr sz="2000" b="1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.</a:t>
            </a:r>
            <a:endParaRPr sz="2000" b="1" dirty="0">
              <a:solidFill>
                <a:srgbClr val="FF0000"/>
              </a:solidFill>
              <a:latin typeface="Comic Sans MS" pitchFamily="66" charset="0"/>
              <a:cs typeface="Times New Roman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 rot="-21600000">
            <a:off x="914401" y="2971800"/>
            <a:ext cx="2667000" cy="2514600"/>
          </a:xfrm>
          <a:prstGeom prst="bracketPair">
            <a:avLst>
              <a:gd name="adj" fmla="val 24324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13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Απεργοσπάστης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 αυτός που δεν συμμετέχει σε απεργία γιατί δουλεύει κανονικά αντί να απεργεί ή που προσλαμβάνεται προσωρινά για να αντικαταστήσει κάποιον που απεργεί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3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idx="1"/>
          </p:nvPr>
        </p:nvSpPr>
        <p:spPr>
          <a:xfrm>
            <a:off x="533401" y="685800"/>
            <a:ext cx="4724399" cy="507831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12700" marR="349250" algn="just">
              <a:spcBef>
                <a:spcPts val="5"/>
              </a:spcBef>
            </a:pPr>
            <a:r>
              <a:rPr lang="el-GR" sz="2200" spc="-1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	Την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επομένη, 4 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Μάη,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η 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εργατική τάξη </a:t>
            </a:r>
            <a:r>
              <a:rPr lang="el-GR" sz="2200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του  Σικάγο 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πραγματοποίησε</a:t>
            </a:r>
            <a:r>
              <a:rPr lang="el-GR" sz="2200" spc="-5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sz="2200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διαδήλωση 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διαμαρτυρίας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στο </a:t>
            </a:r>
            <a:r>
              <a:rPr lang="el-GR" sz="2200" b="1" spc="-5" dirty="0" err="1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Χέιμαρκετ</a:t>
            </a:r>
            <a:r>
              <a:rPr lang="el-GR" sz="2200" b="1" spc="-5" dirty="0" smtClean="0">
                <a:solidFill>
                  <a:srgbClr val="FF0000"/>
                </a:solidFill>
                <a:latin typeface="Comic Sans MS" pitchFamily="66" charset="0"/>
                <a:cs typeface="Calibri"/>
              </a:rPr>
              <a:t>, 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όπου </a:t>
            </a:r>
            <a:r>
              <a:rPr lang="el-GR" sz="2200" spc="-1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κάποιος  </a:t>
            </a:r>
            <a:r>
              <a:rPr lang="el-GR" sz="2200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προβοκάτορας 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έριξε βόμβα,</a:t>
            </a:r>
            <a:r>
              <a:rPr lang="el-GR" sz="2200" spc="-2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sz="2200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σκοτώνοντας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έναν </a:t>
            </a:r>
            <a:r>
              <a:rPr lang="el-GR" sz="2200" spc="-2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και 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τραυματίζοντας </a:t>
            </a:r>
            <a:r>
              <a:rPr lang="el-GR" sz="2200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πάνω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από</a:t>
            </a:r>
            <a:r>
              <a:rPr lang="el-GR" sz="2200" spc="-4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70 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αστυνομικούς. </a:t>
            </a:r>
          </a:p>
          <a:p>
            <a:pPr marL="12700" marR="349250" algn="just">
              <a:spcBef>
                <a:spcPts val="5"/>
              </a:spcBef>
            </a:pP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	Οι υπόλοιποι </a:t>
            </a:r>
            <a:r>
              <a:rPr lang="el-GR" sz="2200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αστυνομικοί  α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νασυγκροτήθηκαν κι </a:t>
            </a:r>
            <a:r>
              <a:rPr lang="el-GR" sz="2200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άρχισαν</a:t>
            </a:r>
            <a:r>
              <a:rPr lang="el-GR" sz="2200" spc="-6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να 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πυροβολούν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εναντίον 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του πλήθους,  </a:t>
            </a:r>
            <a:r>
              <a:rPr lang="el-GR" sz="2200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προκαλώντας πολλούς</a:t>
            </a:r>
            <a:r>
              <a:rPr lang="el-GR" sz="2200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τραυματίες </a:t>
            </a:r>
            <a:r>
              <a:rPr lang="el-GR" sz="2200" spc="-2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και  </a:t>
            </a:r>
            <a:r>
              <a:rPr lang="el-GR" sz="2200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τουλάχιστον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ένα</a:t>
            </a:r>
            <a:r>
              <a:rPr lang="el-GR" sz="2200" spc="-4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lang="el-GR" sz="220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νεκρό.</a:t>
            </a:r>
            <a:endParaRPr lang="el-GR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4 - Εικόνα" descr="3-haymarket-riot-1886-gra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838200"/>
            <a:ext cx="6054095" cy="4648200"/>
          </a:xfrm>
          <a:prstGeom prst="rect">
            <a:avLst/>
          </a:prstGeom>
        </p:spPr>
      </p:pic>
      <p:pic>
        <p:nvPicPr>
          <p:cNvPr id="7" name="Μικρός λαός - Μίκης Θεοδωράκης (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4600" y="54864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spd="slow" advTm="3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33400"/>
            <a:ext cx="48006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6172200" y="304800"/>
          <a:ext cx="5029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43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895600"/>
            <a:ext cx="6234684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0600" y="409331"/>
            <a:ext cx="10435032" cy="22576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lang="el-GR" sz="2000" dirty="0" smtClean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000" b="1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Η </a:t>
            </a:r>
            <a:r>
              <a:rPr sz="2000" b="1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πρωτομαγιάτικη </a:t>
            </a:r>
            <a:r>
              <a:rPr sz="2000" b="1" spc="-5" dirty="0" err="1">
                <a:solidFill>
                  <a:srgbClr val="FFFF00"/>
                </a:solidFill>
                <a:latin typeface="Comic Sans MS" pitchFamily="66" charset="0"/>
                <a:cs typeface="Calibri"/>
              </a:rPr>
              <a:t>απεργία</a:t>
            </a:r>
            <a:r>
              <a:rPr sz="2000" b="1" spc="-9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 err="1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του</a:t>
            </a:r>
            <a:r>
              <a:rPr lang="el-GR" sz="2000" b="1" spc="-5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1886 </a:t>
            </a:r>
            <a:r>
              <a:rPr sz="2000" b="1" spc="-1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είχε </a:t>
            </a:r>
            <a:r>
              <a:rPr sz="2000" b="1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ως αποτέλεσμα </a:t>
            </a:r>
            <a:r>
              <a:rPr sz="2000" b="1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185.000  </a:t>
            </a:r>
            <a:r>
              <a:rPr sz="2000" b="1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εργάτες </a:t>
            </a:r>
            <a:r>
              <a:rPr sz="2000" b="1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να </a:t>
            </a:r>
            <a:r>
              <a:rPr sz="2000" b="1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κερδίσουν το </a:t>
            </a:r>
            <a:r>
              <a:rPr sz="2000" b="1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8ωρο</a:t>
            </a:r>
            <a:r>
              <a:rPr sz="2000" b="1" spc="-9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2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και  </a:t>
            </a:r>
            <a:r>
              <a:rPr sz="2000" b="1" spc="-1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τουλάχιστον </a:t>
            </a:r>
            <a:r>
              <a:rPr sz="2000" b="1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200.000 </a:t>
            </a:r>
            <a:r>
              <a:rPr sz="2000" b="1" spc="-5" dirty="0" err="1">
                <a:solidFill>
                  <a:srgbClr val="FFFF00"/>
                </a:solidFill>
                <a:latin typeface="Comic Sans MS" pitchFamily="66" charset="0"/>
                <a:cs typeface="Calibri"/>
              </a:rPr>
              <a:t>εργάτες</a:t>
            </a:r>
            <a:r>
              <a:rPr sz="2000" b="1" spc="-12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 err="1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να</a:t>
            </a:r>
            <a:r>
              <a:rPr lang="el-GR" sz="2000" b="1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 err="1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μειώσουν</a:t>
            </a:r>
            <a:r>
              <a:rPr sz="2000" b="1" dirty="0" smtClean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το χρόνο εργασία</a:t>
            </a:r>
            <a:r>
              <a:rPr sz="2000" b="1" spc="-12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τους  από </a:t>
            </a:r>
            <a:r>
              <a:rPr sz="2000" b="1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τις 12 </a:t>
            </a:r>
            <a:r>
              <a:rPr sz="2000" b="1" spc="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στις </a:t>
            </a:r>
            <a:r>
              <a:rPr sz="2000" b="1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10 </a:t>
            </a:r>
            <a:r>
              <a:rPr sz="2000" b="1" spc="-2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και </a:t>
            </a:r>
            <a:r>
              <a:rPr sz="2000" b="1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9</a:t>
            </a:r>
            <a:r>
              <a:rPr sz="2000" b="1" spc="-90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omic Sans MS" pitchFamily="66" charset="0"/>
                <a:cs typeface="Calibri"/>
              </a:rPr>
              <a:t>ώρες.</a:t>
            </a:r>
            <a:endParaRPr sz="2000" b="1" dirty="0">
              <a:solidFill>
                <a:srgbClr val="FFFF00"/>
              </a:solidFill>
              <a:latin typeface="Comic Sans MS" pitchFamily="66" charset="0"/>
              <a:cs typeface="Calibri"/>
            </a:endParaRPr>
          </a:p>
          <a:p>
            <a:pPr marL="12700" algn="just">
              <a:spcBef>
                <a:spcPts val="725"/>
              </a:spcBef>
            </a:pPr>
            <a:r>
              <a:rPr lang="el-GR" sz="2000" b="1" dirty="0" smtClean="0">
                <a:solidFill>
                  <a:srgbClr val="0070C0"/>
                </a:solidFill>
                <a:latin typeface="Comic Sans MS" pitchFamily="66" charset="0"/>
                <a:cs typeface="Calibri"/>
              </a:rPr>
              <a:t>	</a:t>
            </a:r>
            <a:r>
              <a:rPr sz="2000" b="1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Σε</a:t>
            </a:r>
            <a:r>
              <a:rPr sz="2000" b="1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πολλές, επίσης,</a:t>
            </a:r>
            <a:r>
              <a:rPr sz="2000" b="1" spc="-5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περιοχές</a:t>
            </a:r>
            <a:r>
              <a:rPr sz="2000" b="1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,</a:t>
            </a:r>
            <a:r>
              <a:rPr lang="el-GR" sz="2000" b="1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10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κερδήθηκε</a:t>
            </a:r>
            <a:r>
              <a:rPr sz="2000" b="1" spc="-10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η </a:t>
            </a:r>
            <a:r>
              <a:rPr sz="2000" b="1" dirty="0" err="1">
                <a:solidFill>
                  <a:srgbClr val="002060"/>
                </a:solidFill>
                <a:latin typeface="Comic Sans MS" pitchFamily="66" charset="0"/>
                <a:cs typeface="Calibri"/>
              </a:rPr>
              <a:t>ημιαργία</a:t>
            </a:r>
            <a:r>
              <a:rPr sz="2000" b="1" spc="-7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του</a:t>
            </a:r>
            <a:r>
              <a:rPr lang="el-GR" sz="2000" b="1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Σαββάτου</a:t>
            </a:r>
            <a:r>
              <a:rPr sz="2000" b="1"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, ενώ αρκετές  </a:t>
            </a:r>
            <a:r>
              <a:rPr sz="2000" b="1" spc="-1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βιομηχανίες </a:t>
            </a:r>
            <a:r>
              <a:rPr sz="2000" b="1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σταμάτησαν</a:t>
            </a:r>
            <a:r>
              <a:rPr sz="2000" b="1" spc="-11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την  </a:t>
            </a:r>
            <a:r>
              <a:rPr sz="2000" b="1" spc="-10" dirty="0" err="1">
                <a:solidFill>
                  <a:srgbClr val="002060"/>
                </a:solidFill>
                <a:latin typeface="Comic Sans MS" pitchFamily="66" charset="0"/>
                <a:cs typeface="Calibri"/>
              </a:rPr>
              <a:t>κυριακάτικη</a:t>
            </a:r>
            <a:r>
              <a:rPr sz="2000" b="1" spc="-3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εργασία</a:t>
            </a:r>
            <a:r>
              <a:rPr sz="2000" b="1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.</a:t>
            </a:r>
            <a:r>
              <a:rPr lang="el-GR" sz="2000" b="1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Ηταν</a:t>
            </a:r>
            <a:r>
              <a:rPr sz="2000" b="1" spc="-5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2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λογικό, </a:t>
            </a:r>
            <a:r>
              <a:rPr sz="2000" b="1"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επομένως, </a:t>
            </a:r>
            <a:r>
              <a:rPr sz="2000" b="1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να  </a:t>
            </a:r>
            <a:r>
              <a:rPr sz="2000" b="1"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υιοθετηθεί </a:t>
            </a:r>
            <a:r>
              <a:rPr sz="2000" b="1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η </a:t>
            </a:r>
            <a:r>
              <a:rPr sz="2000" b="1"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Πρωτομαγιά ως </a:t>
            </a:r>
            <a:r>
              <a:rPr sz="2000" b="1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η  </a:t>
            </a:r>
            <a:r>
              <a:rPr sz="2000" b="1" spc="-1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παγκόσμια </a:t>
            </a:r>
            <a:r>
              <a:rPr sz="2000" b="1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μέρα της </a:t>
            </a:r>
            <a:r>
              <a:rPr sz="2000" b="1" spc="-5" dirty="0" err="1">
                <a:solidFill>
                  <a:srgbClr val="002060"/>
                </a:solidFill>
                <a:latin typeface="Comic Sans MS" pitchFamily="66" charset="0"/>
                <a:cs typeface="Calibri"/>
              </a:rPr>
              <a:t>εργατικής</a:t>
            </a:r>
            <a:r>
              <a:rPr sz="2000" b="1"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 err="1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τάξης</a:t>
            </a:r>
            <a:r>
              <a:rPr sz="2000" b="1"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. Αρχισε δε </a:t>
            </a:r>
            <a:r>
              <a:rPr sz="2000" b="1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να </a:t>
            </a:r>
            <a:r>
              <a:rPr sz="2000" b="1"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γιορτάζεται</a:t>
            </a:r>
            <a:r>
              <a:rPr sz="2000" b="1" spc="-13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ως  τέτοια από το</a:t>
            </a:r>
            <a:r>
              <a:rPr sz="2000" b="1" spc="-70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omic Sans MS" pitchFamily="66" charset="0"/>
                <a:cs typeface="Calibri"/>
              </a:rPr>
              <a:t>1890</a:t>
            </a:r>
            <a:r>
              <a:rPr sz="2000" b="1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.</a:t>
            </a:r>
            <a:endParaRPr sz="2000" b="1" dirty="0">
              <a:solidFill>
                <a:srgbClr val="002060"/>
              </a:solidFill>
              <a:latin typeface="Comic Sans MS" pitchFamily="66" charset="0"/>
              <a:cs typeface="Calibri"/>
            </a:endParaRPr>
          </a:p>
        </p:txBody>
      </p:sp>
    </p:spTree>
  </p:cSld>
  <p:clrMapOvr>
    <a:masterClrMapping/>
  </p:clrMapOvr>
  <p:transition spd="slow" advTm="3000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657</TotalTime>
  <Words>405</Words>
  <Application>Microsoft Office PowerPoint</Application>
  <PresentationFormat>Προσαρμογή</PresentationFormat>
  <Paragraphs>39</Paragraphs>
  <Slides>16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Αποκορύφωμα</vt:lpstr>
      <vt:lpstr>Εργατική Πρωτομαγιά Σύντομη ιστορική αναδρομή</vt:lpstr>
      <vt:lpstr>Τι είναι η Εργατική Πρωτομαγιά και γιατί  γιορτάζεται;</vt:lpstr>
      <vt:lpstr>Ας πάμε πίσω στον χρόνο …</vt:lpstr>
      <vt:lpstr>Διαφάνεια 4</vt:lpstr>
      <vt:lpstr>Είχαν δημιουργήσει, μάλιστα, κι ένα  τραγούδι για το Οχτάωρο, το οποίο έλεγε: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Εργατική Πρωτομαγιά</dc:title>
  <dc:creator>Chrissa Kofina</dc:creator>
  <cp:lastModifiedBy>Χρήστης των Windows</cp:lastModifiedBy>
  <cp:revision>43</cp:revision>
  <dcterms:created xsi:type="dcterms:W3CDTF">2020-04-27T08:09:14Z</dcterms:created>
  <dcterms:modified xsi:type="dcterms:W3CDTF">2020-05-01T18:24:31Z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2020-04-27T00:00:00Z</vt:filetime>
  </property>
</Properties>
</file>