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61" r:id="rId3"/>
    <p:sldId id="262" r:id="rId4"/>
    <p:sldId id="267" r:id="rId5"/>
    <p:sldId id="274" r:id="rId6"/>
    <p:sldId id="272" r:id="rId7"/>
    <p:sldId id="268" r:id="rId8"/>
    <p:sldId id="264" r:id="rId9"/>
    <p:sldId id="269" r:id="rId10"/>
    <p:sldId id="270" r:id="rId11"/>
    <p:sldId id="271" r:id="rId12"/>
    <p:sldId id="265"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d88K43mdsTfvB1rbXq/Tw==" hashData="aZ+J97+9/rECfD0zrvj4y51zD6g="/>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6" autoAdjust="0"/>
  </p:normalViewPr>
  <p:slideViewPr>
    <p:cSldViewPr>
      <p:cViewPr>
        <p:scale>
          <a:sx n="94" d="100"/>
          <a:sy n="94" d="100"/>
        </p:scale>
        <p:origin x="-882" y="-60"/>
      </p:cViewPr>
      <p:guideLst>
        <p:guide orient="horz" pos="2160"/>
        <p:guide pos="2880"/>
      </p:guideLst>
    </p:cSldViewPr>
  </p:slideViewPr>
  <p:outlineViewPr>
    <p:cViewPr>
      <p:scale>
        <a:sx n="33" d="100"/>
        <a:sy n="33" d="100"/>
      </p:scale>
      <p:origin x="0" y="128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74015-9F38-4912-82C0-1C6CCDC81C39}" type="datetimeFigureOut">
              <a:rPr lang="el-GR" smtClean="0"/>
              <a:t>19/6/2017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B484C-89CD-482F-8F4F-3A6849FFCFE9}" type="slidenum">
              <a:rPr lang="el-GR" smtClean="0"/>
              <a:t>‹#›</a:t>
            </a:fld>
            <a:endParaRPr lang="el-GR"/>
          </a:p>
        </p:txBody>
      </p:sp>
    </p:spTree>
    <p:extLst>
      <p:ext uri="{BB962C8B-B14F-4D97-AF65-F5344CB8AC3E}">
        <p14:creationId xmlns:p14="http://schemas.microsoft.com/office/powerpoint/2010/main" val="4445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867BC7E-4971-4E66-A78C-61490A8E7E97}" type="slidenum">
              <a:rPr lang="el-GR" smtClean="0"/>
              <a:t>6</a:t>
            </a:fld>
            <a:endParaRPr lang="el-GR"/>
          </a:p>
        </p:txBody>
      </p:sp>
    </p:spTree>
    <p:extLst>
      <p:ext uri="{BB962C8B-B14F-4D97-AF65-F5344CB8AC3E}">
        <p14:creationId xmlns:p14="http://schemas.microsoft.com/office/powerpoint/2010/main" val="66433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867BC7E-4971-4E66-A78C-61490A8E7E97}" type="slidenum">
              <a:rPr lang="el-GR" smtClean="0"/>
              <a:t>11</a:t>
            </a:fld>
            <a:endParaRPr lang="el-GR"/>
          </a:p>
        </p:txBody>
      </p:sp>
    </p:spTree>
    <p:extLst>
      <p:ext uri="{BB962C8B-B14F-4D97-AF65-F5344CB8AC3E}">
        <p14:creationId xmlns:p14="http://schemas.microsoft.com/office/powerpoint/2010/main" val="66433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9F66363-3636-4962-A8C3-516399C7BC15}" type="datetimeFigureOut">
              <a:rPr lang="el-GR" smtClean="0"/>
              <a:t>19/6/2017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271612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F66363-3636-4962-A8C3-516399C7BC15}" type="datetimeFigureOut">
              <a:rPr lang="el-GR" smtClean="0"/>
              <a:t>19/6/2017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214779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F66363-3636-4962-A8C3-516399C7BC15}" type="datetimeFigureOut">
              <a:rPr lang="el-GR" smtClean="0"/>
              <a:t>19/6/2017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138841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F66363-3636-4962-A8C3-516399C7BC15}" type="datetimeFigureOut">
              <a:rPr lang="el-GR" smtClean="0"/>
              <a:t>19/6/2017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24410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9F66363-3636-4962-A8C3-516399C7BC15}" type="datetimeFigureOut">
              <a:rPr lang="el-GR" smtClean="0"/>
              <a:t>19/6/2017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128029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9F66363-3636-4962-A8C3-516399C7BC15}" type="datetimeFigureOut">
              <a:rPr lang="el-GR" smtClean="0"/>
              <a:t>19/6/2017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3334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9F66363-3636-4962-A8C3-516399C7BC15}" type="datetimeFigureOut">
              <a:rPr lang="el-GR" smtClean="0"/>
              <a:t>19/6/2017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316241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9F66363-3636-4962-A8C3-516399C7BC15}" type="datetimeFigureOut">
              <a:rPr lang="el-GR" smtClean="0"/>
              <a:t>19/6/2017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403391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9F66363-3636-4962-A8C3-516399C7BC15}" type="datetimeFigureOut">
              <a:rPr lang="el-GR" smtClean="0"/>
              <a:t>19/6/2017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425376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F66363-3636-4962-A8C3-516399C7BC15}" type="datetimeFigureOut">
              <a:rPr lang="el-GR" smtClean="0"/>
              <a:t>19/6/2017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412913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F66363-3636-4962-A8C3-516399C7BC15}" type="datetimeFigureOut">
              <a:rPr lang="el-GR" smtClean="0"/>
              <a:t>19/6/2017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A2E8D7-737F-4EDB-A4BD-2900CD3C4C71}" type="slidenum">
              <a:rPr lang="el-GR" smtClean="0"/>
              <a:t>‹#›</a:t>
            </a:fld>
            <a:endParaRPr lang="el-GR"/>
          </a:p>
        </p:txBody>
      </p:sp>
    </p:spTree>
    <p:extLst>
      <p:ext uri="{BB962C8B-B14F-4D97-AF65-F5344CB8AC3E}">
        <p14:creationId xmlns:p14="http://schemas.microsoft.com/office/powerpoint/2010/main" val="92489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6363-3636-4962-A8C3-516399C7BC15}" type="datetimeFigureOut">
              <a:rPr lang="el-GR" smtClean="0"/>
              <a:t>19/6/2017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E8D7-737F-4EDB-A4BD-2900CD3C4C71}" type="slidenum">
              <a:rPr lang="el-GR" smtClean="0"/>
              <a:t>‹#›</a:t>
            </a:fld>
            <a:endParaRPr lang="el-GR"/>
          </a:p>
        </p:txBody>
      </p:sp>
    </p:spTree>
    <p:extLst>
      <p:ext uri="{BB962C8B-B14F-4D97-AF65-F5344CB8AC3E}">
        <p14:creationId xmlns:p14="http://schemas.microsoft.com/office/powerpoint/2010/main" val="65215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35596" y="4653136"/>
            <a:ext cx="6400800" cy="694928"/>
          </a:xfrm>
          <a:solidFill>
            <a:schemeClr val="accent6">
              <a:lumMod val="20000"/>
              <a:lumOff val="80000"/>
            </a:schemeClr>
          </a:solidFill>
        </p:spPr>
        <p:txBody>
          <a:bodyPr>
            <a:normAutofit fontScale="62500" lnSpcReduction="2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r>
              <a:rPr lang="en-US" b="1" baseline="30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PRIMARY SCHOOL PEFKIS</a:t>
            </a:r>
          </a:p>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ATHENS,   GREECE </a:t>
            </a:r>
            <a:endParaRPr lang="en-US" dirty="0" smtClean="0"/>
          </a:p>
          <a:p>
            <a:endParaRPr lang="el-GR" dirty="0"/>
          </a:p>
        </p:txBody>
      </p:sp>
      <p:sp>
        <p:nvSpPr>
          <p:cNvPr id="4" name="Ορθογώνιο 3"/>
          <p:cNvSpPr/>
          <p:nvPr/>
        </p:nvSpPr>
        <p:spPr>
          <a:xfrm>
            <a:off x="1547664" y="476672"/>
            <a:ext cx="5976664" cy="341632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CASTLE </a:t>
            </a:r>
          </a:p>
          <a:p>
            <a:pPr algn="ct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or </a:t>
            </a:r>
          </a:p>
          <a:p>
            <a:pPr algn="ct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AMBARIZA</a:t>
            </a:r>
            <a:endParaRPr lang="el-GR"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89555645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5143500"/>
          </a:xfrm>
          <a:prstGeom prst="rect">
            <a:avLst/>
          </a:prstGeom>
        </p:spPr>
      </p:pic>
      <p:sp>
        <p:nvSpPr>
          <p:cNvPr id="3" name="Ορθογώνιο 2"/>
          <p:cNvSpPr/>
          <p:nvPr/>
        </p:nvSpPr>
        <p:spPr>
          <a:xfrm>
            <a:off x="148434" y="5381724"/>
            <a:ext cx="8847132"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One girl is trying to score / touch Castle 1 and another one is following her</a:t>
            </a:r>
            <a:endParaRPr lang="el-G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Δεξιό βέλος 3"/>
          <p:cNvSpPr/>
          <p:nvPr/>
        </p:nvSpPr>
        <p:spPr>
          <a:xfrm rot="17509192">
            <a:off x="2359807" y="3868108"/>
            <a:ext cx="2570318" cy="76361"/>
          </a:xfrm>
          <a:prstGeom prst="rightArrow">
            <a:avLst>
              <a:gd name="adj1" fmla="val 50000"/>
              <a:gd name="adj2" fmla="val 14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rot="17509192">
            <a:off x="1515259" y="4010171"/>
            <a:ext cx="2462819" cy="45719"/>
          </a:xfrm>
          <a:prstGeom prst="rightArrow">
            <a:avLst>
              <a:gd name="adj1" fmla="val 50000"/>
              <a:gd name="adj2" fmla="val 142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74459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 y="116632"/>
            <a:ext cx="9144000" cy="5143500"/>
          </a:xfrm>
          <a:prstGeom prst="rect">
            <a:avLst/>
          </a:prstGeom>
        </p:spPr>
      </p:pic>
      <p:sp>
        <p:nvSpPr>
          <p:cNvPr id="3" name="Ορθογώνιο 2"/>
          <p:cNvSpPr/>
          <p:nvPr/>
        </p:nvSpPr>
        <p:spPr>
          <a:xfrm>
            <a:off x="177320" y="4581128"/>
            <a:ext cx="8784976" cy="1938992"/>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Two girls are attacking, one boy is trying to catch one and the boy /  guard is watching</a:t>
            </a:r>
            <a:endParaRPr lang="el-G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5" name="Ευθύγραμμο βέλος σύνδεσης 4"/>
          <p:cNvCxnSpPr/>
          <p:nvPr/>
        </p:nvCxnSpPr>
        <p:spPr>
          <a:xfrm flipH="1" flipV="1">
            <a:off x="1979712" y="3140968"/>
            <a:ext cx="2016224" cy="16179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995936" y="2852936"/>
            <a:ext cx="1944216" cy="18722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5040052" y="3140968"/>
            <a:ext cx="1368152" cy="16179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H="1" flipV="1">
            <a:off x="3608027" y="3501008"/>
            <a:ext cx="2548149" cy="1944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595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65147" y="3645024"/>
            <a:ext cx="5613716"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ΚΑΛΗ ΔΙΑΣΚΕΔΑΣΗ</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KALI DIASKEDASI</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Ορθογώνιο 4"/>
          <p:cNvSpPr/>
          <p:nvPr/>
        </p:nvSpPr>
        <p:spPr>
          <a:xfrm>
            <a:off x="2771800" y="1844824"/>
            <a:ext cx="313714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HAVE FUN</a:t>
            </a:r>
          </a:p>
        </p:txBody>
      </p:sp>
    </p:spTree>
    <p:extLst>
      <p:ext uri="{BB962C8B-B14F-4D97-AF65-F5344CB8AC3E}">
        <p14:creationId xmlns:p14="http://schemas.microsoft.com/office/powerpoint/2010/main" val="550572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effectLst>
            <a:outerShdw blurRad="40000" dist="23000" dir="5400000" rotWithShape="0">
              <a:srgbClr val="000000">
                <a:alpha val="35000"/>
              </a:srgbClr>
            </a:outerShdw>
            <a:softEdge rad="63500"/>
          </a:effectLst>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a:lstStyle/>
          <a:p>
            <a:r>
              <a:rPr lang="en-US" dirty="0" smtClean="0"/>
              <a:t>CASTLE    or    AMPARIZA</a:t>
            </a:r>
            <a:endParaRPr lang="el-GR" dirty="0"/>
          </a:p>
        </p:txBody>
      </p:sp>
      <p:sp>
        <p:nvSpPr>
          <p:cNvPr id="3" name="Θέση περιεχομένου 2"/>
          <p:cNvSpPr>
            <a:spLocks noGrp="1"/>
          </p:cNvSpPr>
          <p:nvPr>
            <p:ph idx="1"/>
          </p:nvPr>
        </p:nvSpPr>
        <p:spPr>
          <a:xfrm>
            <a:off x="457200" y="1600200"/>
            <a:ext cx="8229600" cy="5069160"/>
          </a:xfrm>
          <a:noFill/>
          <a:ln>
            <a:noFill/>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a:spcAft>
                <a:spcPts val="1200"/>
              </a:spcAft>
            </a:pPr>
            <a:r>
              <a:rPr lang="en-US" dirty="0" smtClean="0">
                <a:latin typeface="Comic Sans MS" panose="030F0702030302020204" pitchFamily="66" charset="0"/>
              </a:rPr>
              <a:t>TWO TEAMS (i.e. boys vs girls)</a:t>
            </a:r>
          </a:p>
          <a:p>
            <a:pPr>
              <a:spcAft>
                <a:spcPts val="1200"/>
              </a:spcAft>
            </a:pPr>
            <a:r>
              <a:rPr lang="en-US" dirty="0" smtClean="0">
                <a:latin typeface="Comic Sans MS" panose="030F0702030302020204" pitchFamily="66" charset="0"/>
              </a:rPr>
              <a:t>ONE COURT (i.e. basketball court) DIVIDED IN THE MIDDLE</a:t>
            </a:r>
          </a:p>
          <a:p>
            <a:pPr>
              <a:spcAft>
                <a:spcPts val="1200"/>
              </a:spcAft>
            </a:pPr>
            <a:r>
              <a:rPr lang="en-US" dirty="0" smtClean="0">
                <a:latin typeface="Comic Sans MS" panose="030F0702030302020204" pitchFamily="66" charset="0"/>
              </a:rPr>
              <a:t>TWO COLUMNS (these are the two Castles)</a:t>
            </a:r>
            <a:r>
              <a:rPr lang="el-GR" dirty="0" smtClean="0">
                <a:latin typeface="Comic Sans MS" panose="030F0702030302020204" pitchFamily="66" charset="0"/>
              </a:rPr>
              <a:t> </a:t>
            </a:r>
            <a:r>
              <a:rPr lang="en-US" dirty="0" smtClean="0">
                <a:latin typeface="Comic Sans MS" panose="030F0702030302020204" pitchFamily="66" charset="0"/>
              </a:rPr>
              <a:t>ONE AT EACH SIDE OF THE WHOLE COURT</a:t>
            </a:r>
          </a:p>
          <a:p>
            <a:pPr>
              <a:spcAft>
                <a:spcPts val="1200"/>
              </a:spcAft>
            </a:pPr>
            <a:r>
              <a:rPr lang="en-US" dirty="0" smtClean="0">
                <a:latin typeface="Comic Sans MS" panose="030F0702030302020204" pitchFamily="66" charset="0"/>
              </a:rPr>
              <a:t>THE COLUMNS – CASTLES ARE PROTECTED BY THE GUARDS (ONE or TWO CHILDREN)</a:t>
            </a:r>
            <a:endParaRPr lang="el-GR" dirty="0">
              <a:latin typeface="Comic Sans MS" panose="030F0702030302020204" pitchFamily="66" charset="0"/>
            </a:endParaRPr>
          </a:p>
        </p:txBody>
      </p:sp>
    </p:spTree>
    <p:extLst>
      <p:ext uri="{BB962C8B-B14F-4D97-AF65-F5344CB8AC3E}">
        <p14:creationId xmlns:p14="http://schemas.microsoft.com/office/powerpoint/2010/main" val="16414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764704"/>
            <a:ext cx="8424936" cy="5472608"/>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a:spcAft>
                <a:spcPts val="1200"/>
              </a:spcAft>
            </a:pPr>
            <a:r>
              <a:rPr lang="en-US" dirty="0" smtClean="0">
                <a:latin typeface="Comic Sans MS" panose="030F0702030302020204" pitchFamily="66" charset="0"/>
              </a:rPr>
              <a:t>TWO OTHER COLUMNS OR SPOTS ARE USED AS “PRISONS”. THE PRISON FOR THE BOYS’ TEAM IS LOCATED IN GIRLS’ COURT AND THE PRISON FOR THE GIRLS’ COURT IS LOCATED IN BOYS’ COURT.</a:t>
            </a:r>
          </a:p>
          <a:p>
            <a:pPr>
              <a:spcAft>
                <a:spcPts val="1200"/>
              </a:spcAft>
            </a:pPr>
            <a:r>
              <a:rPr lang="en-US" dirty="0" smtClean="0">
                <a:latin typeface="Comic Sans MS" panose="030F0702030302020204" pitchFamily="66" charset="0"/>
              </a:rPr>
              <a:t>THE PURPOSE OF THE GAME IS TO TOUCH THE OPPONENT’S CASTLE – COLUMN.</a:t>
            </a:r>
          </a:p>
        </p:txBody>
      </p:sp>
    </p:spTree>
    <p:extLst>
      <p:ext uri="{BB962C8B-B14F-4D97-AF65-F5344CB8AC3E}">
        <p14:creationId xmlns:p14="http://schemas.microsoft.com/office/powerpoint/2010/main" val="305320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1646"/>
            <a:ext cx="9144000" cy="5134708"/>
          </a:xfrm>
          <a:prstGeom prst="rect">
            <a:avLst/>
          </a:prstGeom>
        </p:spPr>
      </p:pic>
      <p:sp>
        <p:nvSpPr>
          <p:cNvPr id="3" name="TextBox 2"/>
          <p:cNvSpPr txBox="1"/>
          <p:nvPr/>
        </p:nvSpPr>
        <p:spPr>
          <a:xfrm>
            <a:off x="6372200" y="3460358"/>
            <a:ext cx="1656184" cy="369332"/>
          </a:xfrm>
          <a:prstGeom prst="rect">
            <a:avLst/>
          </a:prstGeom>
          <a:solidFill>
            <a:schemeClr val="bg2"/>
          </a:solidFill>
        </p:spPr>
        <p:txBody>
          <a:bodyPr wrap="square" rtlCol="0">
            <a:spAutoFit/>
          </a:bodyPr>
          <a:lstStyle/>
          <a:p>
            <a:r>
              <a:rPr lang="en-US" dirty="0" smtClean="0"/>
              <a:t>GIRLS’ COURT</a:t>
            </a:r>
            <a:endParaRPr lang="el-GR" dirty="0"/>
          </a:p>
        </p:txBody>
      </p:sp>
      <p:cxnSp>
        <p:nvCxnSpPr>
          <p:cNvPr id="5" name="Ευθεία γραμμή σύνδεσης 4"/>
          <p:cNvCxnSpPr/>
          <p:nvPr/>
        </p:nvCxnSpPr>
        <p:spPr>
          <a:xfrm>
            <a:off x="4139952" y="3829690"/>
            <a:ext cx="5004048" cy="391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19872" y="4365104"/>
            <a:ext cx="1656184" cy="369332"/>
          </a:xfrm>
          <a:prstGeom prst="rect">
            <a:avLst/>
          </a:prstGeom>
          <a:solidFill>
            <a:schemeClr val="bg2"/>
          </a:solidFill>
        </p:spPr>
        <p:txBody>
          <a:bodyPr wrap="square" rtlCol="0">
            <a:spAutoFit/>
          </a:bodyPr>
          <a:lstStyle/>
          <a:p>
            <a:r>
              <a:rPr lang="en-US" dirty="0" smtClean="0"/>
              <a:t>BOYS’ COURT</a:t>
            </a:r>
            <a:endParaRPr lang="el-GR" dirty="0"/>
          </a:p>
        </p:txBody>
      </p:sp>
    </p:spTree>
    <p:extLst>
      <p:ext uri="{BB962C8B-B14F-4D97-AF65-F5344CB8AC3E}">
        <p14:creationId xmlns:p14="http://schemas.microsoft.com/office/powerpoint/2010/main" val="3600191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31640" y="548680"/>
            <a:ext cx="6768752" cy="5040560"/>
          </a:xfrm>
        </p:spPr>
        <p:txBody>
          <a:bodyPr>
            <a:normAutofit fontScale="92500"/>
          </a:bodyPr>
          <a:lstStyle/>
          <a:p>
            <a:pPr marL="457200" indent="-457200" algn="l">
              <a:spcAft>
                <a:spcPts val="1200"/>
              </a:spcAft>
              <a:buFont typeface="Arial" panose="020B0604020202020204" pitchFamily="34" charset="0"/>
              <a:buChar char="•"/>
            </a:pPr>
            <a:r>
              <a:rPr lang="en-US" dirty="0">
                <a:solidFill>
                  <a:schemeClr val="tx1"/>
                </a:solidFill>
                <a:latin typeface="Comic Sans MS" panose="030F0702030302020204" pitchFamily="66" charset="0"/>
              </a:rPr>
              <a:t>YOU CAN CATCH AND SEND TO PRISON AN OPPONENT PLAYER ONLY IF HE IS YOUR COURT WHEN HE IS ATTACKING</a:t>
            </a:r>
          </a:p>
          <a:p>
            <a:pPr marL="457200" indent="-457200" algn="l">
              <a:spcAft>
                <a:spcPts val="1200"/>
              </a:spcAft>
              <a:buFont typeface="Arial" panose="020B0604020202020204" pitchFamily="34" charset="0"/>
              <a:buChar char="•"/>
            </a:pPr>
            <a:r>
              <a:rPr lang="en-US" dirty="0">
                <a:solidFill>
                  <a:schemeClr val="tx1"/>
                </a:solidFill>
                <a:latin typeface="Comic Sans MS" panose="030F0702030302020204" pitchFamily="66" charset="0"/>
              </a:rPr>
              <a:t>WHEN SOMEONE IS CAUGHT, HE MUST GO TO PRISON AND MUST WAIT TO BE LIBERATED BY ANOTHER PLAYER OF HIS TEAM BY TOUCHING</a:t>
            </a:r>
            <a:r>
              <a:rPr lang="en-US" dirty="0" smtClean="0">
                <a:solidFill>
                  <a:schemeClr val="tx1"/>
                </a:solidFill>
                <a:latin typeface="Comic Sans MS" panose="030F0702030302020204" pitchFamily="66" charset="0"/>
              </a:rPr>
              <a:t>.</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7903437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 y="116632"/>
            <a:ext cx="9144000" cy="5143500"/>
          </a:xfrm>
          <a:prstGeom prst="rect">
            <a:avLst/>
          </a:prstGeom>
        </p:spPr>
      </p:pic>
      <p:sp>
        <p:nvSpPr>
          <p:cNvPr id="3" name="Ορθογώνιο 2"/>
          <p:cNvSpPr/>
          <p:nvPr/>
        </p:nvSpPr>
        <p:spPr>
          <a:xfrm>
            <a:off x="145339" y="5260132"/>
            <a:ext cx="8784976"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One boy is in prison and a girl is guarding him</a:t>
            </a:r>
            <a:endParaRPr lang="el-G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6" name="Ευθύγραμμο βέλος σύνδεσης 15"/>
          <p:cNvCxnSpPr/>
          <p:nvPr/>
        </p:nvCxnSpPr>
        <p:spPr>
          <a:xfrm flipV="1">
            <a:off x="2555776" y="2688382"/>
            <a:ext cx="3960440" cy="2684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H="1" flipV="1">
            <a:off x="6804248" y="2688382"/>
            <a:ext cx="432048" cy="26848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349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8892480" cy="5002020"/>
          </a:xfrm>
          <a:prstGeom prst="rect">
            <a:avLst/>
          </a:prstGeom>
        </p:spPr>
      </p:pic>
      <p:sp>
        <p:nvSpPr>
          <p:cNvPr id="4" name="Ορθογώνιο 3"/>
          <p:cNvSpPr/>
          <p:nvPr/>
        </p:nvSpPr>
        <p:spPr>
          <a:xfrm>
            <a:off x="1157795" y="5234140"/>
            <a:ext cx="640181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BOYS ARE ATTACKING</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99650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29600" cy="6336704"/>
          </a:xfrm>
          <a:noFill/>
          <a:ln>
            <a:noFill/>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spcAft>
                <a:spcPts val="1200"/>
              </a:spcAft>
            </a:pPr>
            <a:r>
              <a:rPr lang="en-US" sz="4200" b="1" dirty="0">
                <a:solidFill>
                  <a:srgbClr val="FF0000"/>
                </a:solidFill>
                <a:latin typeface="Comic Sans MS" panose="030F0702030302020204" pitchFamily="66" charset="0"/>
              </a:rPr>
              <a:t>S C O R E</a:t>
            </a:r>
            <a:r>
              <a:rPr lang="en-US" dirty="0">
                <a:solidFill>
                  <a:srgbClr val="FF0000"/>
                </a:solidFill>
                <a:latin typeface="Comic Sans MS" panose="030F0702030302020204" pitchFamily="66" charset="0"/>
              </a:rPr>
              <a:t>:   </a:t>
            </a:r>
            <a:r>
              <a:rPr lang="en-US" dirty="0">
                <a:latin typeface="Comic Sans MS" panose="030F0702030302020204" pitchFamily="66" charset="0"/>
              </a:rPr>
              <a:t>WHEN A PLAYER TOUCHES THE OPPONENT’S  CASTLE – COLUMN, HE </a:t>
            </a:r>
            <a:r>
              <a:rPr lang="en-US" b="1" dirty="0">
                <a:solidFill>
                  <a:srgbClr val="FF0000"/>
                </a:solidFill>
                <a:latin typeface="Comic Sans MS" panose="030F0702030302020204" pitchFamily="66" charset="0"/>
              </a:rPr>
              <a:t>SCORES!</a:t>
            </a:r>
            <a:r>
              <a:rPr lang="en-US" dirty="0">
                <a:latin typeface="Comic Sans MS" panose="030F0702030302020204" pitchFamily="66" charset="0"/>
              </a:rPr>
              <a:t>!!</a:t>
            </a:r>
            <a:endParaRPr lang="el-GR" dirty="0">
              <a:latin typeface="Comic Sans MS" panose="030F0702030302020204" pitchFamily="66" charset="0"/>
            </a:endParaRPr>
          </a:p>
          <a:p>
            <a:pPr>
              <a:spcAft>
                <a:spcPts val="1200"/>
              </a:spcAft>
            </a:pPr>
            <a:endParaRPr lang="en-US" dirty="0" smtClean="0">
              <a:latin typeface="Comic Sans MS" panose="030F0702030302020204" pitchFamily="66" charset="0"/>
            </a:endParaRPr>
          </a:p>
          <a:p>
            <a:pPr>
              <a:spcAft>
                <a:spcPts val="1200"/>
              </a:spcAft>
            </a:pPr>
            <a:r>
              <a:rPr lang="en-US" dirty="0" smtClean="0">
                <a:latin typeface="Comic Sans MS" panose="030F0702030302020204" pitchFamily="66" charset="0"/>
              </a:rPr>
              <a:t>AFTER </a:t>
            </a:r>
            <a:r>
              <a:rPr lang="en-US" dirty="0">
                <a:latin typeface="Comic Sans MS" panose="030F0702030302020204" pitchFamily="66" charset="0"/>
              </a:rPr>
              <a:t>SCORING, EVERYBODY RETURNS TO HIS COURT, AND THE GAME STARTS AGAIN. THE SCORE IS </a:t>
            </a:r>
            <a:r>
              <a:rPr lang="en-US" u="sng" dirty="0">
                <a:solidFill>
                  <a:srgbClr val="FF0000"/>
                </a:solidFill>
                <a:latin typeface="Comic Sans MS" panose="030F0702030302020204" pitchFamily="66" charset="0"/>
              </a:rPr>
              <a:t>1</a:t>
            </a:r>
            <a:r>
              <a:rPr lang="en-US" dirty="0">
                <a:solidFill>
                  <a:srgbClr val="FF0000"/>
                </a:solidFill>
                <a:latin typeface="Comic Sans MS" panose="030F0702030302020204" pitchFamily="66" charset="0"/>
              </a:rPr>
              <a:t> </a:t>
            </a:r>
            <a:r>
              <a:rPr lang="en-US" dirty="0">
                <a:latin typeface="Comic Sans MS" panose="030F0702030302020204" pitchFamily="66" charset="0"/>
              </a:rPr>
              <a:t>FOR THE TEAM THAT HAS SCORED AND </a:t>
            </a:r>
            <a:r>
              <a:rPr lang="en-US" u="sng" dirty="0">
                <a:solidFill>
                  <a:srgbClr val="FF0000"/>
                </a:solidFill>
                <a:latin typeface="Comic Sans MS" panose="030F0702030302020204" pitchFamily="66" charset="0"/>
              </a:rPr>
              <a:t>0</a:t>
            </a:r>
            <a:r>
              <a:rPr lang="en-US" dirty="0">
                <a:latin typeface="Comic Sans MS" panose="030F0702030302020204" pitchFamily="66" charset="0"/>
              </a:rPr>
              <a:t> FOR THE OTHER TEAM</a:t>
            </a:r>
            <a:r>
              <a:rPr lang="en-US" dirty="0" smtClean="0">
                <a:latin typeface="Comic Sans MS" panose="030F0702030302020204" pitchFamily="66" charset="0"/>
              </a:rPr>
              <a:t>.</a:t>
            </a:r>
          </a:p>
          <a:p>
            <a:pPr marL="0" indent="0">
              <a:spcAft>
                <a:spcPts val="1200"/>
              </a:spcAft>
              <a:buNone/>
            </a:pPr>
            <a:endParaRPr lang="en-US" dirty="0" smtClean="0">
              <a:latin typeface="Comic Sans MS" panose="030F0702030302020204" pitchFamily="66" charset="0"/>
            </a:endParaRPr>
          </a:p>
          <a:p>
            <a:pPr>
              <a:spcAft>
                <a:spcPts val="1200"/>
              </a:spcAft>
            </a:pPr>
            <a:r>
              <a:rPr lang="en-US" dirty="0" smtClean="0">
                <a:latin typeface="Comic Sans MS" panose="030F0702030302020204" pitchFamily="66" charset="0"/>
              </a:rPr>
              <a:t>THE GAME ENDS EITHER WITH TIME LIMIT (i.e. 15 minutes) OR WITH SCORE ACHIEVEMENT (i.e. THE FIRST TEAM TO SCORE 5 TIMES)</a:t>
            </a:r>
          </a:p>
          <a:p>
            <a:endParaRPr lang="en-US"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3308395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36"/>
            <a:ext cx="9144000" cy="5143500"/>
          </a:xfrm>
          <a:prstGeom prst="rect">
            <a:avLst/>
          </a:prstGeom>
        </p:spPr>
      </p:pic>
      <p:sp>
        <p:nvSpPr>
          <p:cNvPr id="3" name="Ορθογώνιο 2"/>
          <p:cNvSpPr/>
          <p:nvPr/>
        </p:nvSpPr>
        <p:spPr>
          <a:xfrm>
            <a:off x="179512" y="5217202"/>
            <a:ext cx="8856984" cy="1323439"/>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One boy is scoring / touching Castle 2 before the girls touch / capture him</a:t>
            </a:r>
          </a:p>
        </p:txBody>
      </p:sp>
      <p:cxnSp>
        <p:nvCxnSpPr>
          <p:cNvPr id="5" name="Ευθύγραμμο βέλος σύνδεσης 4"/>
          <p:cNvCxnSpPr/>
          <p:nvPr/>
        </p:nvCxnSpPr>
        <p:spPr>
          <a:xfrm flipV="1">
            <a:off x="2339752" y="2348880"/>
            <a:ext cx="3096344" cy="30243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569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321</Words>
  <Application>Microsoft Office PowerPoint</Application>
  <PresentationFormat>Προβολή στην οθόνη (4:3)</PresentationFormat>
  <Paragraphs>31</Paragraphs>
  <Slides>12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Παρουσίαση του PowerPoint</vt:lpstr>
      <vt:lpstr>CASTLE    or    AMPARIZA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OTE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anna</dc:creator>
  <cp:lastModifiedBy>anna</cp:lastModifiedBy>
  <cp:revision>11</cp:revision>
  <dcterms:created xsi:type="dcterms:W3CDTF">2017-05-30T13:47:56Z</dcterms:created>
  <dcterms:modified xsi:type="dcterms:W3CDTF">2017-06-18T21:04:01Z</dcterms:modified>
</cp:coreProperties>
</file>