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3" roundtripDataSignature="AMtx7mg7Wj1vFMkb7Ir/NEvznD7onSHG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11" name="Shape 11"/>
        <p:cNvGrpSpPr/>
        <p:nvPr/>
      </p:nvGrpSpPr>
      <p:grpSpPr>
        <a:xfrm>
          <a:off x="0" y="0"/>
          <a:ext cx="0" cy="0"/>
          <a:chOff x="0" y="0"/>
          <a:chExt cx="0" cy="0"/>
        </a:xfrm>
      </p:grpSpPr>
      <p:sp>
        <p:nvSpPr>
          <p:cNvPr id="12" name="Google Shape;1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68" name="Shape 68"/>
        <p:cNvGrpSpPr/>
        <p:nvPr/>
      </p:nvGrpSpPr>
      <p:grpSpPr>
        <a:xfrm>
          <a:off x="0" y="0"/>
          <a:ext cx="0" cy="0"/>
          <a:chOff x="0" y="0"/>
          <a:chExt cx="0" cy="0"/>
        </a:xfrm>
      </p:grpSpPr>
      <p:sp>
        <p:nvSpPr>
          <p:cNvPr id="69" name="Google Shape;69;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1" name="Google Shape;7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74" name="Shape 74"/>
        <p:cNvGrpSpPr/>
        <p:nvPr/>
      </p:nvGrpSpPr>
      <p:grpSpPr>
        <a:xfrm>
          <a:off x="0" y="0"/>
          <a:ext cx="0" cy="0"/>
          <a:chOff x="0" y="0"/>
          <a:chExt cx="0" cy="0"/>
        </a:xfrm>
      </p:grpSpPr>
      <p:sp>
        <p:nvSpPr>
          <p:cNvPr id="75" name="Google Shape;75;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3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21" name="Shape 21"/>
        <p:cNvGrpSpPr/>
        <p:nvPr/>
      </p:nvGrpSpPr>
      <p:grpSpPr>
        <a:xfrm>
          <a:off x="0" y="0"/>
          <a:ext cx="0" cy="0"/>
          <a:chOff x="0" y="0"/>
          <a:chExt cx="0" cy="0"/>
        </a:xfrm>
      </p:grpSpPr>
      <p:sp>
        <p:nvSpPr>
          <p:cNvPr id="22" name="Google Shape;22;p3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27" name="Shape 27"/>
        <p:cNvGrpSpPr/>
        <p:nvPr/>
      </p:nvGrpSpPr>
      <p:grpSpPr>
        <a:xfrm>
          <a:off x="0" y="0"/>
          <a:ext cx="0" cy="0"/>
          <a:chOff x="0" y="0"/>
          <a:chExt cx="0" cy="0"/>
        </a:xfrm>
      </p:grpSpPr>
      <p:sp>
        <p:nvSpPr>
          <p:cNvPr id="28" name="Google Shape;28;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32"/>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33" name="Shape 33"/>
        <p:cNvGrpSpPr/>
        <p:nvPr/>
      </p:nvGrpSpPr>
      <p:grpSpPr>
        <a:xfrm>
          <a:off x="0" y="0"/>
          <a:ext cx="0" cy="0"/>
          <a:chOff x="0" y="0"/>
          <a:chExt cx="0" cy="0"/>
        </a:xfrm>
      </p:grpSpPr>
      <p:sp>
        <p:nvSpPr>
          <p:cNvPr id="34" name="Google Shape;34;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3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 name="Google Shape;3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40" name="Shape 40"/>
        <p:cNvGrpSpPr/>
        <p:nvPr/>
      </p:nvGrpSpPr>
      <p:grpSpPr>
        <a:xfrm>
          <a:off x="0" y="0"/>
          <a:ext cx="0" cy="0"/>
          <a:chOff x="0" y="0"/>
          <a:chExt cx="0" cy="0"/>
        </a:xfrm>
      </p:grpSpPr>
      <p:sp>
        <p:nvSpPr>
          <p:cNvPr id="41" name="Google Shape;41;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 name="Google Shape;43;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 name="Google Shape;44;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7" name="Shape 47"/>
        <p:cNvGrpSpPr/>
        <p:nvPr/>
      </p:nvGrpSpPr>
      <p:grpSpPr>
        <a:xfrm>
          <a:off x="0" y="0"/>
          <a:ext cx="0" cy="0"/>
          <a:chOff x="0" y="0"/>
          <a:chExt cx="0" cy="0"/>
        </a:xfrm>
      </p:grpSpPr>
      <p:sp>
        <p:nvSpPr>
          <p:cNvPr id="48" name="Google Shape;48;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52" name="Shape 52"/>
        <p:cNvGrpSpPr/>
        <p:nvPr/>
      </p:nvGrpSpPr>
      <p:grpSpPr>
        <a:xfrm>
          <a:off x="0" y="0"/>
          <a:ext cx="0" cy="0"/>
          <a:chOff x="0" y="0"/>
          <a:chExt cx="0" cy="0"/>
        </a:xfrm>
      </p:grpSpPr>
      <p:sp>
        <p:nvSpPr>
          <p:cNvPr id="53" name="Google Shape;53;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61" name="Shape 61"/>
        <p:cNvGrpSpPr/>
        <p:nvPr/>
      </p:nvGrpSpPr>
      <p:grpSpPr>
        <a:xfrm>
          <a:off x="0" y="0"/>
          <a:ext cx="0" cy="0"/>
          <a:chOff x="0" y="0"/>
          <a:chExt cx="0" cy="0"/>
        </a:xfrm>
      </p:grpSpPr>
      <p:sp>
        <p:nvSpPr>
          <p:cNvPr id="62" name="Google Shape;62;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 name="Google Shape;64;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5" name="Google Shape;6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28.jpg"/><Relationship Id="rId8" Type="http://schemas.openxmlformats.org/officeDocument/2006/relationships/image" Target="../media/image4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35.jpg"/><Relationship Id="rId9" Type="http://schemas.openxmlformats.org/officeDocument/2006/relationships/image" Target="../media/image39.jpg"/><Relationship Id="rId5" Type="http://schemas.openxmlformats.org/officeDocument/2006/relationships/image" Target="../media/image38.jpg"/><Relationship Id="rId6" Type="http://schemas.openxmlformats.org/officeDocument/2006/relationships/image" Target="../media/image36.jpg"/><Relationship Id="rId7" Type="http://schemas.openxmlformats.org/officeDocument/2006/relationships/image" Target="../media/image40.jpg"/><Relationship Id="rId8"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33.jpg"/><Relationship Id="rId5"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34.png"/><Relationship Id="rId5" Type="http://schemas.openxmlformats.org/officeDocument/2006/relationships/image" Target="../media/image43.png"/><Relationship Id="rId6" Type="http://schemas.openxmlformats.org/officeDocument/2006/relationships/hyperlink" Target="https://youtu.be/m05sNgV35TY"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dreamskindergarten.blogspot.com/" TargetMode="External"/><Relationship Id="rId10" Type="http://schemas.openxmlformats.org/officeDocument/2006/relationships/hyperlink" Target="http://taniamanesi-kourou.blogspot.com/" TargetMode="External"/><Relationship Id="rId13" Type="http://schemas.openxmlformats.org/officeDocument/2006/relationships/hyperlink" Target="http://dreamskindergarten.blogspot.com/" TargetMode="External"/><Relationship Id="rId12" Type="http://schemas.openxmlformats.org/officeDocument/2006/relationships/hyperlink" Target="http://dreamskindergarten.blogspot.com/"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hyperlink" Target="https://astropeleki.wordpress.com/" TargetMode="External"/><Relationship Id="rId9" Type="http://schemas.openxmlformats.org/officeDocument/2006/relationships/hyperlink" Target="http://taniamanesi-kourou.blogspot.com/" TargetMode="External"/><Relationship Id="rId15" Type="http://schemas.openxmlformats.org/officeDocument/2006/relationships/hyperlink" Target="https://www.iellada.gr/istoria/ntysimo-kai-oplismos-tin-epohi-tis-epanastasis-toy-1821" TargetMode="External"/><Relationship Id="rId14" Type="http://schemas.openxmlformats.org/officeDocument/2006/relationships/hyperlink" Target="https://www.iellada.gr/istoria/ntysimo-kai-oplismos-tin-epohi-tis-epanastasis-toy-1821" TargetMode="External"/><Relationship Id="rId16" Type="http://schemas.openxmlformats.org/officeDocument/2006/relationships/image" Target="../media/image41.jpg"/><Relationship Id="rId5" Type="http://schemas.openxmlformats.org/officeDocument/2006/relationships/hyperlink" Target="https://pt.slideshare.net/iraklisiraklis/h-1821" TargetMode="External"/><Relationship Id="rId6" Type="http://schemas.openxmlformats.org/officeDocument/2006/relationships/hyperlink" Target="https://pt.slideshare.net/iraklisiraklis/h-1821" TargetMode="External"/><Relationship Id="rId7" Type="http://schemas.openxmlformats.org/officeDocument/2006/relationships/hyperlink" Target="https://www.elniplex.com/" TargetMode="External"/><Relationship Id="rId8" Type="http://schemas.openxmlformats.org/officeDocument/2006/relationships/hyperlink" Target="https://www.elniplex.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hyperlink" Target="https://youtu.be/ZnjUTZPpy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27.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hyperlink" Target="https://youtu.be/I-mRYpOChD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youtu.be/Vs1aN_5NC6c" TargetMode="Externa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0.jp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Beautiful Spring Landscape Background - Download Free Vectors, Clipart  Graphics &amp; Vector Art" id="84" name="Google Shape;84;p1"/>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85" name="Google Shape;85;p1"/>
          <p:cNvSpPr/>
          <p:nvPr/>
        </p:nvSpPr>
        <p:spPr>
          <a:xfrm>
            <a:off x="1115616" y="836712"/>
            <a:ext cx="6984776"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Arial"/>
              <a:buNone/>
            </a:pPr>
            <a:r>
              <a:t/>
            </a:r>
            <a:endParaRPr b="1" i="0" sz="6000" u="none" cap="none" strike="noStrike">
              <a:solidFill>
                <a:srgbClr val="BDD1F9"/>
              </a:solidFill>
              <a:latin typeface="Arial"/>
              <a:ea typeface="Arial"/>
              <a:cs typeface="Arial"/>
              <a:sym typeface="Arial"/>
            </a:endParaRPr>
          </a:p>
          <a:p>
            <a:pPr indent="0" lvl="0" marL="0" marR="0" rtl="0" algn="ctr">
              <a:lnSpc>
                <a:spcPct val="100000"/>
              </a:lnSpc>
              <a:spcBef>
                <a:spcPts val="0"/>
              </a:spcBef>
              <a:spcAft>
                <a:spcPts val="0"/>
              </a:spcAft>
              <a:buClr>
                <a:srgbClr val="BDD1F9"/>
              </a:buClr>
              <a:buSzPts val="5400"/>
              <a:buFont typeface="Arial"/>
              <a:buNone/>
            </a:pPr>
            <a:r>
              <a:rPr b="1" i="0" lang="en-US" sz="5400" u="none" cap="none" strike="noStrike">
                <a:solidFill>
                  <a:srgbClr val="BDD1F9"/>
                </a:solidFill>
                <a:latin typeface="Arial"/>
                <a:ea typeface="Arial"/>
                <a:cs typeface="Arial"/>
                <a:sym typeface="Arial"/>
              </a:rPr>
              <a:t> </a:t>
            </a:r>
            <a:endParaRPr/>
          </a:p>
        </p:txBody>
      </p:sp>
      <p:sp>
        <p:nvSpPr>
          <p:cNvPr id="86" name="Google Shape;86;p1"/>
          <p:cNvSpPr txBox="1"/>
          <p:nvPr/>
        </p:nvSpPr>
        <p:spPr>
          <a:xfrm>
            <a:off x="2124075" y="4652962"/>
            <a:ext cx="3240087"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cap="none" strike="noStrike">
                <a:solidFill>
                  <a:srgbClr val="17375E"/>
                </a:solidFill>
                <a:latin typeface="Arial"/>
                <a:ea typeface="Arial"/>
                <a:cs typeface="Arial"/>
                <a:sym typeface="Arial"/>
              </a:rPr>
              <a:t>Δημιουργός Παρουσίασης</a:t>
            </a:r>
            <a:endParaRPr/>
          </a:p>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17375E"/>
              </a:solidFill>
              <a:latin typeface="Arial"/>
              <a:ea typeface="Arial"/>
              <a:cs typeface="Arial"/>
              <a:sym typeface="Arial"/>
            </a:endParaRPr>
          </a:p>
          <a:p>
            <a:pPr indent="0" lvl="0" marL="0" marR="0" rtl="0" algn="ctr">
              <a:lnSpc>
                <a:spcPct val="100000"/>
              </a:lnSpc>
              <a:spcBef>
                <a:spcPts val="0"/>
              </a:spcBef>
              <a:spcAft>
                <a:spcPts val="0"/>
              </a:spcAft>
              <a:buClr>
                <a:srgbClr val="17375E"/>
              </a:buClr>
              <a:buSzPts val="1800"/>
              <a:buFont typeface="Arial"/>
              <a:buNone/>
            </a:pPr>
            <a:r>
              <a:rPr b="1" i="0" lang="en-US" sz="1800" u="none" cap="none" strike="noStrike">
                <a:solidFill>
                  <a:srgbClr val="17375E"/>
                </a:solidFill>
                <a:latin typeface="Arial"/>
                <a:ea typeface="Arial"/>
                <a:cs typeface="Arial"/>
                <a:sym typeface="Arial"/>
              </a:rPr>
              <a:t>Ειρήνη Πετρίδου</a:t>
            </a:r>
            <a:endParaRPr/>
          </a:p>
        </p:txBody>
      </p:sp>
      <p:pic>
        <p:nvPicPr>
          <p:cNvPr descr="10 Leaf Stem Clip Art at Clker.com - vector clip art online, royalty free &amp;  public domain" id="87" name="Google Shape;87;p1"/>
          <p:cNvPicPr preferRelativeResize="0"/>
          <p:nvPr/>
        </p:nvPicPr>
        <p:blipFill rotWithShape="1">
          <a:blip r:embed="rId4">
            <a:alphaModFix/>
          </a:blip>
          <a:srcRect b="0" l="0" r="0" t="0"/>
          <a:stretch/>
        </p:blipFill>
        <p:spPr>
          <a:xfrm>
            <a:off x="67412" y="1825337"/>
            <a:ext cx="3773487" cy="2016125"/>
          </a:xfrm>
          <a:prstGeom prst="rect">
            <a:avLst/>
          </a:prstGeom>
          <a:noFill/>
          <a:ln>
            <a:noFill/>
          </a:ln>
        </p:spPr>
      </p:pic>
      <p:pic>
        <p:nvPicPr>
          <p:cNvPr descr="10 Leaf Stem Clip Art at Clker.com - vector clip art online, royalty free &amp;  public domain" id="88" name="Google Shape;88;p1"/>
          <p:cNvPicPr preferRelativeResize="0"/>
          <p:nvPr/>
        </p:nvPicPr>
        <p:blipFill rotWithShape="1">
          <a:blip r:embed="rId5">
            <a:alphaModFix/>
          </a:blip>
          <a:srcRect b="0" l="0" r="0" t="0"/>
          <a:stretch/>
        </p:blipFill>
        <p:spPr>
          <a:xfrm>
            <a:off x="5552062" y="1680875"/>
            <a:ext cx="3327400" cy="2160587"/>
          </a:xfrm>
          <a:prstGeom prst="rect">
            <a:avLst/>
          </a:prstGeom>
          <a:noFill/>
          <a:ln>
            <a:noFill/>
          </a:ln>
        </p:spPr>
      </p:pic>
      <p:sp>
        <p:nvSpPr>
          <p:cNvPr id="89" name="Google Shape;89;p1"/>
          <p:cNvSpPr txBox="1"/>
          <p:nvPr/>
        </p:nvSpPr>
        <p:spPr>
          <a:xfrm>
            <a:off x="2330012" y="1489500"/>
            <a:ext cx="46800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6000"/>
              <a:buFont typeface="Arial"/>
              <a:buNone/>
            </a:pPr>
            <a:r>
              <a:rPr b="1" i="0" lang="en-US" sz="6000" u="none" cap="none" strike="noStrike">
                <a:solidFill>
                  <a:srgbClr val="17375E"/>
                </a:solidFill>
                <a:latin typeface="Arial"/>
                <a:ea typeface="Arial"/>
                <a:cs typeface="Arial"/>
                <a:sym typeface="Arial"/>
              </a:rPr>
              <a:t>25</a:t>
            </a:r>
            <a:r>
              <a:rPr b="1" baseline="30000" i="0" lang="en-US" sz="6000" u="none" cap="none" strike="noStrike">
                <a:solidFill>
                  <a:srgbClr val="17375E"/>
                </a:solidFill>
                <a:latin typeface="Arial"/>
                <a:ea typeface="Arial"/>
                <a:cs typeface="Arial"/>
                <a:sym typeface="Arial"/>
              </a:rPr>
              <a:t>η</a:t>
            </a:r>
            <a:r>
              <a:rPr b="1" i="0" lang="en-US" sz="6000" u="none" cap="none" strike="noStrike">
                <a:solidFill>
                  <a:srgbClr val="17375E"/>
                </a:solidFill>
                <a:latin typeface="Arial"/>
                <a:ea typeface="Arial"/>
                <a:cs typeface="Arial"/>
                <a:sym typeface="Arial"/>
              </a:rPr>
              <a:t> Μαρτίου 1821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Beautiful Spring Landscape Background - Download Free Vectors, Clipart  Graphics &amp; Vector Art" id="168" name="Google Shape;168;p10"/>
          <p:cNvPicPr preferRelativeResize="0"/>
          <p:nvPr/>
        </p:nvPicPr>
        <p:blipFill rotWithShape="1">
          <a:blip r:embed="rId3">
            <a:alphaModFix/>
          </a:blip>
          <a:srcRect b="0" l="0" r="0" t="0"/>
          <a:stretch/>
        </p:blipFill>
        <p:spPr>
          <a:xfrm>
            <a:off x="0" y="33337"/>
            <a:ext cx="9124950" cy="6858000"/>
          </a:xfrm>
          <a:prstGeom prst="rect">
            <a:avLst/>
          </a:prstGeom>
          <a:noFill/>
          <a:ln>
            <a:noFill/>
          </a:ln>
        </p:spPr>
      </p:pic>
      <p:sp>
        <p:nvSpPr>
          <p:cNvPr id="169" name="Google Shape;169;p10"/>
          <p:cNvSpPr txBox="1"/>
          <p:nvPr/>
        </p:nvSpPr>
        <p:spPr>
          <a:xfrm>
            <a:off x="468312" y="115887"/>
            <a:ext cx="8424862"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Οι Έλληνες πολέμησαν πολύ γενναία. Σε μερικές μάχες δεν τα κατάφεραν.</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Υπήρχαν πολλοί  γενναίοι Έλληνες που πολέμησαν για την Ελευθερία της πατρίδας μας. Θυσιάστηκαν ,γι’ αυτό και τους ονομάζουμε </a:t>
            </a:r>
            <a:r>
              <a:rPr b="1" i="0" lang="en-US" sz="1800" u="none">
                <a:solidFill>
                  <a:schemeClr val="dk1"/>
                </a:solidFill>
                <a:latin typeface="Calibri"/>
                <a:ea typeface="Calibri"/>
                <a:cs typeface="Calibri"/>
                <a:sym typeface="Calibri"/>
              </a:rPr>
              <a:t>ΗΡΩΕΣ</a:t>
            </a:r>
            <a:r>
              <a:rPr b="0" i="0" lang="en-US" sz="1800" u="none">
                <a:solidFill>
                  <a:schemeClr val="dk1"/>
                </a:solidFill>
                <a:latin typeface="Calibri"/>
                <a:ea typeface="Calibri"/>
                <a:cs typeface="Calibri"/>
                <a:sym typeface="Calibri"/>
              </a:rPr>
              <a:t>.  Ας γνωρίσουμε μερικούς:</a:t>
            </a:r>
            <a:endParaRPr/>
          </a:p>
        </p:txBody>
      </p:sp>
      <p:pic>
        <p:nvPicPr>
          <p:cNvPr descr="http://1.bp.blogspot.com/-lKhd4YEYp0c/T18hvFujtmI/AAAAAAAAGn0/u-Zf9TzJuiI/s1600/%CE%97%CE%A1%CE%A9%CE%95%CE%A3+%CE%A4%CE%97%CE%A3+%CE%95%CE%A0%CE%91%CE%9D%CE%91%CE%A3%CE%A4%CE%91%CE%A3%CE%97%CE%A3+%CE%A4%CE%9F%CE%A5+1821_%CE%A3%CE%B5%CE%BB%CE%AF%CE%B4%CE%B1_1.jpg" id="170" name="Google Shape;170;p10"/>
          <p:cNvPicPr preferRelativeResize="0"/>
          <p:nvPr/>
        </p:nvPicPr>
        <p:blipFill rotWithShape="1">
          <a:blip r:embed="rId4">
            <a:alphaModFix/>
          </a:blip>
          <a:srcRect b="0" l="0" r="0" t="0"/>
          <a:stretch/>
        </p:blipFill>
        <p:spPr>
          <a:xfrm>
            <a:off x="468312" y="1031875"/>
            <a:ext cx="4122737" cy="5826125"/>
          </a:xfrm>
          <a:prstGeom prst="rect">
            <a:avLst/>
          </a:prstGeom>
          <a:noFill/>
          <a:ln>
            <a:noFill/>
          </a:ln>
        </p:spPr>
      </p:pic>
      <p:pic>
        <p:nvPicPr>
          <p:cNvPr descr="http://2.bp.blogspot.com/-Fb7iP8Tpy7U/T18hxC9NOpI/AAAAAAAAGn8/fwZRek78KAs/s1600/%CE%97%CE%A1%CE%A9%CE%95%CE%A3+%CE%A4%CE%97%CE%A3+%CE%95%CE%A0%CE%91%CE%9D%CE%91%CE%A3%CE%A4%CE%91%CE%A3%CE%97%CE%A3+%CE%A4%CE%9F%CE%A5+1821_%CE%A3%CE%B5%CE%BB%CE%AF%CE%B4%CE%B1_2.jpg" id="171" name="Google Shape;171;p10"/>
          <p:cNvPicPr preferRelativeResize="0"/>
          <p:nvPr/>
        </p:nvPicPr>
        <p:blipFill rotWithShape="1">
          <a:blip r:embed="rId5">
            <a:alphaModFix/>
          </a:blip>
          <a:srcRect b="0" l="0" r="0" t="0"/>
          <a:stretch/>
        </p:blipFill>
        <p:spPr>
          <a:xfrm>
            <a:off x="4572000" y="1052512"/>
            <a:ext cx="4133850" cy="5805487"/>
          </a:xfrm>
          <a:prstGeom prst="rect">
            <a:avLst/>
          </a:prstGeom>
          <a:noFill/>
          <a:ln>
            <a:noFill/>
          </a:ln>
        </p:spPr>
      </p:pic>
      <p:sp>
        <p:nvSpPr>
          <p:cNvPr id="172" name="Google Shape;172;p10"/>
          <p:cNvSpPr txBox="1"/>
          <p:nvPr/>
        </p:nvSpPr>
        <p:spPr>
          <a:xfrm>
            <a:off x="2916237" y="6550025"/>
            <a:ext cx="41767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http://dreamskindergarten.blogspot.com</a:t>
            </a:r>
            <a:r>
              <a:rPr b="0" i="0" lang="en-US" sz="1400" u="none">
                <a:solidFill>
                  <a:schemeClr val="dk1"/>
                </a:solidFill>
                <a:latin typeface="Arial"/>
                <a:ea typeface="Arial"/>
                <a:cs typeface="Arial"/>
                <a:sym typeface="Arial"/>
              </a:rPr>
              <a:t>/</a:t>
            </a:r>
            <a:endParaRPr/>
          </a:p>
        </p:txBody>
      </p:sp>
      <p:sp>
        <p:nvSpPr>
          <p:cNvPr id="173" name="Google Shape;173;p10"/>
          <p:cNvSpPr txBox="1"/>
          <p:nvPr/>
        </p:nvSpPr>
        <p:spPr>
          <a:xfrm rot="-5400000">
            <a:off x="7948612" y="5334000"/>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Beautiful Spring Landscape Background - Download Free Vectors, Clipart  Graphics &amp; Vector Art" id="178" name="Google Shape;178;p11"/>
          <p:cNvPicPr preferRelativeResize="0"/>
          <p:nvPr/>
        </p:nvPicPr>
        <p:blipFill rotWithShape="1">
          <a:blip r:embed="rId3">
            <a:alphaModFix/>
          </a:blip>
          <a:srcRect b="0" l="0" r="0" t="0"/>
          <a:stretch/>
        </p:blipFill>
        <p:spPr>
          <a:xfrm>
            <a:off x="19050" y="0"/>
            <a:ext cx="9124950" cy="6858000"/>
          </a:xfrm>
          <a:prstGeom prst="rect">
            <a:avLst/>
          </a:prstGeom>
          <a:noFill/>
          <a:ln>
            <a:noFill/>
          </a:ln>
        </p:spPr>
      </p:pic>
      <p:pic>
        <p:nvPicPr>
          <p:cNvPr descr="MEGARA MME: ΜΗΝ ΚΑΝΙΒΑΛΛΙΖΕΤΕ ΤΗΝ ΙΣΤΟΡΙΑ ΜΑΣ. ΕΛΕΟΣ, ΑΦΗΣΤΕ ΤΟΥ ΗΡΩΕΣ ΤΗΣ  ΕΠΑΝΑΣΤΑΣΗΣ ΗΣΥΧΟΥΣ!!!" id="179" name="Google Shape;179;p11"/>
          <p:cNvPicPr preferRelativeResize="0"/>
          <p:nvPr/>
        </p:nvPicPr>
        <p:blipFill rotWithShape="1">
          <a:blip r:embed="rId4">
            <a:alphaModFix/>
          </a:blip>
          <a:srcRect b="0" l="0" r="0" t="0"/>
          <a:stretch/>
        </p:blipFill>
        <p:spPr>
          <a:xfrm>
            <a:off x="323850" y="1125537"/>
            <a:ext cx="4003675" cy="5207000"/>
          </a:xfrm>
          <a:prstGeom prst="rect">
            <a:avLst/>
          </a:prstGeom>
          <a:noFill/>
          <a:ln>
            <a:noFill/>
          </a:ln>
        </p:spPr>
      </p:pic>
      <p:sp>
        <p:nvSpPr>
          <p:cNvPr id="180" name="Google Shape;180;p11"/>
          <p:cNvSpPr txBox="1"/>
          <p:nvPr/>
        </p:nvSpPr>
        <p:spPr>
          <a:xfrm>
            <a:off x="1692275" y="188912"/>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Θεόδωρος Κολοκοτρώνης</a:t>
            </a:r>
            <a:endParaRPr/>
          </a:p>
        </p:txBody>
      </p:sp>
      <p:sp>
        <p:nvSpPr>
          <p:cNvPr id="181" name="Google Shape;181;p11"/>
          <p:cNvSpPr txBox="1"/>
          <p:nvPr/>
        </p:nvSpPr>
        <p:spPr>
          <a:xfrm>
            <a:off x="4572000" y="1989137"/>
            <a:ext cx="4032250"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Ο Θεόδωρος Κολοκοτρώνης ήταν Έλληνας αρχιστράτηγος .</a:t>
            </a:r>
            <a:endParaRPr/>
          </a:p>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Τον ονόμασαν </a:t>
            </a:r>
            <a:endParaRPr/>
          </a:p>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«Γέρο του Μοριά»</a:t>
            </a:r>
            <a:endParaRPr/>
          </a:p>
        </p:txBody>
      </p:sp>
      <p:sp>
        <p:nvSpPr>
          <p:cNvPr id="182" name="Google Shape;182;p11"/>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Beautiful Spring Landscape Background - Download Free Vectors, Clipart  Graphics &amp; Vector Art" id="187" name="Google Shape;187;p12"/>
          <p:cNvPicPr preferRelativeResize="0"/>
          <p:nvPr/>
        </p:nvPicPr>
        <p:blipFill rotWithShape="1">
          <a:blip r:embed="rId3">
            <a:alphaModFix/>
          </a:blip>
          <a:srcRect b="0" l="0" r="0" t="0"/>
          <a:stretch/>
        </p:blipFill>
        <p:spPr>
          <a:xfrm>
            <a:off x="19050" y="0"/>
            <a:ext cx="9124950" cy="6858000"/>
          </a:xfrm>
          <a:prstGeom prst="rect">
            <a:avLst/>
          </a:prstGeom>
          <a:noFill/>
          <a:ln>
            <a:noFill/>
          </a:ln>
        </p:spPr>
      </p:pic>
      <p:pic>
        <p:nvPicPr>
          <p:cNvPr descr="http://www.matrix24.gr/wp-content/uploads/2019/03/Androutsos-630x821-253x330.jpg" id="188" name="Google Shape;188;p12"/>
          <p:cNvPicPr preferRelativeResize="0"/>
          <p:nvPr/>
        </p:nvPicPr>
        <p:blipFill rotWithShape="1">
          <a:blip r:embed="rId4">
            <a:alphaModFix/>
          </a:blip>
          <a:srcRect b="0" l="0" r="0" t="0"/>
          <a:stretch/>
        </p:blipFill>
        <p:spPr>
          <a:xfrm>
            <a:off x="395287" y="1341437"/>
            <a:ext cx="3744912" cy="4883150"/>
          </a:xfrm>
          <a:prstGeom prst="rect">
            <a:avLst/>
          </a:prstGeom>
          <a:noFill/>
          <a:ln>
            <a:noFill/>
          </a:ln>
        </p:spPr>
      </p:pic>
      <p:sp>
        <p:nvSpPr>
          <p:cNvPr id="189" name="Google Shape;189;p12"/>
          <p:cNvSpPr txBox="1"/>
          <p:nvPr/>
        </p:nvSpPr>
        <p:spPr>
          <a:xfrm>
            <a:off x="1547812" y="333375"/>
            <a:ext cx="5832475" cy="706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Οδυσσέας Ανδρούτσος</a:t>
            </a:r>
            <a:endParaRPr/>
          </a:p>
        </p:txBody>
      </p:sp>
      <p:sp>
        <p:nvSpPr>
          <p:cNvPr id="190" name="Google Shape;190;p12"/>
          <p:cNvSpPr txBox="1"/>
          <p:nvPr/>
        </p:nvSpPr>
        <p:spPr>
          <a:xfrm>
            <a:off x="4500562" y="1916112"/>
            <a:ext cx="4319587"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Ο </a:t>
            </a:r>
            <a:r>
              <a:rPr b="1" i="0" lang="en-US" sz="2800" u="none">
                <a:solidFill>
                  <a:schemeClr val="dk1"/>
                </a:solidFill>
                <a:latin typeface="Calibri"/>
                <a:ea typeface="Calibri"/>
                <a:cs typeface="Calibri"/>
                <a:sym typeface="Calibri"/>
              </a:rPr>
              <a:t>Οδυσσέας Ανδρούτσος</a:t>
            </a:r>
            <a:r>
              <a:rPr b="0" i="0" lang="en-US" sz="2800" u="none">
                <a:solidFill>
                  <a:schemeClr val="dk1"/>
                </a:solidFill>
                <a:latin typeface="Calibri"/>
                <a:ea typeface="Calibri"/>
                <a:cs typeface="Calibri"/>
                <a:sym typeface="Calibri"/>
              </a:rPr>
              <a:t> ήταν επιφανής αγωνιστής οπλαρχηγός της </a:t>
            </a:r>
            <a:r>
              <a:rPr b="0" i="0" lang="en-US" sz="2800" u="sng">
                <a:solidFill>
                  <a:schemeClr val="dk1"/>
                </a:solidFill>
                <a:latin typeface="Calibri"/>
                <a:ea typeface="Calibri"/>
                <a:cs typeface="Calibri"/>
                <a:sym typeface="Calibri"/>
              </a:rPr>
              <a:t>Ελληνικής Επανάστασης</a:t>
            </a:r>
            <a:endParaRPr/>
          </a:p>
        </p:txBody>
      </p:sp>
      <p:sp>
        <p:nvSpPr>
          <p:cNvPr id="191" name="Google Shape;191;p12"/>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Beautiful Spring Landscape Background - Download Free Vectors, Clipart  Graphics &amp; Vector Art" id="196" name="Google Shape;196;p13"/>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Ελληνικός &amp; Χριστιανικός Παλμός: Μάρκος Μπότσαρης" id="197" name="Google Shape;197;p13"/>
          <p:cNvPicPr preferRelativeResize="0"/>
          <p:nvPr/>
        </p:nvPicPr>
        <p:blipFill rotWithShape="1">
          <a:blip r:embed="rId4">
            <a:alphaModFix/>
          </a:blip>
          <a:srcRect b="0" l="0" r="0" t="0"/>
          <a:stretch/>
        </p:blipFill>
        <p:spPr>
          <a:xfrm>
            <a:off x="539750" y="1196975"/>
            <a:ext cx="3744912" cy="4941887"/>
          </a:xfrm>
          <a:prstGeom prst="rect">
            <a:avLst/>
          </a:prstGeom>
          <a:noFill/>
          <a:ln>
            <a:noFill/>
          </a:ln>
        </p:spPr>
      </p:pic>
      <p:sp>
        <p:nvSpPr>
          <p:cNvPr id="198" name="Google Shape;198;p13"/>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Μάρκος Μπότσαρης</a:t>
            </a:r>
            <a:endParaRPr/>
          </a:p>
        </p:txBody>
      </p:sp>
      <p:sp>
        <p:nvSpPr>
          <p:cNvPr id="199" name="Google Shape;199;p13"/>
          <p:cNvSpPr txBox="1"/>
          <p:nvPr/>
        </p:nvSpPr>
        <p:spPr>
          <a:xfrm>
            <a:off x="4356100" y="1844675"/>
            <a:ext cx="4572000"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Ο Μάρκος Μπότσαρης </a:t>
            </a:r>
            <a:r>
              <a:rPr b="0" i="0" lang="en-US" sz="2800" u="none">
                <a:solidFill>
                  <a:schemeClr val="dk1"/>
                </a:solidFill>
                <a:latin typeface="Calibri"/>
                <a:ea typeface="Calibri"/>
                <a:cs typeface="Calibri"/>
                <a:sym typeface="Calibri"/>
              </a:rPr>
              <a:t>ήταν Έλληνας οπλαρχηγός της Ελληνικής Επανάστασης του 1821 και καπετάνιος των Σουλιωτών</a:t>
            </a:r>
            <a:endParaRPr/>
          </a:p>
        </p:txBody>
      </p:sp>
      <p:sp>
        <p:nvSpPr>
          <p:cNvPr id="200" name="Google Shape;200;p13"/>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Beautiful Spring Landscape Background - Download Free Vectors, Clipart  Graphics &amp; Vector Art" id="205" name="Google Shape;205;p1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ΓΙΑ ΤΟΥ ΧΡΙΣΤΟΥ ΤΗΝ ΠΙΣΤΗ ΤΗΝ ΑΓΙΑ ΚΑΙ ΤΗΣ ΠΑΤΡΙΔΟΣ ΤΗΝ ΕΛΕΥΘΕΡΙΑ! |  ΕΘΝΙΚΙΣΜΟΣ.net" id="206" name="Google Shape;206;p14"/>
          <p:cNvPicPr preferRelativeResize="0"/>
          <p:nvPr/>
        </p:nvPicPr>
        <p:blipFill rotWithShape="1">
          <a:blip r:embed="rId4">
            <a:alphaModFix/>
          </a:blip>
          <a:srcRect b="0" l="0" r="0" t="0"/>
          <a:stretch/>
        </p:blipFill>
        <p:spPr>
          <a:xfrm>
            <a:off x="250825" y="1341437"/>
            <a:ext cx="4270375" cy="4991100"/>
          </a:xfrm>
          <a:prstGeom prst="rect">
            <a:avLst/>
          </a:prstGeom>
          <a:noFill/>
          <a:ln>
            <a:noFill/>
          </a:ln>
        </p:spPr>
      </p:pic>
      <p:sp>
        <p:nvSpPr>
          <p:cNvPr id="207" name="Google Shape;207;p14"/>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Παπαφλέσσας</a:t>
            </a:r>
            <a:endParaRPr/>
          </a:p>
        </p:txBody>
      </p:sp>
      <p:sp>
        <p:nvSpPr>
          <p:cNvPr id="208" name="Google Shape;208;p14"/>
          <p:cNvSpPr txBox="1"/>
          <p:nvPr/>
        </p:nvSpPr>
        <p:spPr>
          <a:xfrm>
            <a:off x="4572000" y="1916112"/>
            <a:ext cx="4572000"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Ο Παπαφλέσσας</a:t>
            </a:r>
            <a:r>
              <a:rPr b="0" i="0" lang="en-US" sz="2800" u="none">
                <a:solidFill>
                  <a:schemeClr val="dk1"/>
                </a:solidFill>
                <a:latin typeface="Calibri"/>
                <a:ea typeface="Calibri"/>
                <a:cs typeface="Calibri"/>
                <a:sym typeface="Calibri"/>
              </a:rPr>
              <a:t>, ήταν Έλληνας κληρικός, πολιτικός και οπλαρχηγός της Ελληνικής Επανάστασης του 1821</a:t>
            </a:r>
            <a:endParaRPr/>
          </a:p>
        </p:txBody>
      </p:sp>
      <p:sp>
        <p:nvSpPr>
          <p:cNvPr id="209" name="Google Shape;209;p14"/>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Beautiful Spring Landscape Background - Download Free Vectors, Clipart  Graphics &amp; Vector Art" id="214" name="Google Shape;214;p15"/>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Οι Ήρωες του 1821" id="215" name="Google Shape;215;p15"/>
          <p:cNvPicPr preferRelativeResize="0"/>
          <p:nvPr/>
        </p:nvPicPr>
        <p:blipFill rotWithShape="1">
          <a:blip r:embed="rId4">
            <a:alphaModFix/>
          </a:blip>
          <a:srcRect b="0" l="0" r="0" t="0"/>
          <a:stretch/>
        </p:blipFill>
        <p:spPr>
          <a:xfrm>
            <a:off x="250825" y="1268412"/>
            <a:ext cx="3992562" cy="5133975"/>
          </a:xfrm>
          <a:prstGeom prst="rect">
            <a:avLst/>
          </a:prstGeom>
          <a:noFill/>
          <a:ln>
            <a:noFill/>
          </a:ln>
        </p:spPr>
      </p:pic>
      <p:sp>
        <p:nvSpPr>
          <p:cNvPr id="216" name="Google Shape;216;p15"/>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Αθανάσιος Διάκος</a:t>
            </a:r>
            <a:endParaRPr/>
          </a:p>
        </p:txBody>
      </p:sp>
      <p:sp>
        <p:nvSpPr>
          <p:cNvPr id="217" name="Google Shape;217;p15"/>
          <p:cNvSpPr txBox="1"/>
          <p:nvPr/>
        </p:nvSpPr>
        <p:spPr>
          <a:xfrm>
            <a:off x="4356100" y="1700212"/>
            <a:ext cx="457200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Ο</a:t>
            </a:r>
            <a:r>
              <a:rPr b="0" i="0" lang="en-US" sz="2800" u="none">
                <a:solidFill>
                  <a:schemeClr val="dk1"/>
                </a:solidFill>
                <a:latin typeface="Calibri"/>
                <a:ea typeface="Calibri"/>
                <a:cs typeface="Calibri"/>
                <a:sym typeface="Calibri"/>
              </a:rPr>
              <a:t> </a:t>
            </a:r>
            <a:r>
              <a:rPr b="1" i="0" lang="en-US" sz="2800" u="none">
                <a:solidFill>
                  <a:schemeClr val="dk1"/>
                </a:solidFill>
                <a:latin typeface="Calibri"/>
                <a:ea typeface="Calibri"/>
                <a:cs typeface="Calibri"/>
                <a:sym typeface="Calibri"/>
              </a:rPr>
              <a:t>Αθανάσιος Διάκος </a:t>
            </a:r>
            <a:r>
              <a:rPr b="0" i="0" lang="en-US" sz="2800" u="none">
                <a:solidFill>
                  <a:schemeClr val="dk1"/>
                </a:solidFill>
                <a:latin typeface="Calibri"/>
                <a:ea typeface="Calibri"/>
                <a:cs typeface="Calibri"/>
                <a:sym typeface="Calibri"/>
              </a:rPr>
              <a:t>ήταν ένας από τους Έλληνες πρωταγωνιστές ήρωες - οπλαρχηγούς του πρώτου έτους της Ελληνικής Επανάστασης του 1821</a:t>
            </a:r>
            <a:endParaRPr/>
          </a:p>
        </p:txBody>
      </p:sp>
      <p:sp>
        <p:nvSpPr>
          <p:cNvPr id="218" name="Google Shape;218;p15"/>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Beautiful Spring Landscape Background - Download Free Vectors, Clipart  Graphics &amp; Vector Art" id="223" name="Google Shape;223;p16"/>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Ο Γεώργιος Καραϊσκάκης είχε γιο εξίσου σπουδαίο πολεμιστή σαν τον πατέρα  του | iEllada.gr" id="224" name="Google Shape;224;p16"/>
          <p:cNvPicPr preferRelativeResize="0"/>
          <p:nvPr/>
        </p:nvPicPr>
        <p:blipFill rotWithShape="1">
          <a:blip r:embed="rId4">
            <a:alphaModFix/>
          </a:blip>
          <a:srcRect b="0" l="0" r="0" t="0"/>
          <a:stretch/>
        </p:blipFill>
        <p:spPr>
          <a:xfrm>
            <a:off x="468312" y="1052512"/>
            <a:ext cx="3743325" cy="5402262"/>
          </a:xfrm>
          <a:prstGeom prst="rect">
            <a:avLst/>
          </a:prstGeom>
          <a:noFill/>
          <a:ln>
            <a:noFill/>
          </a:ln>
        </p:spPr>
      </p:pic>
      <p:sp>
        <p:nvSpPr>
          <p:cNvPr id="225" name="Google Shape;225;p16"/>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Γεώργιος Καραϊσκάκης</a:t>
            </a:r>
            <a:endParaRPr/>
          </a:p>
        </p:txBody>
      </p:sp>
      <p:sp>
        <p:nvSpPr>
          <p:cNvPr id="226" name="Google Shape;226;p16"/>
          <p:cNvSpPr txBox="1"/>
          <p:nvPr/>
        </p:nvSpPr>
        <p:spPr>
          <a:xfrm>
            <a:off x="4356100" y="1557337"/>
            <a:ext cx="4572000" cy="3108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Ο Γεώργιος Καραϊσκάκης </a:t>
            </a:r>
            <a:r>
              <a:rPr b="0" i="0" lang="en-US" sz="2800" u="none">
                <a:solidFill>
                  <a:schemeClr val="dk1"/>
                </a:solidFill>
                <a:latin typeface="Calibri"/>
                <a:ea typeface="Calibri"/>
                <a:cs typeface="Calibri"/>
                <a:sym typeface="Calibri"/>
              </a:rPr>
              <a:t>ή Καραΐσκος ήταν Έλληνας επαναστάτης ο οποίος αρχικά υπήρξε κλέφτης και μετέπειτα σπουδαίος αρματολός και στρατάρχης της Ελληνικής Επανάστασης του 1821.</a:t>
            </a:r>
            <a:endParaRPr/>
          </a:p>
        </p:txBody>
      </p:sp>
      <p:sp>
        <p:nvSpPr>
          <p:cNvPr id="227" name="Google Shape;227;p16"/>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Beautiful Spring Landscape Background - Download Free Vectors, Clipart  Graphics &amp; Vector Art" id="232" name="Google Shape;232;p17"/>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Σαν σήμερα το 1877 πεθαίνει ο Κωνσταντίνος Κανάρης – radiopatra.gr" id="233" name="Google Shape;233;p17"/>
          <p:cNvPicPr preferRelativeResize="0"/>
          <p:nvPr/>
        </p:nvPicPr>
        <p:blipFill rotWithShape="1">
          <a:blip r:embed="rId4">
            <a:alphaModFix/>
          </a:blip>
          <a:srcRect b="0" l="0" r="0" t="0"/>
          <a:stretch/>
        </p:blipFill>
        <p:spPr>
          <a:xfrm>
            <a:off x="323850" y="1196975"/>
            <a:ext cx="4032250" cy="5246687"/>
          </a:xfrm>
          <a:prstGeom prst="rect">
            <a:avLst/>
          </a:prstGeom>
          <a:noFill/>
          <a:ln>
            <a:noFill/>
          </a:ln>
        </p:spPr>
      </p:pic>
      <p:sp>
        <p:nvSpPr>
          <p:cNvPr id="234" name="Google Shape;234;p17"/>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Κωνσταντίνος Κανάρης</a:t>
            </a:r>
            <a:endParaRPr/>
          </a:p>
        </p:txBody>
      </p:sp>
      <p:sp>
        <p:nvSpPr>
          <p:cNvPr id="235" name="Google Shape;235;p17"/>
          <p:cNvSpPr txBox="1"/>
          <p:nvPr/>
        </p:nvSpPr>
        <p:spPr>
          <a:xfrm>
            <a:off x="4356100" y="1557337"/>
            <a:ext cx="4572000" cy="3108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Ο Κωνσταντίνος Κανάρης </a:t>
            </a:r>
            <a:r>
              <a:rPr b="0" i="0" lang="en-US" sz="2800" u="none">
                <a:solidFill>
                  <a:schemeClr val="dk1"/>
                </a:solidFill>
                <a:latin typeface="Calibri"/>
                <a:ea typeface="Calibri"/>
                <a:cs typeface="Calibri"/>
                <a:sym typeface="Calibri"/>
              </a:rPr>
              <a:t>ήταν Έλληνας επαναστάτης, σπουδαία μορφή του ναυτικού αγώνα κατά την Ελληνική Επανάσταση του 1821 και μετέπειτα ναύαρχος και πολιτικός</a:t>
            </a:r>
            <a:endParaRPr/>
          </a:p>
        </p:txBody>
      </p:sp>
      <p:sp>
        <p:nvSpPr>
          <p:cNvPr id="236" name="Google Shape;236;p17"/>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Beautiful Spring Landscape Background - Download Free Vectors, Clipart  Graphics &amp; Vector Art" id="241" name="Google Shape;241;p18"/>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Λασκαρίνα Μπουμπουλίνα - Βικιπαίδεια" id="242" name="Google Shape;242;p18"/>
          <p:cNvPicPr preferRelativeResize="0"/>
          <p:nvPr/>
        </p:nvPicPr>
        <p:blipFill rotWithShape="1">
          <a:blip r:embed="rId4">
            <a:alphaModFix/>
          </a:blip>
          <a:srcRect b="0" l="0" r="0" t="0"/>
          <a:stretch/>
        </p:blipFill>
        <p:spPr>
          <a:xfrm>
            <a:off x="179387" y="981075"/>
            <a:ext cx="4200525" cy="5540375"/>
          </a:xfrm>
          <a:prstGeom prst="rect">
            <a:avLst/>
          </a:prstGeom>
          <a:noFill/>
          <a:ln>
            <a:noFill/>
          </a:ln>
        </p:spPr>
      </p:pic>
      <p:sp>
        <p:nvSpPr>
          <p:cNvPr id="243" name="Google Shape;243;p18"/>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Λασκαρίνα Μπουμπουλίνα</a:t>
            </a:r>
            <a:endParaRPr/>
          </a:p>
        </p:txBody>
      </p:sp>
      <p:sp>
        <p:nvSpPr>
          <p:cNvPr id="244" name="Google Shape;244;p18"/>
          <p:cNvSpPr txBox="1"/>
          <p:nvPr/>
        </p:nvSpPr>
        <p:spPr>
          <a:xfrm>
            <a:off x="4572000" y="908050"/>
            <a:ext cx="4572000" cy="4832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Η Λασκαρίνα "Μπουμπουλίνα" Πινότση ήταν Ελληνίδα ηρωίδα της Ελληνικής Επανάστασης του 1821.  Η προσφορά της στην Επανάσταση ήταν μεγάλη. Έδωσε όλη της την περιουσία, συντήρησε και εξόπλισε τον ελληνικό στόλο, καθώς ήταν και πλοίαρχος σε ένα από τα καράβια της, τον Αγαμέμνων.</a:t>
            </a:r>
            <a:endParaRPr/>
          </a:p>
        </p:txBody>
      </p:sp>
      <p:sp>
        <p:nvSpPr>
          <p:cNvPr id="245" name="Google Shape;245;p18"/>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Beautiful Spring Landscape Background - Download Free Vectors, Clipart  Graphics &amp; Vector Art" id="250" name="Google Shape;250;p19"/>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Μαντώ Μαυρογένους – Πατρίδα μου" id="251" name="Google Shape;251;p19"/>
          <p:cNvPicPr preferRelativeResize="0"/>
          <p:nvPr/>
        </p:nvPicPr>
        <p:blipFill rotWithShape="1">
          <a:blip r:embed="rId4">
            <a:alphaModFix/>
          </a:blip>
          <a:srcRect b="0" l="0" r="0" t="0"/>
          <a:stretch/>
        </p:blipFill>
        <p:spPr>
          <a:xfrm>
            <a:off x="323850" y="1125537"/>
            <a:ext cx="3808412" cy="5405437"/>
          </a:xfrm>
          <a:prstGeom prst="rect">
            <a:avLst/>
          </a:prstGeom>
          <a:noFill/>
          <a:ln>
            <a:noFill/>
          </a:ln>
        </p:spPr>
      </p:pic>
      <p:sp>
        <p:nvSpPr>
          <p:cNvPr id="252" name="Google Shape;252;p19"/>
          <p:cNvSpPr txBox="1"/>
          <p:nvPr/>
        </p:nvSpPr>
        <p:spPr>
          <a:xfrm>
            <a:off x="1547812" y="260350"/>
            <a:ext cx="626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Μαντώ Μαυρογένους</a:t>
            </a:r>
            <a:endParaRPr/>
          </a:p>
        </p:txBody>
      </p:sp>
      <p:sp>
        <p:nvSpPr>
          <p:cNvPr id="253" name="Google Shape;253;p19"/>
          <p:cNvSpPr txBox="1"/>
          <p:nvPr/>
        </p:nvSpPr>
        <p:spPr>
          <a:xfrm>
            <a:off x="4284662" y="1700212"/>
            <a:ext cx="4572000" cy="3540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Η Μαντώ Μαυρογένους </a:t>
            </a:r>
            <a:r>
              <a:rPr b="0" i="0" lang="en-US" sz="2800" u="none">
                <a:solidFill>
                  <a:schemeClr val="dk1"/>
                </a:solidFill>
                <a:latin typeface="Calibri"/>
                <a:ea typeface="Calibri"/>
                <a:cs typeface="Calibri"/>
                <a:sym typeface="Calibri"/>
              </a:rPr>
              <a:t>εξόπλισε πλοία από δικά της χρήματα και ηγήθηκε του αγώνα κατά των πειρατών που λυμαίνονταν τις Κυκλάδες και αργότερα πολέμησε στο Πήλιο, στη Φθιώτιδα και στη Λιβαδειά.</a:t>
            </a:r>
            <a:endParaRPr/>
          </a:p>
        </p:txBody>
      </p:sp>
      <p:sp>
        <p:nvSpPr>
          <p:cNvPr id="254" name="Google Shape;254;p19"/>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Beautiful Spring Landscape Background - Download Free Vectors, Clipart  Graphics &amp; Vector Art" id="94" name="Google Shape;94;p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5" name="Google Shape;95;p2"/>
          <p:cNvSpPr txBox="1"/>
          <p:nvPr/>
        </p:nvSpPr>
        <p:spPr>
          <a:xfrm>
            <a:off x="611187" y="404812"/>
            <a:ext cx="8281987" cy="4308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Θα σας πω μια ιστορία αληθινή, που έγινε πριν πολλά χρόνια. Κάποτε η Ελλάδα μας ήταν σκλαβωμένη στους Τούρκους . Αυτό σημαίνει ότι οι Έλληνες δεν ήταν ελεύθεροι. Οι Τούρκοι δεν τους άφηναν να ζουν όπως ήθελαν, τους έπαιρναν τα ζώα, τα χωράφια και τα χρήματά τους. Το χειρότερο ήταν ότι τους έκλεβαν τα παιδιά τους για να τα κάνουν Τούρκους στρατιώτες τους Γενίτσαρους. Ο Σουλτάνος ο αρχηγός των τούρκων,  απαγόρευε στους Έλληνες να μαθαίνουν ελληνικά γράμματα και την ένδοξη ιστορία των προγόνων τους.  </a:t>
            </a:r>
            <a:endParaRPr/>
          </a:p>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Έχει γραφτεί ότι τα Ελληνόπουλα, το βράδυ με το φως του φεγγαριού πήγαιναν στο </a:t>
            </a:r>
            <a:r>
              <a:rPr b="1" i="0" lang="en-US" sz="2000" u="none" cap="none" strike="noStrike">
                <a:solidFill>
                  <a:schemeClr val="dk1"/>
                </a:solidFill>
                <a:latin typeface="Calibri"/>
                <a:ea typeface="Calibri"/>
                <a:cs typeface="Calibri"/>
                <a:sym typeface="Calibri"/>
              </a:rPr>
              <a:t>κρυφό σχολειό </a:t>
            </a:r>
            <a:r>
              <a:rPr b="0" i="0" lang="en-US" sz="2000" u="none" cap="none" strike="noStrike">
                <a:solidFill>
                  <a:schemeClr val="dk1"/>
                </a:solidFill>
                <a:latin typeface="Calibri"/>
                <a:ea typeface="Calibri"/>
                <a:cs typeface="Calibri"/>
                <a:sym typeface="Calibri"/>
              </a:rPr>
              <a:t>όπου μάθαιναν γράμματα, την ελληνική ιστορία, ελληνικά τραγούδια, και παραδοσιακούς χορούς.</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6" name="Google Shape;96;p2"/>
          <p:cNvSpPr txBox="1"/>
          <p:nvPr/>
        </p:nvSpPr>
        <p:spPr>
          <a:xfrm>
            <a:off x="684212" y="4005262"/>
            <a:ext cx="76327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Τα παιδιά αργά το βράδυ, κρατώντας πολλές φορές φαναράκια, τραγουδούσαν το </a:t>
            </a:r>
            <a:r>
              <a:rPr b="1" i="0" lang="en-US" sz="2000" u="none">
                <a:solidFill>
                  <a:schemeClr val="dk1"/>
                </a:solidFill>
                <a:latin typeface="Calibri"/>
                <a:ea typeface="Calibri"/>
                <a:cs typeface="Calibri"/>
                <a:sym typeface="Calibri"/>
              </a:rPr>
              <a:t>Φεγγαράκι μου λαμπρό</a:t>
            </a:r>
            <a:r>
              <a:rPr b="0" i="0" lang="en-US" sz="2000" u="none">
                <a:solidFill>
                  <a:schemeClr val="dk1"/>
                </a:solidFill>
                <a:latin typeface="Calibri"/>
                <a:ea typeface="Calibri"/>
                <a:cs typeface="Calibri"/>
                <a:sym typeface="Calibri"/>
              </a:rPr>
              <a:t>, και πήγαιναν την εκκλησιά όπου τους περίμενε ο δάσκαλος. Ο δάσκαλος συνήθως ήταν ο παπάς ή κάποιος μεγαλύτερος μαθητής.</a:t>
            </a:r>
            <a:endParaRPr/>
          </a:p>
        </p:txBody>
      </p:sp>
      <p:sp>
        <p:nvSpPr>
          <p:cNvPr id="97" name="Google Shape;97;p2"/>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Beautiful Spring Landscape Background - Download Free Vectors, Clipart  Graphics &amp; Vector Art" id="259" name="Google Shape;259;p20"/>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260" name="Google Shape;260;p20"/>
          <p:cNvSpPr txBox="1"/>
          <p:nvPr/>
        </p:nvSpPr>
        <p:spPr>
          <a:xfrm>
            <a:off x="684212" y="404812"/>
            <a:ext cx="78486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Οι Έλληνες ήταν πάντα λιγότεροι αλλά πολεμούσαν γενναία σαν λιοντάρια και νικούσαν στις περισσότερες μάχες. Προτιμούσαν να πεθάνουν παρά να πέσουν στα χέρια των Τούρκων.</a:t>
            </a:r>
            <a:endParaRPr/>
          </a:p>
        </p:txBody>
      </p:sp>
      <p:pic>
        <p:nvPicPr>
          <p:cNvPr descr="25η Μαρτίου 1821: Την Εθνική Επέτειο τιμά η Google – Times News" id="261" name="Google Shape;261;p20"/>
          <p:cNvPicPr preferRelativeResize="0"/>
          <p:nvPr/>
        </p:nvPicPr>
        <p:blipFill rotWithShape="1">
          <a:blip r:embed="rId4">
            <a:alphaModFix/>
          </a:blip>
          <a:srcRect b="0" l="0" r="0" t="0"/>
          <a:stretch/>
        </p:blipFill>
        <p:spPr>
          <a:xfrm>
            <a:off x="684212" y="1557337"/>
            <a:ext cx="7694612" cy="4824412"/>
          </a:xfrm>
          <a:prstGeom prst="rect">
            <a:avLst/>
          </a:prstGeom>
          <a:noFill/>
          <a:ln>
            <a:noFill/>
          </a:ln>
        </p:spPr>
      </p:pic>
      <p:sp>
        <p:nvSpPr>
          <p:cNvPr id="262" name="Google Shape;262;p20"/>
          <p:cNvSpPr txBox="1"/>
          <p:nvPr/>
        </p:nvSpPr>
        <p:spPr>
          <a:xfrm>
            <a:off x="6875462" y="6488112"/>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Beautiful Spring Landscape Background - Download Free Vectors, Clipart  Graphics &amp; Vector Art" id="267" name="Google Shape;267;p21"/>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268" name="Google Shape;268;p21"/>
          <p:cNvSpPr txBox="1"/>
          <p:nvPr/>
        </p:nvSpPr>
        <p:spPr>
          <a:xfrm>
            <a:off x="900112" y="188912"/>
            <a:ext cx="7127875" cy="12303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Δείτε πως ήταν τα όπλα των αγωνιστών του 1821 τα άρματα όπως τα έλεγαν:</a:t>
            </a:r>
            <a:endParaRPr/>
          </a:p>
          <a:p>
            <a:pPr indent="0" lvl="0" marL="0" marR="0" rtl="0" algn="l">
              <a:lnSpc>
                <a:spcPct val="100000"/>
              </a:lnSpc>
              <a:spcBef>
                <a:spcPts val="0"/>
              </a:spcBef>
              <a:spcAft>
                <a:spcPts val="0"/>
              </a:spcAft>
              <a:buNone/>
            </a:pPr>
            <a:r>
              <a:t/>
            </a:r>
            <a:endParaRPr b="1" i="0" sz="2800" u="none">
              <a:solidFill>
                <a:schemeClr val="dk1"/>
              </a:solidFill>
              <a:latin typeface="Arial"/>
              <a:ea typeface="Arial"/>
              <a:cs typeface="Arial"/>
              <a:sym typeface="Arial"/>
            </a:endParaRPr>
          </a:p>
        </p:txBody>
      </p:sp>
      <p:pic>
        <p:nvPicPr>
          <p:cNvPr descr="[spathi.jpg]" id="269" name="Google Shape;269;p21"/>
          <p:cNvPicPr preferRelativeResize="0"/>
          <p:nvPr/>
        </p:nvPicPr>
        <p:blipFill rotWithShape="1">
          <a:blip r:embed="rId4">
            <a:alphaModFix/>
          </a:blip>
          <a:srcRect b="0" l="0" r="0" t="0"/>
          <a:stretch/>
        </p:blipFill>
        <p:spPr>
          <a:xfrm>
            <a:off x="395287" y="2924175"/>
            <a:ext cx="3744912" cy="3744912"/>
          </a:xfrm>
          <a:prstGeom prst="rect">
            <a:avLst/>
          </a:prstGeom>
          <a:noFill/>
          <a:ln>
            <a:noFill/>
          </a:ln>
        </p:spPr>
      </p:pic>
      <p:pic>
        <p:nvPicPr>
          <p:cNvPr descr="http://2.bp.blogspot.com/_iK2kIM-voec/S6TUlV0u81I/AAAAAAAABmM/L4La64DxaGA/s400/topuzi-tzekouri-xatzari.JPG" id="270" name="Google Shape;270;p21"/>
          <p:cNvPicPr preferRelativeResize="0"/>
          <p:nvPr/>
        </p:nvPicPr>
        <p:blipFill rotWithShape="1">
          <a:blip r:embed="rId5">
            <a:alphaModFix/>
          </a:blip>
          <a:srcRect b="0" l="0" r="0" t="0"/>
          <a:stretch/>
        </p:blipFill>
        <p:spPr>
          <a:xfrm>
            <a:off x="323850" y="1341437"/>
            <a:ext cx="3810000" cy="2724150"/>
          </a:xfrm>
          <a:prstGeom prst="rect">
            <a:avLst/>
          </a:prstGeom>
          <a:noFill/>
          <a:ln>
            <a:noFill/>
          </a:ln>
        </p:spPr>
      </p:pic>
      <p:sp>
        <p:nvSpPr>
          <p:cNvPr id="271" name="Google Shape;271;p21"/>
          <p:cNvSpPr txBox="1"/>
          <p:nvPr/>
        </p:nvSpPr>
        <p:spPr>
          <a:xfrm>
            <a:off x="395287" y="6237287"/>
            <a:ext cx="38893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https://www.iellada.gr/istoria/ntysimo-kai-oplismos-tin-epohi-tis-epanastasis-toy-1821</a:t>
            </a:r>
            <a:endParaRPr/>
          </a:p>
        </p:txBody>
      </p:sp>
      <p:pic>
        <p:nvPicPr>
          <p:cNvPr descr="Δημοπρασία συλλεκτικών όπλων από την περίοδο του 1821" id="272" name="Google Shape;272;p21"/>
          <p:cNvPicPr preferRelativeResize="0"/>
          <p:nvPr/>
        </p:nvPicPr>
        <p:blipFill rotWithShape="1">
          <a:blip r:embed="rId6">
            <a:alphaModFix/>
          </a:blip>
          <a:srcRect b="0" l="0" r="0" t="0"/>
          <a:stretch/>
        </p:blipFill>
        <p:spPr>
          <a:xfrm>
            <a:off x="4211637" y="1268412"/>
            <a:ext cx="3743325" cy="1668462"/>
          </a:xfrm>
          <a:prstGeom prst="rect">
            <a:avLst/>
          </a:prstGeom>
          <a:noFill/>
          <a:ln>
            <a:noFill/>
          </a:ln>
        </p:spPr>
      </p:pic>
      <p:pic>
        <p:nvPicPr>
          <p:cNvPr descr="http://2.bp.blogspot.com/_WRnjT3uFlIg/S6ZIYBRhHQI/AAAAAAAABlo/L3i305NRT54/s320/%CE%BA%CE%B1%CF%81%CE%B9%CE%BF%CF%86%CE%AF%CE%BB%CE%B9%CE%B1.JPG" id="273" name="Google Shape;273;p21"/>
          <p:cNvPicPr preferRelativeResize="0"/>
          <p:nvPr/>
        </p:nvPicPr>
        <p:blipFill rotWithShape="1">
          <a:blip r:embed="rId7">
            <a:alphaModFix/>
          </a:blip>
          <a:srcRect b="0" l="0" r="0" t="0"/>
          <a:stretch/>
        </p:blipFill>
        <p:spPr>
          <a:xfrm>
            <a:off x="4211637" y="2852737"/>
            <a:ext cx="4446587" cy="3168650"/>
          </a:xfrm>
          <a:prstGeom prst="rect">
            <a:avLst/>
          </a:prstGeom>
          <a:noFill/>
          <a:ln>
            <a:noFill/>
          </a:ln>
        </p:spPr>
      </p:pic>
      <p:pic>
        <p:nvPicPr>
          <p:cNvPr descr="http://1.bp.blogspot.com/_iK2kIM-voec/S6Tcc7eTrfI/AAAAAAAABm0/N4CpowwKS9I/s400/pistola-1.JPG" id="274" name="Google Shape;274;p21"/>
          <p:cNvPicPr preferRelativeResize="0"/>
          <p:nvPr/>
        </p:nvPicPr>
        <p:blipFill rotWithShape="1">
          <a:blip r:embed="rId8">
            <a:alphaModFix/>
          </a:blip>
          <a:srcRect b="0" l="0" r="0" t="0"/>
          <a:stretch/>
        </p:blipFill>
        <p:spPr>
          <a:xfrm>
            <a:off x="4140200" y="4941887"/>
            <a:ext cx="4535487" cy="1482725"/>
          </a:xfrm>
          <a:prstGeom prst="rect">
            <a:avLst/>
          </a:prstGeom>
          <a:noFill/>
          <a:ln>
            <a:noFill/>
          </a:ln>
        </p:spPr>
      </p:pic>
      <p:sp>
        <p:nvSpPr>
          <p:cNvPr id="275" name="Google Shape;275;p21"/>
          <p:cNvSpPr txBox="1"/>
          <p:nvPr/>
        </p:nvSpPr>
        <p:spPr>
          <a:xfrm>
            <a:off x="7123112" y="6308725"/>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Beautiful Spring Landscape Background - Download Free Vectors, Clipart  Graphics &amp; Vector Art" id="280" name="Google Shape;280;p22"/>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descr="ATHENA&quot; HELLENIC EDUCATIONAL SOCIETY - CHICAGO ILLINOIS USA - CLASS B" id="281" name="Google Shape;281;p22"/>
          <p:cNvSpPr txBox="1"/>
          <p:nvPr/>
        </p:nvSpPr>
        <p:spPr>
          <a:xfrm>
            <a:off x="144462"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Σημαία Ελληνική" id="282" name="Google Shape;282;p22"/>
          <p:cNvSpPr txBox="1"/>
          <p:nvPr/>
        </p:nvSpPr>
        <p:spPr>
          <a:xfrm>
            <a:off x="144462"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Σημαία Ελληνική" id="283" name="Google Shape;283;p22"/>
          <p:cNvSpPr txBox="1"/>
          <p:nvPr/>
        </p:nvSpPr>
        <p:spPr>
          <a:xfrm>
            <a:off x="144462"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Οι σημαίες της Επανάστασης" id="284" name="Google Shape;284;p22"/>
          <p:cNvSpPr txBox="1"/>
          <p:nvPr/>
        </p:nvSpPr>
        <p:spPr>
          <a:xfrm>
            <a:off x="144462"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C:\Users\user\Desktop\αρχείο λήψης.jpg" id="285" name="Google Shape;285;p22"/>
          <p:cNvPicPr preferRelativeResize="0"/>
          <p:nvPr/>
        </p:nvPicPr>
        <p:blipFill rotWithShape="1">
          <a:blip r:embed="rId4">
            <a:alphaModFix/>
          </a:blip>
          <a:srcRect b="0" l="0" r="0" t="0"/>
          <a:stretch/>
        </p:blipFill>
        <p:spPr>
          <a:xfrm>
            <a:off x="539750" y="1628775"/>
            <a:ext cx="2571750" cy="1781175"/>
          </a:xfrm>
          <a:prstGeom prst="rect">
            <a:avLst/>
          </a:prstGeom>
          <a:noFill/>
          <a:ln>
            <a:noFill/>
          </a:ln>
        </p:spPr>
      </p:pic>
      <p:pic>
        <p:nvPicPr>
          <p:cNvPr descr="Μάθετε στα παιδιά σας την ιστορία της Ελληνικής σημαίας και τη σημασία των  χρωμάτων της! - Mothersblog.gr" id="286" name="Google Shape;286;p22"/>
          <p:cNvPicPr preferRelativeResize="0"/>
          <p:nvPr/>
        </p:nvPicPr>
        <p:blipFill rotWithShape="1">
          <a:blip r:embed="rId5">
            <a:alphaModFix/>
          </a:blip>
          <a:srcRect b="0" l="0" r="0" t="0"/>
          <a:stretch/>
        </p:blipFill>
        <p:spPr>
          <a:xfrm>
            <a:off x="468312" y="3716337"/>
            <a:ext cx="2803525" cy="1955800"/>
          </a:xfrm>
          <a:prstGeom prst="rect">
            <a:avLst/>
          </a:prstGeom>
          <a:noFill/>
          <a:ln>
            <a:noFill/>
          </a:ln>
        </p:spPr>
      </p:pic>
      <p:pic>
        <p:nvPicPr>
          <p:cNvPr descr="photo12" id="287" name="Google Shape;287;p22"/>
          <p:cNvPicPr preferRelativeResize="0"/>
          <p:nvPr/>
        </p:nvPicPr>
        <p:blipFill rotWithShape="1">
          <a:blip r:embed="rId6">
            <a:alphaModFix/>
          </a:blip>
          <a:srcRect b="0" l="0" r="0" t="0"/>
          <a:stretch/>
        </p:blipFill>
        <p:spPr>
          <a:xfrm>
            <a:off x="3492500" y="1557337"/>
            <a:ext cx="2295525" cy="1990725"/>
          </a:xfrm>
          <a:prstGeom prst="rect">
            <a:avLst/>
          </a:prstGeom>
          <a:noFill/>
          <a:ln>
            <a:noFill/>
          </a:ln>
        </p:spPr>
      </p:pic>
      <p:pic>
        <p:nvPicPr>
          <p:cNvPr descr="Οι Σημαίες της Επανάστασης. - Η ΔΙΑΔΡΟΜΗ ®" id="288" name="Google Shape;288;p22"/>
          <p:cNvPicPr preferRelativeResize="0"/>
          <p:nvPr/>
        </p:nvPicPr>
        <p:blipFill rotWithShape="1">
          <a:blip r:embed="rId7">
            <a:alphaModFix/>
          </a:blip>
          <a:srcRect b="0" l="0" r="0" t="0"/>
          <a:stretch/>
        </p:blipFill>
        <p:spPr>
          <a:xfrm>
            <a:off x="6156325" y="1628775"/>
            <a:ext cx="2295525" cy="1990725"/>
          </a:xfrm>
          <a:prstGeom prst="rect">
            <a:avLst/>
          </a:prstGeom>
          <a:noFill/>
          <a:ln>
            <a:noFill/>
          </a:ln>
        </p:spPr>
      </p:pic>
      <p:pic>
        <p:nvPicPr>
          <p:cNvPr descr="ΕΔΩ ΚΑΙ ΤΩΡΑ ΔΙΚΑΙΩΣΗ : ΤΟ ΝΤΟΚΟΥΜΕΝΤΟ ΤΗΣ ΑΛΗΘΕΙΑΣ ΓΙΑ ΤΟ ΨΕΥΤΙΚΟ ΣΗΜΑ ΤΗΣ  ΕΘΝΙΚΗΣ ΟΜΑΔΑΣ ΠΟΔΟΣΦΑΙΡΟΥ ΤΗΣ ΕΛΛΑΔΟΣ" id="289" name="Google Shape;289;p22"/>
          <p:cNvPicPr preferRelativeResize="0"/>
          <p:nvPr/>
        </p:nvPicPr>
        <p:blipFill rotWithShape="1">
          <a:blip r:embed="rId8">
            <a:alphaModFix/>
          </a:blip>
          <a:srcRect b="0" l="0" r="0" t="0"/>
          <a:stretch/>
        </p:blipFill>
        <p:spPr>
          <a:xfrm>
            <a:off x="6084887" y="3933825"/>
            <a:ext cx="2486025" cy="1838325"/>
          </a:xfrm>
          <a:prstGeom prst="rect">
            <a:avLst/>
          </a:prstGeom>
          <a:noFill/>
          <a:ln>
            <a:noFill/>
          </a:ln>
        </p:spPr>
      </p:pic>
      <p:pic>
        <p:nvPicPr>
          <p:cNvPr descr="Οι σημαίες της Επανάστασης και πώς καθιερώθηκε η γαλανόλευκη (Φωτογραφίες,  βίντεο) - Sputnik Ελλάδα" id="290" name="Google Shape;290;p22"/>
          <p:cNvPicPr preferRelativeResize="0"/>
          <p:nvPr/>
        </p:nvPicPr>
        <p:blipFill rotWithShape="1">
          <a:blip r:embed="rId9">
            <a:alphaModFix/>
          </a:blip>
          <a:srcRect b="0" l="0" r="0" t="0"/>
          <a:stretch/>
        </p:blipFill>
        <p:spPr>
          <a:xfrm>
            <a:off x="3348037" y="3860800"/>
            <a:ext cx="2447925" cy="1966912"/>
          </a:xfrm>
          <a:prstGeom prst="rect">
            <a:avLst/>
          </a:prstGeom>
          <a:noFill/>
          <a:ln>
            <a:noFill/>
          </a:ln>
        </p:spPr>
      </p:pic>
      <p:sp>
        <p:nvSpPr>
          <p:cNvPr id="291" name="Google Shape;291;p22"/>
          <p:cNvSpPr txBox="1"/>
          <p:nvPr/>
        </p:nvSpPr>
        <p:spPr>
          <a:xfrm>
            <a:off x="1403350" y="333375"/>
            <a:ext cx="6121400" cy="10144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Σημαίες εκείνης της εποχής</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Κάθε περιοχή είχε τη σημαία της</a:t>
            </a:r>
            <a:endParaRPr/>
          </a:p>
        </p:txBody>
      </p:sp>
      <p:sp>
        <p:nvSpPr>
          <p:cNvPr id="292" name="Google Shape;292;p22"/>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Beautiful Spring Landscape Background - Download Free Vectors, Clipart  Graphics &amp; Vector Art" id="297" name="Google Shape;297;p23"/>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C:\Users\user\Desktop\e-shop_greek_16X24.jpg" id="298" name="Google Shape;298;p23"/>
          <p:cNvPicPr preferRelativeResize="0"/>
          <p:nvPr/>
        </p:nvPicPr>
        <p:blipFill rotWithShape="1">
          <a:blip r:embed="rId4">
            <a:alphaModFix/>
          </a:blip>
          <a:srcRect b="0" l="0" r="0" t="0"/>
          <a:stretch/>
        </p:blipFill>
        <p:spPr>
          <a:xfrm>
            <a:off x="1116012" y="1268412"/>
            <a:ext cx="6956425" cy="4254500"/>
          </a:xfrm>
          <a:prstGeom prst="rect">
            <a:avLst/>
          </a:prstGeom>
          <a:noFill/>
          <a:ln>
            <a:noFill/>
          </a:ln>
        </p:spPr>
      </p:pic>
      <p:sp>
        <p:nvSpPr>
          <p:cNvPr id="299" name="Google Shape;299;p23"/>
          <p:cNvSpPr txBox="1"/>
          <p:nvPr/>
        </p:nvSpPr>
        <p:spPr>
          <a:xfrm>
            <a:off x="2627312" y="404812"/>
            <a:ext cx="4032250"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Η ΕΛΛΗΝΙΚΗ ΣΗΜΑΙΑ</a:t>
            </a:r>
            <a:endParaRPr/>
          </a:p>
        </p:txBody>
      </p:sp>
      <p:sp>
        <p:nvSpPr>
          <p:cNvPr id="300" name="Google Shape;300;p23"/>
          <p:cNvSpPr txBox="1"/>
          <p:nvPr/>
        </p:nvSpPr>
        <p:spPr>
          <a:xfrm>
            <a:off x="8172450" y="1268412"/>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a:t>
            </a:r>
            <a:endParaRPr/>
          </a:p>
        </p:txBody>
      </p:sp>
      <p:sp>
        <p:nvSpPr>
          <p:cNvPr id="301" name="Google Shape;301;p23"/>
          <p:cNvSpPr txBox="1"/>
          <p:nvPr/>
        </p:nvSpPr>
        <p:spPr>
          <a:xfrm>
            <a:off x="8172450" y="1700212"/>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a:t>
            </a:r>
            <a:endParaRPr/>
          </a:p>
        </p:txBody>
      </p:sp>
      <p:sp>
        <p:nvSpPr>
          <p:cNvPr id="302" name="Google Shape;302;p23"/>
          <p:cNvSpPr txBox="1"/>
          <p:nvPr/>
        </p:nvSpPr>
        <p:spPr>
          <a:xfrm>
            <a:off x="8172450" y="2133600"/>
            <a:ext cx="4318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3</a:t>
            </a:r>
            <a:endParaRPr/>
          </a:p>
        </p:txBody>
      </p:sp>
      <p:sp>
        <p:nvSpPr>
          <p:cNvPr id="303" name="Google Shape;303;p23"/>
          <p:cNvSpPr txBox="1"/>
          <p:nvPr/>
        </p:nvSpPr>
        <p:spPr>
          <a:xfrm>
            <a:off x="8172450" y="2636837"/>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4</a:t>
            </a:r>
            <a:endParaRPr/>
          </a:p>
        </p:txBody>
      </p:sp>
      <p:sp>
        <p:nvSpPr>
          <p:cNvPr id="304" name="Google Shape;304;p23"/>
          <p:cNvSpPr txBox="1"/>
          <p:nvPr/>
        </p:nvSpPr>
        <p:spPr>
          <a:xfrm>
            <a:off x="8172450" y="3068637"/>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5</a:t>
            </a:r>
            <a:endParaRPr/>
          </a:p>
        </p:txBody>
      </p:sp>
      <p:sp>
        <p:nvSpPr>
          <p:cNvPr id="305" name="Google Shape;305;p23"/>
          <p:cNvSpPr txBox="1"/>
          <p:nvPr/>
        </p:nvSpPr>
        <p:spPr>
          <a:xfrm>
            <a:off x="8172450" y="3573462"/>
            <a:ext cx="4318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a:t>
            </a:r>
            <a:endParaRPr/>
          </a:p>
        </p:txBody>
      </p:sp>
      <p:sp>
        <p:nvSpPr>
          <p:cNvPr id="306" name="Google Shape;306;p23"/>
          <p:cNvSpPr txBox="1"/>
          <p:nvPr/>
        </p:nvSpPr>
        <p:spPr>
          <a:xfrm>
            <a:off x="8172450" y="4076700"/>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7</a:t>
            </a:r>
            <a:endParaRPr/>
          </a:p>
        </p:txBody>
      </p:sp>
      <p:sp>
        <p:nvSpPr>
          <p:cNvPr id="307" name="Google Shape;307;p23"/>
          <p:cNvSpPr txBox="1"/>
          <p:nvPr/>
        </p:nvSpPr>
        <p:spPr>
          <a:xfrm>
            <a:off x="8172450" y="4508500"/>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8</a:t>
            </a:r>
            <a:endParaRPr/>
          </a:p>
        </p:txBody>
      </p:sp>
      <p:sp>
        <p:nvSpPr>
          <p:cNvPr id="308" name="Google Shape;308;p23"/>
          <p:cNvSpPr txBox="1"/>
          <p:nvPr/>
        </p:nvSpPr>
        <p:spPr>
          <a:xfrm>
            <a:off x="8172450" y="5013325"/>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9</a:t>
            </a:r>
            <a:endParaRPr/>
          </a:p>
        </p:txBody>
      </p:sp>
      <p:sp>
        <p:nvSpPr>
          <p:cNvPr id="309" name="Google Shape;309;p23"/>
          <p:cNvSpPr txBox="1"/>
          <p:nvPr/>
        </p:nvSpPr>
        <p:spPr>
          <a:xfrm>
            <a:off x="7235825" y="1268412"/>
            <a:ext cx="3603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Ε</a:t>
            </a:r>
            <a:endParaRPr/>
          </a:p>
        </p:txBody>
      </p:sp>
      <p:sp>
        <p:nvSpPr>
          <p:cNvPr id="310" name="Google Shape;310;p23"/>
          <p:cNvSpPr txBox="1"/>
          <p:nvPr/>
        </p:nvSpPr>
        <p:spPr>
          <a:xfrm>
            <a:off x="7164387" y="1700212"/>
            <a:ext cx="6477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ΛΕΥ</a:t>
            </a:r>
            <a:endParaRPr/>
          </a:p>
        </p:txBody>
      </p:sp>
      <p:sp>
        <p:nvSpPr>
          <p:cNvPr id="311" name="Google Shape;311;p23"/>
          <p:cNvSpPr txBox="1"/>
          <p:nvPr/>
        </p:nvSpPr>
        <p:spPr>
          <a:xfrm>
            <a:off x="7164387" y="2276475"/>
            <a:ext cx="5762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ΘΕ</a:t>
            </a:r>
            <a:endParaRPr/>
          </a:p>
        </p:txBody>
      </p:sp>
      <p:sp>
        <p:nvSpPr>
          <p:cNvPr id="312" name="Google Shape;312;p23"/>
          <p:cNvSpPr txBox="1"/>
          <p:nvPr/>
        </p:nvSpPr>
        <p:spPr>
          <a:xfrm>
            <a:off x="7164387" y="2708275"/>
            <a:ext cx="6477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ΡΙ</a:t>
            </a:r>
            <a:endParaRPr/>
          </a:p>
        </p:txBody>
      </p:sp>
      <p:sp>
        <p:nvSpPr>
          <p:cNvPr id="313" name="Google Shape;313;p23"/>
          <p:cNvSpPr txBox="1"/>
          <p:nvPr/>
        </p:nvSpPr>
        <p:spPr>
          <a:xfrm>
            <a:off x="7092950" y="4652962"/>
            <a:ext cx="6477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ΝΑ</a:t>
            </a:r>
            <a:endParaRPr/>
          </a:p>
        </p:txBody>
      </p:sp>
      <p:sp>
        <p:nvSpPr>
          <p:cNvPr id="314" name="Google Shape;314;p23"/>
          <p:cNvSpPr txBox="1"/>
          <p:nvPr/>
        </p:nvSpPr>
        <p:spPr>
          <a:xfrm>
            <a:off x="7164387" y="3716337"/>
            <a:ext cx="6477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Η</a:t>
            </a:r>
            <a:endParaRPr/>
          </a:p>
        </p:txBody>
      </p:sp>
      <p:sp>
        <p:nvSpPr>
          <p:cNvPr id="315" name="Google Shape;315;p23"/>
          <p:cNvSpPr txBox="1"/>
          <p:nvPr/>
        </p:nvSpPr>
        <p:spPr>
          <a:xfrm>
            <a:off x="7092950" y="4149725"/>
            <a:ext cx="57467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ΘΑ</a:t>
            </a:r>
            <a:endParaRPr/>
          </a:p>
        </p:txBody>
      </p:sp>
      <p:sp>
        <p:nvSpPr>
          <p:cNvPr id="316" name="Google Shape;316;p23"/>
          <p:cNvSpPr txBox="1"/>
          <p:nvPr/>
        </p:nvSpPr>
        <p:spPr>
          <a:xfrm>
            <a:off x="7235825" y="3213100"/>
            <a:ext cx="5762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Α</a:t>
            </a:r>
            <a:endParaRPr/>
          </a:p>
        </p:txBody>
      </p:sp>
      <p:sp>
        <p:nvSpPr>
          <p:cNvPr id="317" name="Google Shape;317;p23"/>
          <p:cNvSpPr txBox="1"/>
          <p:nvPr/>
        </p:nvSpPr>
        <p:spPr>
          <a:xfrm>
            <a:off x="7019925" y="5084762"/>
            <a:ext cx="7921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ΤΟΣ</a:t>
            </a:r>
            <a:endParaRPr/>
          </a:p>
        </p:txBody>
      </p:sp>
      <p:sp>
        <p:nvSpPr>
          <p:cNvPr id="318" name="Google Shape;318;p23"/>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Beautiful Spring Landscape Background - Download Free Vectors, Clipart  Graphics &amp; Vector Art" id="323" name="Google Shape;323;p24"/>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324" name="Google Shape;324;p24"/>
          <p:cNvSpPr txBox="1"/>
          <p:nvPr/>
        </p:nvSpPr>
        <p:spPr>
          <a:xfrm>
            <a:off x="6804025" y="765175"/>
            <a:ext cx="2089150" cy="18764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Τότε δεν κόβανε κοντά τα μαλλιά τους, μα τ’ αφήνανε περήφανα σαν χαίτη να ξανεμίζουν στους ώμους τους. Για να γυαλίζουν και να στέκουν καλοχτενισμένα τα άλειφαν με λάδι.</a:t>
            </a:r>
            <a:r>
              <a:rPr b="0" i="0" lang="en-US" sz="1800" u="none">
                <a:solidFill>
                  <a:schemeClr val="dk1"/>
                </a:solidFill>
                <a:latin typeface="Arial"/>
                <a:ea typeface="Arial"/>
                <a:cs typeface="Arial"/>
                <a:sym typeface="Arial"/>
              </a:rPr>
              <a:t> </a:t>
            </a:r>
            <a:endParaRPr/>
          </a:p>
        </p:txBody>
      </p:sp>
      <p:pic>
        <p:nvPicPr>
          <p:cNvPr descr="C:\Users\user\Desktop\poi.PNG" id="325" name="Google Shape;325;p24"/>
          <p:cNvPicPr preferRelativeResize="0"/>
          <p:nvPr/>
        </p:nvPicPr>
        <p:blipFill rotWithShape="1">
          <a:blip r:embed="rId4">
            <a:alphaModFix/>
          </a:blip>
          <a:srcRect b="0" l="0" r="0" t="0"/>
          <a:stretch/>
        </p:blipFill>
        <p:spPr>
          <a:xfrm>
            <a:off x="2627312" y="1341437"/>
            <a:ext cx="3673475" cy="5292725"/>
          </a:xfrm>
          <a:prstGeom prst="rect">
            <a:avLst/>
          </a:prstGeom>
          <a:noFill/>
          <a:ln>
            <a:noFill/>
          </a:ln>
        </p:spPr>
      </p:pic>
      <p:sp>
        <p:nvSpPr>
          <p:cNvPr id="326" name="Google Shape;326;p24"/>
          <p:cNvSpPr txBox="1"/>
          <p:nvPr/>
        </p:nvSpPr>
        <p:spPr>
          <a:xfrm>
            <a:off x="1116012" y="188912"/>
            <a:ext cx="6840537"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Ας δούμε πως ήταν οι αγωνιστές του 1821. Τι φορούσαν; Πως ήταν τα μαλλιά τους;</a:t>
            </a:r>
            <a:endParaRPr/>
          </a:p>
        </p:txBody>
      </p:sp>
      <p:sp>
        <p:nvSpPr>
          <p:cNvPr id="327" name="Google Shape;327;p24"/>
          <p:cNvSpPr/>
          <p:nvPr/>
        </p:nvSpPr>
        <p:spPr>
          <a:xfrm>
            <a:off x="1547812" y="2852737"/>
            <a:ext cx="1584325" cy="288925"/>
          </a:xfrm>
          <a:prstGeom prst="leftArrow">
            <a:avLst>
              <a:gd fmla="val 1970" name="adj1"/>
              <a:gd fmla="val 50000" name="adj2"/>
            </a:avLst>
          </a:prstGeom>
          <a:solidFill>
            <a:srgbClr val="C00000"/>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p24"/>
          <p:cNvSpPr/>
          <p:nvPr/>
        </p:nvSpPr>
        <p:spPr>
          <a:xfrm>
            <a:off x="1763712" y="4797425"/>
            <a:ext cx="1584325" cy="287337"/>
          </a:xfrm>
          <a:prstGeom prst="leftArrow">
            <a:avLst>
              <a:gd fmla="val 1959" name="adj1"/>
              <a:gd fmla="val 50000" name="adj2"/>
            </a:avLst>
          </a:prstGeom>
          <a:solidFill>
            <a:srgbClr val="C00000"/>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p24"/>
          <p:cNvSpPr/>
          <p:nvPr/>
        </p:nvSpPr>
        <p:spPr>
          <a:xfrm>
            <a:off x="2195512" y="1700212"/>
            <a:ext cx="1584325" cy="288925"/>
          </a:xfrm>
          <a:prstGeom prst="leftArrow">
            <a:avLst>
              <a:gd fmla="val 1970" name="adj1"/>
              <a:gd fmla="val 50000" name="adj2"/>
            </a:avLst>
          </a:prstGeom>
          <a:solidFill>
            <a:srgbClr val="C00000"/>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p24"/>
          <p:cNvSpPr/>
          <p:nvPr/>
        </p:nvSpPr>
        <p:spPr>
          <a:xfrm flipH="1">
            <a:off x="5076825" y="6092825"/>
            <a:ext cx="2151062" cy="288925"/>
          </a:xfrm>
          <a:prstGeom prst="leftArrow">
            <a:avLst>
              <a:gd fmla="val 1451" name="adj1"/>
              <a:gd fmla="val 50000" name="adj2"/>
            </a:avLst>
          </a:prstGeom>
          <a:solidFill>
            <a:srgbClr val="C00000"/>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p24"/>
          <p:cNvSpPr/>
          <p:nvPr/>
        </p:nvSpPr>
        <p:spPr>
          <a:xfrm flipH="1">
            <a:off x="4500562" y="3860800"/>
            <a:ext cx="2295525" cy="288925"/>
          </a:xfrm>
          <a:prstGeom prst="leftArrow">
            <a:avLst>
              <a:gd fmla="val 1359" name="adj1"/>
              <a:gd fmla="val 50000" name="adj2"/>
            </a:avLst>
          </a:prstGeom>
          <a:solidFill>
            <a:srgbClr val="C00000"/>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p24"/>
          <p:cNvSpPr/>
          <p:nvPr/>
        </p:nvSpPr>
        <p:spPr>
          <a:xfrm>
            <a:off x="250825" y="2708275"/>
            <a:ext cx="1152525"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ΓΙΛΕΚΟ</a:t>
            </a:r>
            <a:endParaRPr/>
          </a:p>
        </p:txBody>
      </p:sp>
      <p:sp>
        <p:nvSpPr>
          <p:cNvPr id="333" name="Google Shape;333;p24"/>
          <p:cNvSpPr/>
          <p:nvPr/>
        </p:nvSpPr>
        <p:spPr>
          <a:xfrm>
            <a:off x="107950" y="4581525"/>
            <a:ext cx="1655762"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ΦΟΥΣΤΑΝΕΛΑ</a:t>
            </a:r>
            <a:endParaRPr/>
          </a:p>
        </p:txBody>
      </p:sp>
      <p:sp>
        <p:nvSpPr>
          <p:cNvPr id="334" name="Google Shape;334;p24"/>
          <p:cNvSpPr/>
          <p:nvPr/>
        </p:nvSpPr>
        <p:spPr>
          <a:xfrm>
            <a:off x="7308850" y="5876925"/>
            <a:ext cx="1655762"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ΤΣΑΡΟΥΧΙ</a:t>
            </a:r>
            <a:endParaRPr/>
          </a:p>
        </p:txBody>
      </p:sp>
      <p:sp>
        <p:nvSpPr>
          <p:cNvPr id="335" name="Google Shape;335;p24"/>
          <p:cNvSpPr/>
          <p:nvPr/>
        </p:nvSpPr>
        <p:spPr>
          <a:xfrm>
            <a:off x="6875462" y="3716337"/>
            <a:ext cx="1657350"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ΣΕΛΛΑΧΙ</a:t>
            </a:r>
            <a:endParaRPr/>
          </a:p>
        </p:txBody>
      </p:sp>
      <p:sp>
        <p:nvSpPr>
          <p:cNvPr id="336" name="Google Shape;336;p24"/>
          <p:cNvSpPr/>
          <p:nvPr/>
        </p:nvSpPr>
        <p:spPr>
          <a:xfrm>
            <a:off x="468312" y="1628775"/>
            <a:ext cx="1655762"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ΦΑΡΙΟ</a:t>
            </a:r>
            <a:endParaRPr/>
          </a:p>
        </p:txBody>
      </p:sp>
      <p:sp>
        <p:nvSpPr>
          <p:cNvPr id="337" name="Google Shape;337;p24"/>
          <p:cNvSpPr/>
          <p:nvPr/>
        </p:nvSpPr>
        <p:spPr>
          <a:xfrm>
            <a:off x="4356100" y="2276475"/>
            <a:ext cx="2519362" cy="215900"/>
          </a:xfrm>
          <a:prstGeom prst="rightArrow">
            <a:avLst>
              <a:gd fmla="val 20674" name="adj1"/>
              <a:gd fmla="val 50000" name="adj2"/>
            </a:avLst>
          </a:prstGeom>
          <a:solidFill>
            <a:srgbClr val="632523"/>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 name="Google Shape;338;p24"/>
          <p:cNvSpPr/>
          <p:nvPr/>
        </p:nvSpPr>
        <p:spPr>
          <a:xfrm flipH="1">
            <a:off x="4211637" y="2852737"/>
            <a:ext cx="2663825" cy="288925"/>
          </a:xfrm>
          <a:prstGeom prst="leftArrow">
            <a:avLst>
              <a:gd fmla="val 1171" name="adj1"/>
              <a:gd fmla="val 50000" name="adj2"/>
            </a:avLst>
          </a:prstGeom>
          <a:solidFill>
            <a:srgbClr val="632523"/>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 name="Google Shape;339;p24"/>
          <p:cNvSpPr/>
          <p:nvPr/>
        </p:nvSpPr>
        <p:spPr>
          <a:xfrm>
            <a:off x="7019925" y="2852737"/>
            <a:ext cx="1873250" cy="576262"/>
          </a:xfrm>
          <a:prstGeom prst="roundRect">
            <a:avLst>
              <a:gd fmla="val 16667" name="adj"/>
            </a:avLst>
          </a:prstGeom>
          <a:solidFill>
            <a:srgbClr val="FAC090"/>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ΛΕΥΚΟ ΠΟΥΚΑΜΙΣΟ</a:t>
            </a:r>
            <a:endParaRPr/>
          </a:p>
        </p:txBody>
      </p:sp>
      <p:sp>
        <p:nvSpPr>
          <p:cNvPr id="340" name="Google Shape;340;p24"/>
          <p:cNvSpPr txBox="1"/>
          <p:nvPr/>
        </p:nvSpPr>
        <p:spPr>
          <a:xfrm>
            <a:off x="179387" y="6488112"/>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Beautiful Spring Landscape Background - Download Free Vectors, Clipart  Graphics &amp; Vector Art" id="345" name="Google Shape;345;p25"/>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Οι ήρωες του 1821 για κουκλοθέατρο, ζωγραφική, σκηνικά, γιορτές - Elniplex" id="346" name="Google Shape;346;p25"/>
          <p:cNvPicPr preferRelativeResize="0"/>
          <p:nvPr/>
        </p:nvPicPr>
        <p:blipFill rotWithShape="1">
          <a:blip r:embed="rId4">
            <a:alphaModFix/>
          </a:blip>
          <a:srcRect b="0" l="0" r="0" t="0"/>
          <a:stretch/>
        </p:blipFill>
        <p:spPr>
          <a:xfrm>
            <a:off x="539750" y="1341437"/>
            <a:ext cx="3671887" cy="4965700"/>
          </a:xfrm>
          <a:prstGeom prst="rect">
            <a:avLst/>
          </a:prstGeom>
          <a:noFill/>
          <a:ln>
            <a:noFill/>
          </a:ln>
        </p:spPr>
      </p:pic>
      <p:pic>
        <p:nvPicPr>
          <p:cNvPr descr="Για την Μαντώ Μαυρογένους – Πολιτιστικός Λαογραφικός Σύλλογος Γυναικών  Μυκόνου" id="347" name="Google Shape;347;p25"/>
          <p:cNvPicPr preferRelativeResize="0"/>
          <p:nvPr/>
        </p:nvPicPr>
        <p:blipFill rotWithShape="1">
          <a:blip r:embed="rId5">
            <a:alphaModFix/>
          </a:blip>
          <a:srcRect b="0" l="0" r="0" t="0"/>
          <a:stretch/>
        </p:blipFill>
        <p:spPr>
          <a:xfrm>
            <a:off x="4859337" y="1412875"/>
            <a:ext cx="3314700" cy="4876800"/>
          </a:xfrm>
          <a:prstGeom prst="rect">
            <a:avLst/>
          </a:prstGeom>
          <a:noFill/>
          <a:ln>
            <a:noFill/>
          </a:ln>
        </p:spPr>
      </p:pic>
      <p:sp>
        <p:nvSpPr>
          <p:cNvPr id="348" name="Google Shape;348;p25"/>
          <p:cNvSpPr txBox="1"/>
          <p:nvPr/>
        </p:nvSpPr>
        <p:spPr>
          <a:xfrm>
            <a:off x="1042987" y="476250"/>
            <a:ext cx="7129462"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Πως ήταν ντυμένες οι ηρωίδες του 1821</a:t>
            </a:r>
            <a:r>
              <a:rPr b="0" i="0" lang="en-US" sz="2800" u="none">
                <a:solidFill>
                  <a:schemeClr val="dk1"/>
                </a:solidFill>
                <a:latin typeface="Arial"/>
                <a:ea typeface="Arial"/>
                <a:cs typeface="Arial"/>
                <a:sym typeface="Arial"/>
              </a:rPr>
              <a:t>; </a:t>
            </a:r>
            <a:endParaRPr/>
          </a:p>
        </p:txBody>
      </p:sp>
      <p:sp>
        <p:nvSpPr>
          <p:cNvPr id="349" name="Google Shape;349;p25"/>
          <p:cNvSpPr txBox="1"/>
          <p:nvPr/>
        </p:nvSpPr>
        <p:spPr>
          <a:xfrm>
            <a:off x="7123112" y="6381750"/>
            <a:ext cx="2020887"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Beautiful Spring Landscape Background - Download Free Vectors, Clipart  Graphics &amp; Vector Art" id="354" name="Google Shape;354;p2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Blue Pencil Cup PNG Clipart Image | Gallery Yopriceville - High-Quality  Images and Transparent PNG Free Clipart" id="355" name="Google Shape;355;p26"/>
          <p:cNvPicPr preferRelativeResize="0"/>
          <p:nvPr/>
        </p:nvPicPr>
        <p:blipFill rotWithShape="1">
          <a:blip r:embed="rId4">
            <a:alphaModFix/>
          </a:blip>
          <a:srcRect b="0" l="0" r="0" t="0"/>
          <a:stretch/>
        </p:blipFill>
        <p:spPr>
          <a:xfrm>
            <a:off x="395287" y="1557337"/>
            <a:ext cx="1325562" cy="2303462"/>
          </a:xfrm>
          <a:prstGeom prst="rect">
            <a:avLst/>
          </a:prstGeom>
          <a:noFill/>
          <a:ln>
            <a:noFill/>
          </a:ln>
        </p:spPr>
      </p:pic>
      <p:pic>
        <p:nvPicPr>
          <p:cNvPr descr="Homework - Ms. Spear" id="356" name="Google Shape;356;p26"/>
          <p:cNvPicPr preferRelativeResize="0"/>
          <p:nvPr/>
        </p:nvPicPr>
        <p:blipFill rotWithShape="1">
          <a:blip r:embed="rId5">
            <a:alphaModFix/>
          </a:blip>
          <a:srcRect b="0" l="0" r="0" t="0"/>
          <a:stretch/>
        </p:blipFill>
        <p:spPr>
          <a:xfrm>
            <a:off x="1908175" y="1557337"/>
            <a:ext cx="2117725" cy="2352675"/>
          </a:xfrm>
          <a:prstGeom prst="rect">
            <a:avLst/>
          </a:prstGeom>
          <a:noFill/>
          <a:ln>
            <a:noFill/>
          </a:ln>
        </p:spPr>
      </p:pic>
      <p:sp>
        <p:nvSpPr>
          <p:cNvPr id="357" name="Google Shape;357;p26"/>
          <p:cNvSpPr/>
          <p:nvPr/>
        </p:nvSpPr>
        <p:spPr>
          <a:xfrm>
            <a:off x="1331641" y="260648"/>
            <a:ext cx="597666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F322D"/>
              </a:buClr>
              <a:buSzPts val="3200"/>
              <a:buFont typeface="Arial"/>
              <a:buNone/>
            </a:pPr>
            <a:r>
              <a:rPr b="1" i="0" lang="en-US" sz="3200" u="none" cap="none" strike="noStrike">
                <a:solidFill>
                  <a:srgbClr val="DF322D"/>
                </a:solidFill>
                <a:latin typeface="Arial"/>
                <a:ea typeface="Arial"/>
                <a:cs typeface="Arial"/>
                <a:sym typeface="Arial"/>
              </a:rPr>
              <a:t>ΔΡΑΣΤΗΡΙΟΤΗΤΕΣ</a:t>
            </a:r>
            <a:endParaRPr/>
          </a:p>
        </p:txBody>
      </p:sp>
      <p:sp>
        <p:nvSpPr>
          <p:cNvPr id="358" name="Google Shape;358;p26"/>
          <p:cNvSpPr txBox="1"/>
          <p:nvPr/>
        </p:nvSpPr>
        <p:spPr>
          <a:xfrm>
            <a:off x="4572000" y="1268412"/>
            <a:ext cx="39608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Ζωγράφισε ότι θέλεις από την ιστορία της Επανάστασης του 1821</a:t>
            </a:r>
            <a:endParaRPr/>
          </a:p>
        </p:txBody>
      </p:sp>
      <p:sp>
        <p:nvSpPr>
          <p:cNvPr id="359" name="Google Shape;359;p26"/>
          <p:cNvSpPr txBox="1"/>
          <p:nvPr/>
        </p:nvSpPr>
        <p:spPr>
          <a:xfrm>
            <a:off x="4572000" y="2060575"/>
            <a:ext cx="3671887"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Ζωγράφισε έναν ήρωα (ή μια ηρωίδα του 1821. Θυμήσου τι φορούσε, πως ήταν τα μαλλιά του, τι κρατούσε</a:t>
            </a:r>
            <a:endParaRPr/>
          </a:p>
        </p:txBody>
      </p:sp>
      <p:sp>
        <p:nvSpPr>
          <p:cNvPr id="360" name="Google Shape;360;p26"/>
          <p:cNvSpPr txBox="1"/>
          <p:nvPr/>
        </p:nvSpPr>
        <p:spPr>
          <a:xfrm>
            <a:off x="4572000" y="3357562"/>
            <a:ext cx="3168650"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Ζωγράφισε την Ελληνική σημαία. Πόσες γραμμές έχει; Τι συμβολίζουν;</a:t>
            </a:r>
            <a:endParaRPr/>
          </a:p>
        </p:txBody>
      </p:sp>
      <p:sp>
        <p:nvSpPr>
          <p:cNvPr id="361" name="Google Shape;361;p26"/>
          <p:cNvSpPr txBox="1"/>
          <p:nvPr/>
        </p:nvSpPr>
        <p:spPr>
          <a:xfrm>
            <a:off x="250825" y="4437062"/>
            <a:ext cx="3960812"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Ας δούμε το βιντεάκι για </a:t>
            </a:r>
            <a:r>
              <a:rPr b="1" i="0" lang="en-US" sz="1800" u="none">
                <a:solidFill>
                  <a:schemeClr val="dk1"/>
                </a:solidFill>
                <a:latin typeface="Arial"/>
                <a:ea typeface="Arial"/>
                <a:cs typeface="Arial"/>
                <a:sym typeface="Arial"/>
              </a:rPr>
              <a:t>το κρυφό σχολειό:</a:t>
            </a:r>
            <a:endParaRPr/>
          </a:p>
        </p:txBody>
      </p:sp>
      <p:sp>
        <p:nvSpPr>
          <p:cNvPr id="362" name="Google Shape;362;p26"/>
          <p:cNvSpPr txBox="1"/>
          <p:nvPr/>
        </p:nvSpPr>
        <p:spPr>
          <a:xfrm>
            <a:off x="539750" y="5084762"/>
            <a:ext cx="33909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6">
                  <a:extLst>
                    <a:ext uri="{A12FA001-AC4F-418D-AE19-62706E023703}">
                      <ahyp:hlinkClr val="tx"/>
                    </a:ext>
                  </a:extLst>
                </a:hlinkClick>
              </a:rPr>
              <a:t>https://youtu.be/m05sNgV35TY</a:t>
            </a:r>
            <a:endParaRPr/>
          </a:p>
        </p:txBody>
      </p:sp>
      <p:sp>
        <p:nvSpPr>
          <p:cNvPr id="363" name="Google Shape;363;p26"/>
          <p:cNvSpPr txBox="1"/>
          <p:nvPr/>
        </p:nvSpPr>
        <p:spPr>
          <a:xfrm>
            <a:off x="4572000" y="4508500"/>
            <a:ext cx="3168650" cy="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Ζωγράφισε τον Ευαγγελισμό της Θεοτόκου</a:t>
            </a:r>
            <a:endParaRPr/>
          </a:p>
        </p:txBody>
      </p:sp>
      <p:sp>
        <p:nvSpPr>
          <p:cNvPr id="364" name="Google Shape;364;p26"/>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Beautiful Spring Landscape Background - Download Free Vectors, Clipart  Graphics &amp; Vector Art" id="369" name="Google Shape;369;p27"/>
          <p:cNvPicPr preferRelativeResize="0"/>
          <p:nvPr/>
        </p:nvPicPr>
        <p:blipFill rotWithShape="1">
          <a:blip r:embed="rId3">
            <a:alphaModFix/>
          </a:blip>
          <a:srcRect b="0" l="0" r="0" t="0"/>
          <a:stretch/>
        </p:blipFill>
        <p:spPr>
          <a:xfrm>
            <a:off x="19050" y="0"/>
            <a:ext cx="9124950" cy="6858000"/>
          </a:xfrm>
          <a:prstGeom prst="rect">
            <a:avLst/>
          </a:prstGeom>
          <a:noFill/>
          <a:ln>
            <a:noFill/>
          </a:ln>
        </p:spPr>
      </p:pic>
      <p:sp>
        <p:nvSpPr>
          <p:cNvPr id="370" name="Google Shape;370;p27"/>
          <p:cNvSpPr txBox="1"/>
          <p:nvPr/>
        </p:nvSpPr>
        <p:spPr>
          <a:xfrm>
            <a:off x="3563937" y="1341437"/>
            <a:ext cx="4572000" cy="1476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4">
                  <a:extLst>
                    <a:ext uri="{A12FA001-AC4F-418D-AE19-62706E023703}">
                      <ahyp:hlinkClr val="tx"/>
                    </a:ext>
                  </a:extLst>
                </a:hlinkClick>
              </a:rPr>
              <a:t>https://astropeleki.wordpress.com</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1" name="Google Shape;371;p27"/>
          <p:cNvSpPr txBox="1"/>
          <p:nvPr/>
        </p:nvSpPr>
        <p:spPr>
          <a:xfrm>
            <a:off x="3563937" y="1773237"/>
            <a:ext cx="4106862" cy="614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5">
                  <a:extLst>
                    <a:ext uri="{A12FA001-AC4F-418D-AE19-62706E023703}">
                      <ahyp:hlinkClr val="tx"/>
                    </a:ext>
                  </a:extLst>
                </a:hlinkClick>
              </a:rPr>
              <a:t>https://pt.slideshare.net/iraklisiraklis/h-1821</a:t>
            </a:r>
            <a:endParaRPr/>
          </a:p>
          <a:p>
            <a:pPr indent="0" lvl="0" marL="0" marR="0" rtl="0" algn="l">
              <a:lnSpc>
                <a:spcPct val="100000"/>
              </a:lnSpc>
              <a:spcBef>
                <a:spcPts val="0"/>
              </a:spcBef>
              <a:spcAft>
                <a:spcPts val="0"/>
              </a:spcAft>
              <a:buNone/>
            </a:pPr>
            <a:r>
              <a:t/>
            </a:r>
            <a:endParaRPr b="0" i="0" sz="1600" u="sng">
              <a:solidFill>
                <a:schemeClr val="dk1"/>
              </a:solidFill>
              <a:latin typeface="Arial"/>
              <a:ea typeface="Arial"/>
              <a:cs typeface="Arial"/>
              <a:sym typeface="Arial"/>
              <a:hlinkClick r:id="rId6">
                <a:extLst>
                  <a:ext uri="{A12FA001-AC4F-418D-AE19-62706E023703}">
                    <ahyp:hlinkClr val="tx"/>
                  </a:ext>
                </a:extLst>
              </a:hlinkClick>
            </a:endParaRPr>
          </a:p>
        </p:txBody>
      </p:sp>
      <p:sp>
        <p:nvSpPr>
          <p:cNvPr id="372" name="Google Shape;372;p27"/>
          <p:cNvSpPr txBox="1"/>
          <p:nvPr/>
        </p:nvSpPr>
        <p:spPr>
          <a:xfrm>
            <a:off x="5292725" y="765175"/>
            <a:ext cx="8636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Πηγές:</a:t>
            </a:r>
            <a:endParaRPr/>
          </a:p>
        </p:txBody>
      </p:sp>
      <p:sp>
        <p:nvSpPr>
          <p:cNvPr id="373" name="Google Shape;373;p27"/>
          <p:cNvSpPr txBox="1"/>
          <p:nvPr/>
        </p:nvSpPr>
        <p:spPr>
          <a:xfrm>
            <a:off x="3563937" y="2133600"/>
            <a:ext cx="2487612" cy="614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7">
                  <a:extLst>
                    <a:ext uri="{A12FA001-AC4F-418D-AE19-62706E023703}">
                      <ahyp:hlinkClr val="tx"/>
                    </a:ext>
                  </a:extLst>
                </a:hlinkClick>
              </a:rPr>
              <a:t>https://www.elniplex.com/</a:t>
            </a:r>
            <a:endParaRPr/>
          </a:p>
          <a:p>
            <a:pPr indent="0" lvl="0" marL="0" marR="0" rtl="0" algn="l">
              <a:lnSpc>
                <a:spcPct val="100000"/>
              </a:lnSpc>
              <a:spcBef>
                <a:spcPts val="0"/>
              </a:spcBef>
              <a:spcAft>
                <a:spcPts val="0"/>
              </a:spcAft>
              <a:buNone/>
            </a:pPr>
            <a:r>
              <a:t/>
            </a:r>
            <a:endParaRPr b="0" i="0" sz="1600" u="sng">
              <a:solidFill>
                <a:schemeClr val="dk1"/>
              </a:solidFill>
              <a:latin typeface="Arial"/>
              <a:ea typeface="Arial"/>
              <a:cs typeface="Arial"/>
              <a:sym typeface="Arial"/>
              <a:hlinkClick r:id="rId8">
                <a:extLst>
                  <a:ext uri="{A12FA001-AC4F-418D-AE19-62706E023703}">
                    <ahyp:hlinkClr val="tx"/>
                  </a:ext>
                </a:extLst>
              </a:hlinkClick>
            </a:endParaRPr>
          </a:p>
        </p:txBody>
      </p:sp>
      <p:sp>
        <p:nvSpPr>
          <p:cNvPr id="374" name="Google Shape;374;p27"/>
          <p:cNvSpPr txBox="1"/>
          <p:nvPr/>
        </p:nvSpPr>
        <p:spPr>
          <a:xfrm>
            <a:off x="3563937" y="2565400"/>
            <a:ext cx="4103687" cy="614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9">
                  <a:extLst>
                    <a:ext uri="{A12FA001-AC4F-418D-AE19-62706E023703}">
                      <ahyp:hlinkClr val="tx"/>
                    </a:ext>
                  </a:extLst>
                </a:hlinkClick>
              </a:rPr>
              <a:t>http://taniamanesi-kourou.blogspot.com</a:t>
            </a:r>
            <a:endParaRPr/>
          </a:p>
          <a:p>
            <a:pPr indent="0" lvl="0" marL="0" marR="0" rtl="0" algn="l">
              <a:lnSpc>
                <a:spcPct val="100000"/>
              </a:lnSpc>
              <a:spcBef>
                <a:spcPts val="0"/>
              </a:spcBef>
              <a:spcAft>
                <a:spcPts val="0"/>
              </a:spcAft>
              <a:buNone/>
            </a:pPr>
            <a:r>
              <a:t/>
            </a:r>
            <a:endParaRPr b="0" i="0" sz="1600" u="sng">
              <a:solidFill>
                <a:schemeClr val="dk1"/>
              </a:solidFill>
              <a:latin typeface="Arial"/>
              <a:ea typeface="Arial"/>
              <a:cs typeface="Arial"/>
              <a:sym typeface="Arial"/>
              <a:hlinkClick r:id="rId10">
                <a:extLst>
                  <a:ext uri="{A12FA001-AC4F-418D-AE19-62706E023703}">
                    <ahyp:hlinkClr val="tx"/>
                  </a:ext>
                </a:extLst>
              </a:hlinkClick>
            </a:endParaRPr>
          </a:p>
        </p:txBody>
      </p:sp>
      <p:sp>
        <p:nvSpPr>
          <p:cNvPr id="375" name="Google Shape;375;p27"/>
          <p:cNvSpPr txBox="1"/>
          <p:nvPr/>
        </p:nvSpPr>
        <p:spPr>
          <a:xfrm>
            <a:off x="3563937" y="2997200"/>
            <a:ext cx="467995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11">
                  <a:extLst>
                    <a:ext uri="{A12FA001-AC4F-418D-AE19-62706E023703}">
                      <ahyp:hlinkClr val="tx"/>
                    </a:ext>
                  </a:extLst>
                </a:hlinkClick>
              </a:rPr>
              <a:t>http://dreamskindergarten.blogspot.com</a:t>
            </a:r>
            <a:r>
              <a:rPr b="0" i="0" lang="en-US" sz="1400" u="sng">
                <a:solidFill>
                  <a:schemeClr val="dk1"/>
                </a:solidFill>
                <a:latin typeface="Arial"/>
                <a:ea typeface="Arial"/>
                <a:cs typeface="Arial"/>
                <a:sym typeface="Arial"/>
                <a:hlinkClick r:id="rId12">
                  <a:extLst>
                    <a:ext uri="{A12FA001-AC4F-418D-AE19-62706E023703}">
                      <ahyp:hlinkClr val="tx"/>
                    </a:ext>
                  </a:extLst>
                </a:hlinkClick>
              </a:rPr>
              <a:t>/</a:t>
            </a:r>
            <a:endParaRPr/>
          </a:p>
          <a:p>
            <a:pPr indent="0" lvl="0" marL="0" marR="0" rtl="0" algn="l">
              <a:lnSpc>
                <a:spcPct val="100000"/>
              </a:lnSpc>
              <a:spcBef>
                <a:spcPts val="0"/>
              </a:spcBef>
              <a:spcAft>
                <a:spcPts val="0"/>
              </a:spcAft>
              <a:buNone/>
            </a:pPr>
            <a:r>
              <a:t/>
            </a:r>
            <a:endParaRPr b="0" i="0" sz="1400" u="sng">
              <a:solidFill>
                <a:schemeClr val="dk1"/>
              </a:solidFill>
              <a:latin typeface="Arial"/>
              <a:ea typeface="Arial"/>
              <a:cs typeface="Arial"/>
              <a:sym typeface="Arial"/>
              <a:hlinkClick r:id="rId13">
                <a:extLst>
                  <a:ext uri="{A12FA001-AC4F-418D-AE19-62706E023703}">
                    <ahyp:hlinkClr val="tx"/>
                  </a:ext>
                </a:extLst>
              </a:hlinkClick>
            </a:endParaRPr>
          </a:p>
        </p:txBody>
      </p:sp>
      <p:sp>
        <p:nvSpPr>
          <p:cNvPr id="376" name="Google Shape;376;p27"/>
          <p:cNvSpPr txBox="1"/>
          <p:nvPr/>
        </p:nvSpPr>
        <p:spPr>
          <a:xfrm>
            <a:off x="3563937" y="3429000"/>
            <a:ext cx="4824412" cy="862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hlinkClick r:id="rId14">
                  <a:extLst>
                    <a:ext uri="{A12FA001-AC4F-418D-AE19-62706E023703}">
                      <ahyp:hlinkClr val="tx"/>
                    </a:ext>
                  </a:extLst>
                </a:hlinkClick>
              </a:rPr>
              <a:t>https://www.iellada.gr/istoria/ntysimo-kai-oplismos-tin-epohi-tis-epanastasis-toy-1821</a:t>
            </a:r>
            <a:endParaRPr/>
          </a:p>
          <a:p>
            <a:pPr indent="0" lvl="0" marL="0" marR="0" rtl="0" algn="l">
              <a:lnSpc>
                <a:spcPct val="100000"/>
              </a:lnSpc>
              <a:spcBef>
                <a:spcPts val="0"/>
              </a:spcBef>
              <a:spcAft>
                <a:spcPts val="0"/>
              </a:spcAft>
              <a:buNone/>
            </a:pPr>
            <a:r>
              <a:t/>
            </a:r>
            <a:endParaRPr b="0" i="0" sz="1600" u="sng">
              <a:solidFill>
                <a:schemeClr val="dk1"/>
              </a:solidFill>
              <a:latin typeface="Arial"/>
              <a:ea typeface="Arial"/>
              <a:cs typeface="Arial"/>
              <a:sym typeface="Arial"/>
              <a:hlinkClick r:id="rId15">
                <a:extLst>
                  <a:ext uri="{A12FA001-AC4F-418D-AE19-62706E023703}">
                    <ahyp:hlinkClr val="tx"/>
                  </a:ext>
                </a:extLst>
              </a:hlinkClick>
            </a:endParaRPr>
          </a:p>
        </p:txBody>
      </p:sp>
      <p:sp>
        <p:nvSpPr>
          <p:cNvPr id="377" name="Google Shape;377;p27"/>
          <p:cNvSpPr txBox="1"/>
          <p:nvPr/>
        </p:nvSpPr>
        <p:spPr>
          <a:xfrm>
            <a:off x="3779837" y="4797425"/>
            <a:ext cx="237648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Εικόνες από Google</a:t>
            </a:r>
            <a:endParaRPr/>
          </a:p>
        </p:txBody>
      </p:sp>
      <p:pic>
        <p:nvPicPr>
          <p:cNvPr descr="Σχολική γιορτή 25ης Μαρτίου- Παρέλαση – 2o Δημοτικό Σχολείο Υμηττού" id="378" name="Google Shape;378;p27"/>
          <p:cNvPicPr preferRelativeResize="0"/>
          <p:nvPr/>
        </p:nvPicPr>
        <p:blipFill rotWithShape="1">
          <a:blip r:embed="rId16">
            <a:alphaModFix/>
          </a:blip>
          <a:srcRect b="0" l="0" r="0" t="0"/>
          <a:stretch/>
        </p:blipFill>
        <p:spPr>
          <a:xfrm>
            <a:off x="0" y="1484300"/>
            <a:ext cx="3401000" cy="4994275"/>
          </a:xfrm>
          <a:prstGeom prst="rect">
            <a:avLst/>
          </a:prstGeom>
          <a:noFill/>
          <a:ln>
            <a:noFill/>
          </a:ln>
        </p:spPr>
      </p:pic>
      <p:sp>
        <p:nvSpPr>
          <p:cNvPr id="379" name="Google Shape;379;p27"/>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Starry Night Sky Illustration - Download Free Vectors, Clipart Graphics &amp;  Vector Art" id="102" name="Google Shape;102;p3"/>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Κρυφό σχολειό» : Θρύλος ή ιστορική πραγματικότητα | Διακόνημα" id="103" name="Google Shape;103;p3"/>
          <p:cNvPicPr preferRelativeResize="0"/>
          <p:nvPr/>
        </p:nvPicPr>
        <p:blipFill rotWithShape="1">
          <a:blip r:embed="rId4">
            <a:alphaModFix/>
          </a:blip>
          <a:srcRect b="0" l="0" r="0" t="0"/>
          <a:stretch/>
        </p:blipFill>
        <p:spPr>
          <a:xfrm>
            <a:off x="0" y="1493837"/>
            <a:ext cx="9144000" cy="5364162"/>
          </a:xfrm>
          <a:prstGeom prst="rect">
            <a:avLst/>
          </a:prstGeom>
          <a:noFill/>
          <a:ln>
            <a:noFill/>
          </a:ln>
        </p:spPr>
      </p:pic>
      <p:sp>
        <p:nvSpPr>
          <p:cNvPr id="104" name="Google Shape;104;p3"/>
          <p:cNvSpPr txBox="1"/>
          <p:nvPr/>
        </p:nvSpPr>
        <p:spPr>
          <a:xfrm>
            <a:off x="1187450" y="188912"/>
            <a:ext cx="4392612"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Ας ακούσουμε το τραγουδάκι κι ας τραγουδήσουμε κι εμείς.</a:t>
            </a:r>
            <a:endParaRPr/>
          </a:p>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Ας κάνουμε πως πάμε στο «κρυφό σχολειό» περπατώντας στις μύτες των ποδιών μας.</a:t>
            </a:r>
            <a:endParaRPr/>
          </a:p>
        </p:txBody>
      </p:sp>
      <p:pic>
        <p:nvPicPr>
          <p:cNvPr descr="13,384 Full Moon Illustrations &amp; Clip Art - iStock" id="105" name="Google Shape;105;p3"/>
          <p:cNvPicPr preferRelativeResize="0"/>
          <p:nvPr/>
        </p:nvPicPr>
        <p:blipFill rotWithShape="1">
          <a:blip r:embed="rId5">
            <a:alphaModFix/>
          </a:blip>
          <a:srcRect b="0" l="0" r="0" t="0"/>
          <a:stretch/>
        </p:blipFill>
        <p:spPr>
          <a:xfrm>
            <a:off x="0" y="0"/>
            <a:ext cx="1125537" cy="1125537"/>
          </a:xfrm>
          <a:prstGeom prst="rect">
            <a:avLst/>
          </a:prstGeom>
          <a:noFill/>
          <a:ln>
            <a:noFill/>
          </a:ln>
        </p:spPr>
      </p:pic>
      <p:sp>
        <p:nvSpPr>
          <p:cNvPr id="106" name="Google Shape;106;p3"/>
          <p:cNvSpPr txBox="1"/>
          <p:nvPr/>
        </p:nvSpPr>
        <p:spPr>
          <a:xfrm>
            <a:off x="5508625" y="620712"/>
            <a:ext cx="305752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Arial"/>
              <a:buNone/>
            </a:pPr>
            <a:r>
              <a:rPr b="0" i="0" lang="en-US" sz="1800" u="sng">
                <a:solidFill>
                  <a:srgbClr val="FFFF00"/>
                </a:solidFill>
                <a:latin typeface="Arial"/>
                <a:ea typeface="Arial"/>
                <a:cs typeface="Arial"/>
                <a:sym typeface="Arial"/>
                <a:hlinkClick r:id="rId6">
                  <a:extLst>
                    <a:ext uri="{A12FA001-AC4F-418D-AE19-62706E023703}">
                      <ahyp:hlinkClr val="tx"/>
                    </a:ext>
                  </a:extLst>
                </a:hlinkClick>
              </a:rPr>
              <a:t>https://youtu.be/ZnjUTZPpyTA</a:t>
            </a:r>
            <a:endParaRPr/>
          </a:p>
        </p:txBody>
      </p:sp>
      <p:sp>
        <p:nvSpPr>
          <p:cNvPr id="107" name="Google Shape;107;p3"/>
          <p:cNvSpPr txBox="1"/>
          <p:nvPr/>
        </p:nvSpPr>
        <p:spPr>
          <a:xfrm>
            <a:off x="6875462" y="6488112"/>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Beautiful Spring Landscape Background - Download Free Vectors, Clipart  Graphics &amp; Vector Art" id="112" name="Google Shape;112;p4"/>
          <p:cNvPicPr preferRelativeResize="0"/>
          <p:nvPr/>
        </p:nvPicPr>
        <p:blipFill rotWithShape="1">
          <a:blip r:embed="rId3">
            <a:alphaModFix/>
          </a:blip>
          <a:srcRect b="0" l="0" r="0" t="0"/>
          <a:stretch/>
        </p:blipFill>
        <p:spPr>
          <a:xfrm>
            <a:off x="0" y="0"/>
            <a:ext cx="9124950" cy="6858000"/>
          </a:xfrm>
          <a:prstGeom prst="rect">
            <a:avLst/>
          </a:prstGeom>
          <a:noFill/>
          <a:ln>
            <a:noFill/>
          </a:ln>
        </p:spPr>
      </p:pic>
      <p:pic>
        <p:nvPicPr>
          <p:cNvPr descr="https://www.freeinquiry.gr/ftp/files/file_fKP8Is.jpg" id="113" name="Google Shape;113;p4"/>
          <p:cNvPicPr preferRelativeResize="0"/>
          <p:nvPr/>
        </p:nvPicPr>
        <p:blipFill rotWithShape="1">
          <a:blip r:embed="rId4">
            <a:alphaModFix/>
          </a:blip>
          <a:srcRect b="0" l="0" r="0" t="0"/>
          <a:stretch/>
        </p:blipFill>
        <p:spPr>
          <a:xfrm>
            <a:off x="0" y="1052512"/>
            <a:ext cx="9144000" cy="5827712"/>
          </a:xfrm>
          <a:prstGeom prst="rect">
            <a:avLst/>
          </a:prstGeom>
          <a:noFill/>
          <a:ln>
            <a:noFill/>
          </a:ln>
        </p:spPr>
      </p:pic>
      <p:sp>
        <p:nvSpPr>
          <p:cNvPr id="114" name="Google Shape;114;p4"/>
          <p:cNvSpPr txBox="1"/>
          <p:nvPr/>
        </p:nvSpPr>
        <p:spPr>
          <a:xfrm>
            <a:off x="323850" y="260350"/>
            <a:ext cx="84248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Τα παιδιά με μεγάλη προσοχή άκουγαν τον δάσκαλο τους και μάθαιναν για την ιστορία των προγόνων τους, μάθαιναν τραγούδια και χορούς και πολλά άλλα πράγματα. </a:t>
            </a:r>
            <a:endParaRPr/>
          </a:p>
        </p:txBody>
      </p:sp>
      <p:sp>
        <p:nvSpPr>
          <p:cNvPr id="115" name="Google Shape;115;p4"/>
          <p:cNvSpPr txBox="1"/>
          <p:nvPr/>
        </p:nvSpPr>
        <p:spPr>
          <a:xfrm>
            <a:off x="0" y="6488112"/>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Starry Night Sky Illustration - Download Free Vectors, Clipart Graphics &amp;  Vector Art" id="120" name="Google Shape;120;p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C:\Users\user\Desktop\t.PNG" id="121" name="Google Shape;121;p5"/>
          <p:cNvPicPr preferRelativeResize="0"/>
          <p:nvPr/>
        </p:nvPicPr>
        <p:blipFill rotWithShape="1">
          <a:blip r:embed="rId4">
            <a:alphaModFix/>
          </a:blip>
          <a:srcRect b="0" l="0" r="0" t="0"/>
          <a:stretch/>
        </p:blipFill>
        <p:spPr>
          <a:xfrm>
            <a:off x="0" y="1125537"/>
            <a:ext cx="9144000" cy="5732462"/>
          </a:xfrm>
          <a:prstGeom prst="rect">
            <a:avLst/>
          </a:prstGeom>
          <a:noFill/>
          <a:ln>
            <a:noFill/>
          </a:ln>
        </p:spPr>
      </p:pic>
      <p:pic>
        <p:nvPicPr>
          <p:cNvPr descr="13,384 Full Moon Illustrations &amp; Clip Art - iStock" id="122" name="Google Shape;122;p5"/>
          <p:cNvPicPr preferRelativeResize="0"/>
          <p:nvPr/>
        </p:nvPicPr>
        <p:blipFill rotWithShape="1">
          <a:blip r:embed="rId5">
            <a:alphaModFix/>
          </a:blip>
          <a:srcRect b="0" l="0" r="0" t="0"/>
          <a:stretch/>
        </p:blipFill>
        <p:spPr>
          <a:xfrm>
            <a:off x="0" y="0"/>
            <a:ext cx="1125537" cy="1125537"/>
          </a:xfrm>
          <a:prstGeom prst="rect">
            <a:avLst/>
          </a:prstGeom>
          <a:noFill/>
          <a:ln>
            <a:noFill/>
          </a:ln>
        </p:spPr>
      </p:pic>
      <p:sp>
        <p:nvSpPr>
          <p:cNvPr id="123" name="Google Shape;123;p5"/>
          <p:cNvSpPr txBox="1"/>
          <p:nvPr/>
        </p:nvSpPr>
        <p:spPr>
          <a:xfrm>
            <a:off x="1692275" y="333375"/>
            <a:ext cx="64801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Όταν τελείωνε το μάθημα επέστρεφαν πάλι στα σπίτια τους πολύ πολύ προσεχτικά  για να μην τους δουν οι Τούρκοι.</a:t>
            </a:r>
            <a:endParaRPr/>
          </a:p>
        </p:txBody>
      </p:sp>
      <p:sp>
        <p:nvSpPr>
          <p:cNvPr id="124" name="Google Shape;124;p5"/>
          <p:cNvSpPr txBox="1"/>
          <p:nvPr/>
        </p:nvSpPr>
        <p:spPr>
          <a:xfrm>
            <a:off x="6948487" y="6488112"/>
            <a:ext cx="20193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Beautiful Spring Landscape Background - Download Free Vectors, Clipart  Graphics &amp; Vector Art" id="129" name="Google Shape;129;p6"/>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130" name="Google Shape;130;p6"/>
          <p:cNvSpPr txBox="1"/>
          <p:nvPr/>
        </p:nvSpPr>
        <p:spPr>
          <a:xfrm>
            <a:off x="395287" y="188912"/>
            <a:ext cx="8280400" cy="12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Κάποιοι Έλληνες δεν άντεχαν τη σκλαβιά και γι αυτό έφευγαν για τα βουνά. Εκεί πάνω γυμνάζονταν στο τρέξιμο, στο πήδημα και στα όπλα. Μετά κατέβαιναν και πολεμούσαν. Έκλεβαν τους πλούσιους Τούρκους και βοηθούσαν τους φτωχούς Έλληνες.  Ήταν τα ξακουστά</a:t>
            </a:r>
            <a:r>
              <a:rPr b="1" i="0" lang="en-US" sz="2000" u="none">
                <a:solidFill>
                  <a:schemeClr val="dk1"/>
                </a:solidFill>
                <a:latin typeface="Calibri"/>
                <a:ea typeface="Calibri"/>
                <a:cs typeface="Calibri"/>
                <a:sym typeface="Calibri"/>
              </a:rPr>
              <a:t> </a:t>
            </a:r>
            <a:r>
              <a:rPr b="1" i="0" lang="en-US" sz="1800" u="none">
                <a:solidFill>
                  <a:schemeClr val="dk1"/>
                </a:solidFill>
                <a:latin typeface="Calibri"/>
                <a:ea typeface="Calibri"/>
                <a:cs typeface="Calibri"/>
                <a:sym typeface="Calibri"/>
              </a:rPr>
              <a:t>κλεφτόπουλα.</a:t>
            </a:r>
            <a:endParaRPr/>
          </a:p>
        </p:txBody>
      </p:sp>
      <p:pic>
        <p:nvPicPr>
          <p:cNvPr descr="http://www.musicheaven.gr/html/images/stories/2013/1386152317.jpg" id="131" name="Google Shape;131;p6"/>
          <p:cNvPicPr preferRelativeResize="0"/>
          <p:nvPr/>
        </p:nvPicPr>
        <p:blipFill rotWithShape="1">
          <a:blip r:embed="rId4">
            <a:alphaModFix/>
          </a:blip>
          <a:srcRect b="0" l="0" r="0" t="0"/>
          <a:stretch/>
        </p:blipFill>
        <p:spPr>
          <a:xfrm>
            <a:off x="0" y="1341437"/>
            <a:ext cx="9144000" cy="5516562"/>
          </a:xfrm>
          <a:prstGeom prst="rect">
            <a:avLst/>
          </a:prstGeom>
          <a:noFill/>
          <a:ln>
            <a:noFill/>
          </a:ln>
        </p:spPr>
      </p:pic>
      <p:sp>
        <p:nvSpPr>
          <p:cNvPr id="132" name="Google Shape;132;p6"/>
          <p:cNvSpPr txBox="1"/>
          <p:nvPr/>
        </p:nvSpPr>
        <p:spPr>
          <a:xfrm>
            <a:off x="179387" y="1341437"/>
            <a:ext cx="55435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Ας ακούσουμε το τραγούδι : «Τα κλεφτόπουλα»</a:t>
            </a:r>
            <a:endParaRPr/>
          </a:p>
        </p:txBody>
      </p:sp>
      <p:sp>
        <p:nvSpPr>
          <p:cNvPr id="133" name="Google Shape;133;p6"/>
          <p:cNvSpPr txBox="1"/>
          <p:nvPr/>
        </p:nvSpPr>
        <p:spPr>
          <a:xfrm>
            <a:off x="5651500" y="1268412"/>
            <a:ext cx="30908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5">
                  <a:extLst>
                    <a:ext uri="{A12FA001-AC4F-418D-AE19-62706E023703}">
                      <ahyp:hlinkClr val="tx"/>
                    </a:ext>
                  </a:extLst>
                </a:hlinkClick>
              </a:rPr>
              <a:t>https://youtu.be/I-mRYpOChDI</a:t>
            </a:r>
            <a:endParaRPr/>
          </a:p>
        </p:txBody>
      </p:sp>
      <p:sp>
        <p:nvSpPr>
          <p:cNvPr id="134" name="Google Shape;134;p6"/>
          <p:cNvSpPr txBox="1"/>
          <p:nvPr/>
        </p:nvSpPr>
        <p:spPr>
          <a:xfrm>
            <a:off x="0" y="6488112"/>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Beautiful Spring Landscape Background - Download Free Vectors, Clipart  Graphics &amp; Vector Art" id="139" name="Google Shape;139;p7"/>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140" name="Google Shape;140;p7"/>
          <p:cNvSpPr txBox="1"/>
          <p:nvPr/>
        </p:nvSpPr>
        <p:spPr>
          <a:xfrm>
            <a:off x="611187" y="908050"/>
            <a:ext cx="8532812" cy="363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Φώναζαν </a:t>
            </a:r>
            <a:r>
              <a:rPr b="1" i="0" lang="en-US" sz="3200" u="none">
                <a:solidFill>
                  <a:schemeClr val="dk1"/>
                </a:solidFill>
                <a:latin typeface="Calibri"/>
                <a:ea typeface="Calibri"/>
                <a:cs typeface="Calibri"/>
                <a:sym typeface="Calibri"/>
              </a:rPr>
              <a:t>«Ελευθερία  ή  θάνατος».</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Λίγο πριν γράφτηκε και ο </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Θούριος του </a:t>
            </a:r>
            <a:r>
              <a:rPr b="1" i="0" lang="en-US" sz="1800" u="none">
                <a:solidFill>
                  <a:schemeClr val="dk1"/>
                </a:solidFill>
                <a:latin typeface="Calibri"/>
                <a:ea typeface="Calibri"/>
                <a:cs typeface="Calibri"/>
                <a:sym typeface="Calibri"/>
              </a:rPr>
              <a:t>Ρήγα Φεραίου:</a:t>
            </a:r>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 </a:t>
            </a:r>
            <a:endParaRPr/>
          </a:p>
        </p:txBody>
      </p:sp>
      <p:sp>
        <p:nvSpPr>
          <p:cNvPr id="141" name="Google Shape;141;p7"/>
          <p:cNvSpPr txBox="1"/>
          <p:nvPr/>
        </p:nvSpPr>
        <p:spPr>
          <a:xfrm>
            <a:off x="468312" y="260350"/>
            <a:ext cx="8424862"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Πέρασαν  400 χρόνια σκλαβιάς. Το </a:t>
            </a:r>
            <a:r>
              <a:rPr b="1" i="0" lang="en-US" sz="1800" u="none">
                <a:solidFill>
                  <a:schemeClr val="dk1"/>
                </a:solidFill>
                <a:latin typeface="Calibri"/>
                <a:ea typeface="Calibri"/>
                <a:cs typeface="Calibri"/>
                <a:sym typeface="Calibri"/>
              </a:rPr>
              <a:t>1821</a:t>
            </a:r>
            <a:r>
              <a:rPr b="0" i="0" lang="en-US" sz="1800" u="none">
                <a:solidFill>
                  <a:schemeClr val="dk1"/>
                </a:solidFill>
                <a:latin typeface="Calibri"/>
                <a:ea typeface="Calibri"/>
                <a:cs typeface="Calibri"/>
                <a:sym typeface="Calibri"/>
              </a:rPr>
              <a:t> οι Έλληνες αποφάσισαν να κάνουν επανάσταση για να ελευθερώσουν την πατρίδα τους την Ελλάδα. Δεν άντεχαν άλλο την σκλαβιά.</a:t>
            </a:r>
            <a:endParaRPr/>
          </a:p>
        </p:txBody>
      </p:sp>
      <p:sp>
        <p:nvSpPr>
          <p:cNvPr id="142" name="Google Shape;142;p7"/>
          <p:cNvSpPr txBox="1"/>
          <p:nvPr/>
        </p:nvSpPr>
        <p:spPr>
          <a:xfrm>
            <a:off x="323850" y="2420937"/>
            <a:ext cx="5886450" cy="2862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Ως πότε παλικάρια, θα ζούμε στα στενά,</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μονάχοι σα λιοντάρια, στις ράχες στα βουνά;</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Σπηλιές να κατοικούμε, να βλέπουμε κλαδιά,</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να φεύγουμ’ απ’ τον κόσμο, για την πικρή σκλαβιά;</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Να χάνουμε αδέλφια, πατρίδα και γονείς,</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τους φίλους, τα παιδιά μας, κι όλους τους συγγενείς;</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Καλύτερα  μιας ώρας ελεύθερη ζωή,</a:t>
            </a:r>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παρά σαράντα χρόνια, σκλαβιά και φυλακή</a:t>
            </a:r>
            <a:r>
              <a:rPr b="1" i="0" lang="en-US" sz="1600" u="none">
                <a:solidFill>
                  <a:schemeClr val="dk1"/>
                </a:solidFill>
                <a:latin typeface="Comic Sans MS"/>
                <a:ea typeface="Comic Sans MS"/>
                <a:cs typeface="Comic Sans MS"/>
                <a:sym typeface="Comic Sans MS"/>
              </a:rPr>
              <a:t>.</a:t>
            </a:r>
            <a:endParaRPr/>
          </a:p>
          <a:p>
            <a:pPr indent="0"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Ας το ακούσουμε:    </a:t>
            </a:r>
            <a:r>
              <a:rPr b="0" i="0" lang="en-US" sz="1800" u="sng">
                <a:solidFill>
                  <a:schemeClr val="dk1"/>
                </a:solidFill>
                <a:latin typeface="Arial"/>
                <a:ea typeface="Arial"/>
                <a:cs typeface="Arial"/>
                <a:sym typeface="Arial"/>
                <a:hlinkClick r:id="rId4">
                  <a:extLst>
                    <a:ext uri="{A12FA001-AC4F-418D-AE19-62706E023703}">
                      <ahyp:hlinkClr val="tx"/>
                    </a:ext>
                  </a:extLst>
                </a:hlinkClick>
              </a:rPr>
              <a:t>https://youtu.be/Vs1aN_5NC6c</a:t>
            </a:r>
            <a:endParaRPr/>
          </a:p>
        </p:txBody>
      </p:sp>
      <p:pic>
        <p:nvPicPr>
          <p:cNvPr descr="ΡΗΓΑΣ ΦΕΡΑΙΟΣ | Male sketch, Roman empire, Historical place" id="143" name="Google Shape;143;p7"/>
          <p:cNvPicPr preferRelativeResize="0"/>
          <p:nvPr/>
        </p:nvPicPr>
        <p:blipFill rotWithShape="1">
          <a:blip r:embed="rId5">
            <a:alphaModFix/>
          </a:blip>
          <a:srcRect b="0" l="0" r="0" t="0"/>
          <a:stretch/>
        </p:blipFill>
        <p:spPr>
          <a:xfrm>
            <a:off x="5724525" y="1700212"/>
            <a:ext cx="3006725" cy="3816350"/>
          </a:xfrm>
          <a:prstGeom prst="rect">
            <a:avLst/>
          </a:prstGeom>
          <a:noFill/>
          <a:ln>
            <a:noFill/>
          </a:ln>
        </p:spPr>
      </p:pic>
      <p:sp>
        <p:nvSpPr>
          <p:cNvPr id="144" name="Google Shape;144;p7"/>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Beautiful Spring Landscape Background - Download Free Vectors, Clipart  Graphics &amp; Vector Art" id="149" name="Google Shape;149;p8"/>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150" name="Google Shape;150;p8"/>
          <p:cNvSpPr txBox="1"/>
          <p:nvPr/>
        </p:nvSpPr>
        <p:spPr>
          <a:xfrm>
            <a:off x="395287" y="620712"/>
            <a:ext cx="8135937"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Ένας παπάς έδωσε πρώτος το σύνθημα για την επανάσταση. Ήταν </a:t>
            </a:r>
            <a:r>
              <a:rPr b="1" i="0" lang="en-US" sz="1800" u="none">
                <a:solidFill>
                  <a:schemeClr val="dk1"/>
                </a:solidFill>
                <a:latin typeface="Calibri"/>
                <a:ea typeface="Calibri"/>
                <a:cs typeface="Calibri"/>
                <a:sym typeface="Calibri"/>
              </a:rPr>
              <a:t>ο Παλαιών Πατρών Γερμανός </a:t>
            </a:r>
            <a:r>
              <a:rPr b="0" i="0" lang="en-US" sz="1800" u="none">
                <a:solidFill>
                  <a:schemeClr val="dk1"/>
                </a:solidFill>
                <a:latin typeface="Calibri"/>
                <a:ea typeface="Calibri"/>
                <a:cs typeface="Calibri"/>
                <a:sym typeface="Calibri"/>
              </a:rPr>
              <a:t>που έδωσε μεγάλο θάρρος στα παλικάρια μας, ευλόγησε και σήκωσε πρώτος τη σημαία της επανάστασης . </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Ήταν </a:t>
            </a:r>
            <a:r>
              <a:rPr b="1" i="0" lang="en-US" sz="4000" u="none">
                <a:solidFill>
                  <a:schemeClr val="dk1"/>
                </a:solidFill>
                <a:latin typeface="Calibri"/>
                <a:ea typeface="Calibri"/>
                <a:cs typeface="Calibri"/>
                <a:sym typeface="Calibri"/>
              </a:rPr>
              <a:t>25 Μαρτίου του 1821 </a:t>
            </a:r>
            <a:r>
              <a:rPr b="0" i="0" lang="en-US" sz="1800" u="none">
                <a:solidFill>
                  <a:schemeClr val="dk1"/>
                </a:solidFill>
                <a:latin typeface="Calibri"/>
                <a:ea typeface="Calibri"/>
                <a:cs typeface="Calibri"/>
                <a:sym typeface="Calibri"/>
              </a:rPr>
              <a:t>όταν ξεκίνησε η επανάσταση.</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 </a:t>
            </a:r>
            <a:endParaRPr/>
          </a:p>
        </p:txBody>
      </p:sp>
      <p:pic>
        <p:nvPicPr>
          <p:cNvPr descr="ΘΕΟΔΩΡΟΣ ΒΡΥΖΑΚΗΣ 1" id="151" name="Google Shape;151;p8"/>
          <p:cNvPicPr preferRelativeResize="0"/>
          <p:nvPr/>
        </p:nvPicPr>
        <p:blipFill rotWithShape="1">
          <a:blip r:embed="rId4">
            <a:alphaModFix/>
          </a:blip>
          <a:srcRect b="0" l="0" r="0" t="0"/>
          <a:stretch/>
        </p:blipFill>
        <p:spPr>
          <a:xfrm>
            <a:off x="107950" y="2852737"/>
            <a:ext cx="4319587" cy="3240087"/>
          </a:xfrm>
          <a:prstGeom prst="rect">
            <a:avLst/>
          </a:prstGeom>
          <a:noFill/>
          <a:ln>
            <a:noFill/>
          </a:ln>
        </p:spPr>
      </p:pic>
      <p:pic>
        <p:nvPicPr>
          <p:cNvPr descr="aglav7" id="152" name="Google Shape;152;p8"/>
          <p:cNvPicPr preferRelativeResize="0"/>
          <p:nvPr/>
        </p:nvPicPr>
        <p:blipFill rotWithShape="1">
          <a:blip r:embed="rId5">
            <a:alphaModFix/>
          </a:blip>
          <a:srcRect b="0" l="0" r="0" t="0"/>
          <a:stretch/>
        </p:blipFill>
        <p:spPr>
          <a:xfrm>
            <a:off x="4500562" y="2852737"/>
            <a:ext cx="4464050" cy="3195637"/>
          </a:xfrm>
          <a:prstGeom prst="rect">
            <a:avLst/>
          </a:prstGeom>
          <a:noFill/>
          <a:ln>
            <a:noFill/>
          </a:ln>
        </p:spPr>
      </p:pic>
      <p:sp>
        <p:nvSpPr>
          <p:cNvPr id="153" name="Google Shape;153;p8"/>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Beautiful Spring Landscape Background - Download Free Vectors, Clipart  Graphics &amp; Vector Art" id="158" name="Google Shape;158;p9"/>
          <p:cNvPicPr preferRelativeResize="0"/>
          <p:nvPr/>
        </p:nvPicPr>
        <p:blipFill rotWithShape="1">
          <a:blip r:embed="rId3">
            <a:alphaModFix/>
          </a:blip>
          <a:srcRect b="0" l="0" r="0" t="0"/>
          <a:stretch/>
        </p:blipFill>
        <p:spPr>
          <a:xfrm>
            <a:off x="0" y="0"/>
            <a:ext cx="9124950" cy="6858000"/>
          </a:xfrm>
          <a:prstGeom prst="rect">
            <a:avLst/>
          </a:prstGeom>
          <a:noFill/>
          <a:ln>
            <a:noFill/>
          </a:ln>
        </p:spPr>
      </p:pic>
      <p:sp>
        <p:nvSpPr>
          <p:cNvPr id="159" name="Google Shape;159;p9"/>
          <p:cNvSpPr txBox="1"/>
          <p:nvPr/>
        </p:nvSpPr>
        <p:spPr>
          <a:xfrm>
            <a:off x="611187" y="333375"/>
            <a:ext cx="7705725"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Εκείνη τη μέρα γιορτάζουμε και τον </a:t>
            </a:r>
            <a:r>
              <a:rPr b="1" i="0" lang="en-US" sz="2400" u="none">
                <a:solidFill>
                  <a:schemeClr val="dk1"/>
                </a:solidFill>
                <a:latin typeface="Calibri"/>
                <a:ea typeface="Calibri"/>
                <a:cs typeface="Calibri"/>
                <a:sym typeface="Calibri"/>
              </a:rPr>
              <a:t>Ευαγγελισμό της Θεοτόκου</a:t>
            </a:r>
            <a:r>
              <a:rPr b="0" i="0" lang="en-US" sz="1800" u="non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 Γι’ αυτό λέμε ότι είναι </a:t>
            </a:r>
            <a:r>
              <a:rPr b="1" i="0" lang="en-US" sz="1800" u="none">
                <a:solidFill>
                  <a:schemeClr val="dk1"/>
                </a:solidFill>
                <a:latin typeface="Calibri"/>
                <a:ea typeface="Calibri"/>
                <a:cs typeface="Calibri"/>
                <a:sym typeface="Calibri"/>
              </a:rPr>
              <a:t>διπλή γιορτή. </a:t>
            </a:r>
            <a:endParaRPr/>
          </a:p>
        </p:txBody>
      </p:sp>
      <p:sp>
        <p:nvSpPr>
          <p:cNvPr id="160" name="Google Shape;160;p9"/>
          <p:cNvSpPr txBox="1"/>
          <p:nvPr/>
        </p:nvSpPr>
        <p:spPr>
          <a:xfrm>
            <a:off x="4932362" y="1268412"/>
            <a:ext cx="4660900" cy="4586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Ευαγγελισμός της Θεοτόκου</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Εικοσιπέντε του Μαρτιού</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το Αγγελούδι εκείνο,</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κατέβηκε στην Παναγιά</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της έδωσε τον κρίνο.</a:t>
            </a:r>
            <a:endParaRPr/>
          </a:p>
          <a:p>
            <a:pPr indent="0" lvl="0" marL="0" marR="0" rtl="0" algn="l">
              <a:lnSpc>
                <a:spcPct val="100000"/>
              </a:lnSpc>
              <a:spcBef>
                <a:spcPts val="0"/>
              </a:spcBef>
              <a:spcAft>
                <a:spcPts val="0"/>
              </a:spcAft>
              <a:buClr>
                <a:schemeClr val="dk1"/>
              </a:buClr>
              <a:buSzPts val="1600"/>
              <a:buFont typeface="Calibri"/>
              <a:buNone/>
            </a:pPr>
            <a:br>
              <a:rPr b="0" i="0" lang="en-US" sz="1600" u="none">
                <a:solidFill>
                  <a:schemeClr val="dk1"/>
                </a:solidFill>
                <a:latin typeface="Calibri"/>
                <a:ea typeface="Calibri"/>
                <a:cs typeface="Calibri"/>
                <a:sym typeface="Calibri"/>
              </a:rPr>
            </a:b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Την ίδια μέρα διάλεξαν </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οι Έλληνες και πάλι,                                                           </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τα άρματα αρπάξανε</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σηκώσαν το κεφάλι.</a:t>
            </a:r>
            <a:endParaRPr/>
          </a:p>
          <a:p>
            <a:pPr indent="0" lvl="0" marL="0" marR="0" rtl="0" algn="l">
              <a:lnSpc>
                <a:spcPct val="100000"/>
              </a:lnSpc>
              <a:spcBef>
                <a:spcPts val="0"/>
              </a:spcBef>
              <a:spcAft>
                <a:spcPts val="0"/>
              </a:spcAft>
              <a:buClr>
                <a:schemeClr val="dk1"/>
              </a:buClr>
              <a:buSzPts val="1600"/>
              <a:buFont typeface="Calibri"/>
              <a:buNone/>
            </a:pPr>
            <a:br>
              <a:rPr b="0" i="0" lang="en-US" sz="1600" u="none">
                <a:solidFill>
                  <a:schemeClr val="dk1"/>
                </a:solidFill>
                <a:latin typeface="Calibri"/>
                <a:ea typeface="Calibri"/>
                <a:cs typeface="Calibri"/>
                <a:sym typeface="Calibri"/>
              </a:rPr>
            </a:b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Διπλή είναι σήμερα γιορτή,</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διπλή και η χαρά,</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γιορτάζει η πατρίδα μας</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μαζί και η Παναγιά.</a:t>
            </a:r>
            <a:endParaRPr/>
          </a:p>
        </p:txBody>
      </p:sp>
      <p:pic>
        <p:nvPicPr>
          <p:cNvPr descr="Με παρρησία...: 25 διάσημες ζωγραφιές με θέμα τον Ευαγγελισμό της Θεοτόκου." id="161" name="Google Shape;161;p9"/>
          <p:cNvPicPr preferRelativeResize="0"/>
          <p:nvPr/>
        </p:nvPicPr>
        <p:blipFill rotWithShape="1">
          <a:blip r:embed="rId4">
            <a:alphaModFix/>
          </a:blip>
          <a:srcRect b="0" l="0" r="0" t="0"/>
          <a:stretch/>
        </p:blipFill>
        <p:spPr>
          <a:xfrm>
            <a:off x="684212" y="1268412"/>
            <a:ext cx="3382962" cy="5257800"/>
          </a:xfrm>
          <a:prstGeom prst="rect">
            <a:avLst/>
          </a:prstGeom>
          <a:noFill/>
          <a:ln>
            <a:noFill/>
          </a:ln>
        </p:spPr>
      </p:pic>
      <p:pic>
        <p:nvPicPr>
          <p:cNvPr descr="Lily Flower Clipart PNG Image | Gallery Yopriceville - High-Quality Images  and Transparent PNG Free Clipart" id="162" name="Google Shape;162;p9"/>
          <p:cNvPicPr preferRelativeResize="0"/>
          <p:nvPr/>
        </p:nvPicPr>
        <p:blipFill rotWithShape="1">
          <a:blip r:embed="rId5">
            <a:alphaModFix/>
          </a:blip>
          <a:srcRect b="0" l="0" r="0" t="0"/>
          <a:stretch/>
        </p:blipFill>
        <p:spPr>
          <a:xfrm rot="-1080000">
            <a:off x="7286625" y="2549525"/>
            <a:ext cx="1152525" cy="1946275"/>
          </a:xfrm>
          <a:prstGeom prst="rect">
            <a:avLst/>
          </a:prstGeom>
          <a:noFill/>
          <a:ln>
            <a:noFill/>
          </a:ln>
        </p:spPr>
      </p:pic>
      <p:sp>
        <p:nvSpPr>
          <p:cNvPr id="163" name="Google Shape;163;p9"/>
          <p:cNvSpPr txBox="1"/>
          <p:nvPr/>
        </p:nvSpPr>
        <p:spPr>
          <a:xfrm>
            <a:off x="7123112" y="6237287"/>
            <a:ext cx="202088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75E"/>
              </a:buClr>
              <a:buSzPts val="1800"/>
              <a:buFont typeface="Arial"/>
              <a:buNone/>
            </a:pPr>
            <a:r>
              <a:rPr b="1" i="0" lang="en-US" sz="1800" u="none">
                <a:solidFill>
                  <a:srgbClr val="17375E"/>
                </a:solidFill>
                <a:latin typeface="Arial"/>
                <a:ea typeface="Arial"/>
                <a:cs typeface="Arial"/>
                <a:sym typeface="Arial"/>
              </a:rPr>
              <a:t>Ειρήνη Πετρίδου</a:t>
            </a:r>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2021-03-16T17:10:28Z</dcterms:created>
  <dc:creator>user</dc:creator>
</cp:coreProperties>
</file>

<file path=docProps/custom.xml><?xml version="1.0" encoding="utf-8"?>
<Properties xmlns="http://schemas.openxmlformats.org/officeDocument/2006/custom-properties" xmlns:vt="http://schemas.openxmlformats.org/officeDocument/2006/docPropsVTypes"/>
</file>