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59" r:id="rId3"/>
    <p:sldId id="264" r:id="rId4"/>
    <p:sldId id="260" r:id="rId5"/>
    <p:sldId id="257" r:id="rId6"/>
    <p:sldId id="268" r:id="rId7"/>
    <p:sldId id="262" r:id="rId8"/>
    <p:sldId id="263" r:id="rId9"/>
    <p:sldId id="261" r:id="rId10"/>
    <p:sldId id="258" r:id="rId11"/>
    <p:sldId id="267" r:id="rId12"/>
    <p:sldId id="265"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autoAdjust="0"/>
    <p:restoredTop sz="94622" autoAdjust="0"/>
  </p:normalViewPr>
  <p:slideViewPr>
    <p:cSldViewPr>
      <p:cViewPr varScale="1">
        <p:scale>
          <a:sx n="70" d="100"/>
          <a:sy n="70" d="100"/>
        </p:scale>
        <p:origin x="138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D5DA10-B5F1-42A2-AF81-55644942E99E}" type="datetimeFigureOut">
              <a:rPr lang="el-GR" smtClean="0"/>
              <a:t>5/12/2016</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2C76AA-7862-4CFD-85F7-9766C0591AA5}" type="slidenum">
              <a:rPr lang="el-GR" smtClean="0"/>
              <a:t>‹#›</a:t>
            </a:fld>
            <a:endParaRPr lang="el-GR"/>
          </a:p>
        </p:txBody>
      </p:sp>
    </p:spTree>
    <p:extLst>
      <p:ext uri="{BB962C8B-B14F-4D97-AF65-F5344CB8AC3E}">
        <p14:creationId xmlns:p14="http://schemas.microsoft.com/office/powerpoint/2010/main" val="1619133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mtClean="0"/>
              <a:t>🙂</a:t>
            </a:r>
            <a:endParaRPr lang="el-GR" dirty="0"/>
          </a:p>
        </p:txBody>
      </p:sp>
      <p:sp>
        <p:nvSpPr>
          <p:cNvPr id="4" name="Slide Number Placeholder 3"/>
          <p:cNvSpPr>
            <a:spLocks noGrp="1"/>
          </p:cNvSpPr>
          <p:nvPr>
            <p:ph type="sldNum" sz="quarter" idx="10"/>
          </p:nvPr>
        </p:nvSpPr>
        <p:spPr/>
        <p:txBody>
          <a:bodyPr/>
          <a:lstStyle/>
          <a:p>
            <a:fld id="{A32C76AA-7862-4CFD-85F7-9766C0591AA5}" type="slidenum">
              <a:rPr lang="el-GR" smtClean="0"/>
              <a:t>1</a:t>
            </a:fld>
            <a:endParaRPr lang="el-GR"/>
          </a:p>
        </p:txBody>
      </p:sp>
    </p:spTree>
    <p:extLst>
      <p:ext uri="{BB962C8B-B14F-4D97-AF65-F5344CB8AC3E}">
        <p14:creationId xmlns:p14="http://schemas.microsoft.com/office/powerpoint/2010/main" val="3771970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A32C76AA-7862-4CFD-85F7-9766C0591AA5}" type="slidenum">
              <a:rPr lang="el-GR" smtClean="0"/>
              <a:t>5</a:t>
            </a:fld>
            <a:endParaRPr lang="el-GR"/>
          </a:p>
        </p:txBody>
      </p:sp>
    </p:spTree>
    <p:extLst>
      <p:ext uri="{BB962C8B-B14F-4D97-AF65-F5344CB8AC3E}">
        <p14:creationId xmlns:p14="http://schemas.microsoft.com/office/powerpoint/2010/main" val="3186735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A32C76AA-7862-4CFD-85F7-9766C0591AA5}" type="slidenum">
              <a:rPr lang="el-GR" smtClean="0"/>
              <a:t>10</a:t>
            </a:fld>
            <a:endParaRPr lang="el-GR"/>
          </a:p>
        </p:txBody>
      </p:sp>
    </p:spTree>
    <p:extLst>
      <p:ext uri="{BB962C8B-B14F-4D97-AF65-F5344CB8AC3E}">
        <p14:creationId xmlns:p14="http://schemas.microsoft.com/office/powerpoint/2010/main" val="228075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1D8BD707-D9CF-40AE-B4C6-C98DA3205C09}" type="datetimeFigureOut">
              <a:rPr lang="en-US" smtClean="0"/>
              <a:pPr/>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871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1D8BD707-D9CF-40AE-B4C6-C98DA3205C09}" type="datetimeFigureOut">
              <a:rPr lang="en-US" smtClean="0"/>
              <a:pPr/>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459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1D8BD707-D9CF-40AE-B4C6-C98DA3205C09}" type="datetimeFigureOut">
              <a:rPr lang="en-US" smtClean="0"/>
              <a:pPr/>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9113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1D8BD707-D9CF-40AE-B4C6-C98DA3205C09}" type="datetimeFigureOut">
              <a:rPr lang="en-US" smtClean="0"/>
              <a:pPr/>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7042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093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1D8BD707-D9CF-40AE-B4C6-C98DA3205C09}" type="datetimeFigureOut">
              <a:rPr lang="en-US" smtClean="0"/>
              <a:pPr/>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7468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1D8BD707-D9CF-40AE-B4C6-C98DA3205C09}" type="datetimeFigureOut">
              <a:rPr lang="en-US" smtClean="0"/>
              <a:pPr/>
              <a:t>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2636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1D8BD707-D9CF-40AE-B4C6-C98DA3205C09}" type="datetimeFigureOut">
              <a:rPr lang="en-US" smtClean="0"/>
              <a:pPr/>
              <a:t>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0543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39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3903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1054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043355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yberbullying.org/" TargetMode="External"/><Relationship Id="rId2" Type="http://schemas.openxmlformats.org/officeDocument/2006/relationships/hyperlink" Target="https://www.isafe.org/"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s://en.wikipedia.org/wiki/Cyberbullyin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Users\Aris\AppData\Local\Microsoft\Windows\INetCache\IE\6KXIF7M4\cyber_bullying_by_verlverl-d1s6dy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38100"/>
            <a:ext cx="9194800" cy="68961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609600" y="304801"/>
            <a:ext cx="7848600" cy="1371600"/>
          </a:xfrm>
        </p:spPr>
        <p:txBody>
          <a:bodyPr>
            <a:normAutofit/>
          </a:bodyPr>
          <a:lstStyle/>
          <a:p>
            <a:r>
              <a:rPr lang="en-US" dirty="0" smtClean="0">
                <a:solidFill>
                  <a:schemeClr val="bg1"/>
                </a:solidFill>
              </a:rPr>
              <a:t>Cyberbullying</a:t>
            </a:r>
            <a:r>
              <a:rPr lang="en-US" dirty="0" smtClean="0"/>
              <a:t> </a:t>
            </a:r>
            <a:r>
              <a:rPr lang="en-US" dirty="0" smtClean="0">
                <a:solidFill>
                  <a:schemeClr val="bg1"/>
                </a:solidFill>
              </a:rPr>
              <a:t>project</a:t>
            </a:r>
            <a:endParaRPr lang="el-GR" dirty="0">
              <a:solidFill>
                <a:schemeClr val="bg1"/>
              </a:solidFill>
            </a:endParaRPr>
          </a:p>
        </p:txBody>
      </p:sp>
      <p:sp>
        <p:nvSpPr>
          <p:cNvPr id="3" name="Subtitle 2"/>
          <p:cNvSpPr>
            <a:spLocks noGrp="1"/>
          </p:cNvSpPr>
          <p:nvPr>
            <p:ph type="subTitle" idx="1"/>
          </p:nvPr>
        </p:nvSpPr>
        <p:spPr>
          <a:xfrm>
            <a:off x="1371600" y="4343400"/>
            <a:ext cx="6400800" cy="2286000"/>
          </a:xfrm>
        </p:spPr>
        <p:txBody>
          <a:bodyPr>
            <a:normAutofit/>
          </a:bodyPr>
          <a:lstStyle/>
          <a:p>
            <a:r>
              <a:rPr lang="el-GR" dirty="0" smtClean="0">
                <a:solidFill>
                  <a:schemeClr val="bg1"/>
                </a:solidFill>
              </a:rPr>
              <a:t>Ομάδα εργασίας</a:t>
            </a:r>
          </a:p>
          <a:p>
            <a:r>
              <a:rPr lang="el-GR" sz="2400" dirty="0" smtClean="0">
                <a:solidFill>
                  <a:schemeClr val="bg1"/>
                </a:solidFill>
              </a:rPr>
              <a:t>Νικόλας </a:t>
            </a:r>
            <a:r>
              <a:rPr lang="el-GR" sz="2400" dirty="0" err="1" smtClean="0">
                <a:solidFill>
                  <a:schemeClr val="bg1"/>
                </a:solidFill>
              </a:rPr>
              <a:t>Μπάρλος</a:t>
            </a:r>
            <a:endParaRPr lang="el-GR" sz="2400" dirty="0" smtClean="0">
              <a:solidFill>
                <a:schemeClr val="bg1"/>
              </a:solidFill>
            </a:endParaRPr>
          </a:p>
          <a:p>
            <a:r>
              <a:rPr lang="el-GR" sz="2400" dirty="0" smtClean="0">
                <a:solidFill>
                  <a:schemeClr val="bg1"/>
                </a:solidFill>
              </a:rPr>
              <a:t>Άρης </a:t>
            </a:r>
            <a:r>
              <a:rPr lang="el-GR" sz="2400" dirty="0" err="1" smtClean="0">
                <a:solidFill>
                  <a:schemeClr val="bg1"/>
                </a:solidFill>
              </a:rPr>
              <a:t>Οικονομάκης</a:t>
            </a:r>
            <a:endParaRPr lang="el-GR" sz="2400" dirty="0" smtClean="0">
              <a:solidFill>
                <a:schemeClr val="bg1"/>
              </a:solidFill>
            </a:endParaRPr>
          </a:p>
          <a:p>
            <a:r>
              <a:rPr lang="el-GR" sz="2400" dirty="0" smtClean="0">
                <a:solidFill>
                  <a:schemeClr val="bg1"/>
                </a:solidFill>
              </a:rPr>
              <a:t>5</a:t>
            </a:r>
            <a:r>
              <a:rPr lang="el-GR" sz="2400" baseline="30000" dirty="0" smtClean="0">
                <a:solidFill>
                  <a:schemeClr val="bg1"/>
                </a:solidFill>
              </a:rPr>
              <a:t>ο</a:t>
            </a:r>
            <a:r>
              <a:rPr lang="el-GR" sz="2400" dirty="0" smtClean="0">
                <a:solidFill>
                  <a:schemeClr val="bg1"/>
                </a:solidFill>
              </a:rPr>
              <a:t> Δ.Σ. Ηρακλείου Αττικής, 2016</a:t>
            </a:r>
            <a:endParaRPr lang="en-US" sz="2400" dirty="0">
              <a:solidFill>
                <a:schemeClr val="bg1"/>
              </a:solidFill>
            </a:endParaRPr>
          </a:p>
        </p:txBody>
      </p:sp>
    </p:spTree>
    <p:extLst>
      <p:ext uri="{BB962C8B-B14F-4D97-AF65-F5344CB8AC3E}">
        <p14:creationId xmlns:p14="http://schemas.microsoft.com/office/powerpoint/2010/main" val="79794071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ris\AppData\Local\Microsoft\Windows\INetCache\IE\6KXIF7M4\BULLYIN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9067799" cy="69342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p:txBody>
          <a:bodyPr/>
          <a:lstStyle/>
          <a:p>
            <a:r>
              <a:rPr lang="en-US" dirty="0" smtClean="0"/>
              <a:t/>
            </a:r>
            <a:br>
              <a:rPr lang="en-US" dirty="0" smtClean="0"/>
            </a:br>
            <a:endParaRPr lang="el-GR" dirty="0"/>
          </a:p>
        </p:txBody>
      </p:sp>
    </p:spTree>
    <p:extLst>
      <p:ext uri="{BB962C8B-B14F-4D97-AF65-F5344CB8AC3E}">
        <p14:creationId xmlns:p14="http://schemas.microsoft.com/office/powerpoint/2010/main" val="279234823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4800" y="304800"/>
            <a:ext cx="8654716" cy="6192286"/>
          </a:xfrm>
          <a:prstGeom prst="rect">
            <a:avLst/>
          </a:prstGeom>
        </p:spPr>
      </p:pic>
    </p:spTree>
    <p:extLst>
      <p:ext uri="{BB962C8B-B14F-4D97-AF65-F5344CB8AC3E}">
        <p14:creationId xmlns:p14="http://schemas.microsoft.com/office/powerpoint/2010/main" val="3435840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868362"/>
          </a:xfrm>
        </p:spPr>
        <p:txBody>
          <a:bodyPr/>
          <a:lstStyle/>
          <a:p>
            <a:r>
              <a:rPr lang="en-US" dirty="0" smtClean="0"/>
              <a:t>References</a:t>
            </a:r>
            <a:endParaRPr lang="el-GR" dirty="0"/>
          </a:p>
        </p:txBody>
      </p:sp>
      <p:sp>
        <p:nvSpPr>
          <p:cNvPr id="3" name="Content Placeholder 2"/>
          <p:cNvSpPr>
            <a:spLocks noGrp="1"/>
          </p:cNvSpPr>
          <p:nvPr>
            <p:ph idx="1"/>
          </p:nvPr>
        </p:nvSpPr>
        <p:spPr>
          <a:xfrm>
            <a:off x="914400" y="1600200"/>
            <a:ext cx="7543800" cy="4800601"/>
          </a:xfrm>
        </p:spPr>
        <p:txBody>
          <a:bodyPr>
            <a:normAutofit/>
          </a:bodyPr>
          <a:lstStyle/>
          <a:p>
            <a:r>
              <a:rPr lang="en-US" sz="2800" i="1" dirty="0">
                <a:hlinkClick r:id="rId2"/>
              </a:rPr>
              <a:t>https://</a:t>
            </a:r>
            <a:r>
              <a:rPr lang="en-US" sz="2800" i="1" dirty="0" smtClean="0">
                <a:hlinkClick r:id="rId2"/>
              </a:rPr>
              <a:t>www.</a:t>
            </a:r>
            <a:r>
              <a:rPr lang="en-US" sz="2800" b="1" i="1" dirty="0" smtClean="0">
                <a:hlinkClick r:id="rId2"/>
              </a:rPr>
              <a:t>isafe</a:t>
            </a:r>
            <a:r>
              <a:rPr lang="en-US" sz="2800" i="1" dirty="0" smtClean="0">
                <a:hlinkClick r:id="rId2"/>
              </a:rPr>
              <a:t>.org</a:t>
            </a:r>
            <a:endParaRPr lang="en-US" sz="2800" i="1" dirty="0" smtClean="0"/>
          </a:p>
          <a:p>
            <a:r>
              <a:rPr lang="en-US" sz="2800" i="1" dirty="0" smtClean="0">
                <a:hlinkClick r:id="rId3"/>
              </a:rPr>
              <a:t>https://cyberbullying.org</a:t>
            </a:r>
            <a:endParaRPr lang="en-US" sz="2800" i="1" dirty="0" smtClean="0"/>
          </a:p>
          <a:p>
            <a:r>
              <a:rPr lang="en-US" sz="2800" i="1" dirty="0">
                <a:hlinkClick r:id="rId4"/>
              </a:rPr>
              <a:t>https://</a:t>
            </a:r>
            <a:r>
              <a:rPr lang="en-US" sz="2800" i="1" dirty="0" smtClean="0">
                <a:hlinkClick r:id="rId4"/>
              </a:rPr>
              <a:t>en.</a:t>
            </a:r>
            <a:r>
              <a:rPr lang="en-US" sz="2800" b="1" i="1" dirty="0" smtClean="0">
                <a:hlinkClick r:id="rId4"/>
              </a:rPr>
              <a:t>wikipedia</a:t>
            </a:r>
            <a:r>
              <a:rPr lang="en-US" sz="2800" i="1" dirty="0" smtClean="0">
                <a:hlinkClick r:id="rId4"/>
              </a:rPr>
              <a:t>.org/</a:t>
            </a:r>
            <a:r>
              <a:rPr lang="en-US" sz="2800" b="1" i="1" dirty="0" smtClean="0">
                <a:hlinkClick r:id="rId4"/>
              </a:rPr>
              <a:t>wiki</a:t>
            </a:r>
            <a:r>
              <a:rPr lang="en-US" sz="2800" i="1" dirty="0" smtClean="0">
                <a:hlinkClick r:id="rId4"/>
              </a:rPr>
              <a:t>/</a:t>
            </a:r>
            <a:r>
              <a:rPr lang="en-US" sz="2800" b="1" i="1" dirty="0" smtClean="0">
                <a:hlinkClick r:id="rId4"/>
              </a:rPr>
              <a:t>Cyberbullying</a:t>
            </a:r>
            <a:endParaRPr lang="en-US" sz="2800" b="1" i="1" dirty="0" smtClean="0"/>
          </a:p>
          <a:p>
            <a:endParaRPr lang="en-US" i="1" dirty="0" smtClean="0"/>
          </a:p>
          <a:p>
            <a:endParaRPr lang="el-GR" dirty="0"/>
          </a:p>
        </p:txBody>
      </p:sp>
      <p:pic>
        <p:nvPicPr>
          <p:cNvPr id="2050" name="Picture 2" descr="http://www.bibliographygenerator.net/wp-content/uploads/2016/02/bibliography-generato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8204" y="4191000"/>
            <a:ext cx="2975192" cy="1985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41056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erastic.com/site/wp-content/uploads/2015/08/Thank-You.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143000"/>
            <a:ext cx="7143750" cy="429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32646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cyberbullying</a:t>
            </a:r>
            <a:endParaRPr lang="el-GR" dirty="0"/>
          </a:p>
        </p:txBody>
      </p:sp>
      <p:sp>
        <p:nvSpPr>
          <p:cNvPr id="3" name="Content Placeholder 2"/>
          <p:cNvSpPr>
            <a:spLocks noGrp="1"/>
          </p:cNvSpPr>
          <p:nvPr>
            <p:ph idx="1"/>
          </p:nvPr>
        </p:nvSpPr>
        <p:spPr/>
        <p:txBody>
          <a:bodyPr>
            <a:normAutofit/>
          </a:bodyPr>
          <a:lstStyle/>
          <a:p>
            <a:r>
              <a:rPr lang="en-US" sz="2800" b="1" i="1" dirty="0">
                <a:solidFill>
                  <a:schemeClr val="tx1">
                    <a:lumMod val="95000"/>
                    <a:lumOff val="5000"/>
                  </a:schemeClr>
                </a:solidFill>
              </a:rPr>
              <a:t>Cyberbullying is bullying  that takes place using electronic technology. Electronic technology includes devices and equipment such as cell phones, computers, and </a:t>
            </a:r>
            <a:r>
              <a:rPr lang="en-US" sz="2800" b="1" i="1" dirty="0" smtClean="0">
                <a:solidFill>
                  <a:schemeClr val="tx1">
                    <a:lumMod val="95000"/>
                    <a:lumOff val="5000"/>
                  </a:schemeClr>
                </a:solidFill>
              </a:rPr>
              <a:t>tablets, </a:t>
            </a:r>
            <a:r>
              <a:rPr lang="en-US" sz="2800" b="1" i="1" dirty="0">
                <a:solidFill>
                  <a:schemeClr val="tx1">
                    <a:lumMod val="95000"/>
                    <a:lumOff val="5000"/>
                  </a:schemeClr>
                </a:solidFill>
              </a:rPr>
              <a:t>as well as communication tools including social media sites, text messages, chat, and websites.</a:t>
            </a:r>
          </a:p>
          <a:p>
            <a:endParaRPr lang="en-US" dirty="0"/>
          </a:p>
          <a:p>
            <a:endParaRPr lang="el-GR" dirty="0"/>
          </a:p>
        </p:txBody>
      </p:sp>
      <p:pic>
        <p:nvPicPr>
          <p:cNvPr id="4" name="Picture 3"/>
          <p:cNvPicPr>
            <a:picLocks noChangeAspect="1"/>
          </p:cNvPicPr>
          <p:nvPr/>
        </p:nvPicPr>
        <p:blipFill>
          <a:blip r:embed="rId2"/>
          <a:stretch>
            <a:fillRect/>
          </a:stretch>
        </p:blipFill>
        <p:spPr>
          <a:xfrm>
            <a:off x="5105400" y="4191000"/>
            <a:ext cx="3256523" cy="2442392"/>
          </a:xfrm>
          <a:prstGeom prst="rect">
            <a:avLst/>
          </a:prstGeom>
        </p:spPr>
      </p:pic>
    </p:spTree>
    <p:extLst>
      <p:ext uri="{BB962C8B-B14F-4D97-AF65-F5344CB8AC3E}">
        <p14:creationId xmlns:p14="http://schemas.microsoft.com/office/powerpoint/2010/main" val="34767360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563562"/>
          </a:xfrm>
        </p:spPr>
        <p:txBody>
          <a:bodyPr>
            <a:normAutofit fontScale="90000"/>
          </a:bodyPr>
          <a:lstStyle/>
          <a:p>
            <a:r>
              <a:rPr lang="en-US" dirty="0" smtClean="0"/>
              <a:t>Cyberbullying can take many forms</a:t>
            </a:r>
            <a:endParaRPr lang="el-GR" dirty="0"/>
          </a:p>
        </p:txBody>
      </p:sp>
      <p:sp>
        <p:nvSpPr>
          <p:cNvPr id="3" name="Content Placeholder 2"/>
          <p:cNvSpPr>
            <a:spLocks noGrp="1"/>
          </p:cNvSpPr>
          <p:nvPr>
            <p:ph idx="1"/>
          </p:nvPr>
        </p:nvSpPr>
        <p:spPr>
          <a:xfrm>
            <a:off x="457200" y="1600200"/>
            <a:ext cx="8229600" cy="5029200"/>
          </a:xfrm>
        </p:spPr>
        <p:txBody>
          <a:bodyPr>
            <a:normAutofit fontScale="70000" lnSpcReduction="20000"/>
          </a:bodyPr>
          <a:lstStyle/>
          <a:p>
            <a:r>
              <a:rPr lang="en-US" sz="2900" dirty="0" smtClean="0"/>
              <a:t> </a:t>
            </a:r>
            <a:r>
              <a:rPr lang="en-US" sz="2900" b="1" dirty="0"/>
              <a:t>Exclusion: </a:t>
            </a:r>
            <a:r>
              <a:rPr lang="en-US" sz="2900" dirty="0"/>
              <a:t>Teenagers intentionally exclude others from an online group. </a:t>
            </a:r>
            <a:endParaRPr lang="el-GR" sz="2900" dirty="0"/>
          </a:p>
          <a:p>
            <a:r>
              <a:rPr lang="en-US" sz="2900" dirty="0" smtClean="0"/>
              <a:t> </a:t>
            </a:r>
            <a:r>
              <a:rPr lang="en-US" sz="2900" b="1" dirty="0"/>
              <a:t>Cyberstalking: </a:t>
            </a:r>
            <a:r>
              <a:rPr lang="en-US" sz="2900" dirty="0"/>
              <a:t>Teens will harass others by constantly sending emails, messages, or tagging others in posts they don’t want to be tagged in. </a:t>
            </a:r>
            <a:endParaRPr lang="el-GR" sz="2900" dirty="0"/>
          </a:p>
          <a:p>
            <a:r>
              <a:rPr lang="en-US" sz="2900" dirty="0" smtClean="0"/>
              <a:t> </a:t>
            </a:r>
            <a:r>
              <a:rPr lang="en-US" sz="2900" b="1" dirty="0"/>
              <a:t>Gossip: </a:t>
            </a:r>
            <a:r>
              <a:rPr lang="en-US" sz="2900" dirty="0"/>
              <a:t>Post or send cruel messages that damage another’s reputation, relationships, or confidence. </a:t>
            </a:r>
            <a:endParaRPr lang="el-GR" sz="2900" dirty="0"/>
          </a:p>
          <a:p>
            <a:r>
              <a:rPr lang="en-US" sz="2900" b="1" dirty="0" smtClean="0"/>
              <a:t> </a:t>
            </a:r>
            <a:r>
              <a:rPr lang="en-US" sz="2900" b="1" dirty="0"/>
              <a:t>Outing/Trickery: </a:t>
            </a:r>
            <a:r>
              <a:rPr lang="en-US" sz="2900" dirty="0"/>
              <a:t>Trick another teen into revealing secrets or embarrassing information which the cyberbully will then share online. </a:t>
            </a:r>
            <a:endParaRPr lang="el-GR" sz="2900" dirty="0"/>
          </a:p>
          <a:p>
            <a:r>
              <a:rPr lang="en-US" sz="2900" dirty="0" smtClean="0"/>
              <a:t> </a:t>
            </a:r>
            <a:r>
              <a:rPr lang="en-US" sz="2900" b="1" dirty="0"/>
              <a:t>Harassment: </a:t>
            </a:r>
            <a:r>
              <a:rPr lang="en-US" sz="2900" dirty="0"/>
              <a:t>Post or send offensive, insulting, and mean messages repeatedly. </a:t>
            </a:r>
            <a:endParaRPr lang="el-GR" sz="2900" dirty="0"/>
          </a:p>
          <a:p>
            <a:r>
              <a:rPr lang="en-US" sz="2900" dirty="0" smtClean="0"/>
              <a:t>  </a:t>
            </a:r>
            <a:r>
              <a:rPr lang="en-US" sz="2900" b="1" dirty="0"/>
              <a:t>Impersonation: </a:t>
            </a:r>
            <a:r>
              <a:rPr lang="en-US" sz="2900" dirty="0"/>
              <a:t>Create fake accounts to exploit another teen’s trust. They may also hack into an account and post or send messages that are damaging to the person’s reputation or relationships. </a:t>
            </a:r>
            <a:endParaRPr lang="el-GR" sz="2900" dirty="0"/>
          </a:p>
          <a:p>
            <a:r>
              <a:rPr lang="en-US" sz="2900" b="1" dirty="0" smtClean="0"/>
              <a:t>Cyber </a:t>
            </a:r>
            <a:r>
              <a:rPr lang="en-US" sz="2900" b="1" dirty="0"/>
              <a:t>Threats: </a:t>
            </a:r>
            <a:r>
              <a:rPr lang="en-US" sz="2900" dirty="0"/>
              <a:t>Threaten or imply violent behavior toward others to make them feel uncomfortable. </a:t>
            </a:r>
            <a:endParaRPr lang="el-GR" sz="2900" dirty="0"/>
          </a:p>
          <a:p>
            <a:r>
              <a:rPr lang="en-US" sz="2900" dirty="0" smtClean="0"/>
              <a:t> </a:t>
            </a:r>
            <a:r>
              <a:rPr lang="en-US" sz="2900" b="1" dirty="0"/>
              <a:t>Flaming: </a:t>
            </a:r>
            <a:r>
              <a:rPr lang="en-US" sz="2900" dirty="0"/>
              <a:t>Fights online that involve hateful or offensive messages that may be posted to various websites, forums, or blogs</a:t>
            </a:r>
            <a:endParaRPr lang="el-GR" sz="2900" dirty="0"/>
          </a:p>
          <a:p>
            <a:endParaRPr lang="el-GR" dirty="0"/>
          </a:p>
        </p:txBody>
      </p:sp>
    </p:spTree>
    <p:extLst>
      <p:ext uri="{BB962C8B-B14F-4D97-AF65-F5344CB8AC3E}">
        <p14:creationId xmlns:p14="http://schemas.microsoft.com/office/powerpoint/2010/main" val="3787790914"/>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786068"/>
          </a:xfrm>
        </p:spPr>
        <p:txBody>
          <a:bodyPr>
            <a:normAutofit/>
          </a:bodyPr>
          <a:lstStyle/>
          <a:p>
            <a:r>
              <a:rPr lang="en-US" sz="3200" b="1" dirty="0" smtClean="0"/>
              <a:t>CYBERBULLYING CAN TAKE MANY FORMS</a:t>
            </a:r>
            <a:endParaRPr lang="el-GR" sz="3200" b="1" dirty="0"/>
          </a:p>
        </p:txBody>
      </p:sp>
      <p:pic>
        <p:nvPicPr>
          <p:cNvPr id="4" name="Picture 3"/>
          <p:cNvPicPr>
            <a:picLocks noChangeAspect="1"/>
          </p:cNvPicPr>
          <p:nvPr/>
        </p:nvPicPr>
        <p:blipFill>
          <a:blip r:embed="rId2"/>
          <a:stretch>
            <a:fillRect/>
          </a:stretch>
        </p:blipFill>
        <p:spPr>
          <a:xfrm>
            <a:off x="282111" y="3447812"/>
            <a:ext cx="2758832" cy="1551139"/>
          </a:xfrm>
          <a:prstGeom prst="rect">
            <a:avLst/>
          </a:prstGeom>
        </p:spPr>
      </p:pic>
      <p:pic>
        <p:nvPicPr>
          <p:cNvPr id="5" name="Picture 4"/>
          <p:cNvPicPr>
            <a:picLocks noChangeAspect="1"/>
          </p:cNvPicPr>
          <p:nvPr/>
        </p:nvPicPr>
        <p:blipFill>
          <a:blip r:embed="rId3"/>
          <a:stretch>
            <a:fillRect/>
          </a:stretch>
        </p:blipFill>
        <p:spPr>
          <a:xfrm>
            <a:off x="6310952" y="1019624"/>
            <a:ext cx="2438400" cy="1624966"/>
          </a:xfrm>
          <a:prstGeom prst="rect">
            <a:avLst/>
          </a:prstGeom>
        </p:spPr>
      </p:pic>
      <p:pic>
        <p:nvPicPr>
          <p:cNvPr id="6" name="Picture 5"/>
          <p:cNvPicPr>
            <a:picLocks noChangeAspect="1"/>
          </p:cNvPicPr>
          <p:nvPr/>
        </p:nvPicPr>
        <p:blipFill>
          <a:blip r:embed="rId4"/>
          <a:stretch>
            <a:fillRect/>
          </a:stretch>
        </p:blipFill>
        <p:spPr>
          <a:xfrm>
            <a:off x="3117821" y="3656400"/>
            <a:ext cx="2291701" cy="2685102"/>
          </a:xfrm>
          <a:prstGeom prst="rect">
            <a:avLst/>
          </a:prstGeom>
        </p:spPr>
      </p:pic>
      <p:pic>
        <p:nvPicPr>
          <p:cNvPr id="9" name="Picture 8"/>
          <p:cNvPicPr>
            <a:picLocks noChangeAspect="1"/>
          </p:cNvPicPr>
          <p:nvPr/>
        </p:nvPicPr>
        <p:blipFill>
          <a:blip r:embed="rId5"/>
          <a:stretch>
            <a:fillRect/>
          </a:stretch>
        </p:blipFill>
        <p:spPr>
          <a:xfrm>
            <a:off x="55276" y="4998951"/>
            <a:ext cx="3045397" cy="1713036"/>
          </a:xfrm>
          <a:prstGeom prst="rect">
            <a:avLst/>
          </a:prstGeom>
        </p:spPr>
      </p:pic>
      <p:pic>
        <p:nvPicPr>
          <p:cNvPr id="11" name="Picture 10"/>
          <p:cNvPicPr>
            <a:picLocks noChangeAspect="1"/>
          </p:cNvPicPr>
          <p:nvPr/>
        </p:nvPicPr>
        <p:blipFill>
          <a:blip r:embed="rId6"/>
          <a:stretch>
            <a:fillRect/>
          </a:stretch>
        </p:blipFill>
        <p:spPr>
          <a:xfrm>
            <a:off x="5901518" y="2773742"/>
            <a:ext cx="3178924" cy="1573172"/>
          </a:xfrm>
          <a:prstGeom prst="rect">
            <a:avLst/>
          </a:prstGeom>
        </p:spPr>
      </p:pic>
      <p:pic>
        <p:nvPicPr>
          <p:cNvPr id="12" name="Picture 11"/>
          <p:cNvPicPr>
            <a:picLocks noChangeAspect="1"/>
          </p:cNvPicPr>
          <p:nvPr/>
        </p:nvPicPr>
        <p:blipFill>
          <a:blip r:embed="rId7"/>
          <a:stretch>
            <a:fillRect/>
          </a:stretch>
        </p:blipFill>
        <p:spPr>
          <a:xfrm>
            <a:off x="1139018" y="1167530"/>
            <a:ext cx="4762500" cy="2219325"/>
          </a:xfrm>
          <a:prstGeom prst="rect">
            <a:avLst/>
          </a:prstGeom>
        </p:spPr>
      </p:pic>
      <p:pic>
        <p:nvPicPr>
          <p:cNvPr id="13" name="Picture 12"/>
          <p:cNvPicPr>
            <a:picLocks noChangeAspect="1"/>
          </p:cNvPicPr>
          <p:nvPr/>
        </p:nvPicPr>
        <p:blipFill>
          <a:blip r:embed="rId8"/>
          <a:stretch>
            <a:fillRect/>
          </a:stretch>
        </p:blipFill>
        <p:spPr>
          <a:xfrm>
            <a:off x="5486400" y="4378080"/>
            <a:ext cx="3401228" cy="2267485"/>
          </a:xfrm>
          <a:prstGeom prst="rect">
            <a:avLst/>
          </a:prstGeom>
        </p:spPr>
      </p:pic>
    </p:spTree>
    <p:extLst>
      <p:ext uri="{BB962C8B-B14F-4D97-AF65-F5344CB8AC3E}">
        <p14:creationId xmlns:p14="http://schemas.microsoft.com/office/powerpoint/2010/main" val="291174200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ris\Downloads\FG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2" y="0"/>
            <a:ext cx="9168442"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914400" y="228601"/>
            <a:ext cx="7086600" cy="1142999"/>
          </a:xfrm>
        </p:spPr>
        <p:txBody>
          <a:bodyPr>
            <a:normAutofit/>
          </a:bodyPr>
          <a:lstStyle/>
          <a:p>
            <a:pPr algn="l"/>
            <a:r>
              <a:rPr lang="en-US" sz="4000" dirty="0" smtClean="0">
                <a:solidFill>
                  <a:srgbClr val="FF0000"/>
                </a:solidFill>
              </a:rPr>
              <a:t>Cyberbullying </a:t>
            </a:r>
            <a:r>
              <a:rPr lang="en-US" sz="4000" dirty="0" smtClean="0">
                <a:solidFill>
                  <a:srgbClr val="FF0000"/>
                </a:solidFill>
              </a:rPr>
              <a:t>stories</a:t>
            </a:r>
            <a:endParaRPr lang="el-GR" sz="4000" dirty="0">
              <a:solidFill>
                <a:srgbClr val="FF0000"/>
              </a:solidFill>
            </a:endParaRPr>
          </a:p>
        </p:txBody>
      </p:sp>
      <p:sp>
        <p:nvSpPr>
          <p:cNvPr id="3" name="Subtitle 2"/>
          <p:cNvSpPr>
            <a:spLocks noGrp="1"/>
          </p:cNvSpPr>
          <p:nvPr>
            <p:ph type="subTitle" idx="1"/>
          </p:nvPr>
        </p:nvSpPr>
        <p:spPr>
          <a:xfrm>
            <a:off x="1066800" y="4648200"/>
            <a:ext cx="7315200" cy="1676400"/>
          </a:xfrm>
        </p:spPr>
        <p:txBody>
          <a:bodyPr>
            <a:normAutofit/>
          </a:bodyPr>
          <a:lstStyle/>
          <a:p>
            <a:r>
              <a:rPr lang="en-US" sz="2000" b="1" i="1" dirty="0" smtClean="0">
                <a:solidFill>
                  <a:srgbClr val="FF0000"/>
                </a:solidFill>
              </a:rPr>
              <a:t>“I </a:t>
            </a:r>
            <a:r>
              <a:rPr lang="en-US" sz="2000" b="1" i="1" dirty="0" smtClean="0">
                <a:solidFill>
                  <a:srgbClr val="FF0000"/>
                </a:solidFill>
              </a:rPr>
              <a:t>have many hobbies that I like to share and I am put down for them. It makes me want to throw those hobbies away because it has been happening ever since I started posting my work on the </a:t>
            </a:r>
            <a:r>
              <a:rPr lang="en-US" sz="2000" b="1" i="1" dirty="0" smtClean="0">
                <a:solidFill>
                  <a:srgbClr val="FF0000"/>
                </a:solidFill>
              </a:rPr>
              <a:t>internet”.</a:t>
            </a:r>
          </a:p>
          <a:p>
            <a:r>
              <a:rPr lang="en-US" sz="2000" b="1" i="1" dirty="0">
                <a:solidFill>
                  <a:srgbClr val="FF0000"/>
                </a:solidFill>
              </a:rPr>
              <a:t>	</a:t>
            </a:r>
            <a:r>
              <a:rPr lang="en-US" sz="2000" b="1" i="1" dirty="0" smtClean="0">
                <a:solidFill>
                  <a:srgbClr val="FF0000"/>
                </a:solidFill>
              </a:rPr>
              <a:t>				Nick</a:t>
            </a:r>
            <a:endParaRPr lang="el-GR" sz="2000" b="1" dirty="0">
              <a:solidFill>
                <a:srgbClr val="FF0000"/>
              </a:solidFill>
            </a:endParaRPr>
          </a:p>
        </p:txBody>
      </p:sp>
    </p:spTree>
    <p:extLst>
      <p:ext uri="{BB962C8B-B14F-4D97-AF65-F5344CB8AC3E}">
        <p14:creationId xmlns:p14="http://schemas.microsoft.com/office/powerpoint/2010/main" val="1934475071"/>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639762"/>
          </a:xfrm>
        </p:spPr>
        <p:txBody>
          <a:bodyPr>
            <a:normAutofit fontScale="90000"/>
          </a:bodyPr>
          <a:lstStyle/>
          <a:p>
            <a:r>
              <a:rPr lang="en-US" dirty="0" smtClean="0"/>
              <a:t>Cyberbullying stories</a:t>
            </a:r>
            <a:endParaRPr lang="el-GR" dirty="0"/>
          </a:p>
        </p:txBody>
      </p:sp>
      <p:sp>
        <p:nvSpPr>
          <p:cNvPr id="3" name="Content Placeholder 2"/>
          <p:cNvSpPr>
            <a:spLocks noGrp="1"/>
          </p:cNvSpPr>
          <p:nvPr>
            <p:ph idx="1"/>
          </p:nvPr>
        </p:nvSpPr>
        <p:spPr>
          <a:xfrm>
            <a:off x="304800" y="1219200"/>
            <a:ext cx="8305800" cy="5486400"/>
          </a:xfrm>
        </p:spPr>
        <p:txBody>
          <a:bodyPr>
            <a:normAutofit/>
          </a:bodyPr>
          <a:lstStyle/>
          <a:p>
            <a:r>
              <a:rPr lang="en-US" sz="2400" dirty="0" smtClean="0"/>
              <a:t>"</a:t>
            </a:r>
            <a:r>
              <a:rPr lang="en-US" sz="2400" dirty="0"/>
              <a:t>Once I</a:t>
            </a:r>
            <a:r>
              <a:rPr lang="en-US" sz="2400" dirty="0" smtClean="0"/>
              <a:t> </a:t>
            </a:r>
            <a:r>
              <a:rPr lang="en-US" sz="2400" dirty="0"/>
              <a:t>went on Facebook and all my friends were making fun of me. They said that </a:t>
            </a:r>
            <a:r>
              <a:rPr lang="en-US" sz="2400" dirty="0" smtClean="0"/>
              <a:t>I should </a:t>
            </a:r>
            <a:r>
              <a:rPr lang="en-US" sz="2400" dirty="0"/>
              <a:t>kill myself and no one likes me and stuff like that. I</a:t>
            </a:r>
            <a:r>
              <a:rPr lang="en-US" sz="2400" dirty="0" smtClean="0"/>
              <a:t> </a:t>
            </a:r>
            <a:r>
              <a:rPr lang="en-US" sz="2400" dirty="0"/>
              <a:t>was depressed for a long time. All my 'friends' weren't talking to me and </a:t>
            </a:r>
            <a:r>
              <a:rPr lang="en-US" sz="2400" dirty="0"/>
              <a:t>I</a:t>
            </a:r>
            <a:r>
              <a:rPr lang="en-US" sz="2400" dirty="0" smtClean="0"/>
              <a:t> </a:t>
            </a:r>
            <a:r>
              <a:rPr lang="en-US" sz="2400" dirty="0"/>
              <a:t>didn't know what to do. </a:t>
            </a:r>
            <a:r>
              <a:rPr lang="en-US" sz="2400" dirty="0" smtClean="0"/>
              <a:t>I went </a:t>
            </a:r>
            <a:r>
              <a:rPr lang="en-US" sz="2400" dirty="0"/>
              <a:t>home and thought about suicide but I</a:t>
            </a:r>
            <a:r>
              <a:rPr lang="en-US" sz="2400" dirty="0" smtClean="0"/>
              <a:t> </a:t>
            </a:r>
            <a:r>
              <a:rPr lang="en-US" sz="2400" dirty="0"/>
              <a:t>just couldn't. The principal in my school had found out about this and confronted these kids. They said sorry but they didn't mean it. I've always thought about suicide ever since." </a:t>
            </a:r>
            <a:r>
              <a:rPr lang="el-GR" sz="2400" dirty="0"/>
              <a:t> </a:t>
            </a:r>
            <a:r>
              <a:rPr lang="el-GR" sz="2400" b="1" dirty="0"/>
              <a:t>-</a:t>
            </a:r>
            <a:r>
              <a:rPr lang="el-GR" sz="2000" b="1" dirty="0"/>
              <a:t> 12 </a:t>
            </a:r>
            <a:r>
              <a:rPr lang="el-GR" sz="2000" b="1" dirty="0" err="1"/>
              <a:t>year-old</a:t>
            </a:r>
            <a:r>
              <a:rPr lang="el-GR" sz="2000" b="1" dirty="0"/>
              <a:t> </a:t>
            </a:r>
            <a:r>
              <a:rPr lang="el-GR" sz="2000" b="1" dirty="0" err="1"/>
              <a:t>girl</a:t>
            </a:r>
            <a:r>
              <a:rPr lang="el-GR" sz="2000" b="1" dirty="0"/>
              <a:t> </a:t>
            </a:r>
            <a:endParaRPr lang="en-US" sz="2000" b="1" dirty="0" smtClean="0"/>
          </a:p>
          <a:p>
            <a:pPr marL="0" indent="0">
              <a:buNone/>
            </a:pPr>
            <a:endParaRPr lang="en-US" sz="2000" b="1" dirty="0" smtClean="0"/>
          </a:p>
          <a:p>
            <a:r>
              <a:rPr lang="en-US" sz="2400" dirty="0" smtClean="0"/>
              <a:t>"</a:t>
            </a:r>
            <a:r>
              <a:rPr lang="en-US" sz="2400" dirty="0"/>
              <a:t>Well I always get bullied and I hate it I feel like killing myself sometimes</a:t>
            </a:r>
            <a:r>
              <a:rPr lang="en-US" sz="2400" dirty="0" smtClean="0"/>
              <a:t>."</a:t>
            </a:r>
            <a:r>
              <a:rPr lang="en-US" sz="2400" dirty="0"/>
              <a:t> </a:t>
            </a:r>
            <a:r>
              <a:rPr lang="en-US" sz="2400" b="1" dirty="0"/>
              <a:t>- </a:t>
            </a:r>
            <a:r>
              <a:rPr lang="en-US" sz="2000" b="1" dirty="0"/>
              <a:t>13 year-old girl </a:t>
            </a:r>
            <a:endParaRPr lang="el-GR" sz="2000" dirty="0"/>
          </a:p>
          <a:p>
            <a:endParaRPr lang="el-GR" sz="2400" dirty="0"/>
          </a:p>
          <a:p>
            <a:endParaRPr lang="el-GR" dirty="0"/>
          </a:p>
        </p:txBody>
      </p:sp>
    </p:spTree>
    <p:extLst>
      <p:ext uri="{BB962C8B-B14F-4D97-AF65-F5344CB8AC3E}">
        <p14:creationId xmlns:p14="http://schemas.microsoft.com/office/powerpoint/2010/main" val="677803860"/>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639762"/>
          </a:xfrm>
        </p:spPr>
        <p:txBody>
          <a:bodyPr>
            <a:normAutofit fontScale="90000"/>
          </a:bodyPr>
          <a:lstStyle/>
          <a:p>
            <a:r>
              <a:rPr lang="en-US" dirty="0" smtClean="0"/>
              <a:t>Statistics</a:t>
            </a:r>
            <a:endParaRPr lang="el-GR" dirty="0"/>
          </a:p>
        </p:txBody>
      </p:sp>
      <p:sp>
        <p:nvSpPr>
          <p:cNvPr id="3" name="Content Placeholder 2"/>
          <p:cNvSpPr>
            <a:spLocks noGrp="1"/>
          </p:cNvSpPr>
          <p:nvPr>
            <p:ph idx="1"/>
          </p:nvPr>
        </p:nvSpPr>
        <p:spPr>
          <a:xfrm>
            <a:off x="457200" y="1143000"/>
            <a:ext cx="8229600" cy="5486400"/>
          </a:xfrm>
        </p:spPr>
        <p:txBody>
          <a:bodyPr/>
          <a:lstStyle/>
          <a:p>
            <a:pPr marL="0" lvl="0" indent="0">
              <a:buNone/>
            </a:pPr>
            <a:r>
              <a:rPr lang="en-US" sz="2400" dirty="0" smtClean="0"/>
              <a:t>According to the </a:t>
            </a:r>
            <a:r>
              <a:rPr lang="en-US" sz="2400" dirty="0" err="1" smtClean="0"/>
              <a:t>i</a:t>
            </a:r>
            <a:r>
              <a:rPr lang="en-US" sz="2400" dirty="0" smtClean="0"/>
              <a:t>-safe foundation</a:t>
            </a:r>
          </a:p>
          <a:p>
            <a:pPr marL="0" lvl="0" indent="0">
              <a:buNone/>
            </a:pPr>
            <a:endParaRPr lang="en-US" sz="2400" dirty="0" smtClean="0"/>
          </a:p>
          <a:p>
            <a:pPr lvl="0"/>
            <a:r>
              <a:rPr lang="en-US" sz="2400" dirty="0" smtClean="0"/>
              <a:t>Over </a:t>
            </a:r>
            <a:r>
              <a:rPr lang="en-US" sz="2400" dirty="0"/>
              <a:t>half of adolescents and teens have been bullied online, and about the same number have engaged in cyber bullying.</a:t>
            </a:r>
            <a:endParaRPr lang="el-GR" sz="2400" dirty="0"/>
          </a:p>
          <a:p>
            <a:pPr lvl="0"/>
            <a:r>
              <a:rPr lang="en-US" sz="2400" dirty="0"/>
              <a:t>More than 1 in 3 young people have experienced </a:t>
            </a:r>
            <a:r>
              <a:rPr lang="en-US" sz="2400" dirty="0" smtClean="0"/>
              <a:t>cyber-threats </a:t>
            </a:r>
            <a:r>
              <a:rPr lang="en-US" sz="2400" dirty="0"/>
              <a:t>online.</a:t>
            </a:r>
            <a:endParaRPr lang="el-GR" sz="2400" dirty="0"/>
          </a:p>
          <a:p>
            <a:pPr lvl="0"/>
            <a:r>
              <a:rPr lang="en-US" sz="2400" dirty="0"/>
              <a:t>Over 25 percent of adolescents and teens have been bullied repeatedly through their cell phones or the Internet.</a:t>
            </a:r>
            <a:endParaRPr lang="el-GR" sz="2400" dirty="0"/>
          </a:p>
          <a:p>
            <a:pPr lvl="0"/>
            <a:r>
              <a:rPr lang="en-US" sz="2400" dirty="0" smtClean="0"/>
              <a:t> </a:t>
            </a:r>
            <a:r>
              <a:rPr lang="en-US" sz="2400" dirty="0"/>
              <a:t>O</a:t>
            </a:r>
            <a:r>
              <a:rPr lang="en-US" sz="2400" dirty="0" smtClean="0"/>
              <a:t>ver </a:t>
            </a:r>
            <a:r>
              <a:rPr lang="en-US" sz="2400" dirty="0"/>
              <a:t>half of young people do not tell their parents when cyber bullying occurs.</a:t>
            </a:r>
            <a:endParaRPr lang="el-GR" sz="2400" dirty="0"/>
          </a:p>
          <a:p>
            <a:endParaRPr lang="el-GR" dirty="0"/>
          </a:p>
        </p:txBody>
      </p:sp>
    </p:spTree>
    <p:extLst>
      <p:ext uri="{BB962C8B-B14F-4D97-AF65-F5344CB8AC3E}">
        <p14:creationId xmlns:p14="http://schemas.microsoft.com/office/powerpoint/2010/main" val="233693969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715962"/>
          </a:xfrm>
        </p:spPr>
        <p:txBody>
          <a:bodyPr>
            <a:normAutofit fontScale="90000"/>
          </a:bodyPr>
          <a:lstStyle/>
          <a:p>
            <a:r>
              <a:rPr lang="en-US" dirty="0" smtClean="0"/>
              <a:t>Statistics</a:t>
            </a:r>
            <a:endParaRPr lang="el-GR" dirty="0"/>
          </a:p>
        </p:txBody>
      </p:sp>
      <p:sp>
        <p:nvSpPr>
          <p:cNvPr id="3" name="Content Placeholder 2"/>
          <p:cNvSpPr>
            <a:spLocks noGrp="1"/>
          </p:cNvSpPr>
          <p:nvPr>
            <p:ph idx="1"/>
          </p:nvPr>
        </p:nvSpPr>
        <p:spPr>
          <a:xfrm>
            <a:off x="457200" y="990600"/>
            <a:ext cx="8077200" cy="5638800"/>
          </a:xfrm>
        </p:spPr>
        <p:txBody>
          <a:bodyPr>
            <a:normAutofit fontScale="92500"/>
          </a:bodyPr>
          <a:lstStyle/>
          <a:p>
            <a:pPr marL="0" lvl="0" indent="0">
              <a:buNone/>
            </a:pPr>
            <a:r>
              <a:rPr lang="en-US" sz="2800" dirty="0" smtClean="0"/>
              <a:t>According to the Cyberbullying Research Centre</a:t>
            </a:r>
          </a:p>
          <a:p>
            <a:pPr marL="0" lvl="0" indent="0">
              <a:buNone/>
            </a:pPr>
            <a:endParaRPr lang="en-US" sz="2800" dirty="0" smtClean="0"/>
          </a:p>
          <a:p>
            <a:pPr lvl="0"/>
            <a:r>
              <a:rPr lang="en-US" sz="2400" dirty="0" smtClean="0"/>
              <a:t>Over </a:t>
            </a:r>
            <a:r>
              <a:rPr lang="en-US" sz="2400" dirty="0"/>
              <a:t>80 percent of teens use a cell phone regularly, making it the most popular form of technology and a common medium for cyber bullying</a:t>
            </a:r>
            <a:endParaRPr lang="el-GR" sz="2400" dirty="0"/>
          </a:p>
          <a:p>
            <a:pPr lvl="0"/>
            <a:r>
              <a:rPr lang="en-US" sz="2400" dirty="0"/>
              <a:t>About half of young people have experienced some form of cyber bullying, and 10 to 20 percent experience it regularly</a:t>
            </a:r>
            <a:endParaRPr lang="el-GR" sz="2400" dirty="0"/>
          </a:p>
          <a:p>
            <a:pPr lvl="0"/>
            <a:r>
              <a:rPr lang="en-US" sz="2400" dirty="0"/>
              <a:t>Mean, hurtful comments and spreading rumors are the most common type of cyber bullying</a:t>
            </a:r>
            <a:endParaRPr lang="el-GR" sz="2400" dirty="0"/>
          </a:p>
          <a:p>
            <a:pPr lvl="0"/>
            <a:r>
              <a:rPr lang="en-US" sz="2400" dirty="0"/>
              <a:t>Girls are </a:t>
            </a:r>
            <a:r>
              <a:rPr lang="en-US" sz="2400" dirty="0" smtClean="0"/>
              <a:t>at </a:t>
            </a:r>
            <a:r>
              <a:rPr lang="en-US" sz="2400" dirty="0"/>
              <a:t>as likely as boys to be cyber bullies or their victims</a:t>
            </a:r>
            <a:endParaRPr lang="el-GR" sz="2400" dirty="0"/>
          </a:p>
          <a:p>
            <a:pPr lvl="0"/>
            <a:r>
              <a:rPr lang="en-US" sz="2400" dirty="0"/>
              <a:t>Boys are more likely to be threatened by cyber bullies than girls</a:t>
            </a:r>
            <a:endParaRPr lang="el-GR" sz="2400" dirty="0"/>
          </a:p>
          <a:p>
            <a:pPr lvl="0"/>
            <a:r>
              <a:rPr lang="en-US" sz="2400" dirty="0" smtClean="0"/>
              <a:t>Cyberbullying affects all races</a:t>
            </a:r>
            <a:endParaRPr lang="el-GR" sz="2400" dirty="0"/>
          </a:p>
          <a:p>
            <a:pPr lvl="0"/>
            <a:r>
              <a:rPr lang="en-US" sz="2400" dirty="0"/>
              <a:t>Cyber bullying victims are more likely to have low self esteem and to consider suicide</a:t>
            </a:r>
            <a:endParaRPr lang="el-GR" sz="2400" dirty="0"/>
          </a:p>
          <a:p>
            <a:endParaRPr lang="el-GR" dirty="0"/>
          </a:p>
        </p:txBody>
      </p:sp>
    </p:spTree>
    <p:extLst>
      <p:ext uri="{BB962C8B-B14F-4D97-AF65-F5344CB8AC3E}">
        <p14:creationId xmlns:p14="http://schemas.microsoft.com/office/powerpoint/2010/main" val="947447014"/>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a:bodyPr>
          <a:lstStyle/>
          <a:p>
            <a:r>
              <a:rPr lang="en-US" sz="3200" b="1" dirty="0" smtClean="0"/>
              <a:t>Are you a victim of cyberbullying?</a:t>
            </a:r>
            <a:br>
              <a:rPr lang="en-US" sz="3200" b="1" dirty="0" smtClean="0"/>
            </a:br>
            <a:r>
              <a:rPr lang="en-US" sz="3200" b="1" dirty="0" smtClean="0"/>
              <a:t>Here is what you can do</a:t>
            </a:r>
            <a:endParaRPr lang="el-GR" sz="3200" b="1" dirty="0"/>
          </a:p>
        </p:txBody>
      </p:sp>
      <p:sp>
        <p:nvSpPr>
          <p:cNvPr id="3" name="Content Placeholder 2"/>
          <p:cNvSpPr>
            <a:spLocks noGrp="1"/>
          </p:cNvSpPr>
          <p:nvPr>
            <p:ph idx="1"/>
          </p:nvPr>
        </p:nvSpPr>
        <p:spPr>
          <a:xfrm>
            <a:off x="457200" y="1447800"/>
            <a:ext cx="8229600" cy="5181600"/>
          </a:xfrm>
        </p:spPr>
        <p:txBody>
          <a:bodyPr>
            <a:normAutofit fontScale="62500" lnSpcReduction="20000"/>
          </a:bodyPr>
          <a:lstStyle/>
          <a:p>
            <a:pPr fontAlgn="base"/>
            <a:endParaRPr lang="en-US" b="1" dirty="0" smtClean="0">
              <a:solidFill>
                <a:srgbClr val="002060"/>
              </a:solidFill>
            </a:endParaRPr>
          </a:p>
          <a:p>
            <a:pPr fontAlgn="base"/>
            <a:r>
              <a:rPr lang="en-US" b="1" dirty="0" smtClean="0">
                <a:solidFill>
                  <a:srgbClr val="002060"/>
                </a:solidFill>
              </a:rPr>
              <a:t>Know </a:t>
            </a:r>
            <a:r>
              <a:rPr lang="en-US" b="1" dirty="0">
                <a:solidFill>
                  <a:srgbClr val="002060"/>
                </a:solidFill>
              </a:rPr>
              <a:t>that it’s not your fault</a:t>
            </a:r>
            <a:r>
              <a:rPr lang="en-US" dirty="0">
                <a:solidFill>
                  <a:srgbClr val="002060"/>
                </a:solidFill>
              </a:rPr>
              <a:t>. What people call “bullying” is sometimes an argument between two people. But if someone is repeatedly cruel to you, that’s bullying and you mustn’t blame yourself. No one deserves to be treated cruelly.</a:t>
            </a:r>
          </a:p>
          <a:p>
            <a:pPr fontAlgn="base"/>
            <a:r>
              <a:rPr lang="en-US" b="1" dirty="0">
                <a:solidFill>
                  <a:srgbClr val="002060"/>
                </a:solidFill>
              </a:rPr>
              <a:t>Don’t respond or retaliate</a:t>
            </a:r>
            <a:r>
              <a:rPr lang="en-US" dirty="0">
                <a:solidFill>
                  <a:srgbClr val="002060"/>
                </a:solidFill>
              </a:rPr>
              <a:t>. Sometimes a reaction is exactly what aggressors are looking for because they think it gives them power over you, and you don’t want to empower a bully. As for retaliating, getting back at a bully turns you into one – and can turn one mean act into a chain reaction. </a:t>
            </a:r>
            <a:r>
              <a:rPr lang="en-US" dirty="0" smtClean="0">
                <a:solidFill>
                  <a:srgbClr val="002060"/>
                </a:solidFill>
              </a:rPr>
              <a:t>Remove </a:t>
            </a:r>
            <a:r>
              <a:rPr lang="en-US" dirty="0">
                <a:solidFill>
                  <a:srgbClr val="002060"/>
                </a:solidFill>
              </a:rPr>
              <a:t>yourself from the situation. </a:t>
            </a:r>
            <a:endParaRPr lang="en-US" dirty="0" smtClean="0">
              <a:solidFill>
                <a:srgbClr val="002060"/>
              </a:solidFill>
            </a:endParaRPr>
          </a:p>
          <a:p>
            <a:pPr fontAlgn="base"/>
            <a:r>
              <a:rPr lang="en-US" b="1" dirty="0" smtClean="0">
                <a:solidFill>
                  <a:srgbClr val="002060"/>
                </a:solidFill>
              </a:rPr>
              <a:t>Save </a:t>
            </a:r>
            <a:r>
              <a:rPr lang="en-US" b="1" dirty="0">
                <a:solidFill>
                  <a:srgbClr val="002060"/>
                </a:solidFill>
              </a:rPr>
              <a:t>the evidence</a:t>
            </a:r>
            <a:r>
              <a:rPr lang="en-US" dirty="0">
                <a:solidFill>
                  <a:srgbClr val="002060"/>
                </a:solidFill>
              </a:rPr>
              <a:t>. The only good news about bullying online or on phones is that it can usually be captured, saved, and shown to someone who can help. You can save that evidence in case things escalate. </a:t>
            </a:r>
          </a:p>
          <a:p>
            <a:pPr fontAlgn="base"/>
            <a:r>
              <a:rPr lang="en-US" b="1" dirty="0">
                <a:solidFill>
                  <a:srgbClr val="002060"/>
                </a:solidFill>
              </a:rPr>
              <a:t>Tell the person to stop</a:t>
            </a:r>
            <a:r>
              <a:rPr lang="en-US" dirty="0">
                <a:solidFill>
                  <a:srgbClr val="002060"/>
                </a:solidFill>
              </a:rPr>
              <a:t>. This is completely up to you – don’t do it if you don’t feel totally comfortable doing it, because you need to make your position completely clear that you will not stand for this treatment any more. You may need to practice beforehand with someone you trust, like a parent or good friend.</a:t>
            </a:r>
          </a:p>
          <a:p>
            <a:endParaRPr lang="el-GR" dirty="0"/>
          </a:p>
        </p:txBody>
      </p:sp>
    </p:spTree>
    <p:extLst>
      <p:ext uri="{BB962C8B-B14F-4D97-AF65-F5344CB8AC3E}">
        <p14:creationId xmlns:p14="http://schemas.microsoft.com/office/powerpoint/2010/main" val="1965081617"/>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TotalTime>
  <Words>730</Words>
  <Application>Microsoft Office PowerPoint</Application>
  <PresentationFormat>On-screen Show (4:3)</PresentationFormat>
  <Paragraphs>56</Paragraphs>
  <Slides>13</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Cyberbullying project</vt:lpstr>
      <vt:lpstr>What is cyberbullying</vt:lpstr>
      <vt:lpstr>Cyberbullying can take many forms</vt:lpstr>
      <vt:lpstr>CYBERBULLYING CAN TAKE MANY FORMS</vt:lpstr>
      <vt:lpstr>Cyberbullying stories</vt:lpstr>
      <vt:lpstr>Cyberbullying stories</vt:lpstr>
      <vt:lpstr>Statistics</vt:lpstr>
      <vt:lpstr>Statistics</vt:lpstr>
      <vt:lpstr>Are you a victim of cyberbullying? Here is what you can do</vt:lpstr>
      <vt:lpstr> </vt:lpstr>
      <vt:lpstr>PowerPoint Presentation</vt:lpstr>
      <vt:lpstr>References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Cyberbullying project</dc:title>
  <dc:creator>Aris Economakis</dc:creator>
  <cp:lastModifiedBy>angelique</cp:lastModifiedBy>
  <cp:revision>23</cp:revision>
  <dcterms:created xsi:type="dcterms:W3CDTF">2006-08-16T00:00:00Z</dcterms:created>
  <dcterms:modified xsi:type="dcterms:W3CDTF">2016-12-05T14:16:48Z</dcterms:modified>
</cp:coreProperties>
</file>