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7e74f03d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7e74f03d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7e74f03d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7e74f03d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7e74f03d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7e74f03d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7e74f03d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7e74f03d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7e74f03d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7e74f03d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7e74f03d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7e74f03d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7e74f03d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7e74f03d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7e74f03dc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7e74f03d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7e74f03dc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7e74f03dc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7e74f03dc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7e74f03d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7e74f03d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7e74f03d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7e74f03dc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7e74f03dc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7e74f03dc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7e74f03dc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7e74f03dc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7e74f03dc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7e74f03dc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c7e74f03dc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7e74f03dc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c7e74f03dc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7e74f03dc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c7e74f03dc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7e74f03d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7e74f03d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7e74f03d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7e74f03d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7e74f03d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7e74f03d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7e74f03d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7e74f03d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7e74f03d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7e74f03d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7e74f03d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7e74f03d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7e74f03d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7e74f03d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0000"/>
                </a:solidFill>
              </a:rPr>
              <a:t>     </a:t>
            </a:r>
            <a:r>
              <a:rPr lang="el">
                <a:solidFill>
                  <a:srgbClr val="FF0000"/>
                </a:solidFill>
              </a:rPr>
              <a:t>Η αλφαβήτα με εικόνες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980000"/>
                </a:solidFill>
              </a:rPr>
              <a:t>είναι χοντρός και του αρέσει η λάσπη</a:t>
            </a:r>
            <a:endParaRPr sz="2400">
              <a:solidFill>
                <a:srgbClr val="980000"/>
              </a:solidFill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7856250" y="3934850"/>
            <a:ext cx="993900" cy="9939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/>
              <a:t> </a:t>
            </a:r>
            <a:r>
              <a:rPr b="1" lang="el" sz="6000"/>
              <a:t>Ι</a:t>
            </a:r>
            <a:endParaRPr b="1" sz="6000"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100" y="1325300"/>
            <a:ext cx="2721300" cy="27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F3F3F3"/>
                </a:solidFill>
              </a:rPr>
              <a:t>κάθεται στο κλαδί του δέντρου</a:t>
            </a:r>
            <a:endParaRPr sz="2400">
              <a:solidFill>
                <a:srgbClr val="F3F3F3"/>
              </a:solidFill>
            </a:endParaRPr>
          </a:p>
        </p:txBody>
      </p:sp>
      <p:sp>
        <p:nvSpPr>
          <p:cNvPr id="124" name="Google Shape;124;p23"/>
          <p:cNvSpPr/>
          <p:nvPr/>
        </p:nvSpPr>
        <p:spPr>
          <a:xfrm>
            <a:off x="7620575" y="3660400"/>
            <a:ext cx="1246500" cy="10257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/>
              <a:t> </a:t>
            </a:r>
            <a:r>
              <a:rPr b="1" lang="el" sz="6000">
                <a:solidFill>
                  <a:srgbClr val="FF0000"/>
                </a:solidFill>
              </a:rPr>
              <a:t>Κ</a:t>
            </a:r>
            <a:endParaRPr b="1" sz="6000">
              <a:solidFill>
                <a:srgbClr val="FF0000"/>
              </a:solidFill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675" y="0"/>
            <a:ext cx="2545575" cy="25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Έίναι βασιλιάς……..</a:t>
            </a:r>
            <a:endParaRPr/>
          </a:p>
        </p:txBody>
      </p:sp>
      <p:sp>
        <p:nvSpPr>
          <p:cNvPr id="131" name="Google Shape;131;p24"/>
          <p:cNvSpPr/>
          <p:nvPr/>
        </p:nvSpPr>
        <p:spPr>
          <a:xfrm>
            <a:off x="7462800" y="3549950"/>
            <a:ext cx="1309500" cy="11676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/>
              <a:t> </a:t>
            </a:r>
            <a:r>
              <a:rPr b="1" lang="el" sz="6000">
                <a:solidFill>
                  <a:srgbClr val="274E13"/>
                </a:solidFill>
              </a:rPr>
              <a:t>Λ</a:t>
            </a:r>
            <a:endParaRPr b="1" sz="6000">
              <a:solidFill>
                <a:srgbClr val="274E13"/>
              </a:solidFill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3950" y="1546200"/>
            <a:ext cx="2125149" cy="237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660000"/>
                </a:solidFill>
              </a:rPr>
              <a:t>πετάει</a:t>
            </a:r>
            <a:endParaRPr sz="2400">
              <a:solidFill>
                <a:srgbClr val="660000"/>
              </a:solidFill>
            </a:endParaRPr>
          </a:p>
        </p:txBody>
      </p:sp>
      <p:sp>
        <p:nvSpPr>
          <p:cNvPr id="138" name="Google Shape;138;p25"/>
          <p:cNvSpPr/>
          <p:nvPr/>
        </p:nvSpPr>
        <p:spPr>
          <a:xfrm>
            <a:off x="7147250" y="3534175"/>
            <a:ext cx="1372800" cy="1183200"/>
          </a:xfrm>
          <a:prstGeom prst="roundRect">
            <a:avLst>
              <a:gd fmla="val 16667" name="adj"/>
            </a:avLst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/>
              <a:t> </a:t>
            </a:r>
            <a:r>
              <a:rPr b="1" lang="el" sz="6000"/>
              <a:t>Μ</a:t>
            </a:r>
            <a:endParaRPr b="1" sz="6000"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0200" y="768975"/>
            <a:ext cx="3444376" cy="22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FFE599"/>
                </a:solidFill>
              </a:rPr>
              <a:t>κάνουν παρέα στη Χιονάτη</a:t>
            </a:r>
            <a:endParaRPr sz="2400">
              <a:solidFill>
                <a:srgbClr val="FFE599"/>
              </a:solidFill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7620575" y="3660400"/>
            <a:ext cx="1183200" cy="10572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/>
              <a:t> </a:t>
            </a:r>
            <a:r>
              <a:rPr b="1" lang="el" sz="6000"/>
              <a:t>Ν</a:t>
            </a:r>
            <a:endParaRPr b="1" sz="6000"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9650" y="478525"/>
            <a:ext cx="1938076" cy="226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0000FF"/>
                </a:solidFill>
              </a:rPr>
              <a:t>βοηθούν τον Αι Βασίλη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152" name="Google Shape;152;p27"/>
          <p:cNvSpPr/>
          <p:nvPr/>
        </p:nvSpPr>
        <p:spPr>
          <a:xfrm>
            <a:off x="6957925" y="3755075"/>
            <a:ext cx="1325400" cy="10806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/>
              <a:t> </a:t>
            </a:r>
            <a:r>
              <a:rPr b="1" lang="el" sz="6000"/>
              <a:t>Ξ</a:t>
            </a:r>
            <a:endParaRPr b="1" sz="6000"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754" y="1404200"/>
            <a:ext cx="2074875" cy="2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FFFF00"/>
                </a:solidFill>
              </a:rPr>
              <a:t>μας προστατεύει  απ τον ήλιο και από τη βροχή</a:t>
            </a:r>
            <a:endParaRPr sz="2400">
              <a:solidFill>
                <a:srgbClr val="FFFF00"/>
              </a:solidFill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7604800" y="3549950"/>
            <a:ext cx="930900" cy="9468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>
                <a:solidFill>
                  <a:srgbClr val="990000"/>
                </a:solidFill>
              </a:rPr>
              <a:t>Ο</a:t>
            </a:r>
            <a:endParaRPr b="1" sz="6000">
              <a:solidFill>
                <a:srgbClr val="990000"/>
              </a:solidFill>
            </a:endParaRPr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201" y="1937450"/>
            <a:ext cx="2082700" cy="22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000000"/>
                </a:solidFill>
              </a:rPr>
              <a:t>της αρέσουν τα  λουλούδια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66" name="Google Shape;166;p29"/>
          <p:cNvSpPr/>
          <p:nvPr/>
        </p:nvSpPr>
        <p:spPr>
          <a:xfrm>
            <a:off x="7494375" y="3597300"/>
            <a:ext cx="1278000" cy="11517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/>
              <a:t> </a:t>
            </a:r>
            <a:r>
              <a:rPr b="1" lang="el" sz="6000"/>
              <a:t>Π</a:t>
            </a:r>
            <a:endParaRPr b="1" sz="6000"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9575" y="780350"/>
            <a:ext cx="2955474" cy="258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FFFF00"/>
                </a:solidFill>
              </a:rPr>
              <a:t>είναι μεγάλο και γκρι</a:t>
            </a:r>
            <a:endParaRPr sz="2400">
              <a:solidFill>
                <a:srgbClr val="FFFF00"/>
              </a:solidFill>
            </a:endParaRPr>
          </a:p>
        </p:txBody>
      </p:sp>
      <p:sp>
        <p:nvSpPr>
          <p:cNvPr id="173" name="Google Shape;173;p30"/>
          <p:cNvSpPr/>
          <p:nvPr/>
        </p:nvSpPr>
        <p:spPr>
          <a:xfrm>
            <a:off x="7447025" y="3739300"/>
            <a:ext cx="1356900" cy="10965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/>
              <a:t> </a:t>
            </a:r>
            <a:r>
              <a:rPr b="1" lang="el" sz="6000">
                <a:solidFill>
                  <a:srgbClr val="990000"/>
                </a:solidFill>
              </a:rPr>
              <a:t>Ρ</a:t>
            </a:r>
            <a:endParaRPr b="1" sz="6000">
              <a:solidFill>
                <a:srgbClr val="990000"/>
              </a:solidFill>
            </a:endParaRPr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050" y="2697975"/>
            <a:ext cx="2697950" cy="24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EFEFEF"/>
                </a:solidFill>
              </a:rPr>
              <a:t>μικρό…..γλιστράει</a:t>
            </a:r>
            <a:endParaRPr sz="2400">
              <a:solidFill>
                <a:srgbClr val="EFEFEF"/>
              </a:solidFill>
            </a:endParaRPr>
          </a:p>
        </p:txBody>
      </p:sp>
      <p:sp>
        <p:nvSpPr>
          <p:cNvPr id="180" name="Google Shape;180;p31"/>
          <p:cNvSpPr/>
          <p:nvPr/>
        </p:nvSpPr>
        <p:spPr>
          <a:xfrm>
            <a:off x="7273475" y="3676175"/>
            <a:ext cx="1293900" cy="11595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>
                <a:solidFill>
                  <a:srgbClr val="FFFF00"/>
                </a:solidFill>
              </a:rPr>
              <a:t> </a:t>
            </a:r>
            <a:r>
              <a:rPr b="1" lang="el" sz="6000">
                <a:solidFill>
                  <a:srgbClr val="FFFF00"/>
                </a:solidFill>
              </a:rPr>
              <a:t>Σ</a:t>
            </a:r>
            <a:endParaRPr b="1" sz="6000">
              <a:solidFill>
                <a:srgbClr val="FFFF00"/>
              </a:solidFill>
            </a:endParaRPr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3925" y="1982600"/>
            <a:ext cx="259080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FFFF"/>
                </a:solidFill>
              </a:rPr>
              <a:t>Τι κρύβεται πίσω από το δέντρο;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6784375" y="2413975"/>
            <a:ext cx="1593600" cy="12306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4800"/>
              <a:t>  </a:t>
            </a:r>
            <a:r>
              <a:rPr b="1" lang="el" sz="6000">
                <a:solidFill>
                  <a:srgbClr val="FFFF00"/>
                </a:solidFill>
              </a:rPr>
              <a:t>Α</a:t>
            </a:r>
            <a:endParaRPr b="1" sz="6000">
              <a:solidFill>
                <a:srgbClr val="FFFF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025" y="2240428"/>
            <a:ext cx="2556650" cy="21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/>
              <a:t>άγριο…..</a:t>
            </a:r>
            <a:endParaRPr sz="2400"/>
          </a:p>
        </p:txBody>
      </p:sp>
      <p:sp>
        <p:nvSpPr>
          <p:cNvPr id="187" name="Google Shape;187;p32"/>
          <p:cNvSpPr/>
          <p:nvPr/>
        </p:nvSpPr>
        <p:spPr>
          <a:xfrm>
            <a:off x="7320800" y="3865525"/>
            <a:ext cx="1230600" cy="11517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>
                <a:solidFill>
                  <a:srgbClr val="0000FF"/>
                </a:solidFill>
              </a:rPr>
              <a:t> </a:t>
            </a:r>
            <a:r>
              <a:rPr b="1" lang="el" sz="6000">
                <a:solidFill>
                  <a:srgbClr val="0000FF"/>
                </a:solidFill>
              </a:rPr>
              <a:t>Τ</a:t>
            </a:r>
            <a:endParaRPr b="1" sz="6000">
              <a:solidFill>
                <a:srgbClr val="0000FF"/>
              </a:solidFill>
            </a:endParaRPr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400" y="2690627"/>
            <a:ext cx="3046276" cy="2326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0C343D"/>
                </a:solidFill>
              </a:rPr>
              <a:t>έχει ποντίκι</a:t>
            </a:r>
            <a:endParaRPr sz="2400">
              <a:solidFill>
                <a:srgbClr val="0C343D"/>
              </a:solidFill>
            </a:endParaRPr>
          </a:p>
        </p:txBody>
      </p:sp>
      <p:sp>
        <p:nvSpPr>
          <p:cNvPr id="194" name="Google Shape;194;p33"/>
          <p:cNvSpPr/>
          <p:nvPr/>
        </p:nvSpPr>
        <p:spPr>
          <a:xfrm>
            <a:off x="7667925" y="3644625"/>
            <a:ext cx="1230600" cy="11991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/>
              <a:t> </a:t>
            </a:r>
            <a:r>
              <a:rPr b="1" lang="el" sz="6000">
                <a:solidFill>
                  <a:srgbClr val="B7B7B7"/>
                </a:solidFill>
              </a:rPr>
              <a:t>Υ</a:t>
            </a:r>
            <a:endParaRPr b="1" sz="6000">
              <a:solidFill>
                <a:srgbClr val="B7B7B7"/>
              </a:solidFill>
            </a:endParaRPr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578" y="1188525"/>
            <a:ext cx="3027576" cy="276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741B47"/>
                </a:solidFill>
              </a:rPr>
              <a:t>φρούτο της άνοιξης</a:t>
            </a:r>
            <a:endParaRPr sz="2400">
              <a:solidFill>
                <a:srgbClr val="741B47"/>
              </a:solidFill>
            </a:endParaRPr>
          </a:p>
        </p:txBody>
      </p:sp>
      <p:sp>
        <p:nvSpPr>
          <p:cNvPr id="201" name="Google Shape;201;p34"/>
          <p:cNvSpPr/>
          <p:nvPr/>
        </p:nvSpPr>
        <p:spPr>
          <a:xfrm>
            <a:off x="7636350" y="3565750"/>
            <a:ext cx="1199100" cy="9624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>
                <a:solidFill>
                  <a:srgbClr val="CC0000"/>
                </a:solidFill>
              </a:rPr>
              <a:t> </a:t>
            </a:r>
            <a:r>
              <a:rPr b="1" lang="el" sz="6000">
                <a:solidFill>
                  <a:srgbClr val="CC0000"/>
                </a:solidFill>
              </a:rPr>
              <a:t>Φ</a:t>
            </a:r>
            <a:endParaRPr b="1" sz="6000">
              <a:solidFill>
                <a:srgbClr val="CC0000"/>
              </a:solidFill>
            </a:endParaRPr>
          </a:p>
        </p:txBody>
      </p:sp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350" y="1177950"/>
            <a:ext cx="2545574" cy="254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FFFF00"/>
                </a:solidFill>
              </a:rPr>
              <a:t>προχωράει αργά…..</a:t>
            </a:r>
            <a:endParaRPr sz="2400">
              <a:solidFill>
                <a:srgbClr val="FFFF00"/>
              </a:solidFill>
            </a:endParaRPr>
          </a:p>
        </p:txBody>
      </p:sp>
      <p:sp>
        <p:nvSpPr>
          <p:cNvPr id="208" name="Google Shape;208;p35"/>
          <p:cNvSpPr/>
          <p:nvPr/>
        </p:nvSpPr>
        <p:spPr>
          <a:xfrm>
            <a:off x="7399700" y="3691950"/>
            <a:ext cx="1278000" cy="9624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</a:t>
            </a:r>
            <a:r>
              <a:rPr b="1" lang="el" sz="6000"/>
              <a:t>Χ</a:t>
            </a:r>
            <a:endParaRPr b="1" sz="6000"/>
          </a:p>
        </p:txBody>
      </p:sp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388" y="2503275"/>
            <a:ext cx="2943225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FFFF00"/>
                </a:solidFill>
              </a:rPr>
              <a:t>στη στεριά δε ζει</a:t>
            </a:r>
            <a:endParaRPr sz="2400">
              <a:solidFill>
                <a:srgbClr val="FFFF00"/>
              </a:solidFill>
            </a:endParaRPr>
          </a:p>
        </p:txBody>
      </p:sp>
      <p:sp>
        <p:nvSpPr>
          <p:cNvPr id="215" name="Google Shape;215;p36"/>
          <p:cNvSpPr/>
          <p:nvPr/>
        </p:nvSpPr>
        <p:spPr>
          <a:xfrm>
            <a:off x="7178800" y="3549950"/>
            <a:ext cx="1372800" cy="1151700"/>
          </a:xfrm>
          <a:prstGeom prst="roundRect">
            <a:avLst>
              <a:gd fmla="val 16667" name="adj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>
                <a:solidFill>
                  <a:srgbClr val="00FF00"/>
                </a:solidFill>
              </a:rPr>
              <a:t> </a:t>
            </a:r>
            <a:r>
              <a:rPr b="1" lang="el" sz="6000">
                <a:solidFill>
                  <a:srgbClr val="00FF00"/>
                </a:solidFill>
              </a:rPr>
              <a:t>Ψ</a:t>
            </a:r>
            <a:endParaRPr b="1" sz="6000">
              <a:solidFill>
                <a:srgbClr val="00FF00"/>
              </a:solidFill>
            </a:endParaRPr>
          </a:p>
        </p:txBody>
      </p:sp>
      <p:pic>
        <p:nvPicPr>
          <p:cNvPr id="216" name="Google Shape;2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0188" y="1367275"/>
            <a:ext cx="3043625" cy="22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έχει λεπτά…..</a:t>
            </a:r>
            <a:endParaRPr/>
          </a:p>
        </p:txBody>
      </p:sp>
      <p:sp>
        <p:nvSpPr>
          <p:cNvPr id="222" name="Google Shape;222;p37"/>
          <p:cNvSpPr/>
          <p:nvPr/>
        </p:nvSpPr>
        <p:spPr>
          <a:xfrm>
            <a:off x="7257700" y="3471075"/>
            <a:ext cx="1341000" cy="11517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/>
              <a:t> </a:t>
            </a:r>
            <a:r>
              <a:rPr b="1" lang="el" sz="6000">
                <a:solidFill>
                  <a:srgbClr val="FF0000"/>
                </a:solidFill>
              </a:rPr>
              <a:t>Ω</a:t>
            </a:r>
            <a:endParaRPr b="1" sz="6000">
              <a:solidFill>
                <a:srgbClr val="FF0000"/>
              </a:solidFill>
            </a:endParaRPr>
          </a:p>
        </p:txBody>
      </p:sp>
      <p:pic>
        <p:nvPicPr>
          <p:cNvPr id="223" name="Google Shape;2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350" y="1248950"/>
            <a:ext cx="2148724" cy="171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9900"/>
                </a:solidFill>
              </a:rPr>
              <a:t>είναι μικρό και πράσινο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7431250" y="2792625"/>
            <a:ext cx="1309500" cy="11991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/>
              <a:t> </a:t>
            </a:r>
            <a:r>
              <a:rPr b="1" lang="el" sz="6000">
                <a:solidFill>
                  <a:srgbClr val="3D85C6"/>
                </a:solidFill>
              </a:rPr>
              <a:t>Β</a:t>
            </a:r>
            <a:endParaRPr b="1" sz="6000">
              <a:solidFill>
                <a:srgbClr val="3D85C6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800" y="1767100"/>
            <a:ext cx="2821600" cy="22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2776850" y="599550"/>
            <a:ext cx="550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FFFF00"/>
                </a:solidFill>
              </a:rPr>
              <a:t>ξέφυγε από τη φάρμα</a:t>
            </a:r>
            <a:endParaRPr sz="2400">
              <a:solidFill>
                <a:srgbClr val="FFFF00"/>
              </a:solidFill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7431250" y="2855750"/>
            <a:ext cx="1199100" cy="12621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>
                <a:solidFill>
                  <a:srgbClr val="FFFF00"/>
                </a:solidFill>
              </a:rPr>
              <a:t> </a:t>
            </a:r>
            <a:r>
              <a:rPr b="1" lang="el" sz="6000">
                <a:solidFill>
                  <a:srgbClr val="FFFF00"/>
                </a:solidFill>
              </a:rPr>
              <a:t>Γ</a:t>
            </a:r>
            <a:endParaRPr b="1" sz="6000">
              <a:solidFill>
                <a:srgbClr val="FFFF00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500" y="1694050"/>
            <a:ext cx="3085450" cy="266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FF0000"/>
                </a:solidFill>
              </a:rPr>
              <a:t>                     </a:t>
            </a:r>
            <a:r>
              <a:rPr lang="el" sz="3000">
                <a:solidFill>
                  <a:srgbClr val="FF0000"/>
                </a:solidFill>
              </a:rPr>
              <a:t>Βγάζει φωτιές….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7383925" y="3755075"/>
            <a:ext cx="1309500" cy="12150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/>
              <a:t> </a:t>
            </a:r>
            <a:r>
              <a:rPr b="1" lang="el" sz="6000"/>
              <a:t>Δ</a:t>
            </a:r>
            <a:endParaRPr b="1" sz="60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1775" y="1925100"/>
            <a:ext cx="238125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FF00"/>
                </a:solidFill>
              </a:rPr>
              <a:t>Είναι μεγάλος και ζει στη ζούγκλα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89" name="Google Shape;89;p18"/>
          <p:cNvSpPr/>
          <p:nvPr/>
        </p:nvSpPr>
        <p:spPr>
          <a:xfrm>
            <a:off x="7386225" y="3451375"/>
            <a:ext cx="1275900" cy="1101300"/>
          </a:xfrm>
          <a:prstGeom prst="roundRect">
            <a:avLst>
              <a:gd fmla="val 16667" name="adj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/>
              <a:t> </a:t>
            </a:r>
            <a:r>
              <a:rPr b="1" lang="el" sz="6000"/>
              <a:t>Ε</a:t>
            </a:r>
            <a:endParaRPr b="1" sz="6000"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2125" y="2060425"/>
            <a:ext cx="2488375" cy="23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FFFFFF"/>
                </a:solidFill>
              </a:rPr>
              <a:t>μοιάζει μ</a:t>
            </a:r>
            <a:r>
              <a:rPr lang="el" sz="2400">
                <a:solidFill>
                  <a:srgbClr val="FFFFFF"/>
                </a:solidFill>
              </a:rPr>
              <a:t>ε άλογο αλλά δεν είναι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96" name="Google Shape;96;p19"/>
          <p:cNvSpPr/>
          <p:nvPr/>
        </p:nvSpPr>
        <p:spPr>
          <a:xfrm>
            <a:off x="7614525" y="3397675"/>
            <a:ext cx="1289100" cy="11013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/>
              <a:t> </a:t>
            </a:r>
            <a:r>
              <a:rPr b="1" lang="el" sz="6000">
                <a:solidFill>
                  <a:srgbClr val="38761D"/>
                </a:solidFill>
              </a:rPr>
              <a:t>Ζ</a:t>
            </a:r>
            <a:endParaRPr b="1" sz="6000">
              <a:solidFill>
                <a:srgbClr val="38761D"/>
              </a:solidFill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8000" y="1839850"/>
            <a:ext cx="2547200" cy="25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FFFFFF"/>
                </a:solidFill>
              </a:rPr>
              <a:t>βοηθάει τα φυτά να μεγαλώσουν</a:t>
            </a:r>
            <a:r>
              <a:rPr lang="el" sz="2400">
                <a:solidFill>
                  <a:srgbClr val="FFFFFF"/>
                </a:solidFill>
              </a:rPr>
              <a:t>….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7090775" y="3679675"/>
            <a:ext cx="1275900" cy="9939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6000">
                <a:solidFill>
                  <a:srgbClr val="FFFF00"/>
                </a:solidFill>
              </a:rPr>
              <a:t> </a:t>
            </a:r>
            <a:r>
              <a:rPr lang="el" sz="6000">
                <a:solidFill>
                  <a:srgbClr val="FFFF00"/>
                </a:solidFill>
              </a:rPr>
              <a:t>Η</a:t>
            </a:r>
            <a:endParaRPr sz="6000">
              <a:solidFill>
                <a:srgbClr val="FFFF00"/>
              </a:solidFill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8181" y="1099075"/>
            <a:ext cx="2287875" cy="21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FF0000"/>
                </a:solidFill>
              </a:rPr>
              <a:t>είναι πράσινος και φουντωτός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7466800" y="3518525"/>
            <a:ext cx="1356300" cy="11013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6000">
                <a:solidFill>
                  <a:schemeClr val="accent1"/>
                </a:solidFill>
              </a:rPr>
              <a:t> </a:t>
            </a:r>
            <a:r>
              <a:rPr b="1" lang="el" sz="6000">
                <a:solidFill>
                  <a:schemeClr val="accent1"/>
                </a:solidFill>
              </a:rPr>
              <a:t>Θ</a:t>
            </a:r>
            <a:endParaRPr b="1" sz="6000">
              <a:solidFill>
                <a:schemeClr val="accent1"/>
              </a:solidFill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2250" y="2175575"/>
            <a:ext cx="2472574" cy="19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