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7" r:id="rId8"/>
    <p:sldId id="265" r:id="rId9"/>
    <p:sldId id="262" r:id="rId10"/>
    <p:sldId id="263" r:id="rId11"/>
    <p:sldId id="264" r:id="rId12"/>
    <p:sldId id="266" r:id="rId13"/>
    <p:sldId id="268" r:id="rId14"/>
    <p:sldId id="269" r:id="rId15"/>
    <p:sldId id="270" r:id="rId16"/>
    <p:sldId id="271" r:id="rId17"/>
    <p:sldId id="272" r:id="rId18"/>
    <p:sldId id="276" r:id="rId19"/>
    <p:sldId id="273" r:id="rId20"/>
    <p:sldId id="274" r:id="rId21"/>
    <p:sldId id="275"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99FAACE5-9B4A-44E5-8EAA-5156583023C7}" type="datetimeFigureOut">
              <a:rPr lang="el-GR" smtClean="0"/>
              <a:t>22/12/2018</a:t>
            </a:fld>
            <a:endParaRPr lang="el-G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l-G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F9CD99A-CAA7-4F38-B78A-C0B9E1FBC32D}"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FAACE5-9B4A-44E5-8EAA-5156583023C7}" type="datetimeFigureOut">
              <a:rPr lang="el-GR" smtClean="0"/>
              <a:t>22/12/2018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9CD99A-CAA7-4F38-B78A-C0B9E1FBC32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FAACE5-9B4A-44E5-8EAA-5156583023C7}" type="datetimeFigureOut">
              <a:rPr lang="el-GR" smtClean="0"/>
              <a:t>22/12/2018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9CD99A-CAA7-4F38-B78A-C0B9E1FBC32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99FAACE5-9B4A-44E5-8EAA-5156583023C7}" type="datetimeFigureOut">
              <a:rPr lang="el-GR" smtClean="0"/>
              <a:t>22/12/2018</a:t>
            </a:fld>
            <a:endParaRPr lang="el-GR"/>
          </a:p>
        </p:txBody>
      </p:sp>
      <p:sp>
        <p:nvSpPr>
          <p:cNvPr id="9" name="Slide Number Placeholder 8"/>
          <p:cNvSpPr>
            <a:spLocks noGrp="1"/>
          </p:cNvSpPr>
          <p:nvPr>
            <p:ph type="sldNum" sz="quarter" idx="15"/>
          </p:nvPr>
        </p:nvSpPr>
        <p:spPr/>
        <p:txBody>
          <a:bodyPr rtlCol="0"/>
          <a:lstStyle/>
          <a:p>
            <a:fld id="{2F9CD99A-CAA7-4F38-B78A-C0B9E1FBC32D}" type="slidenum">
              <a:rPr lang="el-GR" smtClean="0"/>
              <a:t>‹#›</a:t>
            </a:fld>
            <a:endParaRPr lang="el-GR"/>
          </a:p>
        </p:txBody>
      </p:sp>
      <p:sp>
        <p:nvSpPr>
          <p:cNvPr id="10" name="Footer Placeholder 9"/>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9FAACE5-9B4A-44E5-8EAA-5156583023C7}" type="datetimeFigureOut">
              <a:rPr lang="el-GR" smtClean="0"/>
              <a:t>22/12/2018</a:t>
            </a:fld>
            <a:endParaRPr lang="el-G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l-G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F9CD99A-CAA7-4F38-B78A-C0B9E1FBC32D}"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9FAACE5-9B4A-44E5-8EAA-5156583023C7}" type="datetimeFigureOut">
              <a:rPr lang="el-GR" smtClean="0"/>
              <a:t>22/12/2018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9CD99A-CAA7-4F38-B78A-C0B9E1FBC32D}" type="slidenum">
              <a:rPr lang="el-GR" smtClean="0"/>
              <a:t>‹#›</a:t>
            </a:fld>
            <a:endParaRPr lang="el-G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9FAACE5-9B4A-44E5-8EAA-5156583023C7}" type="datetimeFigureOut">
              <a:rPr lang="el-GR" smtClean="0"/>
              <a:t>22/12/2018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F9CD99A-CAA7-4F38-B78A-C0B9E1FBC32D}" type="slidenum">
              <a:rPr lang="el-GR" smtClean="0"/>
              <a:t>‹#›</a:t>
            </a:fld>
            <a:endParaRPr lang="el-G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9FAACE5-9B4A-44E5-8EAA-5156583023C7}" type="datetimeFigureOut">
              <a:rPr lang="el-GR" smtClean="0"/>
              <a:t>22/12/2018</a:t>
            </a:fld>
            <a:endParaRPr lang="el-GR"/>
          </a:p>
        </p:txBody>
      </p:sp>
      <p:sp>
        <p:nvSpPr>
          <p:cNvPr id="7" name="Slide Number Placeholder 6"/>
          <p:cNvSpPr>
            <a:spLocks noGrp="1"/>
          </p:cNvSpPr>
          <p:nvPr>
            <p:ph type="sldNum" sz="quarter" idx="11"/>
          </p:nvPr>
        </p:nvSpPr>
        <p:spPr/>
        <p:txBody>
          <a:bodyPr rtlCol="0"/>
          <a:lstStyle/>
          <a:p>
            <a:fld id="{2F9CD99A-CAA7-4F38-B78A-C0B9E1FBC32D}" type="slidenum">
              <a:rPr lang="el-GR" smtClean="0"/>
              <a:t>‹#›</a:t>
            </a:fld>
            <a:endParaRPr lang="el-GR"/>
          </a:p>
        </p:txBody>
      </p:sp>
      <p:sp>
        <p:nvSpPr>
          <p:cNvPr id="8" name="Footer Placeholder 7"/>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AACE5-9B4A-44E5-8EAA-5156583023C7}" type="datetimeFigureOut">
              <a:rPr lang="el-GR" smtClean="0"/>
              <a:t>22/12/2018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F9CD99A-CAA7-4F38-B78A-C0B9E1FBC32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99FAACE5-9B4A-44E5-8EAA-5156583023C7}" type="datetimeFigureOut">
              <a:rPr lang="el-GR" smtClean="0"/>
              <a:t>22/12/2018</a:t>
            </a:fld>
            <a:endParaRPr lang="el-GR"/>
          </a:p>
        </p:txBody>
      </p:sp>
      <p:sp>
        <p:nvSpPr>
          <p:cNvPr id="22" name="Slide Number Placeholder 21"/>
          <p:cNvSpPr>
            <a:spLocks noGrp="1"/>
          </p:cNvSpPr>
          <p:nvPr>
            <p:ph type="sldNum" sz="quarter" idx="15"/>
          </p:nvPr>
        </p:nvSpPr>
        <p:spPr/>
        <p:txBody>
          <a:bodyPr rtlCol="0"/>
          <a:lstStyle/>
          <a:p>
            <a:fld id="{2F9CD99A-CAA7-4F38-B78A-C0B9E1FBC32D}" type="slidenum">
              <a:rPr lang="el-GR" smtClean="0"/>
              <a:t>‹#›</a:t>
            </a:fld>
            <a:endParaRPr lang="el-GR"/>
          </a:p>
        </p:txBody>
      </p:sp>
      <p:sp>
        <p:nvSpPr>
          <p:cNvPr id="23" name="Footer Placeholder 22"/>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9FAACE5-9B4A-44E5-8EAA-5156583023C7}" type="datetimeFigureOut">
              <a:rPr lang="el-GR" smtClean="0"/>
              <a:t>22/12/2018</a:t>
            </a:fld>
            <a:endParaRPr lang="el-GR"/>
          </a:p>
        </p:txBody>
      </p:sp>
      <p:sp>
        <p:nvSpPr>
          <p:cNvPr id="18" name="Slide Number Placeholder 17"/>
          <p:cNvSpPr>
            <a:spLocks noGrp="1"/>
          </p:cNvSpPr>
          <p:nvPr>
            <p:ph type="sldNum" sz="quarter" idx="11"/>
          </p:nvPr>
        </p:nvSpPr>
        <p:spPr/>
        <p:txBody>
          <a:bodyPr rtlCol="0"/>
          <a:lstStyle/>
          <a:p>
            <a:fld id="{2F9CD99A-CAA7-4F38-B78A-C0B9E1FBC32D}" type="slidenum">
              <a:rPr lang="el-GR" smtClean="0"/>
              <a:t>‹#›</a:t>
            </a:fld>
            <a:endParaRPr lang="el-GR"/>
          </a:p>
        </p:txBody>
      </p:sp>
      <p:sp>
        <p:nvSpPr>
          <p:cNvPr id="21" name="Footer Placeholder 20"/>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9FAACE5-9B4A-44E5-8EAA-5156583023C7}" type="datetimeFigureOut">
              <a:rPr lang="el-GR" smtClean="0"/>
              <a:t>22/12/2018</a:t>
            </a:fld>
            <a:endParaRPr lang="el-G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F9CD99A-CAA7-4F38-B78A-C0B9E1FBC32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youtube.com/watch?v=JH9jCaHWkh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4RW7Dnnt5Y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Η ΦΥΣΙΚΗ ΤΟΥ ΑΗ-ΒΑΣΙΛΗ</a:t>
            </a:r>
          </a:p>
        </p:txBody>
      </p:sp>
      <p:sp>
        <p:nvSpPr>
          <p:cNvPr id="3" name="Subtitle 2"/>
          <p:cNvSpPr>
            <a:spLocks noGrp="1"/>
          </p:cNvSpPr>
          <p:nvPr>
            <p:ph type="subTitle" idx="1"/>
          </p:nvPr>
        </p:nvSpPr>
        <p:spPr/>
        <p:txBody>
          <a:bodyPr vert="horz" anchor="t">
            <a:normAutofit/>
          </a:bodyPr>
          <a:lstStyle/>
          <a:p>
            <a:pPr algn="ctr"/>
            <a:r>
              <a:rPr lang="el-GR" dirty="0"/>
              <a:t>Ε. </a:t>
            </a:r>
            <a:r>
              <a:rPr lang="el-GR" dirty="0" err="1"/>
              <a:t>Χανιωτάκης</a:t>
            </a:r>
            <a:r>
              <a:rPr lang="el-GR" dirty="0"/>
              <a:t>,</a:t>
            </a:r>
            <a:br>
              <a:rPr lang="el-GR" dirty="0"/>
            </a:br>
            <a:r>
              <a:rPr lang="el-GR" dirty="0"/>
              <a:t>Φυσικός</a:t>
            </a:r>
            <a:br>
              <a:rPr lang="el-GR" dirty="0"/>
            </a:br>
            <a:endParaRPr lang="el-GR" dirty="0"/>
          </a:p>
        </p:txBody>
      </p:sp>
      <p:pic>
        <p:nvPicPr>
          <p:cNvPr id="1026" name="Picture 2" descr="Î ÎµÎ¹ÎºÏÎ½Î± Î¯ÏÏÏ ÏÎµÏÎ¹Î­ÏÎµÎ¹: Î­Î½Î± Î® ÏÎµÏÎ¹ÏÏÏÏÎµÏÎ± Î¬ÏÎ¿Î¼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16632"/>
            <a:ext cx="2837156" cy="437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9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Ποσο χρονο εχει για να επισκεφθει ολα αυτα τα σπιτια;</a:t>
            </a:r>
          </a:p>
        </p:txBody>
      </p:sp>
      <p:pic>
        <p:nvPicPr>
          <p:cNvPr id="3074" name="Picture 2" descr="https://www.chemistryviews.org/SpringboardWebApp/userfiles/chem/image/2012/2012_November/Santa/Santas_journe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484784"/>
            <a:ext cx="8470971"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18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Ποσα σπιτια επισκεπτεται ο αη βασιλησ καθε δευτερολεπτο;</a:t>
            </a:r>
          </a:p>
        </p:txBody>
      </p:sp>
      <p:sp>
        <p:nvSpPr>
          <p:cNvPr id="3" name="Content Placeholder 2"/>
          <p:cNvSpPr>
            <a:spLocks noGrp="1"/>
          </p:cNvSpPr>
          <p:nvPr>
            <p:ph sz="quarter" idx="1"/>
          </p:nvPr>
        </p:nvSpPr>
        <p:spPr>
          <a:xfrm>
            <a:off x="827584" y="1600200"/>
            <a:ext cx="7416824" cy="4873752"/>
          </a:xfrm>
        </p:spPr>
        <p:txBody>
          <a:bodyPr>
            <a:normAutofit/>
          </a:bodyPr>
          <a:lstStyle/>
          <a:p>
            <a:r>
              <a:rPr lang="el-GR" dirty="0"/>
              <a:t>Ο Άγιος Βασίλης έχει στη διάθεσή του 31 ώρες (116,000 δευτερόλεπτα) για να επισκευθεί 385,000,000 σπίτια.</a:t>
            </a:r>
            <a:br>
              <a:rPr lang="el-GR" dirty="0"/>
            </a:br>
            <a:endParaRPr lang="el-GR" dirty="0"/>
          </a:p>
          <a:p>
            <a:r>
              <a:rPr lang="el-GR" dirty="0"/>
              <a:t>Αν διαιρέσω 385,000,000/116,000,000</a:t>
            </a:r>
            <a:br>
              <a:rPr lang="el-GR" dirty="0"/>
            </a:br>
            <a:r>
              <a:rPr lang="el-GR" dirty="0"/>
              <a:t>βρίσκω οτι ο Άγιος Βασίλης πρέπει να κάνει </a:t>
            </a:r>
            <a:r>
              <a:rPr lang="el-GR" b="1" dirty="0">
                <a:solidFill>
                  <a:srgbClr val="00B050"/>
                </a:solidFill>
              </a:rPr>
              <a:t>3333 επισκέψεις το δευτερόλεπτο. </a:t>
            </a:r>
            <a:br>
              <a:rPr lang="el-GR" b="1" dirty="0">
                <a:solidFill>
                  <a:srgbClr val="00B050"/>
                </a:solidFill>
              </a:rPr>
            </a:br>
            <a:endParaRPr lang="el-GR" b="1" dirty="0">
              <a:solidFill>
                <a:srgbClr val="00B050"/>
              </a:solidFill>
            </a:endParaRPr>
          </a:p>
          <a:p>
            <a:r>
              <a:rPr lang="el-GR" dirty="0"/>
              <a:t>Αλλιώς: ο χρόνος που έχει ο Αη Βασίλης ανάμεσα σε δυο σπίτια είναι </a:t>
            </a:r>
            <a:r>
              <a:rPr lang="el-GR" b="1" dirty="0">
                <a:solidFill>
                  <a:srgbClr val="00B050"/>
                </a:solidFill>
              </a:rPr>
              <a:t>0,3 χιλιοστά του δευτερολέπτου!!!!</a:t>
            </a:r>
            <a:endParaRPr lang="el-GR" b="1" dirty="0"/>
          </a:p>
        </p:txBody>
      </p:sp>
      <p:sp>
        <p:nvSpPr>
          <p:cNvPr id="4" name="Rectangle 3"/>
          <p:cNvSpPr/>
          <p:nvPr/>
        </p:nvSpPr>
        <p:spPr>
          <a:xfrm>
            <a:off x="395536" y="1484784"/>
            <a:ext cx="8280920"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Σκεφτείτε: Ο Άγιος Βασίλης μέσα σε 0,3 χιλιοστά του δευτερολέπτου πρέπει: </a:t>
            </a:r>
            <a:br>
              <a:rPr lang="el-GR" sz="2400" dirty="0"/>
            </a:br>
            <a:r>
              <a:rPr lang="el-GR" sz="2400" dirty="0"/>
              <a:t>1. Να ξεκινήσει το έλκηθρο, </a:t>
            </a:r>
            <a:br>
              <a:rPr lang="el-GR" sz="2400" dirty="0"/>
            </a:br>
            <a:r>
              <a:rPr lang="el-GR" sz="2400" dirty="0"/>
              <a:t>2. Να ταξιδέψει την απόσταση ανάμεσα σε 2 σπίτια, </a:t>
            </a:r>
            <a:br>
              <a:rPr lang="el-GR" sz="2400" dirty="0"/>
            </a:br>
            <a:r>
              <a:rPr lang="el-GR" sz="2400" dirty="0"/>
              <a:t>3. Να σταματήσει το έλκηθρο. </a:t>
            </a:r>
            <a:br>
              <a:rPr lang="el-GR" sz="2400" dirty="0"/>
            </a:br>
            <a:r>
              <a:rPr lang="el-GR" sz="2400" dirty="0"/>
              <a:t>4. Να μπεί στο επόμενο σπίτι, </a:t>
            </a:r>
            <a:br>
              <a:rPr lang="el-GR" sz="2400" dirty="0"/>
            </a:br>
            <a:r>
              <a:rPr lang="el-GR" sz="2400" dirty="0"/>
              <a:t>5. Να αφήσει τα δώρα,</a:t>
            </a:r>
            <a:br>
              <a:rPr lang="el-GR" sz="2400" dirty="0"/>
            </a:br>
            <a:r>
              <a:rPr lang="el-GR" sz="2400" dirty="0"/>
              <a:t> 6. Να φάει ό,τι του έχουν αφήσει δίπλα απο το δέντρο (γάλα και μπισκότα), </a:t>
            </a:r>
            <a:br>
              <a:rPr lang="el-GR" sz="2400" dirty="0"/>
            </a:br>
            <a:r>
              <a:rPr lang="el-GR" sz="2400" dirty="0"/>
              <a:t>7. Να ξαναμπεί στο έλκηθρο!! </a:t>
            </a:r>
          </a:p>
        </p:txBody>
      </p:sp>
    </p:spTree>
    <p:extLst>
      <p:ext uri="{BB962C8B-B14F-4D97-AF65-F5344CB8AC3E}">
        <p14:creationId xmlns:p14="http://schemas.microsoft.com/office/powerpoint/2010/main" val="381212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850106"/>
          </a:xfrm>
        </p:spPr>
        <p:txBody>
          <a:bodyPr/>
          <a:lstStyle/>
          <a:p>
            <a:r>
              <a:rPr lang="el-GR" dirty="0"/>
              <a:t>Με ποση ταχυτητα τρεχει το ελκηθρο του;</a:t>
            </a:r>
          </a:p>
        </p:txBody>
      </p:sp>
      <p:sp>
        <p:nvSpPr>
          <p:cNvPr id="3" name="Content Placeholder 2"/>
          <p:cNvSpPr>
            <a:spLocks noGrp="1"/>
          </p:cNvSpPr>
          <p:nvPr>
            <p:ph sz="quarter" idx="1"/>
          </p:nvPr>
        </p:nvSpPr>
        <p:spPr>
          <a:xfrm>
            <a:off x="4427984" y="1412776"/>
            <a:ext cx="4248472" cy="4873752"/>
          </a:xfrm>
        </p:spPr>
        <p:txBody>
          <a:bodyPr/>
          <a:lstStyle/>
          <a:p>
            <a:r>
              <a:rPr lang="el-GR" dirty="0"/>
              <a:t>Ας υποθέσουμε οτι τα σπίτια που επισκέπτεται ο Άγιος Βασίλης είναι ομοιόμορφα κατανεμημένα στην κατοικήσιμη Γη.</a:t>
            </a:r>
          </a:p>
        </p:txBody>
      </p:sp>
      <p:pic>
        <p:nvPicPr>
          <p:cNvPr id="6146" name="Picture 2" descr="ÎÏÎ¿ÏÎ­Î»ÎµÏÎ¼Î± ÎµÎ¹ÎºÏÎ½Î±Ï Î³Î¹Î± running fast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16832"/>
            <a:ext cx="4181475" cy="32480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14201"/>
            <a:ext cx="27813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155575" y="1124744"/>
                <a:ext cx="8592889" cy="4040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 κάνουμε μερικούς υπολογισμούς (θα πρέπει να με εμπιστευτείτε)</a:t>
                </a:r>
                <a:br>
                  <a:rPr lang="el-GR" dirty="0"/>
                </a:br>
                <a:r>
                  <a:rPr lang="el-GR" dirty="0"/>
                  <a:t>ο Άγιος Βασίλης έχει να διανύσει απόσταση 7</a:t>
                </a:r>
                <a:r>
                  <a:rPr lang="en-US" dirty="0"/>
                  <a:t>32</a:t>
                </a:r>
                <a:r>
                  <a:rPr lang="el-GR" dirty="0"/>
                  <a:t> μέτρων ανάμεσα σε δύο στάσεις του, σε χρόνο 0,3 χιλιοστά του δευτερολέπτου!</a:t>
                </a:r>
                <a:br>
                  <a:rPr lang="el-GR" dirty="0"/>
                </a:br>
                <a:endParaRPr lang="el-GR" dirty="0"/>
              </a:p>
              <a:p>
                <a:pPr algn="ctr"/>
                <a:r>
                  <a:rPr lang="el-GR" dirty="0"/>
                  <a:t>Αν θεωρήσω οτι ο χρόνος που κάνει να μπει στην καμινάδα , παραδώσει δώρα κλπ είναι πολύ μικρός συγκριτκά,</a:t>
                </a:r>
                <a:br>
                  <a:rPr lang="el-GR" dirty="0"/>
                </a:br>
                <a:r>
                  <a:rPr lang="el-GR" dirty="0"/>
                  <a:t>η ταχύτητά του θα είναι τουλάχιστον:</a:t>
                </a:r>
                <a:br>
                  <a:rPr lang="el-GR" dirty="0"/>
                </a:br>
                <a:br>
                  <a:rPr lang="el-GR" dirty="0"/>
                </a:br>
                <a14:m>
                  <m:oMathPara xmlns:m="http://schemas.openxmlformats.org/officeDocument/2006/math">
                    <m:oMathParaPr>
                      <m:jc m:val="centerGroup"/>
                    </m:oMathParaPr>
                    <m:oMath xmlns:m="http://schemas.openxmlformats.org/officeDocument/2006/math">
                      <m:r>
                        <a:rPr lang="en-US" sz="2400" b="1" i="1" smtClean="0">
                          <a:latin typeface="Cambria Math"/>
                        </a:rPr>
                        <m:t>𝒖</m:t>
                      </m:r>
                      <m:r>
                        <a:rPr lang="en-US" sz="2400" b="1" i="1" smtClean="0">
                          <a:latin typeface="Cambria Math"/>
                        </a:rPr>
                        <m:t> ≥</m:t>
                      </m:r>
                      <m:r>
                        <a:rPr lang="en-US" sz="2400" b="1" i="1" smtClean="0">
                          <a:latin typeface="Cambria Math"/>
                          <a:ea typeface="Cambria Math"/>
                        </a:rPr>
                        <m:t>𝟐</m:t>
                      </m:r>
                      <m:r>
                        <a:rPr lang="en-US" sz="2400" b="1" i="1" smtClean="0">
                          <a:latin typeface="Cambria Math"/>
                          <a:ea typeface="Cambria Math"/>
                        </a:rPr>
                        <m:t>,</m:t>
                      </m:r>
                      <m:r>
                        <a:rPr lang="en-US" sz="2400" b="1" i="1" smtClean="0">
                          <a:latin typeface="Cambria Math"/>
                          <a:ea typeface="Cambria Math"/>
                        </a:rPr>
                        <m:t>𝟒𝟒𝟎</m:t>
                      </m:r>
                      <m:r>
                        <a:rPr lang="en-US" sz="2400" b="1" i="1" smtClean="0">
                          <a:latin typeface="Cambria Math"/>
                          <a:ea typeface="Cambria Math"/>
                        </a:rPr>
                        <m:t>,</m:t>
                      </m:r>
                      <m:r>
                        <a:rPr lang="en-US" sz="2400" b="1" i="1" smtClean="0">
                          <a:latin typeface="Cambria Math"/>
                          <a:ea typeface="Cambria Math"/>
                        </a:rPr>
                        <m:t>𝟎𝟎𝟎</m:t>
                      </m:r>
                      <m:f>
                        <m:fPr>
                          <m:ctrlPr>
                            <a:rPr lang="en-US" sz="2400" b="1" i="1" smtClean="0">
                              <a:latin typeface="Cambria Math" panose="02040503050406030204" pitchFamily="18" charset="0"/>
                              <a:ea typeface="Cambria Math"/>
                            </a:rPr>
                          </m:ctrlPr>
                        </m:fPr>
                        <m:num>
                          <m:r>
                            <a:rPr lang="en-US" sz="2400" b="1" i="1" smtClean="0">
                              <a:latin typeface="Cambria Math"/>
                              <a:ea typeface="Cambria Math"/>
                            </a:rPr>
                            <m:t>𝒎</m:t>
                          </m:r>
                        </m:num>
                        <m:den>
                          <m:r>
                            <a:rPr lang="en-US" sz="2400" b="1" i="1" smtClean="0">
                              <a:latin typeface="Cambria Math"/>
                              <a:ea typeface="Cambria Math"/>
                            </a:rPr>
                            <m:t>𝒔𝒆𝒄</m:t>
                          </m:r>
                        </m:den>
                      </m:f>
                    </m:oMath>
                  </m:oMathPara>
                </a14:m>
                <a:br>
                  <a:rPr lang="en-US" sz="2400" b="1" dirty="0"/>
                </a:br>
                <a:r>
                  <a:rPr lang="el-GR" sz="2400" b="1" dirty="0"/>
                  <a:t>(</a:t>
                </a:r>
                <a:r>
                  <a:rPr lang="el-GR" dirty="0"/>
                  <a:t>Περίπου 7,000 φορές πιο γρήγορα από τον ήχο!)</a:t>
                </a:r>
                <a:endParaRPr lang="el-GR" sz="2400" b="1" dirty="0"/>
              </a:p>
            </p:txBody>
          </p:sp>
        </mc:Choice>
        <mc:Fallback xmlns="">
          <p:sp>
            <p:nvSpPr>
              <p:cNvPr id="4" name="Rectangle 3"/>
              <p:cNvSpPr>
                <a:spLocks noRot="1" noChangeAspect="1" noMove="1" noResize="1" noEditPoints="1" noAdjustHandles="1" noChangeArrowheads="1" noChangeShapeType="1" noTextEdit="1"/>
              </p:cNvSpPr>
              <p:nvPr/>
            </p:nvSpPr>
            <p:spPr>
              <a:xfrm>
                <a:off x="155575" y="1124744"/>
                <a:ext cx="8592889" cy="4040114"/>
              </a:xfrm>
              <a:prstGeom prst="rect">
                <a:avLst/>
              </a:prstGeom>
              <a:blipFill rotWithShape="1">
                <a:blip r:embed="rId4"/>
                <a:stretch>
                  <a:fillRect l="-495" r="-1062"/>
                </a:stretch>
              </a:blipFill>
            </p:spPr>
            <p:txBody>
              <a:bodyPr/>
              <a:lstStyle/>
              <a:p>
                <a:r>
                  <a:rPr lang="el-GR">
                    <a:noFill/>
                  </a:rPr>
                  <a:t> </a:t>
                </a:r>
              </a:p>
            </p:txBody>
          </p:sp>
        </mc:Fallback>
      </mc:AlternateContent>
    </p:spTree>
    <p:extLst>
      <p:ext uri="{BB962C8B-B14F-4D97-AF65-F5344CB8AC3E}">
        <p14:creationId xmlns:p14="http://schemas.microsoft.com/office/powerpoint/2010/main" val="191219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Ποσο βαρυσ ειναι ο σακοσ του;</a:t>
            </a:r>
          </a:p>
        </p:txBody>
      </p:sp>
      <p:sp>
        <p:nvSpPr>
          <p:cNvPr id="3" name="Content Placeholder 2"/>
          <p:cNvSpPr>
            <a:spLocks noGrp="1"/>
          </p:cNvSpPr>
          <p:nvPr>
            <p:ph sz="quarter" idx="1"/>
          </p:nvPr>
        </p:nvSpPr>
        <p:spPr>
          <a:xfrm>
            <a:off x="4211960" y="1484784"/>
            <a:ext cx="3928864" cy="4873752"/>
          </a:xfrm>
        </p:spPr>
        <p:txBody>
          <a:bodyPr/>
          <a:lstStyle/>
          <a:p>
            <a:r>
              <a:rPr lang="el-GR" dirty="0"/>
              <a:t>Αν δεχθούμε οτι όλα τα παιδιά θα πάρουν ένα δώρο, και οτι το κάθε δώρο ζυγίζει περίπου μισό κιλό, ο σάκος ζυγίζει περίπου:</a:t>
            </a:r>
            <a:br>
              <a:rPr lang="el-GR" dirty="0"/>
            </a:br>
            <a:br>
              <a:rPr lang="el-GR" dirty="0"/>
            </a:br>
            <a:r>
              <a:rPr lang="el-GR" b="1" dirty="0">
                <a:solidFill>
                  <a:srgbClr val="00B050"/>
                </a:solidFill>
              </a:rPr>
              <a:t>230,000,000 κιλά!!</a:t>
            </a:r>
          </a:p>
        </p:txBody>
      </p:sp>
      <p:pic>
        <p:nvPicPr>
          <p:cNvPr id="7170" name="Picture 2" descr="ÎÏÎ¿ÏÎ­Î»ÎµÏÎ¼Î± ÎµÎ¹ÎºÏÎ½Î±Ï Î³Î¹Î± how heavy santa's b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1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lstStyle/>
          <a:p>
            <a:r>
              <a:rPr lang="el-GR" dirty="0"/>
              <a:t>Τι συμβαινει οταν ενα τοσο βαρυ ελκηθρο τρεχει τοσο γρηγορα;</a:t>
            </a:r>
          </a:p>
        </p:txBody>
      </p:sp>
      <p:sp>
        <p:nvSpPr>
          <p:cNvPr id="3" name="Content Placeholder 2"/>
          <p:cNvSpPr>
            <a:spLocks noGrp="1"/>
          </p:cNvSpPr>
          <p:nvPr>
            <p:ph sz="quarter" idx="1"/>
          </p:nvPr>
        </p:nvSpPr>
        <p:spPr>
          <a:xfrm>
            <a:off x="4211960" y="1628800"/>
            <a:ext cx="4000872" cy="4873752"/>
          </a:xfrm>
        </p:spPr>
        <p:txBody>
          <a:bodyPr>
            <a:normAutofit/>
          </a:bodyPr>
          <a:lstStyle/>
          <a:p>
            <a:pPr marL="0" indent="0">
              <a:buNone/>
            </a:pPr>
            <a:r>
              <a:rPr lang="el-GR" dirty="0"/>
              <a:t>Σκεφθείτε λοιπόν κάτι τόσο βαρύ (Έλκηθρο+Σάκος+Αη Βασίλης) να κινείται τόσο γρήγορα! </a:t>
            </a:r>
            <a:br>
              <a:rPr lang="el-GR" dirty="0"/>
            </a:br>
            <a:br>
              <a:rPr lang="el-GR" dirty="0"/>
            </a:br>
            <a:r>
              <a:rPr lang="el-GR" dirty="0"/>
              <a:t>Η αντίσταση του αέρα είναι τόσο μεγάλη που οι τάρανδοι θα έπρεπε να πιάσουν φωτιά, όπως συμβαίνει και με έναν μετεωρίτη που πέφτει στη Γη και περνά μέσα από την ατμόσφαιρά της.</a:t>
            </a:r>
          </a:p>
        </p:txBody>
      </p:sp>
      <p:sp>
        <p:nvSpPr>
          <p:cNvPr id="4" name="AutoShape 2" descr="ÎÏÎ¿ÏÎ­Î»ÎµÏÎ¼Î± ÎµÎ¹ÎºÏÎ½Î±Ï Î³Î¹Î± entering earth's atmosphere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197" name="Picture 5" descr="Î£ÏÎµÏÎ¹ÎºÎ® ÎµÎ¹ÎºÏÎ½Î±"/>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3439596"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3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992888" cy="1143000"/>
          </a:xfrm>
        </p:spPr>
        <p:txBody>
          <a:bodyPr/>
          <a:lstStyle/>
          <a:p>
            <a:r>
              <a:rPr lang="el-GR" dirty="0"/>
              <a:t>Ποση επιταχυνση δεχεται ο αγιοσ βασιλησ;</a:t>
            </a:r>
          </a:p>
        </p:txBody>
      </p:sp>
      <p:sp>
        <p:nvSpPr>
          <p:cNvPr id="3" name="Content Placeholder 2"/>
          <p:cNvSpPr>
            <a:spLocks noGrp="1"/>
          </p:cNvSpPr>
          <p:nvPr>
            <p:ph sz="quarter" idx="1"/>
          </p:nvPr>
        </p:nvSpPr>
        <p:spPr>
          <a:xfrm>
            <a:off x="4139952" y="1412776"/>
            <a:ext cx="4144888" cy="4873752"/>
          </a:xfrm>
        </p:spPr>
        <p:txBody>
          <a:bodyPr/>
          <a:lstStyle/>
          <a:p>
            <a:r>
              <a:rPr lang="el-GR" dirty="0"/>
              <a:t>Οι δυνάμεις που δέχεται ο Άγιος Βασίλης από το απότομο ξεκίνημα ή σταμάτημα του ελκήθρου είναι μερικές χιλιάδες φορές πιο ισχυρές από το βάρος του!</a:t>
            </a:r>
            <a:br>
              <a:rPr lang="el-GR" dirty="0"/>
            </a:br>
            <a:endParaRPr lang="el-GR" dirty="0"/>
          </a:p>
          <a:p>
            <a:r>
              <a:rPr lang="el-GR" dirty="0">
                <a:sym typeface="Wingdings" pitchFamily="2" charset="2"/>
              </a:rPr>
              <a:t> ο άνθρωπος αριστερά επιταχύνοντας δέχεται δυνάμεις 80 φορές πιο ισχυρές από το βάρος του!</a:t>
            </a:r>
            <a:endParaRPr lang="el-GR" dirty="0"/>
          </a:p>
        </p:txBody>
      </p:sp>
      <p:pic>
        <p:nvPicPr>
          <p:cNvPr id="10242" name="Picture 2" descr="ÎÏÎ¿ÏÎ­Î»ÎµÏÎ¼Î± ÎµÎ¹ÎºÏÎ½Î±Ï Î³Î¹Î± world record deceleration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988840"/>
            <a:ext cx="3648405"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48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074"/>
            <a:ext cx="8003232" cy="1143000"/>
          </a:xfrm>
        </p:spPr>
        <p:txBody>
          <a:bodyPr/>
          <a:lstStyle/>
          <a:p>
            <a:r>
              <a:rPr lang="el-GR" dirty="0"/>
              <a:t>Ενα </a:t>
            </a:r>
            <a:r>
              <a:rPr lang="en-US" dirty="0"/>
              <a:t>super-</a:t>
            </a:r>
            <a:r>
              <a:rPr lang="el-GR" dirty="0"/>
              <a:t>ελκηθρο για τα χριστουγεννα</a:t>
            </a:r>
          </a:p>
        </p:txBody>
      </p:sp>
      <p:pic>
        <p:nvPicPr>
          <p:cNvPr id="11266" name="Picture 2" descr="https://www.chemistryviews.org/SpringboardWebApp/userfiles/chem/image/2012/2012_November/Santa/TechnoSleigh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742950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50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43000"/>
          </a:xfrm>
        </p:spPr>
        <p:txBody>
          <a:bodyPr/>
          <a:lstStyle/>
          <a:p>
            <a:r>
              <a:rPr lang="el-GR" dirty="0"/>
              <a:t>Πωσ φωτιζει η μυτη του ρουντολφ;</a:t>
            </a:r>
          </a:p>
        </p:txBody>
      </p:sp>
      <p:pic>
        <p:nvPicPr>
          <p:cNvPr id="12290" name="Picture 2" descr="ÎÏÎ¿ÏÎ­Î»ÎµÏÎ¼Î± ÎµÎ¹ÎºÏÎ½Î±Ï Î³Î¹Î± rudolph nose physic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9752" y="1844824"/>
            <a:ext cx="360040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hemistryviews.org/SpringboardWebApp/userfiles/chem/image/2012/2012_November/Santa/Rudolfs_nose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40768"/>
            <a:ext cx="7429500"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03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Και οι καμιναδεσ;;</a:t>
            </a:r>
          </a:p>
        </p:txBody>
      </p:sp>
      <p:sp>
        <p:nvSpPr>
          <p:cNvPr id="3" name="Content Placeholder 2"/>
          <p:cNvSpPr>
            <a:spLocks noGrp="1"/>
          </p:cNvSpPr>
          <p:nvPr>
            <p:ph sz="quarter" idx="1"/>
          </p:nvPr>
        </p:nvSpPr>
        <p:spPr/>
        <p:txBody>
          <a:bodyPr/>
          <a:lstStyle/>
          <a:p>
            <a:r>
              <a:rPr lang="el-GR" dirty="0"/>
              <a:t>Δεν έχουν όλα τα σπίτια καμινάδα. Άρα θα έπρεπε να μπει ο Άγιος Βασίλης με άλλο τρόπο.</a:t>
            </a:r>
            <a:br>
              <a:rPr lang="el-GR" dirty="0"/>
            </a:br>
            <a:endParaRPr lang="el-GR" dirty="0"/>
          </a:p>
          <a:p>
            <a:r>
              <a:rPr lang="el-GR" dirty="0"/>
              <a:t>Αν είχαν όλα τα σπίτια καμινάδα, ο Άγιος Βασίλης θα έπρεπε να χωρέσει μέσα απο ένα σωλήνα διαμέτρου 30 εκατοστών.</a:t>
            </a:r>
            <a:br>
              <a:rPr lang="el-GR" dirty="0"/>
            </a:br>
            <a:endParaRPr lang="el-GR" dirty="0"/>
          </a:p>
          <a:p>
            <a:r>
              <a:rPr lang="el-GR" dirty="0"/>
              <a:t>Θα πρέπει να μπορεί να «φουσκώνει» και να «ξεφουσκώνει» το μέγεθός του!</a:t>
            </a:r>
          </a:p>
        </p:txBody>
      </p:sp>
      <p:sp>
        <p:nvSpPr>
          <p:cNvPr id="4" name="AutoShape 2" descr="ÎÏÎ¿ÏÎ­Î»ÎµÏÎ¼Î± ÎµÎ¹ÎºÏÎ½Î±Ï Î³Î¹Î± santa through the chimney funn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56792"/>
            <a:ext cx="47625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7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467600" cy="1143000"/>
          </a:xfrm>
        </p:spPr>
        <p:txBody>
          <a:bodyPr/>
          <a:lstStyle/>
          <a:p>
            <a:r>
              <a:rPr lang="el-GR" dirty="0"/>
              <a:t>Ασ συνοψισουμε τι μαθαμε</a:t>
            </a:r>
          </a:p>
        </p:txBody>
      </p:sp>
      <p:sp>
        <p:nvSpPr>
          <p:cNvPr id="3" name="Content Placeholder 2"/>
          <p:cNvSpPr>
            <a:spLocks noGrp="1"/>
          </p:cNvSpPr>
          <p:nvPr>
            <p:ph sz="quarter" idx="1"/>
          </p:nvPr>
        </p:nvSpPr>
        <p:spPr/>
        <p:txBody>
          <a:bodyPr>
            <a:normAutofit fontScale="70000" lnSpcReduction="20000"/>
          </a:bodyPr>
          <a:lstStyle/>
          <a:p>
            <a:r>
              <a:rPr lang="el-GR" b="1" dirty="0">
                <a:solidFill>
                  <a:srgbClr val="00B050"/>
                </a:solidFill>
              </a:rPr>
              <a:t>Οι παραδοχές που πήραμε μας λένε οτι ο Άγιος Βασίλης πρέπει να τρέχει τουλάχιστον με 7000 φορές την ταχύτητα του ήχου για να προλάβει όλα τα σπίτια που έχει να επισκευθεί. Ίσως ο Αη Βασίλης να χρησιμοποιεί ειδικά συστήματα με πυραύλους αντιύλης που η ανθρωπότητα δεν έχει εφεύρει ακόμα!</a:t>
            </a:r>
            <a:br>
              <a:rPr lang="el-GR" dirty="0"/>
            </a:br>
            <a:endParaRPr lang="el-GR" dirty="0"/>
          </a:p>
          <a:p>
            <a:r>
              <a:rPr lang="el-GR" b="1" dirty="0">
                <a:solidFill>
                  <a:schemeClr val="accent3"/>
                </a:solidFill>
              </a:rPr>
              <a:t>Ο σάκος του είναι τόσο βαρύς και η ταχύτητά του τόσο μεγάλη, που θα έπρεπε να παίρνει φωτιά το έλκηθρο λόγω της τεράστιας αντίστασης του αέρα. Ίσως το υλικό του ελκήθρου και η στολή των ταράνδων και του Αγίου να είναι φτιαγμένα από τόσο ανθεκτικό υλικό που δεν παθαίνουν ζημιά από αυτές τις δυνάμεις.</a:t>
            </a:r>
            <a:br>
              <a:rPr lang="el-GR" dirty="0"/>
            </a:br>
            <a:endParaRPr lang="el-GR" dirty="0"/>
          </a:p>
          <a:p>
            <a:r>
              <a:rPr lang="el-GR" b="1" dirty="0">
                <a:solidFill>
                  <a:srgbClr val="002060"/>
                </a:solidFill>
              </a:rPr>
              <a:t>Ιπτάμενοι (θηλυκοί) τάρανδοι δεν έχουν παρατηρηθεί, αλλά θα μπορούσαν να υπάρχουν και να τους έχει παρατηρήσει μόνο ο Άγιος Βασίλης και η ομάδα του.</a:t>
            </a:r>
            <a:br>
              <a:rPr lang="el-GR" b="1" dirty="0">
                <a:solidFill>
                  <a:srgbClr val="002060"/>
                </a:solidFill>
              </a:rPr>
            </a:br>
            <a:endParaRPr lang="el-GR" b="1" dirty="0">
              <a:solidFill>
                <a:srgbClr val="002060"/>
              </a:solidFill>
            </a:endParaRPr>
          </a:p>
          <a:p>
            <a:r>
              <a:rPr lang="el-GR" b="1" dirty="0">
                <a:solidFill>
                  <a:schemeClr val="accent1"/>
                </a:solidFill>
              </a:rPr>
              <a:t>Ο Άγιος Βασίλης μπορεί να αξιοποιεί νόμους της Φυσικής που δεν γνωρίζουμε ακόμη για να κάνει τα ταξίδια του και τις παραδόσεις δώρων με τον τρόπο που ξέρουμε!</a:t>
            </a:r>
          </a:p>
        </p:txBody>
      </p:sp>
    </p:spTree>
    <p:extLst>
      <p:ext uri="{BB962C8B-B14F-4D97-AF65-F5344CB8AC3E}">
        <p14:creationId xmlns:p14="http://schemas.microsoft.com/office/powerpoint/2010/main" val="3275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87424"/>
            <a:ext cx="7467600" cy="1143000"/>
          </a:xfrm>
        </p:spPr>
        <p:txBody>
          <a:bodyPr/>
          <a:lstStyle/>
          <a:p>
            <a:r>
              <a:rPr lang="el-GR" dirty="0"/>
              <a:t>Συναντωντασ τον αη-βασιλη</a:t>
            </a:r>
          </a:p>
        </p:txBody>
      </p:sp>
      <p:pic>
        <p:nvPicPr>
          <p:cNvPr id="4" name="Picture 4" descr="ÎÏÎ¿ÏÎ­Î»ÎµÏÎ¼Î± ÎµÎ¹ÎºÏÎ½Î±Ï Î³Î¹Î± santa claus slei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7929397" cy="594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50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Ποια ειναι η σημασια του αη βασιλη;</a:t>
            </a:r>
          </a:p>
        </p:txBody>
      </p:sp>
      <p:sp>
        <p:nvSpPr>
          <p:cNvPr id="3" name="Content Placeholder 2"/>
          <p:cNvSpPr>
            <a:spLocks noGrp="1"/>
          </p:cNvSpPr>
          <p:nvPr>
            <p:ph sz="quarter" idx="1"/>
          </p:nvPr>
        </p:nvSpPr>
        <p:spPr/>
        <p:txBody>
          <a:bodyPr/>
          <a:lstStyle/>
          <a:p>
            <a:r>
              <a:rPr lang="el-GR" dirty="0"/>
              <a:t>Παρ’ ότι η Φυσική δεν βοηθά τόσο το επιχείρημα της ύπαρξης Αη-Βασίλη, θα πρέπει να δούμε το φαινόμενο αυτό σαν κάτι διαφορετικό..</a:t>
            </a:r>
            <a:br>
              <a:rPr lang="el-GR" dirty="0"/>
            </a:br>
            <a:endParaRPr lang="el-GR" dirty="0"/>
          </a:p>
          <a:p>
            <a:r>
              <a:rPr lang="el-GR" dirty="0"/>
              <a:t>Δεν έχει σημασία αν ένας παχύς κοκκινοντυμένος παππούς με ιπτάμενους ταράνδους μας βάζει δώρα κάτω από το δέντρο ή όχι.</a:t>
            </a:r>
            <a:br>
              <a:rPr lang="el-GR" dirty="0"/>
            </a:br>
            <a:endParaRPr lang="el-GR" dirty="0"/>
          </a:p>
          <a:p>
            <a:r>
              <a:rPr lang="el-GR" dirty="0"/>
              <a:t>Σημασία έχει οτι ο Άγιος Βασίλης (ή Άγιος Νικόλαος;) εκφράζει το πνεύμα της προσφοράς χωρίς να περιμένουμε αντικρυσμα!</a:t>
            </a:r>
          </a:p>
        </p:txBody>
      </p:sp>
    </p:spTree>
    <p:extLst>
      <p:ext uri="{BB962C8B-B14F-4D97-AF65-F5344CB8AC3E}">
        <p14:creationId xmlns:p14="http://schemas.microsoft.com/office/powerpoint/2010/main" val="1187561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Καλα χριστουγεννα!!!</a:t>
            </a:r>
          </a:p>
        </p:txBody>
      </p:sp>
      <p:pic>
        <p:nvPicPr>
          <p:cNvPr id="13314" name="Picture 2" descr="ÎÏÎ¿ÏÎ­Î»ÎµÏÎ¼Î± ÎµÎ¹ÎºÏÎ½Î±Ï Î³Î¹Î± merry christmas phys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7"/>
            <a:ext cx="7632848" cy="486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24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7467600" cy="1143000"/>
          </a:xfrm>
        </p:spPr>
        <p:txBody>
          <a:bodyPr/>
          <a:lstStyle/>
          <a:p>
            <a:r>
              <a:rPr lang="el-GR" dirty="0"/>
              <a:t>Τι λενε για τον αγιο βασιλη..</a:t>
            </a:r>
          </a:p>
        </p:txBody>
      </p:sp>
      <p:sp>
        <p:nvSpPr>
          <p:cNvPr id="3" name="Content Placeholder 2"/>
          <p:cNvSpPr>
            <a:spLocks noGrp="1"/>
          </p:cNvSpPr>
          <p:nvPr>
            <p:ph sz="quarter" idx="1"/>
          </p:nvPr>
        </p:nvSpPr>
        <p:spPr>
          <a:xfrm>
            <a:off x="251520" y="1052736"/>
            <a:ext cx="8064896" cy="5400600"/>
          </a:xfrm>
        </p:spPr>
        <p:txBody>
          <a:bodyPr>
            <a:noAutofit/>
          </a:bodyPr>
          <a:lstStyle/>
          <a:p>
            <a:r>
              <a:rPr lang="el-GR" sz="1600" dirty="0"/>
              <a:t>Γεννήθηκε το 270μ.Χ. Η Μαγεία των Χριστουγέννων τον κρατά ζωντανό.</a:t>
            </a:r>
            <a:br>
              <a:rPr lang="el-GR" sz="1600" dirty="0"/>
            </a:br>
            <a:endParaRPr lang="el-GR" sz="1600" dirty="0"/>
          </a:p>
          <a:p>
            <a:r>
              <a:rPr lang="el-GR" sz="1600" dirty="0"/>
              <a:t>Ζεί στο Βόρειο Πόλο με την Κα. Αγ. Βασίλη και ξωτικά.</a:t>
            </a:r>
            <a:br>
              <a:rPr lang="el-GR" sz="1600" dirty="0"/>
            </a:br>
            <a:endParaRPr lang="el-GR" sz="1600" dirty="0"/>
          </a:p>
          <a:p>
            <a:r>
              <a:rPr lang="el-GR" sz="1600" dirty="0"/>
              <a:t>Τα παιδιά όλου του κόσμου στέλνουν γράμματα στον Άγιο Βασίλη και η μαγεία του τα κατευθύνει στο Βόρειο Πόλο όπου και τα διαβάζει.</a:t>
            </a:r>
            <a:br>
              <a:rPr lang="el-GR" sz="1600" dirty="0"/>
            </a:br>
            <a:endParaRPr lang="el-GR" sz="1600" dirty="0"/>
          </a:p>
          <a:p>
            <a:r>
              <a:rPr lang="el-GR" sz="1600" dirty="0"/>
              <a:t>Έχει άσπρο μούσι, φορά κόκκινα και έχει ..περιττά κιλά.</a:t>
            </a:r>
            <a:br>
              <a:rPr lang="el-GR" sz="1600" dirty="0"/>
            </a:br>
            <a:endParaRPr lang="el-GR" sz="1600" dirty="0"/>
          </a:p>
          <a:p>
            <a:r>
              <a:rPr lang="el-GR" sz="1600" dirty="0"/>
              <a:t>Ο Άγιος Βασίλης δίνει δώρα σε όλα τα παιδιά που ήταν καλά την παραμονή των Χριστουγέννων ενώ αυτά κοιμούνται.</a:t>
            </a:r>
            <a:br>
              <a:rPr lang="el-GR" sz="1600" dirty="0"/>
            </a:br>
            <a:endParaRPr lang="el-GR" sz="1600" dirty="0"/>
          </a:p>
          <a:p>
            <a:r>
              <a:rPr lang="el-GR" sz="1600" dirty="0"/>
              <a:t>Περνάει μέσα από τις καμινάδες των σπιτιών και εμφανίζεται μέσα στο τζάκι τους.</a:t>
            </a:r>
            <a:br>
              <a:rPr lang="el-GR" sz="1600" dirty="0"/>
            </a:br>
            <a:endParaRPr lang="el-GR" sz="1600" dirty="0"/>
          </a:p>
          <a:p>
            <a:r>
              <a:rPr lang="el-GR" sz="1600" dirty="0"/>
              <a:t>Όλη τη χρονιά ο Άγιος Βασίλης και τα ξωτικά του ετοιμάζουν τα δώρα που θα μοιραστούν στις 24 Δεκεμβρίου.</a:t>
            </a:r>
            <a:br>
              <a:rPr lang="el-GR" sz="1600" dirty="0"/>
            </a:br>
            <a:endParaRPr lang="el-GR" sz="1600" dirty="0"/>
          </a:p>
          <a:p>
            <a:r>
              <a:rPr lang="el-GR" sz="1600" dirty="0"/>
              <a:t>Ο Άγιος Βασίλης μεταφέρει τα δώρα με ένα ιπτάμενο έλκηθρο το οποίο σέρνουν 8 ιπτάμενοι τάρανδοι: Ο Ντάσερ, ο Ντάνσερ, ο Πράνσερ, ο Βίξεν, ο Κόμετ, ο Κιούπιντ, ο Ντόνερ και ο Μπλίτζεν αλλά και ένας ένατος, ο Ρούντολφ με την κόκκινη μύτη,</a:t>
            </a:r>
            <a:br>
              <a:rPr lang="el-GR" sz="1600" dirty="0"/>
            </a:br>
            <a:endParaRPr lang="el-GR" sz="1600" dirty="0"/>
          </a:p>
          <a:p>
            <a:pPr marL="0" indent="0">
              <a:buNone/>
            </a:pPr>
            <a:br>
              <a:rPr lang="el-GR" sz="1600" dirty="0"/>
            </a:br>
            <a:endParaRPr lang="el-GR" sz="1600" dirty="0"/>
          </a:p>
          <a:p>
            <a:endParaRPr lang="el-GR" sz="1600" dirty="0"/>
          </a:p>
        </p:txBody>
      </p:sp>
    </p:spTree>
    <p:extLst>
      <p:ext uri="{BB962C8B-B14F-4D97-AF65-F5344CB8AC3E}">
        <p14:creationId xmlns:p14="http://schemas.microsoft.com/office/powerpoint/2010/main" val="276929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Το χωριο του αη-βασιλη στο ροβανιεμι τησ φινλανδιασ</a:t>
            </a:r>
          </a:p>
        </p:txBody>
      </p:sp>
      <p:pic>
        <p:nvPicPr>
          <p:cNvPr id="3074" name="Picture 2" descr="ÎÏÎ¿ÏÎ­Î»ÎµÏÎ¼Î± ÎµÎ¹ÎºÏÎ½Î±Ï Î³Î¹Î± rovaniemi fin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7"/>
            <a:ext cx="8362068" cy="47036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ÎÏÎ¿ÏÎ­Î»ÎµÏÎ¼Î± ÎµÎ¹ÎºÏÎ½Î±Ï Î³Î¹Î± rovaniemi finlan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716" y="1412777"/>
            <a:ext cx="4193872"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1640" y="6251927"/>
            <a:ext cx="7056784" cy="369332"/>
          </a:xfrm>
          <a:prstGeom prst="rect">
            <a:avLst/>
          </a:prstGeom>
        </p:spPr>
        <p:txBody>
          <a:bodyPr wrap="square">
            <a:spAutoFit/>
          </a:bodyPr>
          <a:lstStyle/>
          <a:p>
            <a:r>
              <a:rPr lang="en-US" dirty="0">
                <a:hlinkClick r:id="rId4"/>
              </a:rPr>
              <a:t>https://www.youtube.com/watch?v=JH9jCaHWkhM</a:t>
            </a:r>
            <a:r>
              <a:rPr lang="el-GR" dirty="0"/>
              <a:t> </a:t>
            </a:r>
          </a:p>
        </p:txBody>
      </p:sp>
      <p:pic>
        <p:nvPicPr>
          <p:cNvPr id="3078" name="Picture 6" descr="https://santaclausvillage.info/userassets/uploads/2018/03/3.SantaPark-Elf-School-1170x6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284" y="893293"/>
            <a:ext cx="8831045" cy="52231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santaclausvillage.info/userassets/uploads/2018/03/1.SantaPark-Santa-Elves-1170x69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284" y="877228"/>
            <a:ext cx="8731204" cy="516409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santaclausvillage.info/userassets/uploads/2018/03/2.SantaPark-Gingerbread-1170x69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284" y="858553"/>
            <a:ext cx="8731204" cy="51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7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anim calcmode="lin" valueType="num">
                                      <p:cBhvr additive="base">
                                        <p:cTn id="19" dur="500" fill="hold"/>
                                        <p:tgtEl>
                                          <p:spTgt spid="3080"/>
                                        </p:tgtEl>
                                        <p:attrNameLst>
                                          <p:attrName>ppt_x</p:attrName>
                                        </p:attrNameLst>
                                      </p:cBhvr>
                                      <p:tavLst>
                                        <p:tav tm="0">
                                          <p:val>
                                            <p:strVal val="#ppt_x"/>
                                          </p:val>
                                        </p:tav>
                                        <p:tav tm="100000">
                                          <p:val>
                                            <p:strVal val="#ppt_x"/>
                                          </p:val>
                                        </p:tav>
                                      </p:tavLst>
                                    </p:anim>
                                    <p:anim calcmode="lin" valueType="num">
                                      <p:cBhvr additive="base">
                                        <p:cTn id="20"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500" fill="hold"/>
                                        <p:tgtEl>
                                          <p:spTgt spid="3082"/>
                                        </p:tgtEl>
                                        <p:attrNameLst>
                                          <p:attrName>ppt_x</p:attrName>
                                        </p:attrNameLst>
                                      </p:cBhvr>
                                      <p:tavLst>
                                        <p:tav tm="0">
                                          <p:val>
                                            <p:strVal val="#ppt_x"/>
                                          </p:val>
                                        </p:tav>
                                        <p:tav tm="100000">
                                          <p:val>
                                            <p:strVal val="#ppt_x"/>
                                          </p:val>
                                        </p:tav>
                                      </p:tavLst>
                                    </p:anim>
                                    <p:anim calcmode="lin" valueType="num">
                                      <p:cBhvr additive="base">
                                        <p:cTn id="26"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r>
              <a:rPr lang="el-GR" dirty="0"/>
              <a:t>Πωσ ξεκινησε η ιστορια του αη-βασιλη;</a:t>
            </a:r>
          </a:p>
        </p:txBody>
      </p:sp>
      <p:pic>
        <p:nvPicPr>
          <p:cNvPr id="4098" name="Picture 2" descr="ÎÏÎ¿ÏÎ­Î»ÎµÏÎ¼Î± ÎµÎ¹ÎºÏÎ½Î±Ï Î³Î¹Î± santa claus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234054" cy="4631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5656" y="6085082"/>
            <a:ext cx="8208912" cy="369332"/>
          </a:xfrm>
          <a:prstGeom prst="rect">
            <a:avLst/>
          </a:prstGeom>
        </p:spPr>
        <p:txBody>
          <a:bodyPr wrap="square">
            <a:spAutoFit/>
          </a:bodyPr>
          <a:lstStyle/>
          <a:p>
            <a:r>
              <a:rPr lang="en-US" dirty="0">
                <a:hlinkClick r:id="rId3"/>
              </a:rPr>
              <a:t>https://www.youtube.com/watch?v=4RW7Dnnt5Yg</a:t>
            </a:r>
            <a:r>
              <a:rPr lang="el-GR" dirty="0"/>
              <a:t> </a:t>
            </a:r>
          </a:p>
        </p:txBody>
      </p:sp>
    </p:spTree>
    <p:extLst>
      <p:ext uri="{BB962C8B-B14F-4D97-AF65-F5344CB8AC3E}">
        <p14:creationId xmlns:p14="http://schemas.microsoft.com/office/powerpoint/2010/main" val="19453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Μπορει οντωσ ο αη-βασιλησ να παραδωσει τοσα δωρα σε μια νυχτα;</a:t>
            </a:r>
          </a:p>
        </p:txBody>
      </p:sp>
      <p:sp>
        <p:nvSpPr>
          <p:cNvPr id="4" name="AutoShape 2" descr="ÎÏÎ¿ÏÎ­Î»ÎµÏÎ¼Î± ÎµÎ¹ÎºÏÎ½Î±Ï Î³Î¹Î± Science san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528322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6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Υπαρχουν ιπταμενοι ταρανδοι;</a:t>
            </a:r>
          </a:p>
        </p:txBody>
      </p:sp>
      <p:sp>
        <p:nvSpPr>
          <p:cNvPr id="3" name="Content Placeholder 2"/>
          <p:cNvSpPr>
            <a:spLocks noGrp="1"/>
          </p:cNvSpPr>
          <p:nvPr>
            <p:ph sz="quarter" idx="1"/>
          </p:nvPr>
        </p:nvSpPr>
        <p:spPr>
          <a:xfrm>
            <a:off x="4644008" y="1556792"/>
            <a:ext cx="3856856" cy="4873752"/>
          </a:xfrm>
        </p:spPr>
        <p:txBody>
          <a:bodyPr>
            <a:normAutofit fontScale="77500" lnSpcReduction="20000"/>
          </a:bodyPr>
          <a:lstStyle/>
          <a:p>
            <a:r>
              <a:rPr lang="el-GR" dirty="0"/>
              <a:t>Περίπου 300,000 από τα 2,000,000 οργανισμοί που υπάρχουν στη Γη έχουν καταγραφεί από τους επιστήμονες.</a:t>
            </a:r>
            <a:br>
              <a:rPr lang="el-GR" dirty="0"/>
            </a:br>
            <a:endParaRPr lang="el-GR" dirty="0"/>
          </a:p>
          <a:p>
            <a:r>
              <a:rPr lang="el-GR" dirty="0"/>
              <a:t>Παρ’ ότι δεν έχουμε παρατηρήσει ιπτάμενους τάρανδους, μένουν ακόμα 1,700,000 οργανισμοί να καταγραφούν.</a:t>
            </a:r>
            <a:br>
              <a:rPr lang="el-GR" dirty="0"/>
            </a:br>
            <a:endParaRPr lang="el-GR" dirty="0"/>
          </a:p>
          <a:p>
            <a:r>
              <a:rPr lang="el-GR" dirty="0"/>
              <a:t>Επίσης.. Οι αρσενικοί τάρανδοι ρίχνουν τα κέρατά τους μετά την περίοδο ζευγαρώματός τους στις αρχές Δεκεμβρίου.. Άρα οι τάρανδοι θα έπρεπε να είναι θηλυκοί.</a:t>
            </a:r>
          </a:p>
        </p:txBody>
      </p:sp>
      <p:sp>
        <p:nvSpPr>
          <p:cNvPr id="4" name="AutoShape 2" descr="ÎÏÎ¿ÏÎ­Î»ÎµÏÎ¼Î± ÎµÎ¹ÎºÏÎ½Î±Ï Î³Î¹Î± flying reinde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62" y="2132856"/>
            <a:ext cx="384963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Ποσα σπιτια πρεπει να επισκεφθει;</a:t>
            </a:r>
          </a:p>
        </p:txBody>
      </p:sp>
      <p:pic>
        <p:nvPicPr>
          <p:cNvPr id="4098" name="Picture 2" descr="ÎÏÎ¿ÏÎ­Î»ÎµÏÎ¼Î± ÎµÎ¹ÎºÏÎ½Î±Ï Î³Î¹Î± houses world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628800"/>
            <a:ext cx="6120680" cy="47078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ÎÏÎ¿ÏÎ­Î»ÎµÏÎ¼Î± ÎµÎ¹ÎºÏÎ½Î±Ï Î³Î¹Î± earth water 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991" y="260648"/>
            <a:ext cx="5922053" cy="63320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2564904"/>
            <a:ext cx="828092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Το 70% του πλανήτη είναι νερό. Ο Άγιος Βασίλης έχει να επισκεφθεί ανθρώπους που ζουν στο άλλο μισό.</a:t>
            </a:r>
          </a:p>
        </p:txBody>
      </p:sp>
      <p:pic>
        <p:nvPicPr>
          <p:cNvPr id="1028" name="Picture 4" descr="ÎÏÎ¿ÏÎ­Î»ÎµÏÎ¼Î± ÎµÎ¹ÎºÏÎ½Î±Ï Î³Î¹Î± deserts on ea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66" y="764704"/>
            <a:ext cx="8615243" cy="482453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ÎÏÎ¿ÏÎ­Î»ÎµÏÎ¼Î± ÎµÎ¹ÎºÏÎ½Î±Ï Î³Î¹Î± north po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703110"/>
            <a:ext cx="8696148" cy="488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6366" y="2348880"/>
            <a:ext cx="888013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Οι Φυσικές Συνθήκες δεν επιτρέπουν σε όλο το ποσοστό της Γης να κατοικηθεί.</a:t>
            </a:r>
            <a:br>
              <a:rPr lang="el-GR" dirty="0"/>
            </a:br>
            <a:r>
              <a:rPr lang="el-GR" dirty="0"/>
              <a:t>Περίπου η μισή χέρσα γη δεν είναι κατοικήσιμη!</a:t>
            </a:r>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22137"/>
            <a:ext cx="6769409" cy="633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7975" y="2060848"/>
            <a:ext cx="8836025"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Συνολικά η Γη κατοικείται από 7,7 δισεκατομμύρια άτομα. Απο αυτά, υποθέτουμε οτι ο Άγιος Βασίλης επισκέπτεται για θρησκευτικούς λόγους 2,3 δισεκατομμύρια άτομα. Από αυτά, τα άτομα, τα 460,000,000 είναι παιδιά κάτω των 18 ετών. </a:t>
            </a:r>
          </a:p>
        </p:txBody>
      </p:sp>
      <p:sp>
        <p:nvSpPr>
          <p:cNvPr id="9" name="Rectangle 8"/>
          <p:cNvSpPr/>
          <p:nvPr/>
        </p:nvSpPr>
        <p:spPr>
          <a:xfrm>
            <a:off x="307975" y="1484784"/>
            <a:ext cx="8836025" cy="3384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Πόσα σπίτια θα επισκευθεί;</a:t>
            </a:r>
            <a:br>
              <a:rPr lang="el-GR" dirty="0"/>
            </a:br>
            <a:r>
              <a:rPr lang="el-GR" dirty="0"/>
              <a:t>Αν κάθε σπίτι έχει κατα μέσο όρο 3 άτομα, και σε κάθε 2 σπίτια έχουμε και ένα παιδί, τότε ο Άγιος Βασίλης έχει να επισκευθεί 385,000,000 σπίτια σε ένα βράδυ!</a:t>
            </a:r>
          </a:p>
        </p:txBody>
      </p:sp>
    </p:spTree>
    <p:extLst>
      <p:ext uri="{BB962C8B-B14F-4D97-AF65-F5344CB8AC3E}">
        <p14:creationId xmlns:p14="http://schemas.microsoft.com/office/powerpoint/2010/main" val="7012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anim calcmode="lin" valueType="num">
                                      <p:cBhvr additive="base">
                                        <p:cTn id="25" dur="500" fill="hold"/>
                                        <p:tgtEl>
                                          <p:spTgt spid="1031"/>
                                        </p:tgtEl>
                                        <p:attrNameLst>
                                          <p:attrName>ppt_x</p:attrName>
                                        </p:attrNameLst>
                                      </p:cBhvr>
                                      <p:tavLst>
                                        <p:tav tm="0">
                                          <p:val>
                                            <p:strVal val="#ppt_x"/>
                                          </p:val>
                                        </p:tav>
                                        <p:tav tm="100000">
                                          <p:val>
                                            <p:strVal val="#ppt_x"/>
                                          </p:val>
                                        </p:tav>
                                      </p:tavLst>
                                    </p:anim>
                                    <p:anim calcmode="lin" valueType="num">
                                      <p:cBhvr additive="base">
                                        <p:cTn id="2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additive="base">
                                        <p:cTn id="37" dur="500" fill="hold"/>
                                        <p:tgtEl>
                                          <p:spTgt spid="1032"/>
                                        </p:tgtEl>
                                        <p:attrNameLst>
                                          <p:attrName>ppt_x</p:attrName>
                                        </p:attrNameLst>
                                      </p:cBhvr>
                                      <p:tavLst>
                                        <p:tav tm="0">
                                          <p:val>
                                            <p:strVal val="#ppt_x"/>
                                          </p:val>
                                        </p:tav>
                                        <p:tav tm="100000">
                                          <p:val>
                                            <p:strVal val="#ppt_x"/>
                                          </p:val>
                                        </p:tav>
                                      </p:tavLst>
                                    </p:anim>
                                    <p:anim calcmode="lin" valueType="num">
                                      <p:cBhvr additive="base">
                                        <p:cTn id="3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Ποσα σπιτια πρεπει να επισκεφθει;</a:t>
            </a:r>
          </a:p>
        </p:txBody>
      </p:sp>
      <p:sp>
        <p:nvSpPr>
          <p:cNvPr id="3" name="Content Placeholder 2"/>
          <p:cNvSpPr>
            <a:spLocks noGrp="1"/>
          </p:cNvSpPr>
          <p:nvPr>
            <p:ph sz="quarter" idx="1"/>
          </p:nvPr>
        </p:nvSpPr>
        <p:spPr>
          <a:xfrm>
            <a:off x="4644008" y="1600200"/>
            <a:ext cx="3280792" cy="4873752"/>
          </a:xfrm>
        </p:spPr>
        <p:txBody>
          <a:bodyPr>
            <a:normAutofit/>
          </a:bodyPr>
          <a:lstStyle/>
          <a:p>
            <a:pPr marL="0" indent="0">
              <a:buNone/>
            </a:pPr>
            <a:r>
              <a:rPr lang="el-GR" dirty="0"/>
              <a:t> </a:t>
            </a:r>
          </a:p>
          <a:p>
            <a:pPr marL="0" indent="0">
              <a:buNone/>
            </a:pPr>
            <a:r>
              <a:rPr lang="el-GR" dirty="0"/>
              <a:t>Αν σε κάθε σπίτι υπάρχουν 3 άτομα και σε κάθε 2 σπίτια υπάρχει και ένα παιδί, ο Άγιος Βασίλης έχει συνολικά να επισκευθεί:</a:t>
            </a:r>
            <a:br>
              <a:rPr lang="el-GR" dirty="0"/>
            </a:br>
            <a:br>
              <a:rPr lang="el-GR" dirty="0"/>
            </a:br>
            <a:r>
              <a:rPr lang="el-GR" b="1" dirty="0">
                <a:solidFill>
                  <a:srgbClr val="00B050"/>
                </a:solidFill>
              </a:rPr>
              <a:t>385,000,000 σπίτια σε ένα βράδυ!</a:t>
            </a:r>
          </a:p>
          <a:p>
            <a:pPr marL="0" indent="0">
              <a:buNone/>
            </a:pPr>
            <a:endParaRPr lang="el-GR" dirty="0"/>
          </a:p>
        </p:txBody>
      </p:sp>
      <p:pic>
        <p:nvPicPr>
          <p:cNvPr id="2050" name="Picture 2" descr="ÎÏÎ¿ÏÎ­Î»ÎµÏÎ¼Î± ÎµÎ¹ÎºÏÎ½Î±Ï Î³Î¹Î± santa chim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355719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362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201</TotalTime>
  <Words>507</Words>
  <Application>Microsoft Office PowerPoint</Application>
  <PresentationFormat>On-screen Show (4:3)</PresentationFormat>
  <Paragraphs>63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Oriel</vt:lpstr>
      <vt:lpstr>Η ΦΥΣΙΚΗ ΤΟΥ ΑΗ-ΒΑΣΙΛΗ</vt:lpstr>
      <vt:lpstr>Συναντωντασ τον αη-βασιλη</vt:lpstr>
      <vt:lpstr>Τι λενε για τον αγιο βασιλη..</vt:lpstr>
      <vt:lpstr>Το χωριο του αη-βασιλη στο ροβανιεμι τησ φινλανδιασ</vt:lpstr>
      <vt:lpstr>Πωσ ξεκινησε η ιστορια του αη-βασιλη;</vt:lpstr>
      <vt:lpstr>Μπορει οντωσ ο αη-βασιλησ να παραδωσει τοσα δωρα σε μια νυχτα;</vt:lpstr>
      <vt:lpstr>Υπαρχουν ιπταμενοι ταρανδοι;</vt:lpstr>
      <vt:lpstr>Ποσα σπιτια πρεπει να επισκεφθει;</vt:lpstr>
      <vt:lpstr>Ποσα σπιτια πρεπει να επισκεφθει;</vt:lpstr>
      <vt:lpstr>Ποσο χρονο εχει για να επισκεφθει ολα αυτα τα σπιτια;</vt:lpstr>
      <vt:lpstr>Ποσα σπιτια επισκεπτεται ο αη βασιλησ καθε δευτερολεπτο;</vt:lpstr>
      <vt:lpstr>Με ποση ταχυτητα τρεχει το ελκηθρο του;</vt:lpstr>
      <vt:lpstr>Ποσο βαρυσ ειναι ο σακοσ του;</vt:lpstr>
      <vt:lpstr>Τι συμβαινει οταν ενα τοσο βαρυ ελκηθρο τρεχει τοσο γρηγορα;</vt:lpstr>
      <vt:lpstr>Ποση επιταχυνση δεχεται ο αγιοσ βασιλησ;</vt:lpstr>
      <vt:lpstr>Ενα super-ελκηθρο για τα χριστουγεννα</vt:lpstr>
      <vt:lpstr>Πωσ φωτιζει η μυτη του ρουντολφ;</vt:lpstr>
      <vt:lpstr>Και οι καμιναδεσ;;</vt:lpstr>
      <vt:lpstr>Ασ συνοψισουμε τι μαθαμε</vt:lpstr>
      <vt:lpstr>Ποια ειναι η σημασια του αη βασιλη;</vt:lpstr>
      <vt:lpstr>Καλα χριστουγεννα!!!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ΦΥΣΙΚΗ ΤΟΥ ΑΗ-ΒΑΣΙΛΗ</dc:title>
  <dc:creator>echaniot</dc:creator>
  <cp:lastModifiedBy>echaniot</cp:lastModifiedBy>
  <cp:revision>22</cp:revision>
  <dcterms:created xsi:type="dcterms:W3CDTF">2018-12-21T19:10:51Z</dcterms:created>
  <dcterms:modified xsi:type="dcterms:W3CDTF">2018-12-22T13:36:40Z</dcterms:modified>
</cp:coreProperties>
</file>