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69"/>
  </p:notesMasterIdLst>
  <p:sldIdLst>
    <p:sldId id="294" r:id="rId3"/>
    <p:sldId id="281" r:id="rId4"/>
    <p:sldId id="1692" r:id="rId5"/>
    <p:sldId id="1533" r:id="rId6"/>
    <p:sldId id="283" r:id="rId7"/>
    <p:sldId id="265" r:id="rId8"/>
    <p:sldId id="1693" r:id="rId9"/>
    <p:sldId id="273" r:id="rId10"/>
    <p:sldId id="1694" r:id="rId11"/>
    <p:sldId id="280" r:id="rId12"/>
    <p:sldId id="274" r:id="rId13"/>
    <p:sldId id="1695" r:id="rId14"/>
    <p:sldId id="1696" r:id="rId15"/>
    <p:sldId id="1605" r:id="rId16"/>
    <p:sldId id="256" r:id="rId17"/>
    <p:sldId id="1528" r:id="rId18"/>
    <p:sldId id="1564" r:id="rId19"/>
    <p:sldId id="1511" r:id="rId20"/>
    <p:sldId id="1530" r:id="rId21"/>
    <p:sldId id="1529" r:id="rId22"/>
    <p:sldId id="1512" r:id="rId23"/>
    <p:sldId id="1567" r:id="rId24"/>
    <p:sldId id="1568" r:id="rId25"/>
    <p:sldId id="1604" r:id="rId26"/>
    <p:sldId id="372" r:id="rId27"/>
    <p:sldId id="1697" r:id="rId28"/>
    <p:sldId id="1705" r:id="rId29"/>
    <p:sldId id="1703" r:id="rId30"/>
    <p:sldId id="1698" r:id="rId31"/>
    <p:sldId id="303" r:id="rId32"/>
    <p:sldId id="1514" r:id="rId33"/>
    <p:sldId id="1556" r:id="rId34"/>
    <p:sldId id="1748" r:id="rId35"/>
    <p:sldId id="394" r:id="rId36"/>
    <p:sldId id="1724" r:id="rId37"/>
    <p:sldId id="1721" r:id="rId38"/>
    <p:sldId id="1722" r:id="rId39"/>
    <p:sldId id="1726" r:id="rId40"/>
    <p:sldId id="1709" r:id="rId41"/>
    <p:sldId id="1710" r:id="rId42"/>
    <p:sldId id="1714" r:id="rId43"/>
    <p:sldId id="1716" r:id="rId44"/>
    <p:sldId id="278" r:id="rId45"/>
    <p:sldId id="1706" r:id="rId46"/>
    <p:sldId id="313" r:id="rId47"/>
    <p:sldId id="259" r:id="rId48"/>
    <p:sldId id="316" r:id="rId49"/>
    <p:sldId id="315" r:id="rId50"/>
    <p:sldId id="260" r:id="rId51"/>
    <p:sldId id="1477" r:id="rId52"/>
    <p:sldId id="1490" r:id="rId53"/>
    <p:sldId id="1493" r:id="rId54"/>
    <p:sldId id="1729" r:id="rId55"/>
    <p:sldId id="1732" r:id="rId56"/>
    <p:sldId id="1494" r:id="rId57"/>
    <p:sldId id="1502" r:id="rId58"/>
    <p:sldId id="405" r:id="rId59"/>
    <p:sldId id="1742" r:id="rId60"/>
    <p:sldId id="1745" r:id="rId61"/>
    <p:sldId id="1747" r:id="rId62"/>
    <p:sldId id="1740" r:id="rId63"/>
    <p:sldId id="1741" r:id="rId64"/>
    <p:sldId id="1558" r:id="rId65"/>
    <p:sldId id="1545" r:id="rId66"/>
    <p:sldId id="1546" r:id="rId67"/>
    <p:sldId id="1597"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01"/>
    <p:restoredTop sz="84972" autoAdjust="0"/>
  </p:normalViewPr>
  <p:slideViewPr>
    <p:cSldViewPr snapToGrid="0" snapToObjects="1">
      <p:cViewPr varScale="1">
        <p:scale>
          <a:sx n="72" d="100"/>
          <a:sy n="72" d="100"/>
        </p:scale>
        <p:origin x="1829"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F6ACA4-E182-4C48-BF45-DFF27CA56BB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4347C8E-DE29-45C6-8C34-E30C80AB089A}">
      <dgm:prSet custT="1"/>
      <dgm:spPr/>
      <dgm:t>
        <a:bodyPr/>
        <a:lstStyle/>
        <a:p>
          <a:pPr marL="266700" indent="0">
            <a:tabLst/>
          </a:pPr>
          <a:r>
            <a:rPr lang="el-GR" sz="2200" dirty="0"/>
            <a:t>Περιλαμβάνει την επιλογή γονικών φυτικών τύπων και των απογόνων τους με βάση επιθυμητά γνωρίσματα.</a:t>
          </a:r>
          <a:endParaRPr lang="en-US" sz="2200" dirty="0"/>
        </a:p>
      </dgm:t>
    </dgm:pt>
    <dgm:pt modelId="{FCB66596-C372-4ED2-AB58-D9C719D06B10}" type="parTrans" cxnId="{6F12AE05-0AD1-4AC7-BF37-665A94B18E62}">
      <dgm:prSet/>
      <dgm:spPr/>
      <dgm:t>
        <a:bodyPr/>
        <a:lstStyle/>
        <a:p>
          <a:endParaRPr lang="en-US"/>
        </a:p>
      </dgm:t>
    </dgm:pt>
    <dgm:pt modelId="{A71C1C06-EE9B-467C-9218-36B532DCD4F2}" type="sibTrans" cxnId="{6F12AE05-0AD1-4AC7-BF37-665A94B18E62}">
      <dgm:prSet/>
      <dgm:spPr/>
      <dgm:t>
        <a:bodyPr/>
        <a:lstStyle/>
        <a:p>
          <a:endParaRPr lang="en-US"/>
        </a:p>
      </dgm:t>
    </dgm:pt>
    <dgm:pt modelId="{BA6BF803-6EB7-43B6-8369-60571C051BA5}">
      <dgm:prSet custT="1"/>
      <dgm:spPr/>
      <dgm:t>
        <a:bodyPr/>
        <a:lstStyle/>
        <a:p>
          <a:pPr marL="266700" indent="0">
            <a:tabLst/>
          </a:pPr>
          <a:r>
            <a:rPr lang="el-GR" sz="2200" dirty="0"/>
            <a:t>Αποτελεί επαναλαμβανόμενη, επιστημονικά τεκμηριωμένη διαδικασία </a:t>
          </a:r>
          <a:endParaRPr lang="en-US" sz="2200" dirty="0"/>
        </a:p>
      </dgm:t>
    </dgm:pt>
    <dgm:pt modelId="{018B459D-B8A2-42AB-A313-EBF43F39BB5A}" type="parTrans" cxnId="{D1813577-B097-4EF6-989B-73E386FB5962}">
      <dgm:prSet/>
      <dgm:spPr/>
      <dgm:t>
        <a:bodyPr/>
        <a:lstStyle/>
        <a:p>
          <a:endParaRPr lang="en-US"/>
        </a:p>
      </dgm:t>
    </dgm:pt>
    <dgm:pt modelId="{686D1CA2-B4CD-453D-BF8B-374FABD6131E}" type="sibTrans" cxnId="{D1813577-B097-4EF6-989B-73E386FB5962}">
      <dgm:prSet/>
      <dgm:spPr/>
      <dgm:t>
        <a:bodyPr/>
        <a:lstStyle/>
        <a:p>
          <a:endParaRPr lang="en-US"/>
        </a:p>
      </dgm:t>
    </dgm:pt>
    <dgm:pt modelId="{DFFAA565-9773-420D-B5FF-A9484ACB8E74}">
      <dgm:prSet custT="1"/>
      <dgm:spPr/>
      <dgm:t>
        <a:bodyPr/>
        <a:lstStyle/>
        <a:p>
          <a:pPr marL="88900" indent="0" algn="l">
            <a:tabLst/>
          </a:pPr>
          <a:r>
            <a:rPr lang="el-GR" sz="2200" dirty="0"/>
            <a:t>Βελτίωση Φυτών = δημιουργία ανώτερων φυτικών τύπων για καλλιέργεια, χρησιμοποιώντας γενετικές και άλλες μεθόδους </a:t>
          </a:r>
          <a:endParaRPr lang="en-US" sz="2200" dirty="0"/>
        </a:p>
      </dgm:t>
    </dgm:pt>
    <dgm:pt modelId="{4379C426-9BE9-4230-9E63-9DE863000DB9}" type="sibTrans" cxnId="{7071B877-76D0-4E3F-A7D4-E8F861711B0E}">
      <dgm:prSet/>
      <dgm:spPr/>
      <dgm:t>
        <a:bodyPr/>
        <a:lstStyle/>
        <a:p>
          <a:endParaRPr lang="en-US"/>
        </a:p>
      </dgm:t>
    </dgm:pt>
    <dgm:pt modelId="{F8EC8E53-E165-4DFD-9F57-26F31D9E04E0}" type="parTrans" cxnId="{7071B877-76D0-4E3F-A7D4-E8F861711B0E}">
      <dgm:prSet/>
      <dgm:spPr/>
      <dgm:t>
        <a:bodyPr/>
        <a:lstStyle/>
        <a:p>
          <a:endParaRPr lang="en-US"/>
        </a:p>
      </dgm:t>
    </dgm:pt>
    <dgm:pt modelId="{5B0FDBBD-CAA6-0442-BC87-FD0A8574E222}" type="pres">
      <dgm:prSet presAssocID="{22F6ACA4-E182-4C48-BF45-DFF27CA56BB9}" presName="linear" presStyleCnt="0">
        <dgm:presLayoutVars>
          <dgm:animLvl val="lvl"/>
          <dgm:resizeHandles val="exact"/>
        </dgm:presLayoutVars>
      </dgm:prSet>
      <dgm:spPr/>
    </dgm:pt>
    <dgm:pt modelId="{A681AA70-DF03-C44A-AFA8-A5FCAE793093}" type="pres">
      <dgm:prSet presAssocID="{DFFAA565-9773-420D-B5FF-A9484ACB8E74}" presName="parentText" presStyleLbl="node1" presStyleIdx="0" presStyleCnt="3">
        <dgm:presLayoutVars>
          <dgm:chMax val="0"/>
          <dgm:bulletEnabled val="1"/>
        </dgm:presLayoutVars>
      </dgm:prSet>
      <dgm:spPr/>
    </dgm:pt>
    <dgm:pt modelId="{7CF9F43E-8253-A94B-96C8-74FC0E24449A}" type="pres">
      <dgm:prSet presAssocID="{4379C426-9BE9-4230-9E63-9DE863000DB9}" presName="spacer" presStyleCnt="0"/>
      <dgm:spPr/>
    </dgm:pt>
    <dgm:pt modelId="{BDF871DE-ED9F-2D46-8C01-15D54E456FCD}" type="pres">
      <dgm:prSet presAssocID="{94347C8E-DE29-45C6-8C34-E30C80AB089A}" presName="parentText" presStyleLbl="node1" presStyleIdx="1" presStyleCnt="3">
        <dgm:presLayoutVars>
          <dgm:chMax val="0"/>
          <dgm:bulletEnabled val="1"/>
        </dgm:presLayoutVars>
      </dgm:prSet>
      <dgm:spPr/>
    </dgm:pt>
    <dgm:pt modelId="{FCABE4CE-02BE-C245-B0AD-3CAE0B826E2D}" type="pres">
      <dgm:prSet presAssocID="{A71C1C06-EE9B-467C-9218-36B532DCD4F2}" presName="spacer" presStyleCnt="0"/>
      <dgm:spPr/>
    </dgm:pt>
    <dgm:pt modelId="{794DDC69-C14A-F043-BF63-D5CBCA84AEBE}" type="pres">
      <dgm:prSet presAssocID="{BA6BF803-6EB7-43B6-8369-60571C051BA5}" presName="parentText" presStyleLbl="node1" presStyleIdx="2" presStyleCnt="3">
        <dgm:presLayoutVars>
          <dgm:chMax val="0"/>
          <dgm:bulletEnabled val="1"/>
        </dgm:presLayoutVars>
      </dgm:prSet>
      <dgm:spPr/>
    </dgm:pt>
  </dgm:ptLst>
  <dgm:cxnLst>
    <dgm:cxn modelId="{6F12AE05-0AD1-4AC7-BF37-665A94B18E62}" srcId="{22F6ACA4-E182-4C48-BF45-DFF27CA56BB9}" destId="{94347C8E-DE29-45C6-8C34-E30C80AB089A}" srcOrd="1" destOrd="0" parTransId="{FCB66596-C372-4ED2-AB58-D9C719D06B10}" sibTransId="{A71C1C06-EE9B-467C-9218-36B532DCD4F2}"/>
    <dgm:cxn modelId="{50302E09-495D-8B4C-BA58-8613DD35D781}" type="presOf" srcId="{94347C8E-DE29-45C6-8C34-E30C80AB089A}" destId="{BDF871DE-ED9F-2D46-8C01-15D54E456FCD}" srcOrd="0" destOrd="0" presId="urn:microsoft.com/office/officeart/2005/8/layout/vList2"/>
    <dgm:cxn modelId="{CED06456-A38C-4F44-BD3E-C150EDC0B818}" type="presOf" srcId="{BA6BF803-6EB7-43B6-8369-60571C051BA5}" destId="{794DDC69-C14A-F043-BF63-D5CBCA84AEBE}" srcOrd="0" destOrd="0" presId="urn:microsoft.com/office/officeart/2005/8/layout/vList2"/>
    <dgm:cxn modelId="{D1813577-B097-4EF6-989B-73E386FB5962}" srcId="{22F6ACA4-E182-4C48-BF45-DFF27CA56BB9}" destId="{BA6BF803-6EB7-43B6-8369-60571C051BA5}" srcOrd="2" destOrd="0" parTransId="{018B459D-B8A2-42AB-A313-EBF43F39BB5A}" sibTransId="{686D1CA2-B4CD-453D-BF8B-374FABD6131E}"/>
    <dgm:cxn modelId="{7071B877-76D0-4E3F-A7D4-E8F861711B0E}" srcId="{22F6ACA4-E182-4C48-BF45-DFF27CA56BB9}" destId="{DFFAA565-9773-420D-B5FF-A9484ACB8E74}" srcOrd="0" destOrd="0" parTransId="{F8EC8E53-E165-4DFD-9F57-26F31D9E04E0}" sibTransId="{4379C426-9BE9-4230-9E63-9DE863000DB9}"/>
    <dgm:cxn modelId="{91EB37AB-A0B3-4E44-974A-F725DAC091CF}" type="presOf" srcId="{DFFAA565-9773-420D-B5FF-A9484ACB8E74}" destId="{A681AA70-DF03-C44A-AFA8-A5FCAE793093}" srcOrd="0" destOrd="0" presId="urn:microsoft.com/office/officeart/2005/8/layout/vList2"/>
    <dgm:cxn modelId="{FEEFBFDD-D0B0-DA47-B7E0-E75A8139B5FD}" type="presOf" srcId="{22F6ACA4-E182-4C48-BF45-DFF27CA56BB9}" destId="{5B0FDBBD-CAA6-0442-BC87-FD0A8574E222}" srcOrd="0" destOrd="0" presId="urn:microsoft.com/office/officeart/2005/8/layout/vList2"/>
    <dgm:cxn modelId="{0C0E85DE-6297-1342-820F-41FB15CEBB58}" type="presParOf" srcId="{5B0FDBBD-CAA6-0442-BC87-FD0A8574E222}" destId="{A681AA70-DF03-C44A-AFA8-A5FCAE793093}" srcOrd="0" destOrd="0" presId="urn:microsoft.com/office/officeart/2005/8/layout/vList2"/>
    <dgm:cxn modelId="{0EB931C8-2E1D-1F44-986D-19BD8578A7C3}" type="presParOf" srcId="{5B0FDBBD-CAA6-0442-BC87-FD0A8574E222}" destId="{7CF9F43E-8253-A94B-96C8-74FC0E24449A}" srcOrd="1" destOrd="0" presId="urn:microsoft.com/office/officeart/2005/8/layout/vList2"/>
    <dgm:cxn modelId="{6727A758-2075-3C44-B14A-765A3D1FEF06}" type="presParOf" srcId="{5B0FDBBD-CAA6-0442-BC87-FD0A8574E222}" destId="{BDF871DE-ED9F-2D46-8C01-15D54E456FCD}" srcOrd="2" destOrd="0" presId="urn:microsoft.com/office/officeart/2005/8/layout/vList2"/>
    <dgm:cxn modelId="{27A47AFD-1A6F-F542-BA63-D9FCD558CEB5}" type="presParOf" srcId="{5B0FDBBD-CAA6-0442-BC87-FD0A8574E222}" destId="{FCABE4CE-02BE-C245-B0AD-3CAE0B826E2D}" srcOrd="3" destOrd="0" presId="urn:microsoft.com/office/officeart/2005/8/layout/vList2"/>
    <dgm:cxn modelId="{FA5F37CA-9245-FC48-BD68-E6B1ADC35D01}" type="presParOf" srcId="{5B0FDBBD-CAA6-0442-BC87-FD0A8574E222}" destId="{794DDC69-C14A-F043-BF63-D5CBCA84AEB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EE4574-49F0-4C5F-8661-C16A5D32D835}"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E7F9F75A-3338-4421-8024-8CD9208669A8}">
      <dgm:prSet custT="1"/>
      <dgm:spPr/>
      <dgm:t>
        <a:bodyPr/>
        <a:lstStyle/>
        <a:p>
          <a:r>
            <a:rPr lang="el-GR" sz="1900" dirty="0">
              <a:solidFill>
                <a:schemeClr val="accent2"/>
              </a:solidFill>
            </a:rPr>
            <a:t>Πριν το 1900</a:t>
          </a:r>
          <a:r>
            <a:rPr lang="en-US" sz="1900" dirty="0">
              <a:solidFill>
                <a:schemeClr val="accent2"/>
              </a:solidFill>
            </a:rPr>
            <a:t>: </a:t>
          </a:r>
          <a:r>
            <a:rPr lang="el-GR" sz="1900" dirty="0">
              <a:solidFill>
                <a:schemeClr val="accent2"/>
              </a:solidFill>
            </a:rPr>
            <a:t>οι γεωργοί επέλεγαν με βάση μορφολογικά γνωρίσματα</a:t>
          </a:r>
          <a:r>
            <a:rPr lang="en-US" sz="1900" dirty="0">
              <a:solidFill>
                <a:schemeClr val="accent2"/>
              </a:solidFill>
            </a:rPr>
            <a:t>.</a:t>
          </a:r>
        </a:p>
      </dgm:t>
    </dgm:pt>
    <dgm:pt modelId="{2ACE189F-56EA-4619-8AE6-2FDD14BE2C8F}" type="parTrans" cxnId="{759E7C35-C773-41EE-B581-2675506C6099}">
      <dgm:prSet/>
      <dgm:spPr/>
      <dgm:t>
        <a:bodyPr/>
        <a:lstStyle/>
        <a:p>
          <a:endParaRPr lang="en-US"/>
        </a:p>
      </dgm:t>
    </dgm:pt>
    <dgm:pt modelId="{E51AEA5D-83C8-4A00-A63C-FF4C6B0E162A}" type="sibTrans" cxnId="{759E7C35-C773-41EE-B581-2675506C6099}">
      <dgm:prSet/>
      <dgm:spPr/>
      <dgm:t>
        <a:bodyPr/>
        <a:lstStyle/>
        <a:p>
          <a:endParaRPr lang="en-US"/>
        </a:p>
      </dgm:t>
    </dgm:pt>
    <dgm:pt modelId="{5CE3B3DF-9FC0-4CFA-8B49-E37DE0191F47}">
      <dgm:prSet custT="1"/>
      <dgm:spPr/>
      <dgm:t>
        <a:bodyPr/>
        <a:lstStyle/>
        <a:p>
          <a:r>
            <a:rPr lang="el-GR" sz="1900" dirty="0">
              <a:solidFill>
                <a:schemeClr val="bg2">
                  <a:lumMod val="50000"/>
                </a:schemeClr>
              </a:solidFill>
            </a:rPr>
            <a:t>Μετά το </a:t>
          </a:r>
          <a:r>
            <a:rPr lang="en-US" sz="1900" dirty="0">
              <a:solidFill>
                <a:schemeClr val="bg2">
                  <a:lumMod val="50000"/>
                </a:schemeClr>
              </a:solidFill>
            </a:rPr>
            <a:t>1900:</a:t>
          </a:r>
          <a:r>
            <a:rPr lang="el-GR" sz="1900" dirty="0">
              <a:solidFill>
                <a:schemeClr val="bg2">
                  <a:lumMod val="50000"/>
                </a:schemeClr>
              </a:solidFill>
            </a:rPr>
            <a:t> ελεγχόμενες διασταυρώσεις ποικιλιών</a:t>
          </a:r>
          <a:r>
            <a:rPr lang="en-US" sz="1900" dirty="0">
              <a:solidFill>
                <a:schemeClr val="bg2">
                  <a:lumMod val="50000"/>
                </a:schemeClr>
              </a:solidFill>
            </a:rPr>
            <a:t> → </a:t>
          </a:r>
          <a:r>
            <a:rPr lang="el-GR" sz="1900" dirty="0">
              <a:solidFill>
                <a:schemeClr val="bg2">
                  <a:lumMod val="50000"/>
                </a:schemeClr>
              </a:solidFill>
            </a:rPr>
            <a:t>δημιουργία υβριδίων</a:t>
          </a:r>
          <a:r>
            <a:rPr lang="en-US" sz="1900" dirty="0">
              <a:solidFill>
                <a:schemeClr val="bg2">
                  <a:lumMod val="50000"/>
                </a:schemeClr>
              </a:solidFill>
            </a:rPr>
            <a:t>.</a:t>
          </a:r>
        </a:p>
      </dgm:t>
    </dgm:pt>
    <dgm:pt modelId="{25B7F259-6101-4811-B811-617FD26BB8C9}" type="parTrans" cxnId="{C3499930-267D-4D85-B11B-BEBA0C3B56CB}">
      <dgm:prSet/>
      <dgm:spPr/>
      <dgm:t>
        <a:bodyPr/>
        <a:lstStyle/>
        <a:p>
          <a:endParaRPr lang="en-US"/>
        </a:p>
      </dgm:t>
    </dgm:pt>
    <dgm:pt modelId="{CBF52BC9-7294-4A43-8C72-9E6EC42B99E5}" type="sibTrans" cxnId="{C3499930-267D-4D85-B11B-BEBA0C3B56CB}">
      <dgm:prSet/>
      <dgm:spPr/>
      <dgm:t>
        <a:bodyPr/>
        <a:lstStyle/>
        <a:p>
          <a:endParaRPr lang="en-US"/>
        </a:p>
      </dgm:t>
    </dgm:pt>
    <dgm:pt modelId="{97669539-58C7-4CF6-8416-8D2641C438D0}">
      <dgm:prSet custT="1"/>
      <dgm:spPr/>
      <dgm:t>
        <a:bodyPr/>
        <a:lstStyle/>
        <a:p>
          <a:r>
            <a:rPr lang="el-GR" sz="1900" dirty="0">
              <a:solidFill>
                <a:schemeClr val="accent3">
                  <a:lumMod val="75000"/>
                </a:schemeClr>
              </a:solidFill>
            </a:rPr>
            <a:t>Σήμερα</a:t>
          </a:r>
          <a:r>
            <a:rPr lang="en-US" sz="1900" dirty="0">
              <a:solidFill>
                <a:schemeClr val="accent3">
                  <a:lumMod val="75000"/>
                </a:schemeClr>
              </a:solidFill>
            </a:rPr>
            <a:t>: </a:t>
          </a:r>
          <a:r>
            <a:rPr lang="el-GR" sz="1900" dirty="0">
              <a:solidFill>
                <a:schemeClr val="accent3">
                  <a:lumMod val="75000"/>
                </a:schemeClr>
              </a:solidFill>
            </a:rPr>
            <a:t>συνδυασμός γενετικής και βιοτεχνολογίας, ανάπτυξη μοριακών εργαλείων. Χρήση ΑΙ</a:t>
          </a:r>
          <a:endParaRPr lang="en-US" sz="1900" dirty="0">
            <a:solidFill>
              <a:schemeClr val="accent3">
                <a:lumMod val="75000"/>
              </a:schemeClr>
            </a:solidFill>
          </a:endParaRPr>
        </a:p>
      </dgm:t>
    </dgm:pt>
    <dgm:pt modelId="{1DDE2A5F-6C98-4013-BFC6-2E6D46B52158}" type="parTrans" cxnId="{DF317B18-8AE9-4BD4-A7AB-160237CC104C}">
      <dgm:prSet/>
      <dgm:spPr/>
      <dgm:t>
        <a:bodyPr/>
        <a:lstStyle/>
        <a:p>
          <a:endParaRPr lang="en-US"/>
        </a:p>
      </dgm:t>
    </dgm:pt>
    <dgm:pt modelId="{1EF48357-AA1B-4BD9-AE8F-62D3E220F8B0}" type="sibTrans" cxnId="{DF317B18-8AE9-4BD4-A7AB-160237CC104C}">
      <dgm:prSet/>
      <dgm:spPr/>
      <dgm:t>
        <a:bodyPr/>
        <a:lstStyle/>
        <a:p>
          <a:endParaRPr lang="en-US"/>
        </a:p>
      </dgm:t>
    </dgm:pt>
    <dgm:pt modelId="{2BF074D7-9F21-40D6-9C9D-1B512A0BE694}" type="pres">
      <dgm:prSet presAssocID="{94EE4574-49F0-4C5F-8661-C16A5D32D835}" presName="root" presStyleCnt="0">
        <dgm:presLayoutVars>
          <dgm:dir/>
          <dgm:resizeHandles val="exact"/>
        </dgm:presLayoutVars>
      </dgm:prSet>
      <dgm:spPr/>
    </dgm:pt>
    <dgm:pt modelId="{AA8ED578-538E-4D05-946A-49DD86823E13}" type="pres">
      <dgm:prSet presAssocID="{E7F9F75A-3338-4421-8024-8CD9208669A8}" presName="compNode" presStyleCnt="0"/>
      <dgm:spPr/>
    </dgm:pt>
    <dgm:pt modelId="{0F64C762-6C65-4D29-B354-0F5A0FC533FC}" type="pres">
      <dgm:prSet presAssocID="{E7F9F75A-3338-4421-8024-8CD9208669A8}" presName="bgRect" presStyleLbl="bgShp" presStyleIdx="0" presStyleCnt="3"/>
      <dgm:spPr/>
    </dgm:pt>
    <dgm:pt modelId="{6EEE636E-748D-4BDC-8256-F045ABB15142}" type="pres">
      <dgm:prSet presAssocID="{E7F9F75A-3338-4421-8024-8CD9208669A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A6E1E98D-3DDB-425B-A1C8-F59C6D87864E}" type="pres">
      <dgm:prSet presAssocID="{E7F9F75A-3338-4421-8024-8CD9208669A8}" presName="spaceRect" presStyleCnt="0"/>
      <dgm:spPr/>
    </dgm:pt>
    <dgm:pt modelId="{2015B81F-A702-4990-BF70-03879637F34A}" type="pres">
      <dgm:prSet presAssocID="{E7F9F75A-3338-4421-8024-8CD9208669A8}" presName="parTx" presStyleLbl="revTx" presStyleIdx="0" presStyleCnt="3">
        <dgm:presLayoutVars>
          <dgm:chMax val="0"/>
          <dgm:chPref val="0"/>
        </dgm:presLayoutVars>
      </dgm:prSet>
      <dgm:spPr/>
    </dgm:pt>
    <dgm:pt modelId="{6B80B0A3-C13B-431C-AEC6-6E83B7978368}" type="pres">
      <dgm:prSet presAssocID="{E51AEA5D-83C8-4A00-A63C-FF4C6B0E162A}" presName="sibTrans" presStyleCnt="0"/>
      <dgm:spPr/>
    </dgm:pt>
    <dgm:pt modelId="{644875A2-81CF-4947-B287-0439DC28A55C}" type="pres">
      <dgm:prSet presAssocID="{5CE3B3DF-9FC0-4CFA-8B49-E37DE0191F47}" presName="compNode" presStyleCnt="0"/>
      <dgm:spPr/>
    </dgm:pt>
    <dgm:pt modelId="{483837E0-F076-41BF-A59B-6415F5BA528F}" type="pres">
      <dgm:prSet presAssocID="{5CE3B3DF-9FC0-4CFA-8B49-E37DE0191F47}" presName="bgRect" presStyleLbl="bgShp" presStyleIdx="1" presStyleCnt="3"/>
      <dgm:spPr/>
    </dgm:pt>
    <dgm:pt modelId="{46349FD4-48CE-4D2A-8699-89E6BE6BDEC5}" type="pres">
      <dgm:prSet presAssocID="{5CE3B3DF-9FC0-4CFA-8B49-E37DE0191F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4478018C-D556-4CCE-842E-00BF7D256B59}" type="pres">
      <dgm:prSet presAssocID="{5CE3B3DF-9FC0-4CFA-8B49-E37DE0191F47}" presName="spaceRect" presStyleCnt="0"/>
      <dgm:spPr/>
    </dgm:pt>
    <dgm:pt modelId="{3D69FE03-0D8B-4467-AD11-2C9F67429536}" type="pres">
      <dgm:prSet presAssocID="{5CE3B3DF-9FC0-4CFA-8B49-E37DE0191F47}" presName="parTx" presStyleLbl="revTx" presStyleIdx="1" presStyleCnt="3">
        <dgm:presLayoutVars>
          <dgm:chMax val="0"/>
          <dgm:chPref val="0"/>
        </dgm:presLayoutVars>
      </dgm:prSet>
      <dgm:spPr/>
    </dgm:pt>
    <dgm:pt modelId="{0AC933DF-0BFF-4B0F-9734-CD11D31B5BA8}" type="pres">
      <dgm:prSet presAssocID="{CBF52BC9-7294-4A43-8C72-9E6EC42B99E5}" presName="sibTrans" presStyleCnt="0"/>
      <dgm:spPr/>
    </dgm:pt>
    <dgm:pt modelId="{C7A40159-6A86-4928-9951-3CC850F80233}" type="pres">
      <dgm:prSet presAssocID="{97669539-58C7-4CF6-8416-8D2641C438D0}" presName="compNode" presStyleCnt="0"/>
      <dgm:spPr/>
    </dgm:pt>
    <dgm:pt modelId="{969397A9-4C59-4E95-A3E9-12610A312962}" type="pres">
      <dgm:prSet presAssocID="{97669539-58C7-4CF6-8416-8D2641C438D0}" presName="bgRect" presStyleLbl="bgShp" presStyleIdx="2" presStyleCnt="3"/>
      <dgm:spPr/>
    </dgm:pt>
    <dgm:pt modelId="{9144885C-0E2D-4A16-AEDB-32FDC630B6E5}" type="pres">
      <dgm:prSet presAssocID="{97669539-58C7-4CF6-8416-8D2641C438D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6A9D1CAD-707B-4FD5-962A-D3C09B5C610B}" type="pres">
      <dgm:prSet presAssocID="{97669539-58C7-4CF6-8416-8D2641C438D0}" presName="spaceRect" presStyleCnt="0"/>
      <dgm:spPr/>
    </dgm:pt>
    <dgm:pt modelId="{3A138802-9D9C-463A-A7D0-0F9C7298F934}" type="pres">
      <dgm:prSet presAssocID="{97669539-58C7-4CF6-8416-8D2641C438D0}" presName="parTx" presStyleLbl="revTx" presStyleIdx="2" presStyleCnt="3">
        <dgm:presLayoutVars>
          <dgm:chMax val="0"/>
          <dgm:chPref val="0"/>
        </dgm:presLayoutVars>
      </dgm:prSet>
      <dgm:spPr/>
    </dgm:pt>
  </dgm:ptLst>
  <dgm:cxnLst>
    <dgm:cxn modelId="{DF317B18-8AE9-4BD4-A7AB-160237CC104C}" srcId="{94EE4574-49F0-4C5F-8661-C16A5D32D835}" destId="{97669539-58C7-4CF6-8416-8D2641C438D0}" srcOrd="2" destOrd="0" parTransId="{1DDE2A5F-6C98-4013-BFC6-2E6D46B52158}" sibTransId="{1EF48357-AA1B-4BD9-AE8F-62D3E220F8B0}"/>
    <dgm:cxn modelId="{C3499930-267D-4D85-B11B-BEBA0C3B56CB}" srcId="{94EE4574-49F0-4C5F-8661-C16A5D32D835}" destId="{5CE3B3DF-9FC0-4CFA-8B49-E37DE0191F47}" srcOrd="1" destOrd="0" parTransId="{25B7F259-6101-4811-B811-617FD26BB8C9}" sibTransId="{CBF52BC9-7294-4A43-8C72-9E6EC42B99E5}"/>
    <dgm:cxn modelId="{759E7C35-C773-41EE-B581-2675506C6099}" srcId="{94EE4574-49F0-4C5F-8661-C16A5D32D835}" destId="{E7F9F75A-3338-4421-8024-8CD9208669A8}" srcOrd="0" destOrd="0" parTransId="{2ACE189F-56EA-4619-8AE6-2FDD14BE2C8F}" sibTransId="{E51AEA5D-83C8-4A00-A63C-FF4C6B0E162A}"/>
    <dgm:cxn modelId="{60B90064-7D9D-429E-9FB4-E8BF14CFD0A1}" type="presOf" srcId="{97669539-58C7-4CF6-8416-8D2641C438D0}" destId="{3A138802-9D9C-463A-A7D0-0F9C7298F934}" srcOrd="0" destOrd="0" presId="urn:microsoft.com/office/officeart/2018/2/layout/IconVerticalSolidList"/>
    <dgm:cxn modelId="{C2E5E869-2F3B-4DA9-91CD-A42192D65D13}" type="presOf" srcId="{94EE4574-49F0-4C5F-8661-C16A5D32D835}" destId="{2BF074D7-9F21-40D6-9C9D-1B512A0BE694}" srcOrd="0" destOrd="0" presId="urn:microsoft.com/office/officeart/2018/2/layout/IconVerticalSolidList"/>
    <dgm:cxn modelId="{13ED29B5-F6D6-4561-9A52-606C59926D47}" type="presOf" srcId="{E7F9F75A-3338-4421-8024-8CD9208669A8}" destId="{2015B81F-A702-4990-BF70-03879637F34A}" srcOrd="0" destOrd="0" presId="urn:microsoft.com/office/officeart/2018/2/layout/IconVerticalSolidList"/>
    <dgm:cxn modelId="{3991A1E0-F13A-47AD-9CFD-2E167F0EE51E}" type="presOf" srcId="{5CE3B3DF-9FC0-4CFA-8B49-E37DE0191F47}" destId="{3D69FE03-0D8B-4467-AD11-2C9F67429536}" srcOrd="0" destOrd="0" presId="urn:microsoft.com/office/officeart/2018/2/layout/IconVerticalSolidList"/>
    <dgm:cxn modelId="{A56882AD-2252-45FF-BAD8-8F794C74626A}" type="presParOf" srcId="{2BF074D7-9F21-40D6-9C9D-1B512A0BE694}" destId="{AA8ED578-538E-4D05-946A-49DD86823E13}" srcOrd="0" destOrd="0" presId="urn:microsoft.com/office/officeart/2018/2/layout/IconVerticalSolidList"/>
    <dgm:cxn modelId="{CCC1895D-0C9A-4B3E-8D21-E2D359298163}" type="presParOf" srcId="{AA8ED578-538E-4D05-946A-49DD86823E13}" destId="{0F64C762-6C65-4D29-B354-0F5A0FC533FC}" srcOrd="0" destOrd="0" presId="urn:microsoft.com/office/officeart/2018/2/layout/IconVerticalSolidList"/>
    <dgm:cxn modelId="{92C0113D-3A90-46EA-8A9D-DA783241426D}" type="presParOf" srcId="{AA8ED578-538E-4D05-946A-49DD86823E13}" destId="{6EEE636E-748D-4BDC-8256-F045ABB15142}" srcOrd="1" destOrd="0" presId="urn:microsoft.com/office/officeart/2018/2/layout/IconVerticalSolidList"/>
    <dgm:cxn modelId="{0CC5DA0D-5356-4E79-9D9F-384E200063E3}" type="presParOf" srcId="{AA8ED578-538E-4D05-946A-49DD86823E13}" destId="{A6E1E98D-3DDB-425B-A1C8-F59C6D87864E}" srcOrd="2" destOrd="0" presId="urn:microsoft.com/office/officeart/2018/2/layout/IconVerticalSolidList"/>
    <dgm:cxn modelId="{BC481CA6-4875-49AB-887B-9A42652A750C}" type="presParOf" srcId="{AA8ED578-538E-4D05-946A-49DD86823E13}" destId="{2015B81F-A702-4990-BF70-03879637F34A}" srcOrd="3" destOrd="0" presId="urn:microsoft.com/office/officeart/2018/2/layout/IconVerticalSolidList"/>
    <dgm:cxn modelId="{CF6B40A8-0141-4B9B-978D-3EAB9B54706E}" type="presParOf" srcId="{2BF074D7-9F21-40D6-9C9D-1B512A0BE694}" destId="{6B80B0A3-C13B-431C-AEC6-6E83B7978368}" srcOrd="1" destOrd="0" presId="urn:microsoft.com/office/officeart/2018/2/layout/IconVerticalSolidList"/>
    <dgm:cxn modelId="{8346EA5E-333F-47A1-ACDE-A32DEF34CF53}" type="presParOf" srcId="{2BF074D7-9F21-40D6-9C9D-1B512A0BE694}" destId="{644875A2-81CF-4947-B287-0439DC28A55C}" srcOrd="2" destOrd="0" presId="urn:microsoft.com/office/officeart/2018/2/layout/IconVerticalSolidList"/>
    <dgm:cxn modelId="{64035308-0CAE-4EBE-BB36-1639004FD32F}" type="presParOf" srcId="{644875A2-81CF-4947-B287-0439DC28A55C}" destId="{483837E0-F076-41BF-A59B-6415F5BA528F}" srcOrd="0" destOrd="0" presId="urn:microsoft.com/office/officeart/2018/2/layout/IconVerticalSolidList"/>
    <dgm:cxn modelId="{949D8598-9D9E-40B1-9611-2A7259FE1AFE}" type="presParOf" srcId="{644875A2-81CF-4947-B287-0439DC28A55C}" destId="{46349FD4-48CE-4D2A-8699-89E6BE6BDEC5}" srcOrd="1" destOrd="0" presId="urn:microsoft.com/office/officeart/2018/2/layout/IconVerticalSolidList"/>
    <dgm:cxn modelId="{F1FEA8AF-FA22-4626-9CD7-EDEF0C50A658}" type="presParOf" srcId="{644875A2-81CF-4947-B287-0439DC28A55C}" destId="{4478018C-D556-4CCE-842E-00BF7D256B59}" srcOrd="2" destOrd="0" presId="urn:microsoft.com/office/officeart/2018/2/layout/IconVerticalSolidList"/>
    <dgm:cxn modelId="{8303D6DE-C94B-4EE6-B8A5-5E878F95EEB9}" type="presParOf" srcId="{644875A2-81CF-4947-B287-0439DC28A55C}" destId="{3D69FE03-0D8B-4467-AD11-2C9F67429536}" srcOrd="3" destOrd="0" presId="urn:microsoft.com/office/officeart/2018/2/layout/IconVerticalSolidList"/>
    <dgm:cxn modelId="{D91C6FCC-7C36-486E-948C-9F10E6D63661}" type="presParOf" srcId="{2BF074D7-9F21-40D6-9C9D-1B512A0BE694}" destId="{0AC933DF-0BFF-4B0F-9734-CD11D31B5BA8}" srcOrd="3" destOrd="0" presId="urn:microsoft.com/office/officeart/2018/2/layout/IconVerticalSolidList"/>
    <dgm:cxn modelId="{BB670B79-BD5E-4065-8A44-3646FB2EDFDC}" type="presParOf" srcId="{2BF074D7-9F21-40D6-9C9D-1B512A0BE694}" destId="{C7A40159-6A86-4928-9951-3CC850F80233}" srcOrd="4" destOrd="0" presId="urn:microsoft.com/office/officeart/2018/2/layout/IconVerticalSolidList"/>
    <dgm:cxn modelId="{AD13B95A-A587-466D-8A64-D57F48C3F1F9}" type="presParOf" srcId="{C7A40159-6A86-4928-9951-3CC850F80233}" destId="{969397A9-4C59-4E95-A3E9-12610A312962}" srcOrd="0" destOrd="0" presId="urn:microsoft.com/office/officeart/2018/2/layout/IconVerticalSolidList"/>
    <dgm:cxn modelId="{5850516D-C724-4557-9764-9A5BC929BDE0}" type="presParOf" srcId="{C7A40159-6A86-4928-9951-3CC850F80233}" destId="{9144885C-0E2D-4A16-AEDB-32FDC630B6E5}" srcOrd="1" destOrd="0" presId="urn:microsoft.com/office/officeart/2018/2/layout/IconVerticalSolidList"/>
    <dgm:cxn modelId="{063624B8-0378-4A84-B539-71FE2477DD14}" type="presParOf" srcId="{C7A40159-6A86-4928-9951-3CC850F80233}" destId="{6A9D1CAD-707B-4FD5-962A-D3C09B5C610B}" srcOrd="2" destOrd="0" presId="urn:microsoft.com/office/officeart/2018/2/layout/IconVerticalSolidList"/>
    <dgm:cxn modelId="{940C64CE-9C46-46D6-ACB9-5307A02356EF}" type="presParOf" srcId="{C7A40159-6A86-4928-9951-3CC850F80233}" destId="{3A138802-9D9C-463A-A7D0-0F9C7298F93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1AA70-DF03-C44A-AFA8-A5FCAE793093}">
      <dsp:nvSpPr>
        <dsp:cNvPr id="0" name=""/>
        <dsp:cNvSpPr/>
      </dsp:nvSpPr>
      <dsp:spPr>
        <a:xfrm>
          <a:off x="0" y="92176"/>
          <a:ext cx="4164730" cy="155902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88900" lvl="0" indent="0" algn="l" defTabSz="977900">
            <a:lnSpc>
              <a:spcPct val="90000"/>
            </a:lnSpc>
            <a:spcBef>
              <a:spcPct val="0"/>
            </a:spcBef>
            <a:spcAft>
              <a:spcPct val="35000"/>
            </a:spcAft>
            <a:buNone/>
            <a:tabLst/>
          </a:pPr>
          <a:r>
            <a:rPr lang="el-GR" sz="2200" kern="1200" dirty="0"/>
            <a:t>Βελτίωση Φυτών = δημιουργία ανώτερων φυτικών τύπων για καλλιέργεια, χρησιμοποιώντας γενετικές και άλλες μεθόδους </a:t>
          </a:r>
          <a:endParaRPr lang="en-US" sz="2200" kern="1200" dirty="0"/>
        </a:p>
      </dsp:txBody>
      <dsp:txXfrm>
        <a:off x="76105" y="168281"/>
        <a:ext cx="4012520" cy="1406815"/>
      </dsp:txXfrm>
    </dsp:sp>
    <dsp:sp modelId="{BDF871DE-ED9F-2D46-8C01-15D54E456FCD}">
      <dsp:nvSpPr>
        <dsp:cNvPr id="0" name=""/>
        <dsp:cNvSpPr/>
      </dsp:nvSpPr>
      <dsp:spPr>
        <a:xfrm>
          <a:off x="0" y="1838402"/>
          <a:ext cx="4164730" cy="1559025"/>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66700" lvl="0" indent="0" algn="l" defTabSz="977900">
            <a:lnSpc>
              <a:spcPct val="90000"/>
            </a:lnSpc>
            <a:spcBef>
              <a:spcPct val="0"/>
            </a:spcBef>
            <a:spcAft>
              <a:spcPct val="35000"/>
            </a:spcAft>
            <a:buNone/>
            <a:tabLst/>
          </a:pPr>
          <a:r>
            <a:rPr lang="el-GR" sz="2200" kern="1200" dirty="0"/>
            <a:t>Περιλαμβάνει την επιλογή γονικών φυτικών τύπων και των απογόνων τους με βάση επιθυμητά γνωρίσματα.</a:t>
          </a:r>
          <a:endParaRPr lang="en-US" sz="2200" kern="1200" dirty="0"/>
        </a:p>
      </dsp:txBody>
      <dsp:txXfrm>
        <a:off x="76105" y="1914507"/>
        <a:ext cx="4012520" cy="1406815"/>
      </dsp:txXfrm>
    </dsp:sp>
    <dsp:sp modelId="{794DDC69-C14A-F043-BF63-D5CBCA84AEBE}">
      <dsp:nvSpPr>
        <dsp:cNvPr id="0" name=""/>
        <dsp:cNvSpPr/>
      </dsp:nvSpPr>
      <dsp:spPr>
        <a:xfrm>
          <a:off x="0" y="3584627"/>
          <a:ext cx="4164730" cy="155902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266700" lvl="0" indent="0" algn="l" defTabSz="977900">
            <a:lnSpc>
              <a:spcPct val="90000"/>
            </a:lnSpc>
            <a:spcBef>
              <a:spcPct val="0"/>
            </a:spcBef>
            <a:spcAft>
              <a:spcPct val="35000"/>
            </a:spcAft>
            <a:buNone/>
            <a:tabLst/>
          </a:pPr>
          <a:r>
            <a:rPr lang="el-GR" sz="2200" kern="1200" dirty="0"/>
            <a:t>Αποτελεί επαναλαμβανόμενη, επιστημονικά τεκμηριωμένη διαδικασία </a:t>
          </a:r>
          <a:endParaRPr lang="en-US" sz="2200" kern="1200" dirty="0"/>
        </a:p>
      </dsp:txBody>
      <dsp:txXfrm>
        <a:off x="76105" y="3660732"/>
        <a:ext cx="4012520"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64C762-6C65-4D29-B354-0F5A0FC533FC}">
      <dsp:nvSpPr>
        <dsp:cNvPr id="0" name=""/>
        <dsp:cNvSpPr/>
      </dsp:nvSpPr>
      <dsp:spPr>
        <a:xfrm>
          <a:off x="0" y="5072"/>
          <a:ext cx="4683949" cy="1599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EE636E-748D-4BDC-8256-F045ABB15142}">
      <dsp:nvSpPr>
        <dsp:cNvPr id="0" name=""/>
        <dsp:cNvSpPr/>
      </dsp:nvSpPr>
      <dsp:spPr>
        <a:xfrm>
          <a:off x="483826" y="364942"/>
          <a:ext cx="880543" cy="8796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15B81F-A702-4990-BF70-03879637F34A}">
      <dsp:nvSpPr>
        <dsp:cNvPr id="0" name=""/>
        <dsp:cNvSpPr/>
      </dsp:nvSpPr>
      <dsp:spPr>
        <a:xfrm>
          <a:off x="1848195" y="5072"/>
          <a:ext cx="2763341" cy="1600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438" tIns="169438" rIns="169438" bIns="169438" numCol="1" spcCol="1270" anchor="ctr" anchorCtr="0">
          <a:noAutofit/>
        </a:bodyPr>
        <a:lstStyle/>
        <a:p>
          <a:pPr marL="0" lvl="0" indent="0" algn="l" defTabSz="844550">
            <a:lnSpc>
              <a:spcPct val="90000"/>
            </a:lnSpc>
            <a:spcBef>
              <a:spcPct val="0"/>
            </a:spcBef>
            <a:spcAft>
              <a:spcPct val="35000"/>
            </a:spcAft>
            <a:buNone/>
          </a:pPr>
          <a:r>
            <a:rPr lang="el-GR" sz="1900" kern="1200" dirty="0">
              <a:solidFill>
                <a:schemeClr val="accent2"/>
              </a:solidFill>
            </a:rPr>
            <a:t>Πριν το 1900</a:t>
          </a:r>
          <a:r>
            <a:rPr lang="en-US" sz="1900" kern="1200" dirty="0">
              <a:solidFill>
                <a:schemeClr val="accent2"/>
              </a:solidFill>
            </a:rPr>
            <a:t>: </a:t>
          </a:r>
          <a:r>
            <a:rPr lang="el-GR" sz="1900" kern="1200" dirty="0">
              <a:solidFill>
                <a:schemeClr val="accent2"/>
              </a:solidFill>
            </a:rPr>
            <a:t>οι γεωργοί επέλεγαν με βάση μορφολογικά γνωρίσματα</a:t>
          </a:r>
          <a:r>
            <a:rPr lang="en-US" sz="1900" kern="1200" dirty="0">
              <a:solidFill>
                <a:schemeClr val="accent2"/>
              </a:solidFill>
            </a:rPr>
            <a:t>.</a:t>
          </a:r>
        </a:p>
      </dsp:txBody>
      <dsp:txXfrm>
        <a:off x="1848195" y="5072"/>
        <a:ext cx="2763341" cy="1600988"/>
      </dsp:txXfrm>
    </dsp:sp>
    <dsp:sp modelId="{483837E0-F076-41BF-A59B-6415F5BA528F}">
      <dsp:nvSpPr>
        <dsp:cNvPr id="0" name=""/>
        <dsp:cNvSpPr/>
      </dsp:nvSpPr>
      <dsp:spPr>
        <a:xfrm>
          <a:off x="0" y="1994179"/>
          <a:ext cx="4683949" cy="1599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349FD4-48CE-4D2A-8699-89E6BE6BDEC5}">
      <dsp:nvSpPr>
        <dsp:cNvPr id="0" name=""/>
        <dsp:cNvSpPr/>
      </dsp:nvSpPr>
      <dsp:spPr>
        <a:xfrm>
          <a:off x="483826" y="2354049"/>
          <a:ext cx="880543" cy="8796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69FE03-0D8B-4467-AD11-2C9F67429536}">
      <dsp:nvSpPr>
        <dsp:cNvPr id="0" name=""/>
        <dsp:cNvSpPr/>
      </dsp:nvSpPr>
      <dsp:spPr>
        <a:xfrm>
          <a:off x="1848195" y="1994179"/>
          <a:ext cx="2763341" cy="1600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438" tIns="169438" rIns="169438" bIns="169438" numCol="1" spcCol="1270" anchor="ctr" anchorCtr="0">
          <a:noAutofit/>
        </a:bodyPr>
        <a:lstStyle/>
        <a:p>
          <a:pPr marL="0" lvl="0" indent="0" algn="l" defTabSz="844550">
            <a:lnSpc>
              <a:spcPct val="90000"/>
            </a:lnSpc>
            <a:spcBef>
              <a:spcPct val="0"/>
            </a:spcBef>
            <a:spcAft>
              <a:spcPct val="35000"/>
            </a:spcAft>
            <a:buNone/>
          </a:pPr>
          <a:r>
            <a:rPr lang="el-GR" sz="1900" kern="1200" dirty="0">
              <a:solidFill>
                <a:schemeClr val="bg2">
                  <a:lumMod val="50000"/>
                </a:schemeClr>
              </a:solidFill>
            </a:rPr>
            <a:t>Μετά το </a:t>
          </a:r>
          <a:r>
            <a:rPr lang="en-US" sz="1900" kern="1200" dirty="0">
              <a:solidFill>
                <a:schemeClr val="bg2">
                  <a:lumMod val="50000"/>
                </a:schemeClr>
              </a:solidFill>
            </a:rPr>
            <a:t>1900:</a:t>
          </a:r>
          <a:r>
            <a:rPr lang="el-GR" sz="1900" kern="1200" dirty="0">
              <a:solidFill>
                <a:schemeClr val="bg2">
                  <a:lumMod val="50000"/>
                </a:schemeClr>
              </a:solidFill>
            </a:rPr>
            <a:t> ελεγχόμενες διασταυρώσεις ποικιλιών</a:t>
          </a:r>
          <a:r>
            <a:rPr lang="en-US" sz="1900" kern="1200" dirty="0">
              <a:solidFill>
                <a:schemeClr val="bg2">
                  <a:lumMod val="50000"/>
                </a:schemeClr>
              </a:solidFill>
            </a:rPr>
            <a:t> → </a:t>
          </a:r>
          <a:r>
            <a:rPr lang="el-GR" sz="1900" kern="1200" dirty="0">
              <a:solidFill>
                <a:schemeClr val="bg2">
                  <a:lumMod val="50000"/>
                </a:schemeClr>
              </a:solidFill>
            </a:rPr>
            <a:t>δημιουργία υβριδίων</a:t>
          </a:r>
          <a:r>
            <a:rPr lang="en-US" sz="1900" kern="1200" dirty="0">
              <a:solidFill>
                <a:schemeClr val="bg2">
                  <a:lumMod val="50000"/>
                </a:schemeClr>
              </a:solidFill>
            </a:rPr>
            <a:t>.</a:t>
          </a:r>
        </a:p>
      </dsp:txBody>
      <dsp:txXfrm>
        <a:off x="1848195" y="1994179"/>
        <a:ext cx="2763341" cy="1600988"/>
      </dsp:txXfrm>
    </dsp:sp>
    <dsp:sp modelId="{969397A9-4C59-4E95-A3E9-12610A312962}">
      <dsp:nvSpPr>
        <dsp:cNvPr id="0" name=""/>
        <dsp:cNvSpPr/>
      </dsp:nvSpPr>
      <dsp:spPr>
        <a:xfrm>
          <a:off x="0" y="3983286"/>
          <a:ext cx="4683949" cy="159942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44885C-0E2D-4A16-AEDB-32FDC630B6E5}">
      <dsp:nvSpPr>
        <dsp:cNvPr id="0" name=""/>
        <dsp:cNvSpPr/>
      </dsp:nvSpPr>
      <dsp:spPr>
        <a:xfrm>
          <a:off x="483826" y="4343156"/>
          <a:ext cx="880543" cy="87968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138802-9D9C-463A-A7D0-0F9C7298F934}">
      <dsp:nvSpPr>
        <dsp:cNvPr id="0" name=""/>
        <dsp:cNvSpPr/>
      </dsp:nvSpPr>
      <dsp:spPr>
        <a:xfrm>
          <a:off x="1848195" y="3983286"/>
          <a:ext cx="2763341" cy="1600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438" tIns="169438" rIns="169438" bIns="169438" numCol="1" spcCol="1270" anchor="ctr" anchorCtr="0">
          <a:noAutofit/>
        </a:bodyPr>
        <a:lstStyle/>
        <a:p>
          <a:pPr marL="0" lvl="0" indent="0" algn="l" defTabSz="844550">
            <a:lnSpc>
              <a:spcPct val="90000"/>
            </a:lnSpc>
            <a:spcBef>
              <a:spcPct val="0"/>
            </a:spcBef>
            <a:spcAft>
              <a:spcPct val="35000"/>
            </a:spcAft>
            <a:buNone/>
          </a:pPr>
          <a:r>
            <a:rPr lang="el-GR" sz="1900" kern="1200" dirty="0">
              <a:solidFill>
                <a:schemeClr val="accent3">
                  <a:lumMod val="75000"/>
                </a:schemeClr>
              </a:solidFill>
            </a:rPr>
            <a:t>Σήμερα</a:t>
          </a:r>
          <a:r>
            <a:rPr lang="en-US" sz="1900" kern="1200" dirty="0">
              <a:solidFill>
                <a:schemeClr val="accent3">
                  <a:lumMod val="75000"/>
                </a:schemeClr>
              </a:solidFill>
            </a:rPr>
            <a:t>: </a:t>
          </a:r>
          <a:r>
            <a:rPr lang="el-GR" sz="1900" kern="1200" dirty="0">
              <a:solidFill>
                <a:schemeClr val="accent3">
                  <a:lumMod val="75000"/>
                </a:schemeClr>
              </a:solidFill>
            </a:rPr>
            <a:t>συνδυασμός γενετικής και βιοτεχνολογίας, ανάπτυξη μοριακών εργαλείων. Χρήση ΑΙ</a:t>
          </a:r>
          <a:endParaRPr lang="en-US" sz="1900" kern="1200" dirty="0">
            <a:solidFill>
              <a:schemeClr val="accent3">
                <a:lumMod val="75000"/>
              </a:schemeClr>
            </a:solidFill>
          </a:endParaRPr>
        </a:p>
      </dsp:txBody>
      <dsp:txXfrm>
        <a:off x="1848195" y="3983286"/>
        <a:ext cx="2763341" cy="16009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EAEE11-5F7A-7446-AEFE-E41DCABCB13A}" type="datetimeFigureOut">
              <a:rPr lang="el-GR" smtClean="0"/>
              <a:t>29/1/2026</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F232A-AE88-EE40-AF5F-5EC2183087A3}" type="slidenum">
              <a:rPr lang="el-GR" smtClean="0"/>
              <a:t>‹#›</a:t>
            </a:fld>
            <a:endParaRPr lang="el-GR"/>
          </a:p>
        </p:txBody>
      </p:sp>
    </p:spTree>
    <p:extLst>
      <p:ext uri="{BB962C8B-B14F-4D97-AF65-F5344CB8AC3E}">
        <p14:creationId xmlns:p14="http://schemas.microsoft.com/office/powerpoint/2010/main" val="1521346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txBody>
          <a:bodyPr/>
          <a:lstStyle/>
          <a:p>
            <a:endParaRPr lang="el-GR"/>
          </a:p>
        </p:txBody>
      </p:sp>
      <p:sp>
        <p:nvSpPr>
          <p:cNvPr id="3" name="Marcador de Posição de Notas 2"/>
          <p:cNvSpPr>
            <a:spLocks noGrp="1"/>
          </p:cNvSpPr>
          <p:nvPr>
            <p:ph type="body" idx="1"/>
          </p:nvPr>
        </p:nvSpPr>
        <p:spPr/>
        <p:txBody>
          <a:bodyPr/>
          <a:lstStyle/>
          <a:p>
            <a:r>
              <a:rPr lang="el-GR" sz="1200" kern="1200" dirty="0">
                <a:solidFill>
                  <a:schemeClr val="tx1"/>
                </a:solidFill>
                <a:effectLst/>
                <a:latin typeface="+mn-lt"/>
                <a:ea typeface="+mn-ea"/>
                <a:cs typeface="+mn-cs"/>
              </a:rPr>
              <a:t>Κυρίες και κύριοι, αγαπητές και αγαπητοί συνάδελφοι,</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σας ευχαριστώ πολύ για την πρόσκληση και για τη σημερινή σας παρουσία. Το θέμα της ομιλίας μου είναι η </a:t>
            </a:r>
            <a:r>
              <a:rPr lang="el-GR" sz="1200" b="1" kern="1200" dirty="0">
                <a:solidFill>
                  <a:schemeClr val="tx1"/>
                </a:solidFill>
                <a:effectLst/>
                <a:latin typeface="+mn-lt"/>
                <a:ea typeface="+mn-ea"/>
                <a:cs typeface="+mn-cs"/>
              </a:rPr>
              <a:t>συμβολή της βελτίωσης φυτών σε μια βιώσιμη και ανθεκτική γεωργία</a:t>
            </a:r>
            <a:r>
              <a:rPr lang="el-GR" sz="1200" kern="1200" dirty="0">
                <a:solidFill>
                  <a:schemeClr val="tx1"/>
                </a:solidFill>
                <a:effectLst/>
                <a:latin typeface="+mn-lt"/>
                <a:ea typeface="+mn-ea"/>
                <a:cs typeface="+mn-cs"/>
              </a:rPr>
              <a:t>, καθώς και οι </a:t>
            </a:r>
            <a:r>
              <a:rPr lang="el-GR" sz="1200" b="1" kern="1200" dirty="0">
                <a:solidFill>
                  <a:schemeClr val="tx1"/>
                </a:solidFill>
                <a:effectLst/>
                <a:latin typeface="+mn-lt"/>
                <a:ea typeface="+mn-ea"/>
                <a:cs typeface="+mn-cs"/>
              </a:rPr>
              <a:t>νέες τάσεις και τα καινοτόμα εργαλεία</a:t>
            </a:r>
            <a:r>
              <a:rPr lang="el-GR" sz="1200" kern="1200" dirty="0">
                <a:solidFill>
                  <a:schemeClr val="tx1"/>
                </a:solidFill>
                <a:effectLst/>
                <a:latin typeface="+mn-lt"/>
                <a:ea typeface="+mn-ea"/>
                <a:cs typeface="+mn-cs"/>
              </a:rPr>
              <a:t> που χρησιμοποιούνται για την αντιμετώπιση των προκλήσεων σε ένα μεταβαλλόμενο περιβάλλον </a:t>
            </a:r>
            <a:endParaRPr lang="en-US" sz="1200" kern="1200" dirty="0">
              <a:solidFill>
                <a:schemeClr val="tx1"/>
              </a:solidFill>
              <a:effectLst/>
              <a:latin typeface="+mn-lt"/>
              <a:ea typeface="+mn-ea"/>
              <a:cs typeface="+mn-cs"/>
            </a:endParaRPr>
          </a:p>
          <a:p>
            <a:r>
              <a:rPr lang="el-GR" sz="1200" kern="1200" dirty="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t-PT" dirty="0"/>
          </a:p>
        </p:txBody>
      </p:sp>
      <p:sp>
        <p:nvSpPr>
          <p:cNvPr id="4" name="Marcador de Posição do Número do Diapositivo 3"/>
          <p:cNvSpPr>
            <a:spLocks noGrp="1"/>
          </p:cNvSpPr>
          <p:nvPr>
            <p:ph type="sldNum" sz="quarter" idx="10"/>
          </p:nvPr>
        </p:nvSpPr>
        <p:spPr/>
        <p:txBody>
          <a:bodyPr/>
          <a:lstStyle/>
          <a:p>
            <a:pPr>
              <a:defRPr/>
            </a:pPr>
            <a:fld id="{640460C4-2DE7-426A-9298-4A60FD14D137}" type="slidenum">
              <a:rPr lang="pt-PT" smtClean="0"/>
              <a:pPr>
                <a:defRPr/>
              </a:pPr>
              <a:t>1</a:t>
            </a:fld>
            <a:endParaRPr lang="pt-PT"/>
          </a:p>
        </p:txBody>
      </p:sp>
    </p:spTree>
    <p:extLst>
      <p:ext uri="{BB962C8B-B14F-4D97-AF65-F5344CB8AC3E}">
        <p14:creationId xmlns:p14="http://schemas.microsoft.com/office/powerpoint/2010/main" val="499698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AF8F2-ECC4-D8F1-1F8B-57F0E137097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538AFF0-D249-A82A-392D-48394B914AC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F8585CB-1C15-5DFE-5E44-1CBCD4DB64C3}"/>
              </a:ext>
            </a:extLst>
          </p:cNvPr>
          <p:cNvSpPr>
            <a:spLocks noGrp="1"/>
          </p:cNvSpPr>
          <p:nvPr>
            <p:ph type="body" idx="1"/>
          </p:nvPr>
        </p:nvSpPr>
        <p:spPr/>
        <p:txBody>
          <a:bodyPr/>
          <a:lstStyle/>
          <a:p>
            <a:r>
              <a:rPr lang="el-GR" dirty="0"/>
              <a:t>Μετά τις εργασίες του </a:t>
            </a:r>
            <a:r>
              <a:rPr lang="el-GR" dirty="0" err="1"/>
              <a:t>Mendel</a:t>
            </a:r>
            <a:r>
              <a:rPr lang="el-GR" dirty="0"/>
              <a:t> και την ανάπτυξη της ποσοτικής γενετικής.</a:t>
            </a:r>
            <a:br>
              <a:rPr lang="el-GR" dirty="0"/>
            </a:br>
            <a:r>
              <a:rPr lang="el-GR" dirty="0"/>
              <a:t>Εδώ αναπτύχθηκαν:</a:t>
            </a:r>
          </a:p>
          <a:p>
            <a:r>
              <a:rPr lang="el-GR" dirty="0"/>
              <a:t>γενεαλογική μέθοδος,</a:t>
            </a:r>
          </a:p>
          <a:p>
            <a:r>
              <a:rPr lang="el-GR" dirty="0"/>
              <a:t>υβριδισμός,</a:t>
            </a:r>
          </a:p>
          <a:p>
            <a:r>
              <a:rPr lang="el-GR" dirty="0" err="1"/>
              <a:t>backcrossing</a:t>
            </a:r>
            <a:r>
              <a:rPr lang="el-GR" dirty="0"/>
              <a:t>,</a:t>
            </a:r>
          </a:p>
          <a:p>
            <a:r>
              <a:rPr lang="el-GR" dirty="0"/>
              <a:t>στατιστικές μέθοδοι γεωργικού πειραματισμού (π.χ. ANOVA, τυχαιοποιημένοι σχεδιασμοί).</a:t>
            </a:r>
          </a:p>
          <a:p>
            <a:endParaRPr lang="el-GR" dirty="0"/>
          </a:p>
        </p:txBody>
      </p:sp>
      <p:sp>
        <p:nvSpPr>
          <p:cNvPr id="4" name="Θέση αριθμού διαφάνειας 3">
            <a:extLst>
              <a:ext uri="{FF2B5EF4-FFF2-40B4-BE49-F238E27FC236}">
                <a16:creationId xmlns:a16="http://schemas.microsoft.com/office/drawing/2014/main" id="{27A407C3-E202-1469-E0C5-DE78BED092EF}"/>
              </a:ext>
            </a:extLst>
          </p:cNvPr>
          <p:cNvSpPr>
            <a:spLocks noGrp="1"/>
          </p:cNvSpPr>
          <p:nvPr>
            <p:ph type="sldNum" sz="quarter" idx="5"/>
          </p:nvPr>
        </p:nvSpPr>
        <p:spPr/>
        <p:txBody>
          <a:bodyPr/>
          <a:lstStyle/>
          <a:p>
            <a:fld id="{42C066A3-D5AF-5E4F-B311-DDC9401F1D27}" type="slidenum">
              <a:rPr lang="el-GR" smtClean="0"/>
              <a:t>12</a:t>
            </a:fld>
            <a:endParaRPr lang="el-GR"/>
          </a:p>
        </p:txBody>
      </p:sp>
    </p:spTree>
    <p:extLst>
      <p:ext uri="{BB962C8B-B14F-4D97-AF65-F5344CB8AC3E}">
        <p14:creationId xmlns:p14="http://schemas.microsoft.com/office/powerpoint/2010/main" val="2441500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13</a:t>
            </a:fld>
            <a:endParaRPr lang="el-GR"/>
          </a:p>
        </p:txBody>
      </p:sp>
    </p:spTree>
    <p:extLst>
      <p:ext uri="{BB962C8B-B14F-4D97-AF65-F5344CB8AC3E}">
        <p14:creationId xmlns:p14="http://schemas.microsoft.com/office/powerpoint/2010/main" val="53944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Παγκόσμιες προκλήσεις: Γιατί χρειαζόμαστε νέες ποικιλίες;</a:t>
            </a: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14</a:t>
            </a:fld>
            <a:endParaRPr lang="el-GR"/>
          </a:p>
        </p:txBody>
      </p:sp>
    </p:spTree>
    <p:extLst>
      <p:ext uri="{BB962C8B-B14F-4D97-AF65-F5344CB8AC3E}">
        <p14:creationId xmlns:p14="http://schemas.microsoft.com/office/powerpoint/2010/main" val="2139701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b="1" dirty="0"/>
              <a:t>Κλιματική αλλαγή</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17</a:t>
            </a:fld>
            <a:endParaRPr lang="el-GR"/>
          </a:p>
        </p:txBody>
      </p:sp>
    </p:spTree>
    <p:extLst>
      <p:ext uri="{BB962C8B-B14F-4D97-AF65-F5344CB8AC3E}">
        <p14:creationId xmlns:p14="http://schemas.microsoft.com/office/powerpoint/2010/main" val="3413124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l-GR" dirty="0">
                <a:latin typeface="Calibri" panose="020F0502020204030204" pitchFamily="34" charset="0"/>
                <a:cs typeface="Calibri" panose="020F0502020204030204" pitchFamily="34" charset="0"/>
              </a:rPr>
              <a:t>Υπάρχουν </a:t>
            </a:r>
            <a:r>
              <a:rPr lang="el-GR" b="1" dirty="0">
                <a:latin typeface="Calibri" panose="020F0502020204030204" pitchFamily="34" charset="0"/>
                <a:cs typeface="Calibri" panose="020F0502020204030204" pitchFamily="34" charset="0"/>
              </a:rPr>
              <a:t>μεγάλες αβεβαιότητες</a:t>
            </a:r>
            <a:r>
              <a:rPr lang="el-GR" dirty="0">
                <a:latin typeface="Calibri" panose="020F0502020204030204" pitchFamily="34" charset="0"/>
                <a:cs typeface="Calibri" panose="020F0502020204030204" pitchFamily="34" charset="0"/>
              </a:rPr>
              <a:t> λόγω των διαφορετικών προβλέψεων για τις βροχοπτώσεις, καθώς το σιτάρι είναι κυρίως </a:t>
            </a:r>
            <a:r>
              <a:rPr lang="el-GR" dirty="0" err="1">
                <a:latin typeface="Calibri" panose="020F0502020204030204" pitchFamily="34" charset="0"/>
                <a:cs typeface="Calibri" panose="020F0502020204030204" pitchFamily="34" charset="0"/>
              </a:rPr>
              <a:t>βροχοεξαρτώμενη</a:t>
            </a:r>
            <a:r>
              <a:rPr lang="el-GR" dirty="0">
                <a:latin typeface="Calibri" panose="020F0502020204030204" pitchFamily="34" charset="0"/>
                <a:cs typeface="Calibri" panose="020F0502020204030204" pitchFamily="34" charset="0"/>
              </a:rPr>
              <a:t> καλλιέργεια.</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Έως το 2050 προβλέπεται</a:t>
            </a:r>
            <a:r>
              <a:rPr lang="el-GR" dirty="0">
                <a:latin typeface="Calibri" panose="020F0502020204030204" pitchFamily="34" charset="0"/>
                <a:cs typeface="Calibri" panose="020F0502020204030204" pitchFamily="34" charset="0"/>
              </a:rPr>
              <a:t>:</a:t>
            </a:r>
          </a:p>
          <a:p>
            <a:endParaRPr lang="el-GR" dirty="0">
              <a:latin typeface="Calibri" panose="020F0502020204030204" pitchFamily="34" charset="0"/>
              <a:cs typeface="Calibri" panose="020F0502020204030204" pitchFamily="34" charset="0"/>
            </a:endParaRPr>
          </a:p>
          <a:p>
            <a:pPr marL="742950" lvl="1" indent="-285750">
              <a:buFont typeface="Wingdings" pitchFamily="2" charset="2"/>
              <a:buChar char="ü"/>
            </a:pPr>
            <a:r>
              <a:rPr lang="el-GR" b="1" dirty="0">
                <a:latin typeface="Calibri" panose="020F0502020204030204" pitchFamily="34" charset="0"/>
                <a:cs typeface="Calibri" panose="020F0502020204030204" pitchFamily="34" charset="0"/>
              </a:rPr>
              <a:t>Βόρεια Ευρώπη</a:t>
            </a:r>
            <a:r>
              <a:rPr lang="el-GR" dirty="0">
                <a:latin typeface="Calibri" panose="020F0502020204030204" pitchFamily="34" charset="0"/>
                <a:cs typeface="Calibri" panose="020F0502020204030204" pitchFamily="34" charset="0"/>
              </a:rPr>
              <a:t>: 5% έως 16% αύξηση αποδόσεων </a:t>
            </a:r>
            <a:r>
              <a:rPr lang="el-GR" b="1" dirty="0">
                <a:solidFill>
                  <a:srgbClr val="FF0000"/>
                </a:solidFill>
                <a:latin typeface="Calibri" panose="020F0502020204030204" pitchFamily="34" charset="0"/>
                <a:cs typeface="Calibri" panose="020F0502020204030204" pitchFamily="34" charset="0"/>
              </a:rPr>
              <a:t>Νότια Ευρώπη</a:t>
            </a:r>
            <a:r>
              <a:rPr lang="el-GR" dirty="0">
                <a:solidFill>
                  <a:srgbClr val="FF0000"/>
                </a:solidFill>
                <a:latin typeface="Calibri" panose="020F0502020204030204" pitchFamily="34" charset="0"/>
                <a:cs typeface="Calibri" panose="020F0502020204030204" pitchFamily="34" charset="0"/>
              </a:rPr>
              <a:t>: έως -49% μείωση αποδόσεων</a:t>
            </a:r>
            <a:endParaRPr lang="en-US" dirty="0">
              <a:solidFill>
                <a:srgbClr val="FF0000"/>
              </a:solidFill>
              <a:latin typeface="Calibri" panose="020F0502020204030204" pitchFamily="34" charset="0"/>
              <a:cs typeface="Calibri" panose="020F050202020403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l-GR" dirty="0">
                <a:latin typeface="Calibri" panose="020F0502020204030204" pitchFamily="34" charset="0"/>
                <a:cs typeface="Calibri" panose="020F0502020204030204" pitchFamily="34" charset="0"/>
              </a:rPr>
              <a:t>Οι αυξήσεις στη Βόρεια Ευρώπη σχετίζονται με </a:t>
            </a:r>
            <a:r>
              <a:rPr lang="el-GR" b="1" dirty="0">
                <a:latin typeface="Calibri" panose="020F0502020204030204" pitchFamily="34" charset="0"/>
                <a:cs typeface="Calibri" panose="020F0502020204030204" pitchFamily="34" charset="0"/>
              </a:rPr>
              <a:t>περισσότερες βροχοπτώσεις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συντομότερο κύκλο καλλιέργειας</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αύξηση </a:t>
            </a:r>
            <a:r>
              <a:rPr lang="en" b="1" dirty="0">
                <a:latin typeface="Calibri" panose="020F0502020204030204" pitchFamily="34" charset="0"/>
                <a:cs typeface="Calibri" panose="020F0502020204030204" pitchFamily="34" charset="0"/>
              </a:rPr>
              <a:t>CO₂ (540 ppm)</a:t>
            </a:r>
            <a:r>
              <a:rPr lang="en" dirty="0">
                <a:latin typeface="Calibri" panose="020F0502020204030204" pitchFamily="34" charset="0"/>
                <a:cs typeface="Calibri" panose="020F050202020403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lang="el-GR" dirty="0">
                <a:latin typeface="Calibri" panose="020F0502020204030204" pitchFamily="34" charset="0"/>
                <a:cs typeface="Calibri" panose="020F0502020204030204" pitchFamily="34" charset="0"/>
              </a:rPr>
              <a:t>Στη Νότια Ευρώπη, η </a:t>
            </a:r>
            <a:r>
              <a:rPr lang="el-GR" b="1" dirty="0">
                <a:latin typeface="Calibri" panose="020F0502020204030204" pitchFamily="34" charset="0"/>
                <a:cs typeface="Calibri" panose="020F0502020204030204" pitchFamily="34" charset="0"/>
              </a:rPr>
              <a:t>έλλειψη νερού περιορίζει τα θετικά αποτελέσματα του </a:t>
            </a:r>
            <a:r>
              <a:rPr lang="en" b="1" dirty="0">
                <a:latin typeface="Calibri" panose="020F0502020204030204" pitchFamily="34" charset="0"/>
                <a:cs typeface="Calibri" panose="020F0502020204030204" pitchFamily="34" charset="0"/>
              </a:rPr>
              <a:t>CO₂</a:t>
            </a:r>
            <a:r>
              <a:rPr lang="en"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σιτάρι</a:t>
            </a:r>
            <a:endParaRPr lang="en" dirty="0">
              <a:latin typeface="Calibri" panose="020F0502020204030204" pitchFamily="34" charset="0"/>
              <a:cs typeface="Calibri" panose="020F0502020204030204" pitchFamily="34" charset="0"/>
            </a:endParaRPr>
          </a:p>
          <a:p>
            <a:pPr marL="742950" lvl="1" indent="-285750">
              <a:buFont typeface="Wingdings" pitchFamily="2" charset="2"/>
              <a:buChar char="ü"/>
            </a:pP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18</a:t>
            </a:fld>
            <a:endParaRPr lang="el-GR"/>
          </a:p>
        </p:txBody>
      </p:sp>
    </p:spTree>
    <p:extLst>
      <p:ext uri="{BB962C8B-B14F-4D97-AF65-F5344CB8AC3E}">
        <p14:creationId xmlns:p14="http://schemas.microsoft.com/office/powerpoint/2010/main" val="2336455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b="1" dirty="0"/>
              <a:t>Αύξηση παγκόσμιου πληθυσμού</a:t>
            </a:r>
          </a:p>
          <a:p>
            <a:r>
              <a:rPr lang="el-GR" dirty="0"/>
              <a:t>Από 7,2 δισ. (2014) → 9 δισ. (2050).</a:t>
            </a:r>
          </a:p>
          <a:p>
            <a:r>
              <a:rPr lang="el-GR" dirty="0"/>
              <a:t>Το 90% της αύξησης στις αναπτυσσόμενες χώρες.</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22</a:t>
            </a:fld>
            <a:endParaRPr lang="el-GR"/>
          </a:p>
        </p:txBody>
      </p:sp>
    </p:spTree>
    <p:extLst>
      <p:ext uri="{BB962C8B-B14F-4D97-AF65-F5344CB8AC3E}">
        <p14:creationId xmlns:p14="http://schemas.microsoft.com/office/powerpoint/2010/main" val="3549004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b="1" dirty="0"/>
              <a:t>Ανεπάρκεια παραγωγικότητας</a:t>
            </a:r>
          </a:p>
          <a:p>
            <a:r>
              <a:rPr lang="el-GR" dirty="0"/>
              <a:t>Τα τρέχοντα επίπεδα αύξησης απόδοσης των μεγάλων καλλιεργειών δεν επαρκούν για τις ανάγκες του 2050 (μελέτες </a:t>
            </a:r>
            <a:r>
              <a:rPr lang="el-GR" dirty="0" err="1"/>
              <a:t>Ray</a:t>
            </a:r>
            <a:r>
              <a:rPr lang="el-GR" dirty="0"/>
              <a:t> </a:t>
            </a:r>
            <a:r>
              <a:rPr lang="el-GR" dirty="0" err="1"/>
              <a:t>et</a:t>
            </a:r>
            <a:r>
              <a:rPr lang="el-GR" dirty="0"/>
              <a:t> </a:t>
            </a:r>
            <a:r>
              <a:rPr lang="el-GR" dirty="0" err="1"/>
              <a:t>al</a:t>
            </a:r>
            <a:r>
              <a:rPr lang="el-GR" dirty="0"/>
              <a:t>., 2013).</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23</a:t>
            </a:fld>
            <a:endParaRPr lang="el-GR"/>
          </a:p>
        </p:txBody>
      </p:sp>
    </p:spTree>
    <p:extLst>
      <p:ext uri="{BB962C8B-B14F-4D97-AF65-F5344CB8AC3E}">
        <p14:creationId xmlns:p14="http://schemas.microsoft.com/office/powerpoint/2010/main" val="59699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479881fea2_0_212: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r>
              <a:rPr lang="el-GR" b="1" dirty="0"/>
              <a:t>Στόχοι βελτίωσης</a:t>
            </a:r>
          </a:p>
          <a:p>
            <a:r>
              <a:rPr lang="el-GR" dirty="0"/>
              <a:t>Απόδοση</a:t>
            </a:r>
          </a:p>
          <a:p>
            <a:r>
              <a:rPr lang="el-GR" dirty="0"/>
              <a:t>Ποιότητα</a:t>
            </a:r>
          </a:p>
          <a:p>
            <a:r>
              <a:rPr lang="el-GR" dirty="0"/>
              <a:t>Ανθεκτικότητα</a:t>
            </a:r>
          </a:p>
          <a:p>
            <a:r>
              <a:rPr lang="el-GR" dirty="0"/>
              <a:t>Αποτελεσματική χρήση εισροών</a:t>
            </a:r>
          </a:p>
          <a:p>
            <a:pPr marL="0" lvl="0" indent="0" algn="l" rtl="0">
              <a:spcBef>
                <a:spcPts val="0"/>
              </a:spcBef>
              <a:spcAft>
                <a:spcPts val="0"/>
              </a:spcAft>
              <a:buNone/>
            </a:pPr>
            <a:endParaRPr dirty="0"/>
          </a:p>
        </p:txBody>
      </p:sp>
      <p:sp>
        <p:nvSpPr>
          <p:cNvPr id="88" name="Google Shape;88;g3479881fea2_0_212: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l-GR"/>
          </a:p>
        </p:txBody>
      </p:sp>
    </p:spTree>
    <p:extLst>
      <p:ext uri="{BB962C8B-B14F-4D97-AF65-F5344CB8AC3E}">
        <p14:creationId xmlns:p14="http://schemas.microsoft.com/office/powerpoint/2010/main" val="1205595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n-US" dirty="0"/>
              <a:t>NGS </a:t>
            </a:r>
            <a:r>
              <a:rPr lang="el-GR" dirty="0"/>
              <a:t>και </a:t>
            </a:r>
            <a:r>
              <a:rPr lang="en-US" dirty="0"/>
              <a:t>omics: </a:t>
            </a:r>
            <a:r>
              <a:rPr lang="el-GR" dirty="0"/>
              <a:t>Επιτρέπουν κατανόηση βιολογικών μηχανισμών σε διάφορα βιολογικά επίπεδα </a:t>
            </a:r>
          </a:p>
          <a:p>
            <a:r>
              <a:rPr lang="el-GR" dirty="0"/>
              <a:t>Τα δεδομένα αυτά τροφοδοτούν GWAS, GS και μοντέλα πρόβλεψης. </a:t>
            </a:r>
          </a:p>
          <a:p>
            <a:r>
              <a:rPr lang="el-GR" b="1" dirty="0"/>
              <a:t>GWAS</a:t>
            </a:r>
          </a:p>
          <a:p>
            <a:r>
              <a:rPr lang="el-GR" dirty="0"/>
              <a:t>Σάρωση </a:t>
            </a:r>
            <a:r>
              <a:rPr lang="el-GR" dirty="0" err="1"/>
              <a:t>γονιδιώματος</a:t>
            </a:r>
            <a:r>
              <a:rPr lang="el-GR" dirty="0"/>
              <a:t> και στατιστική συσχέτιση μοριακών δεικτών με φαινότυπο</a:t>
            </a:r>
          </a:p>
          <a:p>
            <a:endParaRPr lang="el-GR" dirty="0"/>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26</a:t>
            </a:fld>
            <a:endParaRPr lang="el-GR"/>
          </a:p>
        </p:txBody>
      </p:sp>
    </p:spTree>
    <p:extLst>
      <p:ext uri="{BB962C8B-B14F-4D97-AF65-F5344CB8AC3E}">
        <p14:creationId xmlns:p14="http://schemas.microsoft.com/office/powerpoint/2010/main" val="3125030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b="1" dirty="0" err="1"/>
              <a:t>Genomic</a:t>
            </a:r>
            <a:r>
              <a:rPr lang="el-GR" b="1" dirty="0"/>
              <a:t> </a:t>
            </a:r>
            <a:r>
              <a:rPr lang="el-GR" b="1" dirty="0" err="1"/>
              <a:t>Selection</a:t>
            </a:r>
            <a:r>
              <a:rPr lang="el-GR" b="1" dirty="0"/>
              <a:t> (GS)</a:t>
            </a:r>
          </a:p>
          <a:p>
            <a:r>
              <a:rPr lang="el-GR" dirty="0"/>
              <a:t>Προβλέπει </a:t>
            </a:r>
            <a:r>
              <a:rPr lang="el-GR" dirty="0" err="1"/>
              <a:t>GEBVs</a:t>
            </a:r>
            <a:r>
              <a:rPr lang="el-GR" dirty="0"/>
              <a:t> ενός φυτού από το γονιδίωμα.</a:t>
            </a:r>
          </a:p>
          <a:p>
            <a:r>
              <a:rPr lang="el-GR" dirty="0"/>
              <a:t>Μειώνει δραστικά τον χρόνο ενός βελτιωτικού κύκλου.</a:t>
            </a:r>
          </a:p>
          <a:p>
            <a:r>
              <a:rPr lang="el-GR" b="1" dirty="0" err="1"/>
              <a:t>Speed</a:t>
            </a:r>
            <a:r>
              <a:rPr lang="el-GR" b="1" dirty="0"/>
              <a:t> </a:t>
            </a:r>
            <a:r>
              <a:rPr lang="el-GR" b="1" dirty="0" err="1"/>
              <a:t>Breeding</a:t>
            </a:r>
            <a:endParaRPr lang="el-GR" b="1" dirty="0"/>
          </a:p>
          <a:p>
            <a:r>
              <a:rPr lang="el-GR" dirty="0" err="1"/>
              <a:t>Αυξηση</a:t>
            </a:r>
            <a:r>
              <a:rPr lang="el-GR" dirty="0"/>
              <a:t> ωρών </a:t>
            </a:r>
            <a:r>
              <a:rPr lang="el-GR" dirty="0" err="1"/>
              <a:t>φωτοπεριόδου</a:t>
            </a:r>
            <a:r>
              <a:rPr lang="el-GR" dirty="0"/>
              <a:t> σε, ελεγχόμενες συνθήκες.</a:t>
            </a:r>
          </a:p>
          <a:p>
            <a:r>
              <a:rPr lang="el-GR" dirty="0"/>
              <a:t>Πολλαπλές γενεές/έτος και υψηλότερος ρυθμός γενετικής προόδου.</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27</a:t>
            </a:fld>
            <a:endParaRPr lang="el-GR"/>
          </a:p>
        </p:txBody>
      </p:sp>
    </p:spTree>
    <p:extLst>
      <p:ext uri="{BB962C8B-B14F-4D97-AF65-F5344CB8AC3E}">
        <p14:creationId xmlns:p14="http://schemas.microsoft.com/office/powerpoint/2010/main" val="3498251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Αν θέλαμε να δώσουμε μια συνοπτική περιγραφή του αντικειμένου Βελτίωση Φυτών θα λέγαμε ότι: </a:t>
            </a: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a:t>
            </a:fld>
            <a:endParaRPr lang="el-GR"/>
          </a:p>
        </p:txBody>
      </p:sp>
    </p:spTree>
    <p:extLst>
      <p:ext uri="{BB962C8B-B14F-4D97-AF65-F5344CB8AC3E}">
        <p14:creationId xmlns:p14="http://schemas.microsoft.com/office/powerpoint/2010/main" val="2909400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Νέες τεχνολογίες που βρίσκουν πεδίο εφαρμογής στη βελτίωση των φυτών</a:t>
            </a: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28</a:t>
            </a:fld>
            <a:endParaRPr lang="el-GR"/>
          </a:p>
        </p:txBody>
      </p:sp>
    </p:spTree>
    <p:extLst>
      <p:ext uri="{BB962C8B-B14F-4D97-AF65-F5344CB8AC3E}">
        <p14:creationId xmlns:p14="http://schemas.microsoft.com/office/powerpoint/2010/main" val="130188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Η τεχνητή νοημοσύνη και η μηχανική μάθηση έχουν αρχίσει να παίζουν έναν καθοριστικό ρόλο στη σύγχρονη βελτίωση φυτών, γιατί μπορούν να αξιοποιήσουν τεράστιες ποσότητες δεδομένων που παράγονται από </a:t>
            </a:r>
            <a:r>
              <a:rPr lang="el-GR" dirty="0" err="1"/>
              <a:t>ομικές</a:t>
            </a:r>
            <a:r>
              <a:rPr lang="el-GR" dirty="0"/>
              <a:t> τεχνολογίες, αισθητήρες, δορυφορικές εικόνες και συστήματα </a:t>
            </a:r>
            <a:r>
              <a:rPr lang="el-GR" dirty="0" err="1"/>
              <a:t>φαινοτύπησης</a:t>
            </a:r>
            <a:r>
              <a:rPr lang="el-GR" dirty="0"/>
              <a:t> υψηλής απόδοσης </a:t>
            </a:r>
            <a:br>
              <a:rPr lang="en" dirty="0"/>
            </a:br>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29</a:t>
            </a:fld>
            <a:endParaRPr lang="el-GR"/>
          </a:p>
        </p:txBody>
      </p:sp>
    </p:spTree>
    <p:extLst>
      <p:ext uri="{BB962C8B-B14F-4D97-AF65-F5344CB8AC3E}">
        <p14:creationId xmlns:p14="http://schemas.microsoft.com/office/powerpoint/2010/main" val="637366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Με τα μοντέλα </a:t>
            </a:r>
            <a:r>
              <a:rPr lang="en" dirty="0"/>
              <a:t>ML </a:t>
            </a:r>
            <a:r>
              <a:rPr lang="el-GR" dirty="0"/>
              <a:t>μπορούμε να αναλύσουμε μεγάλο όγκο δεδομένων, προβλέψουμε πολύπλοκα γνωρίσματα, να αναλύσουμε αλληλεπιδράσεις γονότυπου-περιβάλλοντος και να βελτιστοποιήσουμε τη διαδικασία επιλογής γονέων </a:t>
            </a:r>
          </a:p>
          <a:p>
            <a:r>
              <a:rPr lang="el-GR" dirty="0"/>
              <a:t>Το μεγάλο κέρδος: ακρίβεια, ταχύτητα και αποτελεσματικότητα στη βελτιωτική διαδικασία </a:t>
            </a: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30</a:t>
            </a:fld>
            <a:endParaRPr lang="el-GR"/>
          </a:p>
        </p:txBody>
      </p:sp>
    </p:spTree>
    <p:extLst>
      <p:ext uri="{BB962C8B-B14F-4D97-AF65-F5344CB8AC3E}">
        <p14:creationId xmlns:p14="http://schemas.microsoft.com/office/powerpoint/2010/main" val="2096114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txBody>
          <a:bodyPr/>
          <a:lstStyle/>
          <a:p>
            <a:endParaRPr lang="en-US"/>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7688B92A-DE65-4343-95C6-6A03CCABB3B7}" type="slidenum">
              <a:rPr lang="en-US" smtClean="0"/>
              <a:t>31</a:t>
            </a:fld>
            <a:endParaRPr lang="en-US"/>
          </a:p>
        </p:txBody>
      </p:sp>
    </p:spTree>
    <p:extLst>
      <p:ext uri="{BB962C8B-B14F-4D97-AF65-F5344CB8AC3E}">
        <p14:creationId xmlns:p14="http://schemas.microsoft.com/office/powerpoint/2010/main" val="3300087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Αξιοποίηση </a:t>
            </a:r>
            <a:r>
              <a:rPr lang="el-GR" dirty="0" err="1"/>
              <a:t>φυτογενετικών</a:t>
            </a:r>
            <a:r>
              <a:rPr lang="el-GR" dirty="0"/>
              <a:t> πόρων &amp; γονιδίων εξημέρωσης </a:t>
            </a:r>
          </a:p>
          <a:p>
            <a:r>
              <a:rPr lang="el-GR" b="1" dirty="0"/>
              <a:t>Άγριοι συγγενείς &amp; παραδοσιακές ποικιλίες οι οποίοι αποτελούν </a:t>
            </a:r>
            <a:r>
              <a:rPr lang="el-GR" dirty="0"/>
              <a:t>πηγή γονιδίων ανθεκτικότητας &amp; προσαρμοστικότητας.</a:t>
            </a:r>
          </a:p>
          <a:p>
            <a:r>
              <a:rPr lang="el-GR" dirty="0"/>
              <a:t>Αντιστρέφουν τη γενετική στενωπό που προέκυψε από την επιλογή κατά την εξημέρωση</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35</a:t>
            </a:fld>
            <a:endParaRPr lang="el-GR"/>
          </a:p>
        </p:txBody>
      </p:sp>
    </p:spTree>
    <p:extLst>
      <p:ext uri="{BB962C8B-B14F-4D97-AF65-F5344CB8AC3E}">
        <p14:creationId xmlns:p14="http://schemas.microsoft.com/office/powerpoint/2010/main" val="1916441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BB260-3523-9961-BEB0-45722E78EEF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ACF10EE-6C19-59D7-B20D-A003CA213910}"/>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C6338B5-BF7A-30F7-38C7-220A2FE992F1}"/>
              </a:ext>
            </a:extLst>
          </p:cNvPr>
          <p:cNvSpPr>
            <a:spLocks noGrp="1"/>
          </p:cNvSpPr>
          <p:nvPr>
            <p:ph type="body" idx="1"/>
          </p:nvPr>
        </p:nvSpPr>
        <p:spPr/>
        <p:txBody>
          <a:bodyPr/>
          <a:lstStyle/>
          <a:p>
            <a:r>
              <a:rPr lang="el-GR" dirty="0" err="1"/>
              <a:t>Στοχευμένη</a:t>
            </a:r>
            <a:r>
              <a:rPr lang="el-GR" dirty="0"/>
              <a:t> αναδημιουργία επιθυμητών χαρακτηριστικών σε άγρια είδη.</a:t>
            </a:r>
          </a:p>
          <a:p>
            <a:r>
              <a:rPr lang="el-GR" dirty="0"/>
              <a:t>Αποφεύγει το </a:t>
            </a:r>
            <a:r>
              <a:rPr lang="el-GR" dirty="0" err="1"/>
              <a:t>linkage</a:t>
            </a:r>
            <a:r>
              <a:rPr lang="el-GR" dirty="0"/>
              <a:t> </a:t>
            </a:r>
            <a:r>
              <a:rPr lang="el-GR" dirty="0" err="1"/>
              <a:t>drag</a:t>
            </a:r>
            <a:r>
              <a:rPr lang="el-GR" dirty="0"/>
              <a:t>.</a:t>
            </a:r>
          </a:p>
          <a:p>
            <a:endParaRPr lang="el-GR" dirty="0"/>
          </a:p>
        </p:txBody>
      </p:sp>
      <p:sp>
        <p:nvSpPr>
          <p:cNvPr id="4" name="Θέση αριθμού διαφάνειας 3">
            <a:extLst>
              <a:ext uri="{FF2B5EF4-FFF2-40B4-BE49-F238E27FC236}">
                <a16:creationId xmlns:a16="http://schemas.microsoft.com/office/drawing/2014/main" id="{BC7F716C-5BDB-308C-B5EB-EF0F4A6AB650}"/>
              </a:ext>
            </a:extLst>
          </p:cNvPr>
          <p:cNvSpPr>
            <a:spLocks noGrp="1"/>
          </p:cNvSpPr>
          <p:nvPr>
            <p:ph type="sldNum" sz="quarter" idx="5"/>
          </p:nvPr>
        </p:nvSpPr>
        <p:spPr/>
        <p:txBody>
          <a:bodyPr/>
          <a:lstStyle/>
          <a:p>
            <a:fld id="{42C066A3-D5AF-5E4F-B311-DDC9401F1D27}" type="slidenum">
              <a:rPr lang="el-GR" smtClean="0"/>
              <a:t>38</a:t>
            </a:fld>
            <a:endParaRPr lang="el-GR"/>
          </a:p>
        </p:txBody>
      </p:sp>
    </p:spTree>
    <p:extLst>
      <p:ext uri="{BB962C8B-B14F-4D97-AF65-F5344CB8AC3E}">
        <p14:creationId xmlns:p14="http://schemas.microsoft.com/office/powerpoint/2010/main" val="529858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Η αλληλούχηση νέας γενιάς.</a:t>
            </a:r>
          </a:p>
          <a:p>
            <a:r>
              <a:rPr lang="el-GR" dirty="0"/>
              <a:t>Η </a:t>
            </a:r>
            <a:r>
              <a:rPr lang="en-US" dirty="0"/>
              <a:t>NGS </a:t>
            </a:r>
            <a:r>
              <a:rPr lang="el-GR" dirty="0"/>
              <a:t>επιτρέπει </a:t>
            </a:r>
            <a:r>
              <a:rPr lang="el-GR" i="1" dirty="0"/>
              <a:t>γρήγορη, παράλληλη και οικονομική</a:t>
            </a:r>
            <a:r>
              <a:rPr lang="el-GR" dirty="0"/>
              <a:t> αλληλούχηση τεράστιων ποσοτήτων DNA.</a:t>
            </a:r>
          </a:p>
          <a:p>
            <a:r>
              <a:rPr lang="el-GR" dirty="0"/>
              <a:t>: από μεμονωμένα γονίδια → </a:t>
            </a:r>
            <a:r>
              <a:rPr lang="el-GR" i="1" dirty="0"/>
              <a:t>ολόκληρα </a:t>
            </a:r>
            <a:r>
              <a:rPr lang="el-GR" i="1" dirty="0" err="1"/>
              <a:t>γονιδιώματα</a:t>
            </a:r>
            <a:r>
              <a:rPr lang="el-GR" dirty="0"/>
              <a:t> και </a:t>
            </a:r>
            <a:r>
              <a:rPr lang="el-GR" i="1" dirty="0"/>
              <a:t>ολόκληρους πληθυσμούς</a:t>
            </a:r>
            <a:r>
              <a:rPr lang="el-GR" dirty="0"/>
              <a:t>.</a:t>
            </a:r>
          </a:p>
          <a:p>
            <a:r>
              <a:rPr lang="el-GR" dirty="0"/>
              <a:t>χωρίς NGS δεν θα υπήρχαν GWAS, GS, </a:t>
            </a:r>
            <a:r>
              <a:rPr lang="el-GR" dirty="0" err="1"/>
              <a:t>pangenomes</a:t>
            </a:r>
            <a:r>
              <a:rPr lang="el-GR" dirty="0"/>
              <a:t>, </a:t>
            </a:r>
            <a:r>
              <a:rPr lang="el-GR" dirty="0" err="1"/>
              <a:t>μετα-γονιδιωματικές</a:t>
            </a:r>
            <a:r>
              <a:rPr lang="el-GR" dirty="0"/>
              <a:t> αναλύσεις.</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39</a:t>
            </a:fld>
            <a:endParaRPr lang="el-GR"/>
          </a:p>
        </p:txBody>
      </p:sp>
    </p:spTree>
    <p:extLst>
      <p:ext uri="{BB962C8B-B14F-4D97-AF65-F5344CB8AC3E}">
        <p14:creationId xmlns:p14="http://schemas.microsoft.com/office/powerpoint/2010/main" val="747575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err="1"/>
              <a:t>omics</a:t>
            </a:r>
            <a:r>
              <a:rPr lang="el-GR" dirty="0"/>
              <a:t> τεχνολογίες αναλύουν τη βιολογία σε πολλαπλά επίπεδα (</a:t>
            </a:r>
            <a:r>
              <a:rPr lang="el-GR" dirty="0" err="1"/>
              <a:t>genomics</a:t>
            </a:r>
            <a:r>
              <a:rPr lang="el-GR" dirty="0"/>
              <a:t>, </a:t>
            </a:r>
            <a:r>
              <a:rPr lang="el-GR" dirty="0" err="1"/>
              <a:t>transcriptomics</a:t>
            </a:r>
            <a:r>
              <a:rPr lang="el-GR" dirty="0"/>
              <a:t>, </a:t>
            </a:r>
            <a:r>
              <a:rPr lang="el-GR" dirty="0" err="1"/>
              <a:t>proteomics</a:t>
            </a:r>
            <a:r>
              <a:rPr lang="el-GR" dirty="0"/>
              <a:t>, </a:t>
            </a:r>
            <a:r>
              <a:rPr lang="el-GR" dirty="0" err="1"/>
              <a:t>metabolomics</a:t>
            </a:r>
            <a:r>
              <a:rPr lang="el-GR" dirty="0"/>
              <a:t>) Με στόχο την κατανόηση των μηχανισμών που ελέγχουν σύνθετα γνωρίσματα.</a:t>
            </a:r>
          </a:p>
          <a:p>
            <a:r>
              <a:rPr lang="el-GR" dirty="0"/>
              <a:t>Αυτά τα δεδομένα συνδυάζονται με </a:t>
            </a:r>
            <a:r>
              <a:rPr lang="el-GR" dirty="0" err="1"/>
              <a:t>big</a:t>
            </a:r>
            <a:r>
              <a:rPr lang="el-GR" dirty="0"/>
              <a:t> </a:t>
            </a:r>
            <a:r>
              <a:rPr lang="el-GR" dirty="0" err="1"/>
              <a:t>data</a:t>
            </a:r>
            <a:r>
              <a:rPr lang="el-GR" dirty="0"/>
              <a:t> και AI.</a:t>
            </a:r>
          </a:p>
          <a:p>
            <a:r>
              <a:rPr lang="el-GR" dirty="0"/>
              <a:t>Η ολοκληρωμένη </a:t>
            </a:r>
            <a:r>
              <a:rPr lang="el-GR" dirty="0" err="1"/>
              <a:t>ομική</a:t>
            </a:r>
            <a:r>
              <a:rPr lang="el-GR" dirty="0"/>
              <a:t> προσέγγιση επιτρέπει </a:t>
            </a:r>
            <a:r>
              <a:rPr lang="el-GR" i="1" dirty="0"/>
              <a:t>λειτουργική βιολογία</a:t>
            </a:r>
            <a:r>
              <a:rPr lang="el-GR" dirty="0"/>
              <a:t> και </a:t>
            </a:r>
            <a:r>
              <a:rPr lang="el-GR" dirty="0" err="1"/>
              <a:t>στοχευμένη</a:t>
            </a:r>
            <a:r>
              <a:rPr lang="el-GR" dirty="0"/>
              <a:t> βελτίωση.</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40</a:t>
            </a:fld>
            <a:endParaRPr lang="el-GR"/>
          </a:p>
        </p:txBody>
      </p:sp>
    </p:spTree>
    <p:extLst>
      <p:ext uri="{BB962C8B-B14F-4D97-AF65-F5344CB8AC3E}">
        <p14:creationId xmlns:p14="http://schemas.microsoft.com/office/powerpoint/2010/main" val="1288583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Συνδέουμε αυτό με τις </a:t>
            </a:r>
            <a:r>
              <a:rPr lang="el-GR" dirty="0" err="1"/>
              <a:t>omics</a:t>
            </a:r>
            <a:r>
              <a:rPr lang="el-GR"/>
              <a:t> τεχνολογίες</a:t>
            </a:r>
            <a:endParaRPr lang="en-US"/>
          </a:p>
        </p:txBody>
      </p:sp>
      <p:sp>
        <p:nvSpPr>
          <p:cNvPr id="4" name="Slide Number Placeholder 3"/>
          <p:cNvSpPr>
            <a:spLocks noGrp="1"/>
          </p:cNvSpPr>
          <p:nvPr>
            <p:ph type="sldNum" sz="quarter" idx="5"/>
          </p:nvPr>
        </p:nvSpPr>
        <p:spPr/>
        <p:txBody>
          <a:bodyPr/>
          <a:lstStyle/>
          <a:p>
            <a:fld id="{A3DF232A-AE88-EE40-AF5F-5EC2183087A3}" type="slidenum">
              <a:rPr lang="el-GR" smtClean="0"/>
              <a:t>44</a:t>
            </a:fld>
            <a:endParaRPr lang="el-GR"/>
          </a:p>
        </p:txBody>
      </p:sp>
    </p:spTree>
    <p:extLst>
      <p:ext uri="{BB962C8B-B14F-4D97-AF65-F5344CB8AC3E}">
        <p14:creationId xmlns:p14="http://schemas.microsoft.com/office/powerpoint/2010/main" val="39153811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479881fea2_0_312:notes"/>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3479881fea2_0_312:notes"/>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35655-4305-9304-99E6-C570DA7C1065}"/>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A668381E-772F-6E09-7BDD-7037C56B069F}"/>
              </a:ext>
            </a:extLst>
          </p:cNvPr>
          <p:cNvSpPr>
            <a:spLocks noGrp="1" noRot="1" noChangeAspect="1"/>
          </p:cNvSpPr>
          <p:nvPr>
            <p:ph type="sldImg"/>
          </p:nvPr>
        </p:nvSpPr>
        <p:spPr>
          <a:xfrm>
            <a:off x="1371600" y="1143000"/>
            <a:ext cx="4114800" cy="3086100"/>
          </a:xfrm>
        </p:spPr>
        <p:txBody>
          <a:bodyPr/>
          <a:lstStyle/>
          <a:p>
            <a:endParaRPr lang="el-GR"/>
          </a:p>
        </p:txBody>
      </p:sp>
      <p:sp>
        <p:nvSpPr>
          <p:cNvPr id="3" name="Marcador de Posição de Notas 2">
            <a:extLst>
              <a:ext uri="{FF2B5EF4-FFF2-40B4-BE49-F238E27FC236}">
                <a16:creationId xmlns:a16="http://schemas.microsoft.com/office/drawing/2014/main" id="{5428E41D-42AE-8956-3614-A1BCC1E093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Στην ουσία, η βελτίωση φυτών δεν είναι τίποτε άλλο από </a:t>
            </a:r>
            <a:r>
              <a:rPr lang="el-GR" sz="1200" b="1" kern="1200" dirty="0">
                <a:solidFill>
                  <a:schemeClr val="tx1"/>
                </a:solidFill>
                <a:effectLst/>
                <a:latin typeface="+mn-lt"/>
                <a:ea typeface="+mn-ea"/>
                <a:cs typeface="+mn-cs"/>
              </a:rPr>
              <a:t>εξέλιξη καθοδηγούμενη από τον άνθρωπο</a:t>
            </a:r>
            <a:r>
              <a:rPr lang="el-GR"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200" kern="1200" dirty="0">
                <a:solidFill>
                  <a:schemeClr val="tx1"/>
                </a:solidFill>
                <a:effectLst/>
                <a:latin typeface="+mn-lt"/>
                <a:ea typeface="+mn-ea"/>
                <a:cs typeface="+mn-cs"/>
              </a:rPr>
              <a:t>Μεταβάλλοντας τον γονότυπο, μεταβάλλουμε και τον φαινότυπο:</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 την απόδοση,</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 την ποιότητα,</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 την ανθεκτικότητα,</a:t>
            </a:r>
            <a:br>
              <a:rPr lang="el-GR" sz="1200" kern="1200" dirty="0">
                <a:solidFill>
                  <a:schemeClr val="tx1"/>
                </a:solidFill>
                <a:effectLst/>
                <a:latin typeface="+mn-lt"/>
                <a:ea typeface="+mn-ea"/>
                <a:cs typeface="+mn-cs"/>
              </a:rPr>
            </a:br>
            <a:r>
              <a:rPr lang="el-GR" sz="1200" kern="1200" dirty="0">
                <a:solidFill>
                  <a:schemeClr val="tx1"/>
                </a:solidFill>
                <a:effectLst/>
                <a:latin typeface="+mn-lt"/>
                <a:ea typeface="+mn-ea"/>
                <a:cs typeface="+mn-cs"/>
              </a:rPr>
              <a:t>– την προσαρμοστικότητά τους στις συνθήκες καλλιέργειας.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200" kern="1200" dirty="0">
              <a:solidFill>
                <a:schemeClr val="tx1"/>
              </a:solidFill>
              <a:effectLst/>
              <a:latin typeface="+mn-lt"/>
              <a:ea typeface="+mn-ea"/>
              <a:cs typeface="+mn-cs"/>
            </a:endParaRPr>
          </a:p>
          <a:p>
            <a:pPr marL="0" indent="0">
              <a:buFontTx/>
              <a:buNone/>
            </a:pPr>
            <a:endParaRPr lang="en-US" sz="1200" b="0" baseline="0" dirty="0"/>
          </a:p>
        </p:txBody>
      </p:sp>
      <p:sp>
        <p:nvSpPr>
          <p:cNvPr id="4" name="Marcador de Posição do Número do Diapositivo 3">
            <a:extLst>
              <a:ext uri="{FF2B5EF4-FFF2-40B4-BE49-F238E27FC236}">
                <a16:creationId xmlns:a16="http://schemas.microsoft.com/office/drawing/2014/main" id="{605EE83E-96FB-3F75-D1D8-0295369D588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D80FE8-14DA-44AD-9EFF-8FC47AABF4B2}"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1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F3CDF46-5291-41F8-C5E3-557E10582EF7}"/>
            </a:ext>
          </a:extLst>
        </p:cNvPr>
        <p:cNvGrpSpPr/>
        <p:nvPr/>
      </p:nvGrpSpPr>
      <p:grpSpPr>
        <a:xfrm>
          <a:off x="0" y="0"/>
          <a:ext cx="0" cy="0"/>
          <a:chOff x="0" y="0"/>
          <a:chExt cx="0" cy="0"/>
        </a:xfrm>
      </p:grpSpPr>
      <p:sp>
        <p:nvSpPr>
          <p:cNvPr id="130" name="Google Shape;130;g3479881fea2_0_312:notes">
            <a:extLst>
              <a:ext uri="{FF2B5EF4-FFF2-40B4-BE49-F238E27FC236}">
                <a16:creationId xmlns:a16="http://schemas.microsoft.com/office/drawing/2014/main" id="{0D9AA8C3-A440-86A1-377A-2287204941D0}"/>
              </a:ext>
            </a:extLst>
          </p:cNvPr>
          <p:cNvSpPr txBox="1">
            <a:spLocks noGrp="1"/>
          </p:cNvSpPr>
          <p:nvPr>
            <p:ph type="body" idx="1"/>
          </p:nvPr>
        </p:nvSpPr>
        <p:spPr>
          <a:xfrm>
            <a:off x="777225" y="4777725"/>
            <a:ext cx="6217800" cy="452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g3479881fea2_0_312:notes">
            <a:extLst>
              <a:ext uri="{FF2B5EF4-FFF2-40B4-BE49-F238E27FC236}">
                <a16:creationId xmlns:a16="http://schemas.microsoft.com/office/drawing/2014/main" id="{564379CB-A59B-9514-E129-5A6C3D5A4964}"/>
              </a:ext>
            </a:extLst>
          </p:cNvPr>
          <p:cNvSpPr>
            <a:spLocks noGrp="1" noRot="1" noChangeAspect="1"/>
          </p:cNvSpPr>
          <p:nvPr>
            <p:ph type="sldImg" idx="2"/>
          </p:nvPr>
        </p:nvSpPr>
        <p:spPr>
          <a:xfrm>
            <a:off x="1371600" y="754063"/>
            <a:ext cx="5029200" cy="37719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l-GR"/>
          </a:p>
        </p:txBody>
      </p:sp>
    </p:spTree>
    <p:extLst>
      <p:ext uri="{BB962C8B-B14F-4D97-AF65-F5344CB8AC3E}">
        <p14:creationId xmlns:p14="http://schemas.microsoft.com/office/powerpoint/2010/main" val="40640923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solidFill>
                  <a:srgbClr val="7030A0"/>
                </a:solidFill>
              </a:rPr>
              <a:t>Μέθοδος στην οποία η επιλογή βασίζεται σε μοριακούς δείκτες συνδεδεμένους με γονίδια ή </a:t>
            </a:r>
            <a:r>
              <a:rPr lang="en" sz="1200" dirty="0">
                <a:solidFill>
                  <a:srgbClr val="7030A0"/>
                </a:solidFill>
              </a:rPr>
              <a:t>QTLs </a:t>
            </a:r>
            <a:r>
              <a:rPr lang="el-GR" sz="1200" dirty="0">
                <a:solidFill>
                  <a:srgbClr val="7030A0"/>
                </a:solidFill>
              </a:rPr>
              <a:t>ενδιαφέροντος, επιτρέποντας γρήγορη και ακριβή επιλογή χωρίς να απαιτείται η έκφραση του </a:t>
            </a:r>
            <a:r>
              <a:rPr lang="el-GR" sz="1200" dirty="0" err="1">
                <a:solidFill>
                  <a:srgbClr val="7030A0"/>
                </a:solidFill>
              </a:rPr>
              <a:t>φαινότυπου</a:t>
            </a:r>
            <a:r>
              <a:rPr lang="el-GR" sz="1200" dirty="0">
                <a:solidFill>
                  <a:srgbClr val="7030A0"/>
                </a:solidFill>
              </a:rPr>
              <a:t>.</a:t>
            </a:r>
          </a:p>
          <a:p>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50</a:t>
            </a:fld>
            <a:endParaRPr lang="el-GR"/>
          </a:p>
        </p:txBody>
      </p:sp>
    </p:spTree>
    <p:extLst>
      <p:ext uri="{BB962C8B-B14F-4D97-AF65-F5344CB8AC3E}">
        <p14:creationId xmlns:p14="http://schemas.microsoft.com/office/powerpoint/2010/main" val="1044817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endParaRPr lang="el-GR" dirty="0"/>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52</a:t>
            </a:fld>
            <a:endParaRPr lang="el-GR"/>
          </a:p>
        </p:txBody>
      </p:sp>
    </p:spTree>
    <p:extLst>
      <p:ext uri="{BB962C8B-B14F-4D97-AF65-F5344CB8AC3E}">
        <p14:creationId xmlns:p14="http://schemas.microsoft.com/office/powerpoint/2010/main" val="1402813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Βασική εφαρμογή του </a:t>
            </a:r>
            <a:r>
              <a:rPr lang="en-US" dirty="0"/>
              <a:t>association mapping </a:t>
            </a:r>
            <a:r>
              <a:rPr lang="el-GR" dirty="0"/>
              <a:t>είναι η </a:t>
            </a:r>
            <a:r>
              <a:rPr lang="en-US" dirty="0"/>
              <a:t>GWAS</a:t>
            </a:r>
            <a:r>
              <a:rPr lang="el-GR" dirty="0"/>
              <a:t> Το GWAS, ή </a:t>
            </a:r>
            <a:r>
              <a:rPr lang="el-GR" dirty="0" err="1"/>
              <a:t>Genome-Wide</a:t>
            </a:r>
            <a:r>
              <a:rPr lang="el-GR" dirty="0"/>
              <a:t> Association </a:t>
            </a:r>
            <a:r>
              <a:rPr lang="el-GR" dirty="0" err="1"/>
              <a:t>Study</a:t>
            </a:r>
            <a:r>
              <a:rPr lang="el-GR" dirty="0"/>
              <a:t>, είναι ένα εργαλείο που εξετάζει χιλιάδες έως και εκατομμύρια </a:t>
            </a:r>
            <a:r>
              <a:rPr lang="el-GR" dirty="0" err="1"/>
              <a:t>SNPs</a:t>
            </a:r>
            <a:r>
              <a:rPr lang="el-GR" dirty="0"/>
              <a:t> σε ολόκληρο το γονιδίωμα και εντοπίζει στατιστικές συσχετίσεις μεταξύ γενετικών παραλλαγών και συγκεκριμένων </a:t>
            </a:r>
            <a:r>
              <a:rPr lang="el-GR" dirty="0" err="1"/>
              <a:t>traits</a:t>
            </a:r>
            <a:r>
              <a:rPr lang="el-GR" dirty="0"/>
              <a:t>.</a:t>
            </a:r>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53</a:t>
            </a:fld>
            <a:endParaRPr lang="el-GR"/>
          </a:p>
        </p:txBody>
      </p:sp>
    </p:spTree>
    <p:extLst>
      <p:ext uri="{BB962C8B-B14F-4D97-AF65-F5344CB8AC3E}">
        <p14:creationId xmlns:p14="http://schemas.microsoft.com/office/powerpoint/2010/main" val="1849598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Μια από τις πιο ισχυρές τεχνολογίες της σύγχρονης βελτίωσης είναι η </a:t>
            </a:r>
            <a:r>
              <a:rPr lang="el-GR" dirty="0" err="1"/>
              <a:t>Genomic</a:t>
            </a:r>
            <a:r>
              <a:rPr lang="el-GR" dirty="0"/>
              <a:t> </a:t>
            </a:r>
            <a:r>
              <a:rPr lang="el-GR" dirty="0" err="1"/>
              <a:t>Selection</a:t>
            </a:r>
            <a:r>
              <a:rPr lang="el-GR" dirty="0"/>
              <a:t>. Σε αντίθεση με τη MAS, η GS δεν εστιάζει σε λίγους δείκτες.</a:t>
            </a:r>
            <a:br>
              <a:rPr lang="el-GR" dirty="0"/>
            </a:br>
            <a:r>
              <a:rPr lang="el-GR" dirty="0"/>
              <a:t>Χρησιμοποιεί </a:t>
            </a:r>
            <a:r>
              <a:rPr lang="el-GR" b="1" dirty="0"/>
              <a:t>όλο το γονιδίωμα</a:t>
            </a:r>
            <a:r>
              <a:rPr lang="el-GR" dirty="0"/>
              <a:t> για να προβλέψει τη γενετική αξία ενός φυτού, τη GEBV.</a:t>
            </a:r>
          </a:p>
          <a:p>
            <a:r>
              <a:rPr lang="el-GR" dirty="0"/>
              <a:t>Αυτό είναι εξαιρετικά σημαντικό για </a:t>
            </a:r>
            <a:r>
              <a:rPr lang="el-GR" dirty="0" err="1"/>
              <a:t>πολυγονιδιακά</a:t>
            </a:r>
            <a:r>
              <a:rPr lang="el-GR" dirty="0"/>
              <a:t> χαρακτηριστικά, όπως η απόδοση, η ποιότητα ή η ανθεκτικότητα σε περιβαλλοντικά στρες, όπου πολλά γονίδια συμβάλλουν με πολύ μικρό μέγεθος επίδρασης.»</a:t>
            </a:r>
            <a:endParaRPr lang="en-US" dirty="0"/>
          </a:p>
          <a:p>
            <a:r>
              <a:rPr lang="el-GR" dirty="0"/>
              <a:t>Η GS βασίζεται στη δημιουργία πληθυσμού αναφοράς (</a:t>
            </a:r>
            <a:r>
              <a:rPr lang="en-US" dirty="0"/>
              <a:t>training population)</a:t>
            </a:r>
            <a:r>
              <a:rPr lang="el-GR" dirty="0"/>
              <a:t> , που έχει και </a:t>
            </a:r>
            <a:r>
              <a:rPr lang="el-GR" dirty="0" err="1"/>
              <a:t>γονοτυπηθεί</a:t>
            </a:r>
            <a:r>
              <a:rPr lang="el-GR" dirty="0"/>
              <a:t> και </a:t>
            </a:r>
            <a:r>
              <a:rPr lang="el-GR" dirty="0" err="1"/>
              <a:t>φαινοτυπηθεί</a:t>
            </a:r>
            <a:r>
              <a:rPr lang="el-GR" dirty="0"/>
              <a:t>.</a:t>
            </a:r>
            <a:br>
              <a:rPr lang="el-GR" dirty="0"/>
            </a:br>
            <a:r>
              <a:rPr lang="el-GR" dirty="0"/>
              <a:t>Με αυτά τα δεδομένα εκπαιδεύεται ένα προβλεπτικό μοντέλο.</a:t>
            </a:r>
          </a:p>
          <a:p>
            <a:r>
              <a:rPr lang="el-GR" dirty="0"/>
              <a:t>Όταν το μοντέλο έχει εκπαιδευτεί, μπορούμε να προβλέψουμε τη γενετική αξία νέων φυτών (</a:t>
            </a:r>
            <a:r>
              <a:rPr lang="en-US" dirty="0"/>
              <a:t>testing population) </a:t>
            </a:r>
            <a:r>
              <a:rPr lang="el-GR" dirty="0"/>
              <a:t>μόνο από τα </a:t>
            </a:r>
            <a:r>
              <a:rPr lang="el-GR" dirty="0" err="1"/>
              <a:t>γονιδιωματικά</a:t>
            </a:r>
            <a:r>
              <a:rPr lang="el-GR" dirty="0"/>
              <a:t> τους δεδομένα </a:t>
            </a:r>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55</a:t>
            </a:fld>
            <a:endParaRPr lang="el-GR"/>
          </a:p>
        </p:txBody>
      </p:sp>
    </p:spTree>
    <p:extLst>
      <p:ext uri="{BB962C8B-B14F-4D97-AF65-F5344CB8AC3E}">
        <p14:creationId xmlns:p14="http://schemas.microsoft.com/office/powerpoint/2010/main" val="3685851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56</a:t>
            </a:fld>
            <a:endParaRPr lang="el-GR"/>
          </a:p>
        </p:txBody>
      </p:sp>
    </p:spTree>
    <p:extLst>
      <p:ext uri="{BB962C8B-B14F-4D97-AF65-F5344CB8AC3E}">
        <p14:creationId xmlns:p14="http://schemas.microsoft.com/office/powerpoint/2010/main" val="3412926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D72F-8482-0A16-B5F9-8FB3EF4035EE}"/>
            </a:ext>
          </a:extLst>
        </p:cNvPr>
        <p:cNvGrpSpPr/>
        <p:nvPr/>
      </p:nvGrpSpPr>
      <p:grpSpPr>
        <a:xfrm>
          <a:off x="0" y="0"/>
          <a:ext cx="0" cy="0"/>
          <a:chOff x="0" y="0"/>
          <a:chExt cx="0" cy="0"/>
        </a:xfrm>
      </p:grpSpPr>
      <p:sp>
        <p:nvSpPr>
          <p:cNvPr id="2" name="Marcador de Posição da Imagem do Diapositivo 1">
            <a:extLst>
              <a:ext uri="{FF2B5EF4-FFF2-40B4-BE49-F238E27FC236}">
                <a16:creationId xmlns:a16="http://schemas.microsoft.com/office/drawing/2014/main" id="{36AE5078-A17B-7C91-D1DC-E17D6A5F6BF3}"/>
              </a:ext>
            </a:extLst>
          </p:cNvPr>
          <p:cNvSpPr>
            <a:spLocks noGrp="1" noRot="1" noChangeAspect="1"/>
          </p:cNvSpPr>
          <p:nvPr>
            <p:ph type="sldImg"/>
          </p:nvPr>
        </p:nvSpPr>
        <p:spPr>
          <a:xfrm>
            <a:off x="1371600" y="1143000"/>
            <a:ext cx="4114800" cy="3086100"/>
          </a:xfrm>
        </p:spPr>
        <p:txBody>
          <a:bodyPr/>
          <a:lstStyle/>
          <a:p>
            <a:endParaRPr lang="el-GR"/>
          </a:p>
        </p:txBody>
      </p:sp>
      <p:sp>
        <p:nvSpPr>
          <p:cNvPr id="3" name="Marcador de Posição de Notas 2">
            <a:extLst>
              <a:ext uri="{FF2B5EF4-FFF2-40B4-BE49-F238E27FC236}">
                <a16:creationId xmlns:a16="http://schemas.microsoft.com/office/drawing/2014/main" id="{57E7D4C4-D870-393D-0C3E-11B5A3A573E8}"/>
              </a:ext>
            </a:extLst>
          </p:cNvPr>
          <p:cNvSpPr>
            <a:spLocks noGrp="1"/>
          </p:cNvSpPr>
          <p:nvPr>
            <p:ph type="body" idx="1"/>
          </p:nvPr>
        </p:nvSpPr>
        <p:spPr/>
        <p:txBody>
          <a:bodyPr/>
          <a:lstStyle/>
          <a:p>
            <a:pPr>
              <a:buNone/>
            </a:pPr>
            <a:r>
              <a:rPr lang="el-GR" dirty="0"/>
              <a:t>Η επεξεργασία </a:t>
            </a:r>
            <a:r>
              <a:rPr lang="el-GR" dirty="0" err="1"/>
              <a:t>γονιδιώματος</a:t>
            </a:r>
            <a:r>
              <a:rPr lang="el-GR" dirty="0"/>
              <a:t> διαφέρει από τις παλαιότερες μεθόδους γενετικής τροποποίησης επειδή </a:t>
            </a:r>
            <a:r>
              <a:rPr lang="el-GR" b="1" dirty="0"/>
              <a:t>δεν βασίζεται σε τυχαία ένθεση DNA</a:t>
            </a:r>
            <a:r>
              <a:rPr lang="el-GR" dirty="0"/>
              <a:t>, αλλά σε </a:t>
            </a:r>
            <a:r>
              <a:rPr lang="el-GR" b="1" dirty="0"/>
              <a:t>ακριβή στόχευση συγκεκριμένων γονιδιακών θέσεων</a:t>
            </a:r>
          </a:p>
          <a:p>
            <a:pPr>
              <a:buNone/>
            </a:pPr>
            <a:endParaRPr lang="el-GR" dirty="0"/>
          </a:p>
        </p:txBody>
      </p:sp>
      <p:sp>
        <p:nvSpPr>
          <p:cNvPr id="4" name="Marcador de Posição do Número do Diapositivo 3">
            <a:extLst>
              <a:ext uri="{FF2B5EF4-FFF2-40B4-BE49-F238E27FC236}">
                <a16:creationId xmlns:a16="http://schemas.microsoft.com/office/drawing/2014/main" id="{9B0E4449-7944-0E74-B1CD-EFE577BD3604}"/>
              </a:ext>
            </a:extLst>
          </p:cNvPr>
          <p:cNvSpPr>
            <a:spLocks noGrp="1"/>
          </p:cNvSpPr>
          <p:nvPr>
            <p:ph type="sldNum" sz="quarter" idx="10"/>
          </p:nvPr>
        </p:nvSpPr>
        <p:spPr/>
        <p:txBody>
          <a:bodyPr/>
          <a:lstStyle/>
          <a:p>
            <a:fld id="{03D80FE8-14DA-44AD-9EFF-8FC47AABF4B2}" type="slidenum">
              <a:rPr lang="pt-PT" smtClean="0"/>
              <a:t>58</a:t>
            </a:fld>
            <a:endParaRPr lang="pt-PT" dirty="0"/>
          </a:p>
        </p:txBody>
      </p:sp>
    </p:spTree>
    <p:extLst>
      <p:ext uri="{BB962C8B-B14F-4D97-AF65-F5344CB8AC3E}">
        <p14:creationId xmlns:p14="http://schemas.microsoft.com/office/powerpoint/2010/main" val="464109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Η πιο διαδεδομένη τεχνολογία σήμερα.</a:t>
            </a:r>
            <a:br>
              <a:rPr lang="el-GR" dirty="0"/>
            </a:br>
            <a:r>
              <a:rPr lang="el-GR" dirty="0"/>
              <a:t>Εύκολη στον σχεδιασμό, εξαιρετικά ευέλικτη, και επιτρέπει ακόμη και </a:t>
            </a:r>
            <a:r>
              <a:rPr lang="el-GR" dirty="0" err="1"/>
              <a:t>multiplex</a:t>
            </a:r>
            <a:r>
              <a:rPr lang="el-GR" dirty="0"/>
              <a:t> </a:t>
            </a:r>
            <a:r>
              <a:rPr lang="el-GR" dirty="0" err="1"/>
              <a:t>editing</a:t>
            </a:r>
            <a:r>
              <a:rPr lang="el-GR" dirty="0"/>
              <a:t>.</a:t>
            </a:r>
          </a:p>
          <a:p>
            <a:r>
              <a:rPr lang="el-GR" dirty="0"/>
              <a:t>Με το CRISPR μπορούμε να κάνουμε </a:t>
            </a:r>
            <a:r>
              <a:rPr lang="el-GR" dirty="0" err="1"/>
              <a:t>knockouts</a:t>
            </a:r>
            <a:r>
              <a:rPr lang="el-GR"/>
              <a:t>, αλλαγές σε ρυθμιστικές περιοχές ή να δημιουργήσουμε νέες παραλλαγές γρήγορα και με ακρίβεια.»</a:t>
            </a:r>
          </a:p>
          <a:p>
            <a:endParaRPr lang="en-US"/>
          </a:p>
        </p:txBody>
      </p:sp>
      <p:sp>
        <p:nvSpPr>
          <p:cNvPr id="4" name="Slide Number Placeholder 3"/>
          <p:cNvSpPr>
            <a:spLocks noGrp="1"/>
          </p:cNvSpPr>
          <p:nvPr>
            <p:ph type="sldNum" sz="quarter" idx="5"/>
          </p:nvPr>
        </p:nvSpPr>
        <p:spPr/>
        <p:txBody>
          <a:bodyPr/>
          <a:lstStyle/>
          <a:p>
            <a:fld id="{A3DF232A-AE88-EE40-AF5F-5EC2183087A3}" type="slidenum">
              <a:rPr lang="el-GR" smtClean="0"/>
              <a:t>59</a:t>
            </a:fld>
            <a:endParaRPr lang="el-GR"/>
          </a:p>
        </p:txBody>
      </p:sp>
    </p:spTree>
    <p:extLst>
      <p:ext uri="{BB962C8B-B14F-4D97-AF65-F5344CB8AC3E}">
        <p14:creationId xmlns:p14="http://schemas.microsoft.com/office/powerpoint/2010/main" val="548877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62</a:t>
            </a:fld>
            <a:endParaRPr lang="el-GR"/>
          </a:p>
        </p:txBody>
      </p:sp>
    </p:spTree>
    <p:extLst>
      <p:ext uri="{BB962C8B-B14F-4D97-AF65-F5344CB8AC3E}">
        <p14:creationId xmlns:p14="http://schemas.microsoft.com/office/powerpoint/2010/main" val="2339385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pPr marL="342900" indent="-342900" algn="just">
              <a:buFont typeface="Wingdings" pitchFamily="2" charset="2"/>
              <a:buChar char="Ø"/>
            </a:pPr>
            <a:r>
              <a:rPr lang="el-GR" sz="1200" b="0" i="0" dirty="0">
                <a:solidFill>
                  <a:srgbClr val="002060"/>
                </a:solidFill>
                <a:effectLst/>
                <a:latin typeface="Calibri" panose="020F0502020204030204" pitchFamily="34" charset="0"/>
                <a:cs typeface="Calibri" panose="020F0502020204030204" pitchFamily="34" charset="0"/>
              </a:rPr>
              <a:t>Ο όρος </a:t>
            </a:r>
            <a:r>
              <a:rPr lang="en" sz="1200" b="0" i="0" dirty="0">
                <a:solidFill>
                  <a:srgbClr val="002060"/>
                </a:solidFill>
                <a:effectLst/>
                <a:latin typeface="Calibri" panose="020F0502020204030204" pitchFamily="34" charset="0"/>
                <a:cs typeface="Calibri" panose="020F0502020204030204" pitchFamily="34" charset="0"/>
              </a:rPr>
              <a:t>NGT </a:t>
            </a:r>
            <a:r>
              <a:rPr lang="en" sz="1200" b="0" i="0" dirty="0">
                <a:solidFill>
                  <a:srgbClr val="C00000"/>
                </a:solidFill>
                <a:effectLst/>
                <a:latin typeface="Calibri" panose="020F0502020204030204" pitchFamily="34" charset="0"/>
                <a:cs typeface="Calibri" panose="020F0502020204030204" pitchFamily="34" charset="0"/>
              </a:rPr>
              <a:t>(</a:t>
            </a:r>
            <a:r>
              <a:rPr lang="en" sz="1200" dirty="0">
                <a:solidFill>
                  <a:srgbClr val="C00000"/>
                </a:solidFill>
                <a:latin typeface="Calibri" panose="020F0502020204030204" pitchFamily="34" charset="0"/>
                <a:cs typeface="Calibri" panose="020F0502020204030204" pitchFamily="34" charset="0"/>
              </a:rPr>
              <a:t>New Genomic Techniques) </a:t>
            </a:r>
            <a:r>
              <a:rPr lang="el-GR" sz="1200" b="0" i="0" dirty="0">
                <a:solidFill>
                  <a:srgbClr val="002060"/>
                </a:solidFill>
                <a:effectLst/>
                <a:latin typeface="Calibri" panose="020F0502020204030204" pitchFamily="34" charset="0"/>
                <a:cs typeface="Calibri" panose="020F0502020204030204" pitchFamily="34" charset="0"/>
              </a:rPr>
              <a:t>καλύπτει μια ποικιλία τεχνικών που προσαρμόζουν τους σπόρους κατά τρόπο που μπορεί να προκύψει και στη φύση ή μέσω συμβατικών τεχνικών βελτίωσης.</a:t>
            </a:r>
          </a:p>
          <a:p>
            <a:pPr marL="342900" indent="-342900" algn="just">
              <a:buFont typeface="Wingdings" pitchFamily="2" charset="2"/>
              <a:buChar char="Ø"/>
            </a:pPr>
            <a:endParaRPr lang="el-GR" sz="1200" dirty="0">
              <a:solidFill>
                <a:srgbClr val="002060"/>
              </a:solidFill>
              <a:latin typeface="Calibri" panose="020F0502020204030204" pitchFamily="34" charset="0"/>
              <a:cs typeface="Calibri" panose="020F050202020403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64</a:t>
            </a:fld>
            <a:endParaRPr lang="el-GR"/>
          </a:p>
        </p:txBody>
      </p:sp>
    </p:spTree>
    <p:extLst>
      <p:ext uri="{BB962C8B-B14F-4D97-AF65-F5344CB8AC3E}">
        <p14:creationId xmlns:p14="http://schemas.microsoft.com/office/powerpoint/2010/main" val="249944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Το αποτέλεσμα αυτής της διαδικασίας είναι οι </a:t>
            </a:r>
            <a:r>
              <a:rPr lang="el-GR" sz="1200" b="1" kern="1200" dirty="0">
                <a:solidFill>
                  <a:schemeClr val="tx1"/>
                </a:solidFill>
                <a:effectLst/>
                <a:latin typeface="+mn-lt"/>
                <a:ea typeface="+mn-ea"/>
                <a:cs typeface="+mn-cs"/>
              </a:rPr>
              <a:t>βελτιωμένες ποικιλίες</a:t>
            </a:r>
            <a:r>
              <a:rPr lang="el-GR" sz="1200" kern="1200" dirty="0">
                <a:solidFill>
                  <a:schemeClr val="tx1"/>
                </a:solidFill>
                <a:effectLst/>
                <a:latin typeface="+mn-lt"/>
                <a:ea typeface="+mn-ea"/>
                <a:cs typeface="+mn-cs"/>
              </a:rPr>
              <a:t> – φυτικό υλικό με μόνιμες, κληρονομήσιμες και προβλέψιμες ιδιότητες, ικανό να στηρίξει παραγωγικά συστήματα υψηλής αποτελεσματικότητας.</a:t>
            </a:r>
          </a:p>
          <a:p>
            <a:endParaRPr lang="el-GR" dirty="0"/>
          </a:p>
        </p:txBody>
      </p:sp>
      <p:sp>
        <p:nvSpPr>
          <p:cNvPr id="4" name="Θέση αριθμού διαφάνειας 3"/>
          <p:cNvSpPr>
            <a:spLocks noGrp="1"/>
          </p:cNvSpPr>
          <p:nvPr>
            <p:ph type="sldNum" sz="quarter" idx="5"/>
          </p:nvPr>
        </p:nvSpPr>
        <p:spPr/>
        <p:txBody>
          <a:bodyPr/>
          <a:lstStyle/>
          <a:p>
            <a:fld id="{7688B92A-DE65-4343-95C6-6A03CCABB3B7}" type="slidenum">
              <a:rPr lang="en-US" smtClean="0"/>
              <a:t>4</a:t>
            </a:fld>
            <a:endParaRPr lang="en-US"/>
          </a:p>
        </p:txBody>
      </p:sp>
    </p:spTree>
    <p:extLst>
      <p:ext uri="{BB962C8B-B14F-4D97-AF65-F5344CB8AC3E}">
        <p14:creationId xmlns:p14="http://schemas.microsoft.com/office/powerpoint/2010/main" val="1687133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r>
              <a:rPr lang="el-GR" dirty="0"/>
              <a:t>Κλείνοντας αυτή την ενότητα, βλέπουμε ότι περνάμε πλέον στη </a:t>
            </a:r>
            <a:r>
              <a:rPr lang="el-GR" dirty="0" err="1"/>
              <a:t>μετα</a:t>
            </a:r>
            <a:r>
              <a:rPr lang="el-GR" dirty="0"/>
              <a:t>-γονιδιωματική εποχή.</a:t>
            </a:r>
            <a:br>
              <a:rPr lang="el-GR" dirty="0"/>
            </a:br>
            <a:r>
              <a:rPr lang="el-GR" dirty="0"/>
              <a:t>Συνδυάζουμε δεδομένα από NGS, από -</a:t>
            </a:r>
            <a:r>
              <a:rPr lang="el-GR" dirty="0" err="1"/>
              <a:t>omics</a:t>
            </a:r>
            <a:r>
              <a:rPr lang="el-GR" dirty="0"/>
              <a:t> τεχνολογίες, από </a:t>
            </a:r>
            <a:r>
              <a:rPr lang="el-GR" dirty="0" err="1"/>
              <a:t>big</a:t>
            </a:r>
            <a:r>
              <a:rPr lang="el-GR" dirty="0"/>
              <a:t> </a:t>
            </a:r>
            <a:r>
              <a:rPr lang="el-GR" dirty="0" err="1"/>
              <a:t>data</a:t>
            </a:r>
            <a:r>
              <a:rPr lang="el-GR" dirty="0"/>
              <a:t>, αισθητήρες και τεχνητή νοημοσύνη.</a:t>
            </a:r>
          </a:p>
          <a:p>
            <a:r>
              <a:rPr lang="el-GR" dirty="0"/>
              <a:t>Αυτά τα εργαλεία μας επιτρέπουν να κατανοήσουμε σε βάθος τα πολύπλοκα χαρακτηριστικά των φυτών και να σχεδιάσουμε ποικιλίες που είναι πιο παραγωγικές, πιο ανθεκτικές και πιο βιώσιμες στο περιβάλλον που αλλάζει.</a:t>
            </a:r>
          </a:p>
          <a:p>
            <a:r>
              <a:rPr lang="el-GR" dirty="0"/>
              <a:t>Η βελτίωση φυτών πλέον δεν είναι μόνο τέχνη και εμπειρία, αλλά και επιστήμη δεδομένων ακριβείας.»</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66</a:t>
            </a:fld>
            <a:endParaRPr lang="el-GR"/>
          </a:p>
        </p:txBody>
      </p:sp>
    </p:spTree>
    <p:extLst>
      <p:ext uri="{BB962C8B-B14F-4D97-AF65-F5344CB8AC3E}">
        <p14:creationId xmlns:p14="http://schemas.microsoft.com/office/powerpoint/2010/main" val="379087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Κατά την εξέλιξη της Βελτίωσης φυτών αναγνωρίζονται 3 κρίσιμα σταυροδρόμια </a:t>
            </a:r>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5</a:t>
            </a:fld>
            <a:endParaRPr lang="el-GR"/>
          </a:p>
        </p:txBody>
      </p:sp>
    </p:spTree>
    <p:extLst>
      <p:ext uri="{BB962C8B-B14F-4D97-AF65-F5344CB8AC3E}">
        <p14:creationId xmlns:p14="http://schemas.microsoft.com/office/powerpoint/2010/main" val="753841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r>
              <a:rPr lang="el-GR" dirty="0"/>
              <a:t>Η ιστορία της βελτίωσης ξεκινά στη νεολιθική εποχή, περίπου το 10.000 π.Χ. μαζί με την εξημέρωση των φυτών και τη μετάβαση από το στάδιο του κυνηγού – συλλέκτη σε οργανωμένες γεωργικές κοινωνίες </a:t>
            </a:r>
          </a:p>
        </p:txBody>
      </p:sp>
      <p:sp>
        <p:nvSpPr>
          <p:cNvPr id="4" name="Θέση αριθμού διαφάνειας 3"/>
          <p:cNvSpPr>
            <a:spLocks noGrp="1"/>
          </p:cNvSpPr>
          <p:nvPr>
            <p:ph type="sldNum" sz="quarter" idx="5"/>
          </p:nvPr>
        </p:nvSpPr>
        <p:spPr/>
        <p:txBody>
          <a:bodyPr/>
          <a:lstStyle/>
          <a:p>
            <a:fld id="{A3DF232A-AE88-EE40-AF5F-5EC2183087A3}" type="slidenum">
              <a:rPr lang="el-GR" smtClean="0"/>
              <a:t>8</a:t>
            </a:fld>
            <a:endParaRPr lang="el-GR"/>
          </a:p>
        </p:txBody>
      </p:sp>
    </p:spTree>
    <p:extLst>
      <p:ext uri="{BB962C8B-B14F-4D97-AF65-F5344CB8AC3E}">
        <p14:creationId xmlns:p14="http://schemas.microsoft.com/office/powerpoint/2010/main" val="256755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3B6F2-C1A9-FB16-4AA5-3D96B38E6DB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F6FF9B9-0449-4A73-03B5-9820F3AACCD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4B4CFC2-DA7A-487A-2569-26C4A8A8DFD1}"/>
              </a:ext>
            </a:extLst>
          </p:cNvPr>
          <p:cNvSpPr>
            <a:spLocks noGrp="1"/>
          </p:cNvSpPr>
          <p:nvPr>
            <p:ph type="body" idx="1"/>
          </p:nvPr>
        </p:nvSpPr>
        <p:spPr/>
        <p:txBody>
          <a:bodyPr/>
          <a:lstStyle/>
          <a:p>
            <a:r>
              <a:rPr lang="el-GR" dirty="0"/>
              <a:t>Η εποχή της </a:t>
            </a:r>
            <a:r>
              <a:rPr lang="el-GR" dirty="0" err="1"/>
              <a:t>φαινοτυπικής</a:t>
            </a:r>
            <a:r>
              <a:rPr lang="el-GR" dirty="0"/>
              <a:t> επιλογής, από την εξημέρωση έως τον 19ο αιώνα.</a:t>
            </a:r>
          </a:p>
        </p:txBody>
      </p:sp>
      <p:sp>
        <p:nvSpPr>
          <p:cNvPr id="4" name="Θέση αριθμού διαφάνειας 3">
            <a:extLst>
              <a:ext uri="{FF2B5EF4-FFF2-40B4-BE49-F238E27FC236}">
                <a16:creationId xmlns:a16="http://schemas.microsoft.com/office/drawing/2014/main" id="{146131C4-C703-B24B-7C16-D84BF89C35F4}"/>
              </a:ext>
            </a:extLst>
          </p:cNvPr>
          <p:cNvSpPr>
            <a:spLocks noGrp="1"/>
          </p:cNvSpPr>
          <p:nvPr>
            <p:ph type="sldNum" sz="quarter" idx="5"/>
          </p:nvPr>
        </p:nvSpPr>
        <p:spPr/>
        <p:txBody>
          <a:bodyPr/>
          <a:lstStyle/>
          <a:p>
            <a:fld id="{A3DF232A-AE88-EE40-AF5F-5EC2183087A3}" type="slidenum">
              <a:rPr lang="el-GR" smtClean="0"/>
              <a:t>9</a:t>
            </a:fld>
            <a:endParaRPr lang="el-GR"/>
          </a:p>
        </p:txBody>
      </p:sp>
    </p:spTree>
    <p:extLst>
      <p:ext uri="{BB962C8B-B14F-4D97-AF65-F5344CB8AC3E}">
        <p14:creationId xmlns:p14="http://schemas.microsoft.com/office/powerpoint/2010/main" val="235936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εξημέρωση διακρίνεται σε τρία στάδια τα οποία συνοπτικά θα μπορούσαν να διατυπωθούν ως </a:t>
            </a:r>
            <a:r>
              <a:rPr lang="en" sz="1200" b="1" dirty="0">
                <a:solidFill>
                  <a:srgbClr val="C00000"/>
                </a:solidFill>
                <a:effectLst/>
              </a:rPr>
              <a:t>“</a:t>
            </a:r>
            <a:r>
              <a:rPr lang="el-GR" sz="1200" b="1" dirty="0">
                <a:solidFill>
                  <a:srgbClr val="C00000"/>
                </a:solidFill>
                <a:effectLst/>
              </a:rPr>
              <a:t>Συλλογή </a:t>
            </a:r>
            <a:r>
              <a:rPr lang="en" sz="1200" b="1" dirty="0">
                <a:solidFill>
                  <a:srgbClr val="C00000"/>
                </a:solidFill>
                <a:effectLst/>
              </a:rPr>
              <a:t>”, “</a:t>
            </a:r>
            <a:r>
              <a:rPr lang="el-GR" sz="1200" b="1" dirty="0">
                <a:solidFill>
                  <a:srgbClr val="C00000"/>
                </a:solidFill>
                <a:effectLst/>
              </a:rPr>
              <a:t>καλλιέργεια </a:t>
            </a:r>
            <a:r>
              <a:rPr lang="en" sz="1200" b="1" dirty="0">
                <a:solidFill>
                  <a:srgbClr val="C00000"/>
                </a:solidFill>
                <a:effectLst/>
              </a:rPr>
              <a:t>” </a:t>
            </a:r>
            <a:r>
              <a:rPr lang="el-GR" sz="1200" b="1" dirty="0">
                <a:solidFill>
                  <a:srgbClr val="C00000"/>
                </a:solidFill>
              </a:rPr>
              <a:t>και</a:t>
            </a:r>
            <a:r>
              <a:rPr lang="en" sz="1200" b="1" dirty="0">
                <a:solidFill>
                  <a:srgbClr val="C00000"/>
                </a:solidFill>
              </a:rPr>
              <a:t> ‘’</a:t>
            </a:r>
            <a:r>
              <a:rPr lang="el-GR" sz="1200" b="1" dirty="0">
                <a:solidFill>
                  <a:srgbClr val="C00000"/>
                </a:solidFill>
              </a:rPr>
              <a:t>επιλογή</a:t>
            </a:r>
            <a:r>
              <a:rPr lang="en" sz="1200" b="1" dirty="0">
                <a:solidFill>
                  <a:srgbClr val="C00000"/>
                </a:solidFill>
              </a:rPr>
              <a:t>’’</a:t>
            </a:r>
            <a:endParaRPr lang="en" sz="1200" b="1" dirty="0">
              <a:solidFill>
                <a:srgbClr val="C00000"/>
              </a:solidFill>
              <a:effectLst/>
            </a:endParaRP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10</a:t>
            </a:fld>
            <a:endParaRPr lang="el-GR"/>
          </a:p>
        </p:txBody>
      </p:sp>
    </p:spTree>
    <p:extLst>
      <p:ext uri="{BB962C8B-B14F-4D97-AF65-F5344CB8AC3E}">
        <p14:creationId xmlns:p14="http://schemas.microsoft.com/office/powerpoint/2010/main" val="502398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l-GR"/>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επιλογή αφορούσε γνωρίσματα </a:t>
            </a:r>
            <a:r>
              <a:rPr lang="el-GR" sz="1200" kern="1200" dirty="0">
                <a:solidFill>
                  <a:srgbClr val="C00000"/>
                </a:solidFill>
                <a:latin typeface="+mn-lt"/>
                <a:ea typeface="+mn-ea"/>
                <a:cs typeface="+mn-cs"/>
              </a:rPr>
              <a:t>και άλλες ιδιότητες συνδεδεμένες με τη σταθερή και προβλέψιμη συμπεριφορά κατά την καλλιέργεια.</a:t>
            </a:r>
          </a:p>
          <a:p>
            <a:endParaRPr lang="en-US" dirty="0"/>
          </a:p>
        </p:txBody>
      </p:sp>
      <p:sp>
        <p:nvSpPr>
          <p:cNvPr id="4" name="Slide Number Placeholder 3"/>
          <p:cNvSpPr>
            <a:spLocks noGrp="1"/>
          </p:cNvSpPr>
          <p:nvPr>
            <p:ph type="sldNum" sz="quarter" idx="5"/>
          </p:nvPr>
        </p:nvSpPr>
        <p:spPr/>
        <p:txBody>
          <a:bodyPr/>
          <a:lstStyle/>
          <a:p>
            <a:fld id="{A3DF232A-AE88-EE40-AF5F-5EC2183087A3}" type="slidenum">
              <a:rPr lang="el-GR" smtClean="0"/>
              <a:t>11</a:t>
            </a:fld>
            <a:endParaRPr lang="el-GR"/>
          </a:p>
        </p:txBody>
      </p:sp>
    </p:spTree>
    <p:extLst>
      <p:ext uri="{BB962C8B-B14F-4D97-AF65-F5344CB8AC3E}">
        <p14:creationId xmlns:p14="http://schemas.microsoft.com/office/powerpoint/2010/main" val="3640445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anco">
    <p:spTree>
      <p:nvGrpSpPr>
        <p:cNvPr id="1" name=""/>
        <p:cNvGrpSpPr/>
        <p:nvPr/>
      </p:nvGrpSpPr>
      <p:grpSpPr>
        <a:xfrm>
          <a:off x="0" y="0"/>
          <a:ext cx="0" cy="0"/>
          <a:chOff x="0" y="0"/>
          <a:chExt cx="0" cy="0"/>
        </a:xfrm>
      </p:grpSpPr>
      <p:sp>
        <p:nvSpPr>
          <p:cNvPr id="2" name="Rectângulo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800" dirty="0"/>
          </a:p>
        </p:txBody>
      </p:sp>
    </p:spTree>
    <p:extLst>
      <p:ext uri="{BB962C8B-B14F-4D97-AF65-F5344CB8AC3E}">
        <p14:creationId xmlns:p14="http://schemas.microsoft.com/office/powerpoint/2010/main" val="1350201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beçalho + sub-título">
    <p:spTree>
      <p:nvGrpSpPr>
        <p:cNvPr id="1" name=""/>
        <p:cNvGrpSpPr/>
        <p:nvPr/>
      </p:nvGrpSpPr>
      <p:grpSpPr>
        <a:xfrm>
          <a:off x="0" y="0"/>
          <a:ext cx="0" cy="0"/>
          <a:chOff x="0" y="0"/>
          <a:chExt cx="0" cy="0"/>
        </a:xfrm>
      </p:grpSpPr>
      <p:sp>
        <p:nvSpPr>
          <p:cNvPr id="10" name="Marcador de Posição do Texto 2"/>
          <p:cNvSpPr>
            <a:spLocks noGrp="1"/>
          </p:cNvSpPr>
          <p:nvPr>
            <p:ph type="body" idx="10"/>
          </p:nvPr>
        </p:nvSpPr>
        <p:spPr>
          <a:xfrm>
            <a:off x="755577" y="1742757"/>
            <a:ext cx="6624736" cy="330051"/>
          </a:xfrm>
          <a:prstGeom prst="rect">
            <a:avLst/>
          </a:prstGeom>
        </p:spPr>
        <p:txBody>
          <a:bodyPr anchor="t"/>
          <a:lstStyle>
            <a:lvl1pPr marL="0" indent="0">
              <a:buNone/>
              <a:defRPr sz="1600" b="1">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14" name="Marcador de Posição do Texto 2"/>
          <p:cNvSpPr>
            <a:spLocks noGrp="1"/>
          </p:cNvSpPr>
          <p:nvPr>
            <p:ph type="body" idx="12"/>
          </p:nvPr>
        </p:nvSpPr>
        <p:spPr>
          <a:xfrm>
            <a:off x="755577" y="2420888"/>
            <a:ext cx="8136904" cy="3960440"/>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8"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dirty="0"/>
              <a:t>Clique para editar o estilo</a:t>
            </a:r>
          </a:p>
        </p:txBody>
      </p:sp>
    </p:spTree>
    <p:extLst>
      <p:ext uri="{BB962C8B-B14F-4D97-AF65-F5344CB8AC3E}">
        <p14:creationId xmlns:p14="http://schemas.microsoft.com/office/powerpoint/2010/main" val="218348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beçalho">
    <p:spTree>
      <p:nvGrpSpPr>
        <p:cNvPr id="1" name=""/>
        <p:cNvGrpSpPr/>
        <p:nvPr/>
      </p:nvGrpSpPr>
      <p:grpSpPr>
        <a:xfrm>
          <a:off x="0" y="0"/>
          <a:ext cx="0" cy="0"/>
          <a:chOff x="0" y="0"/>
          <a:chExt cx="0" cy="0"/>
        </a:xfrm>
      </p:grpSpPr>
      <p:sp>
        <p:nvSpPr>
          <p:cNvPr id="10" name="Marcador de Posição do Texto 2"/>
          <p:cNvSpPr>
            <a:spLocks noGrp="1"/>
          </p:cNvSpPr>
          <p:nvPr>
            <p:ph type="body" idx="11"/>
          </p:nvPr>
        </p:nvSpPr>
        <p:spPr>
          <a:xfrm>
            <a:off x="755577" y="2132856"/>
            <a:ext cx="8136904" cy="4176464"/>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dirty="0"/>
              <a:t>Clique para editar os estilos</a:t>
            </a:r>
          </a:p>
        </p:txBody>
      </p:sp>
      <p:sp>
        <p:nvSpPr>
          <p:cNvPr id="5"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a:t>Clique para editar o estilo</a:t>
            </a:r>
            <a:endParaRPr lang="pt-PT" dirty="0"/>
          </a:p>
        </p:txBody>
      </p:sp>
    </p:spTree>
    <p:extLst>
      <p:ext uri="{BB962C8B-B14F-4D97-AF65-F5344CB8AC3E}">
        <p14:creationId xmlns:p14="http://schemas.microsoft.com/office/powerpoint/2010/main" val="422253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beçalho">
    <p:spTree>
      <p:nvGrpSpPr>
        <p:cNvPr id="1" name=""/>
        <p:cNvGrpSpPr/>
        <p:nvPr/>
      </p:nvGrpSpPr>
      <p:grpSpPr>
        <a:xfrm>
          <a:off x="0" y="0"/>
          <a:ext cx="0" cy="0"/>
          <a:chOff x="0" y="0"/>
          <a:chExt cx="0" cy="0"/>
        </a:xfrm>
      </p:grpSpPr>
      <p:sp>
        <p:nvSpPr>
          <p:cNvPr id="10" name="Marcador de Posição do Texto 2"/>
          <p:cNvSpPr>
            <a:spLocks noGrp="1"/>
          </p:cNvSpPr>
          <p:nvPr>
            <p:ph type="body" idx="11"/>
          </p:nvPr>
        </p:nvSpPr>
        <p:spPr>
          <a:xfrm>
            <a:off x="755577" y="2132856"/>
            <a:ext cx="8136904" cy="4176464"/>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dirty="0"/>
              <a:t>Clique para editar os estilos</a:t>
            </a:r>
          </a:p>
        </p:txBody>
      </p:sp>
      <p:sp>
        <p:nvSpPr>
          <p:cNvPr id="5"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a:t>Clique para editar o estilo</a:t>
            </a:r>
            <a:endParaRPr lang="pt-PT" dirty="0"/>
          </a:p>
        </p:txBody>
      </p:sp>
    </p:spTree>
    <p:extLst>
      <p:ext uri="{BB962C8B-B14F-4D97-AF65-F5344CB8AC3E}">
        <p14:creationId xmlns:p14="http://schemas.microsoft.com/office/powerpoint/2010/main" val="2410621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beçalho + sub-título">
    <p:spTree>
      <p:nvGrpSpPr>
        <p:cNvPr id="1" name=""/>
        <p:cNvGrpSpPr/>
        <p:nvPr/>
      </p:nvGrpSpPr>
      <p:grpSpPr>
        <a:xfrm>
          <a:off x="0" y="0"/>
          <a:ext cx="0" cy="0"/>
          <a:chOff x="0" y="0"/>
          <a:chExt cx="0" cy="0"/>
        </a:xfrm>
      </p:grpSpPr>
      <p:sp>
        <p:nvSpPr>
          <p:cNvPr id="10" name="Marcador de Posição do Texto 2"/>
          <p:cNvSpPr>
            <a:spLocks noGrp="1"/>
          </p:cNvSpPr>
          <p:nvPr>
            <p:ph type="body" idx="10"/>
          </p:nvPr>
        </p:nvSpPr>
        <p:spPr>
          <a:xfrm>
            <a:off x="755577" y="1742757"/>
            <a:ext cx="6624736" cy="330051"/>
          </a:xfrm>
          <a:prstGeom prst="rect">
            <a:avLst/>
          </a:prstGeom>
        </p:spPr>
        <p:txBody>
          <a:bodyPr anchor="t"/>
          <a:lstStyle>
            <a:lvl1pPr marL="0" indent="0">
              <a:buNone/>
              <a:defRPr sz="1600" b="1">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14" name="Marcador de Posição do Texto 2"/>
          <p:cNvSpPr>
            <a:spLocks noGrp="1"/>
          </p:cNvSpPr>
          <p:nvPr>
            <p:ph type="body" idx="12"/>
          </p:nvPr>
        </p:nvSpPr>
        <p:spPr>
          <a:xfrm>
            <a:off x="755577" y="2420888"/>
            <a:ext cx="8136904" cy="3960440"/>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8"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dirty="0"/>
              <a:t>Clique para editar o estilo</a:t>
            </a:r>
          </a:p>
        </p:txBody>
      </p:sp>
    </p:spTree>
    <p:extLst>
      <p:ext uri="{BB962C8B-B14F-4D97-AF65-F5344CB8AC3E}">
        <p14:creationId xmlns:p14="http://schemas.microsoft.com/office/powerpoint/2010/main" val="816136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ra estreita">
    <p:spTree>
      <p:nvGrpSpPr>
        <p:cNvPr id="1" name=""/>
        <p:cNvGrpSpPr/>
        <p:nvPr/>
      </p:nvGrpSpPr>
      <p:grpSpPr>
        <a:xfrm>
          <a:off x="0" y="0"/>
          <a:ext cx="0" cy="0"/>
          <a:chOff x="0" y="0"/>
          <a:chExt cx="0" cy="0"/>
        </a:xfrm>
      </p:grpSpPr>
      <p:sp>
        <p:nvSpPr>
          <p:cNvPr id="5" name="Rectângulo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800" dirty="0"/>
          </a:p>
        </p:txBody>
      </p:sp>
      <p:pic>
        <p:nvPicPr>
          <p:cNvPr id="9" name="Imagem 3"/>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41300" y="339733"/>
            <a:ext cx="8643938"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Marcador de Posição do Texto 2"/>
          <p:cNvSpPr>
            <a:spLocks noGrp="1"/>
          </p:cNvSpPr>
          <p:nvPr>
            <p:ph type="body" idx="10"/>
          </p:nvPr>
        </p:nvSpPr>
        <p:spPr>
          <a:xfrm>
            <a:off x="755576" y="1268768"/>
            <a:ext cx="8129250" cy="330051"/>
          </a:xfrm>
          <a:prstGeom prst="rect">
            <a:avLst/>
          </a:prstGeom>
        </p:spPr>
        <p:txBody>
          <a:bodyPr anchor="t"/>
          <a:lstStyle>
            <a:lvl1pPr marL="0" indent="0">
              <a:buNone/>
              <a:defRPr sz="1600" b="1">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7" name="Marcador de Posição do Texto 2"/>
          <p:cNvSpPr>
            <a:spLocks noGrp="1"/>
          </p:cNvSpPr>
          <p:nvPr>
            <p:ph type="body" idx="12"/>
          </p:nvPr>
        </p:nvSpPr>
        <p:spPr>
          <a:xfrm>
            <a:off x="755577" y="1946895"/>
            <a:ext cx="8136904" cy="3960440"/>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dirty="0"/>
              <a:t>Clique para editar os estilos</a:t>
            </a:r>
          </a:p>
        </p:txBody>
      </p:sp>
      <p:sp>
        <p:nvSpPr>
          <p:cNvPr id="8" name="Marcador de Posição do Título 1"/>
          <p:cNvSpPr>
            <a:spLocks noGrp="1"/>
          </p:cNvSpPr>
          <p:nvPr>
            <p:ph type="title"/>
          </p:nvPr>
        </p:nvSpPr>
        <p:spPr>
          <a:xfrm>
            <a:off x="755578" y="351506"/>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a:t>Clique para editar o estilo</a:t>
            </a:r>
            <a:endParaRPr lang="pt-PT" dirty="0"/>
          </a:p>
        </p:txBody>
      </p:sp>
    </p:spTree>
    <p:extLst>
      <p:ext uri="{BB962C8B-B14F-4D97-AF65-F5344CB8AC3E}">
        <p14:creationId xmlns:p14="http://schemas.microsoft.com/office/powerpoint/2010/main" val="217533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beçalho + fundo fotografia">
    <p:spTree>
      <p:nvGrpSpPr>
        <p:cNvPr id="1" name=""/>
        <p:cNvGrpSpPr/>
        <p:nvPr/>
      </p:nvGrpSpPr>
      <p:grpSpPr>
        <a:xfrm>
          <a:off x="0" y="0"/>
          <a:ext cx="0" cy="0"/>
          <a:chOff x="0" y="0"/>
          <a:chExt cx="0" cy="0"/>
        </a:xfrm>
      </p:grpSpPr>
      <p:sp>
        <p:nvSpPr>
          <p:cNvPr id="4" name="Rectângulo arredondado 3"/>
          <p:cNvSpPr/>
          <p:nvPr userDrawn="1"/>
        </p:nvSpPr>
        <p:spPr>
          <a:xfrm>
            <a:off x="395288" y="2133604"/>
            <a:ext cx="2592387" cy="3959225"/>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800" dirty="0">
              <a:solidFill>
                <a:schemeClr val="tx1"/>
              </a:solidFill>
            </a:endParaRPr>
          </a:p>
        </p:txBody>
      </p:sp>
      <p:sp>
        <p:nvSpPr>
          <p:cNvPr id="12" name="Marcador de Posição do Texto 2"/>
          <p:cNvSpPr>
            <a:spLocks noGrp="1"/>
          </p:cNvSpPr>
          <p:nvPr>
            <p:ph type="body" idx="12"/>
          </p:nvPr>
        </p:nvSpPr>
        <p:spPr>
          <a:xfrm>
            <a:off x="3419874" y="2132856"/>
            <a:ext cx="5544616" cy="4176464"/>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dirty="0"/>
              <a:t>Clique para editar os estilos</a:t>
            </a:r>
          </a:p>
        </p:txBody>
      </p:sp>
      <p:sp>
        <p:nvSpPr>
          <p:cNvPr id="6"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a:t>Clique para editar o estilo</a:t>
            </a:r>
            <a:endParaRPr lang="pt-PT" dirty="0"/>
          </a:p>
        </p:txBody>
      </p:sp>
    </p:spTree>
    <p:extLst>
      <p:ext uri="{BB962C8B-B14F-4D97-AF65-F5344CB8AC3E}">
        <p14:creationId xmlns:p14="http://schemas.microsoft.com/office/powerpoint/2010/main" val="2070553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beçalho + sub-titulo + fundo fotografia">
    <p:spTree>
      <p:nvGrpSpPr>
        <p:cNvPr id="1" name=""/>
        <p:cNvGrpSpPr/>
        <p:nvPr/>
      </p:nvGrpSpPr>
      <p:grpSpPr>
        <a:xfrm>
          <a:off x="0" y="0"/>
          <a:ext cx="0" cy="0"/>
          <a:chOff x="0" y="0"/>
          <a:chExt cx="0" cy="0"/>
        </a:xfrm>
      </p:grpSpPr>
      <p:sp>
        <p:nvSpPr>
          <p:cNvPr id="5" name="Rectângulo arredondado 4"/>
          <p:cNvSpPr/>
          <p:nvPr userDrawn="1"/>
        </p:nvSpPr>
        <p:spPr>
          <a:xfrm>
            <a:off x="395288" y="2420946"/>
            <a:ext cx="2592387" cy="367188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800" dirty="0">
              <a:solidFill>
                <a:schemeClr val="tx1"/>
              </a:solidFill>
            </a:endParaRPr>
          </a:p>
        </p:txBody>
      </p:sp>
      <p:sp>
        <p:nvSpPr>
          <p:cNvPr id="9" name="Marcador de Posição do Texto 2"/>
          <p:cNvSpPr>
            <a:spLocks noGrp="1"/>
          </p:cNvSpPr>
          <p:nvPr>
            <p:ph type="body" idx="13"/>
          </p:nvPr>
        </p:nvSpPr>
        <p:spPr>
          <a:xfrm>
            <a:off x="3419874" y="2404110"/>
            <a:ext cx="5544616" cy="4176464"/>
          </a:xfrm>
          <a:prstGeom prst="rect">
            <a:avLst/>
          </a:prstGeom>
        </p:spPr>
        <p:txBody>
          <a:bodyPr anchor="t"/>
          <a:lstStyle>
            <a:lvl1pPr marL="0" marR="0" indent="0" algn="l" defTabSz="914354" rtl="0" eaLnBrk="1" fontAlgn="auto" latinLnBrk="0" hangingPunct="1">
              <a:lnSpc>
                <a:spcPts val="2000"/>
              </a:lnSpc>
              <a:spcBef>
                <a:spcPts val="0"/>
              </a:spcBef>
              <a:spcAft>
                <a:spcPts val="0"/>
              </a:spcAft>
              <a:buClrTx/>
              <a:buSzTx/>
              <a:buFont typeface="Arial" pitchFamily="34" charset="0"/>
              <a:buNone/>
              <a:tabLst/>
              <a:defRPr sz="1400" b="0">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dirty="0"/>
              <a:t>Clique para editar os estilos</a:t>
            </a:r>
          </a:p>
        </p:txBody>
      </p:sp>
      <p:sp>
        <p:nvSpPr>
          <p:cNvPr id="11" name="Marcador de Posição do Texto 2"/>
          <p:cNvSpPr>
            <a:spLocks noGrp="1"/>
          </p:cNvSpPr>
          <p:nvPr>
            <p:ph type="body" idx="10"/>
          </p:nvPr>
        </p:nvSpPr>
        <p:spPr>
          <a:xfrm>
            <a:off x="755577" y="1742757"/>
            <a:ext cx="6624736" cy="330051"/>
          </a:xfrm>
          <a:prstGeom prst="rect">
            <a:avLst/>
          </a:prstGeom>
        </p:spPr>
        <p:txBody>
          <a:bodyPr anchor="t"/>
          <a:lstStyle>
            <a:lvl1pPr marL="0" indent="0">
              <a:buNone/>
              <a:defRPr sz="1600" b="1">
                <a:solidFill>
                  <a:schemeClr val="tx1">
                    <a:lumMod val="65000"/>
                    <a:lumOff val="35000"/>
                  </a:schemeClr>
                </a:solidFill>
                <a:latin typeface="+mn-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pt-PT"/>
              <a:t>Clique para editar os estilos</a:t>
            </a:r>
          </a:p>
        </p:txBody>
      </p:sp>
      <p:sp>
        <p:nvSpPr>
          <p:cNvPr id="12" name="Marcador de Posição do Título 1"/>
          <p:cNvSpPr>
            <a:spLocks noGrp="1"/>
          </p:cNvSpPr>
          <p:nvPr>
            <p:ph type="title"/>
          </p:nvPr>
        </p:nvSpPr>
        <p:spPr>
          <a:xfrm>
            <a:off x="755578" y="548688"/>
            <a:ext cx="6552728" cy="504057"/>
          </a:xfrm>
          <a:prstGeom prst="rect">
            <a:avLst/>
          </a:prstGeom>
        </p:spPr>
        <p:txBody>
          <a:bodyPr vert="horz" lIns="91440" tIns="45720" rIns="91440" bIns="45720" rtlCol="0" anchor="t">
            <a:noAutofit/>
          </a:bodyPr>
          <a:lstStyle>
            <a:lvl1pPr algn="l">
              <a:defRPr sz="2500" b="1">
                <a:solidFill>
                  <a:schemeClr val="bg1"/>
                </a:solidFill>
                <a:latin typeface="+mn-lt"/>
              </a:defRPr>
            </a:lvl1pPr>
          </a:lstStyle>
          <a:p>
            <a:r>
              <a:rPr lang="pt-PT"/>
              <a:t>Clique para editar o estilo</a:t>
            </a:r>
            <a:endParaRPr lang="pt-PT" dirty="0"/>
          </a:p>
        </p:txBody>
      </p:sp>
    </p:spTree>
    <p:extLst>
      <p:ext uri="{BB962C8B-B14F-4D97-AF65-F5344CB8AC3E}">
        <p14:creationId xmlns:p14="http://schemas.microsoft.com/office/powerpoint/2010/main" val="2719294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anco">
    <p:spTree>
      <p:nvGrpSpPr>
        <p:cNvPr id="1" name=""/>
        <p:cNvGrpSpPr/>
        <p:nvPr/>
      </p:nvGrpSpPr>
      <p:grpSpPr>
        <a:xfrm>
          <a:off x="0" y="0"/>
          <a:ext cx="0" cy="0"/>
          <a:chOff x="0" y="0"/>
          <a:chExt cx="0" cy="0"/>
        </a:xfrm>
      </p:grpSpPr>
      <p:sp>
        <p:nvSpPr>
          <p:cNvPr id="2" name="Rectângulo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PT" sz="1800" dirty="0"/>
          </a:p>
        </p:txBody>
      </p:sp>
    </p:spTree>
    <p:extLst>
      <p:ext uri="{BB962C8B-B14F-4D97-AF65-F5344CB8AC3E}">
        <p14:creationId xmlns:p14="http://schemas.microsoft.com/office/powerpoint/2010/main" val="3266513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nl-NL" smtClean="0"/>
              <a:pPr algn="r">
                <a:lnSpc>
                  <a:spcPts val="1200"/>
                </a:lnSpc>
              </a:pPr>
              <a:t>‹#›</a:t>
            </a:fld>
            <a:endParaRPr lang="nl-NL" dirty="0"/>
          </a:p>
        </p:txBody>
      </p:sp>
    </p:spTree>
    <p:extLst>
      <p:ext uri="{BB962C8B-B14F-4D97-AF65-F5344CB8AC3E}">
        <p14:creationId xmlns:p14="http://schemas.microsoft.com/office/powerpoint/2010/main" val="1951343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839787"/>
          </a:xfrm>
        </p:spPr>
        <p:txBody>
          <a:bodyPr/>
          <a:lstStyle/>
          <a:p>
            <a:r>
              <a:rPr lang="en-GB" dirty="0" err="1"/>
              <a:t>Klik</a:t>
            </a:r>
            <a:r>
              <a:rPr lang="en-GB" dirty="0"/>
              <a:t> om de </a:t>
            </a:r>
            <a:r>
              <a:rPr lang="en-GB" dirty="0" err="1"/>
              <a:t>stijl</a:t>
            </a:r>
            <a:r>
              <a:rPr lang="en-GB" dirty="0"/>
              <a:t> te </a:t>
            </a:r>
            <a:r>
              <a:rPr lang="en-GB" dirty="0" err="1"/>
              <a:t>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dirty="0" err="1"/>
              <a:t>Klik</a:t>
            </a:r>
            <a:r>
              <a:rPr lang="en-GB" dirty="0"/>
              <a:t> om de </a:t>
            </a:r>
            <a:r>
              <a:rPr lang="en-GB" dirty="0" err="1"/>
              <a:t>modelstijlen</a:t>
            </a:r>
            <a:r>
              <a:rPr lang="en-GB" dirty="0"/>
              <a:t> te </a:t>
            </a:r>
            <a:r>
              <a:rPr lang="en-GB" dirty="0" err="1"/>
              <a:t>bewerken</a:t>
            </a:r>
            <a:endParaRPr lang="en-GB" dirty="0"/>
          </a:p>
          <a:p>
            <a:pPr lvl="1"/>
            <a:r>
              <a:rPr lang="en-GB" dirty="0" err="1"/>
              <a:t>Tweede</a:t>
            </a:r>
            <a:r>
              <a:rPr lang="en-GB" dirty="0"/>
              <a:t>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Tijdelijke aanduiding voor dianummer 3"/>
          <p:cNvSpPr>
            <a:spLocks noGrp="1"/>
          </p:cNvSpPr>
          <p:nvPr>
            <p:ph type="sldNum" sz="quarter" idx="11"/>
          </p:nvPr>
        </p:nvSpPr>
        <p:spPr/>
        <p:txBody>
          <a:bodyPr/>
          <a:lstStyle/>
          <a:p>
            <a:pPr algn="r">
              <a:lnSpc>
                <a:spcPts val="1200"/>
              </a:lnSpc>
            </a:pPr>
            <a:fld id="{F25965E0-7062-474C-8671-DB3A3CE669B0}" type="slidenum">
              <a:rPr lang="en-GB" smtClean="0"/>
              <a:pPr algn="r">
                <a:lnSpc>
                  <a:spcPts val="1200"/>
                </a:lnSpc>
              </a:pPr>
              <a:t>‹#›</a:t>
            </a:fld>
            <a:endParaRPr lang="en-GB" dirty="0"/>
          </a:p>
        </p:txBody>
      </p:sp>
    </p:spTree>
    <p:extLst>
      <p:ext uri="{BB962C8B-B14F-4D97-AF65-F5344CB8AC3E}">
        <p14:creationId xmlns:p14="http://schemas.microsoft.com/office/powerpoint/2010/main" val="100108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1.jpe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2" r:id="rId13"/>
    <p:sldLayoutId id="214748367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lilianafaria\Desktop\apresentacao_ppt_cabeçalho-0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0825" y="350840"/>
            <a:ext cx="8643938" cy="133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3568257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8" algn="ctr" rtl="0" fontAlgn="base">
        <a:spcBef>
          <a:spcPct val="0"/>
        </a:spcBef>
        <a:spcAft>
          <a:spcPct val="0"/>
        </a:spcAft>
        <a:defRPr sz="4400">
          <a:solidFill>
            <a:schemeClr val="tx1"/>
          </a:solidFill>
          <a:latin typeface="Calibri" pitchFamily="34" charset="0"/>
        </a:defRPr>
      </a:lvl6pPr>
      <a:lvl7pPr marL="914354" algn="ctr" rtl="0" fontAlgn="base">
        <a:spcBef>
          <a:spcPct val="0"/>
        </a:spcBef>
        <a:spcAft>
          <a:spcPct val="0"/>
        </a:spcAft>
        <a:defRPr sz="4400">
          <a:solidFill>
            <a:schemeClr val="tx1"/>
          </a:solidFill>
          <a:latin typeface="Calibri" pitchFamily="34" charset="0"/>
        </a:defRPr>
      </a:lvl7pPr>
      <a:lvl8pPr marL="1371532" algn="ctr" rtl="0" fontAlgn="base">
        <a:spcBef>
          <a:spcPct val="0"/>
        </a:spcBef>
        <a:spcAft>
          <a:spcPct val="0"/>
        </a:spcAft>
        <a:defRPr sz="4400">
          <a:solidFill>
            <a:schemeClr val="tx1"/>
          </a:solidFill>
          <a:latin typeface="Calibri" pitchFamily="34" charset="0"/>
        </a:defRPr>
      </a:lvl8pPr>
      <a:lvl9pPr marL="1828709" algn="ctr" rtl="0" fontAlgn="base">
        <a:spcBef>
          <a:spcPct val="0"/>
        </a:spcBef>
        <a:spcAft>
          <a:spcPct val="0"/>
        </a:spcAft>
        <a:defRPr sz="4400">
          <a:solidFill>
            <a:schemeClr val="tx1"/>
          </a:solidFill>
          <a:latin typeface="Calibri" pitchFamily="34" charset="0"/>
        </a:defRPr>
      </a:lvl9pPr>
    </p:titleStyle>
    <p:bodyStyle>
      <a:lvl1pPr marL="342882" indent="-34288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13" indent="-285737"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42" indent="-228589"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20" indent="-22858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298" indent="-228589"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PT"/>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83.jpg"/></Relationships>
</file>

<file path=ppt/slides/_rels/slide4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B505B3-A019-2914-A93E-863B902E45A2}"/>
              </a:ext>
            </a:extLst>
          </p:cNvPr>
          <p:cNvSpPr txBox="1"/>
          <p:nvPr/>
        </p:nvSpPr>
        <p:spPr>
          <a:xfrm>
            <a:off x="319376" y="5711284"/>
            <a:ext cx="8659777" cy="699359"/>
          </a:xfrm>
          <a:prstGeom prst="rect">
            <a:avLst/>
          </a:prstGeom>
          <a:noFill/>
        </p:spPr>
        <p:txBody>
          <a:bodyPr wrap="square" rtlCol="0">
            <a:spAutoFit/>
          </a:bodyPr>
          <a:lstStyle/>
          <a:p>
            <a:pPr marL="342900" indent="-342900" defTabSz="914377">
              <a:lnSpc>
                <a:spcPts val="2000"/>
              </a:lnSpc>
              <a:spcAft>
                <a:spcPts val="600"/>
              </a:spcAft>
              <a:buFont typeface="Wingdings" pitchFamily="2" charset="2"/>
              <a:buChar char="§"/>
            </a:pPr>
            <a:r>
              <a:rPr lang="el-GR" sz="2200" dirty="0" err="1">
                <a:solidFill>
                  <a:schemeClr val="accent3">
                    <a:lumMod val="50000"/>
                  </a:schemeClr>
                </a:solidFill>
                <a:cs typeface="Calibri" panose="020F0502020204030204" pitchFamily="34" charset="0"/>
              </a:rPr>
              <a:t>Εργ</a:t>
            </a:r>
            <a:r>
              <a:rPr lang="el-GR" sz="2200" dirty="0">
                <a:solidFill>
                  <a:schemeClr val="accent3">
                    <a:lumMod val="50000"/>
                  </a:schemeClr>
                </a:solidFill>
                <a:cs typeface="Calibri" panose="020F0502020204030204" pitchFamily="34" charset="0"/>
              </a:rPr>
              <a:t>. Βελτίωσης Φυτών και Γεωργικού Πειραματισμού</a:t>
            </a:r>
            <a:endParaRPr lang="en-US" sz="2200" dirty="0">
              <a:solidFill>
                <a:schemeClr val="accent3">
                  <a:lumMod val="50000"/>
                </a:schemeClr>
              </a:solidFill>
              <a:cs typeface="Calibri" panose="020F0502020204030204" pitchFamily="34" charset="0"/>
            </a:endParaRPr>
          </a:p>
          <a:p>
            <a:pPr marL="342900" indent="-342900" defTabSz="914377">
              <a:lnSpc>
                <a:spcPts val="2000"/>
              </a:lnSpc>
              <a:spcAft>
                <a:spcPts val="600"/>
              </a:spcAft>
              <a:buFont typeface="Wingdings" pitchFamily="2" charset="2"/>
              <a:buChar char="§"/>
            </a:pPr>
            <a:r>
              <a:rPr lang="el-GR" sz="2200" dirty="0">
                <a:solidFill>
                  <a:schemeClr val="accent3">
                    <a:lumMod val="50000"/>
                  </a:schemeClr>
                </a:solidFill>
                <a:cs typeface="Calibri" panose="020F0502020204030204" pitchFamily="34" charset="0"/>
              </a:rPr>
              <a:t>Τμήμα Επιστήμης Φυτικής Παραγωγής</a:t>
            </a:r>
            <a:r>
              <a:rPr lang="en-US" sz="2200" dirty="0">
                <a:solidFill>
                  <a:schemeClr val="accent3">
                    <a:lumMod val="50000"/>
                  </a:schemeClr>
                </a:solidFill>
                <a:cs typeface="Calibri" panose="020F0502020204030204" pitchFamily="34" charset="0"/>
              </a:rPr>
              <a:t>,</a:t>
            </a:r>
            <a:r>
              <a:rPr lang="el-GR" sz="2200" dirty="0">
                <a:solidFill>
                  <a:schemeClr val="accent3">
                    <a:lumMod val="50000"/>
                  </a:schemeClr>
                </a:solidFill>
                <a:cs typeface="Calibri" panose="020F0502020204030204" pitchFamily="34" charset="0"/>
              </a:rPr>
              <a:t> ΓΠ</a:t>
            </a:r>
            <a:r>
              <a:rPr lang="en-US" sz="2200" dirty="0">
                <a:solidFill>
                  <a:schemeClr val="accent3">
                    <a:lumMod val="50000"/>
                  </a:schemeClr>
                </a:solidFill>
                <a:cs typeface="Calibri" panose="020F0502020204030204" pitchFamily="34" charset="0"/>
              </a:rPr>
              <a:t>A</a:t>
            </a:r>
            <a:endParaRPr lang="en-US" sz="2200" dirty="0">
              <a:solidFill>
                <a:schemeClr val="accent3">
                  <a:lumMod val="50000"/>
                </a:schemeClr>
              </a:solidFill>
            </a:endParaRPr>
          </a:p>
        </p:txBody>
      </p:sp>
      <p:pic>
        <p:nvPicPr>
          <p:cNvPr id="4" name="Picture 3" descr="A logo with green text and a person&#10;&#10;AI-generated content may be incorrect.">
            <a:extLst>
              <a:ext uri="{FF2B5EF4-FFF2-40B4-BE49-F238E27FC236}">
                <a16:creationId xmlns:a16="http://schemas.microsoft.com/office/drawing/2014/main" id="{F0DF7540-4563-16B9-CF22-D1F770ACD47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216" y="4720"/>
            <a:ext cx="2347284" cy="1269077"/>
          </a:xfrm>
          <a:prstGeom prst="rect">
            <a:avLst/>
          </a:prstGeom>
        </p:spPr>
      </p:pic>
      <p:sp>
        <p:nvSpPr>
          <p:cNvPr id="9220" name="CaixaDeTexto 3"/>
          <p:cNvSpPr txBox="1">
            <a:spLocks noChangeArrowheads="1"/>
          </p:cNvSpPr>
          <p:nvPr/>
        </p:nvSpPr>
        <p:spPr bwMode="auto">
          <a:xfrm>
            <a:off x="183855" y="1524936"/>
            <a:ext cx="8809961"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l-GR" sz="2600" b="1" dirty="0">
                <a:solidFill>
                  <a:schemeClr val="accent3">
                    <a:lumMod val="50000"/>
                  </a:schemeClr>
                </a:solidFill>
              </a:rPr>
              <a:t>Η συμβολή της  βελτίωσης των φυτών προς  μία  ανθεκτική και βιώσιμη γεωργία</a:t>
            </a:r>
            <a:r>
              <a:rPr lang="en-US" sz="2600" b="1" dirty="0">
                <a:solidFill>
                  <a:schemeClr val="accent3">
                    <a:lumMod val="50000"/>
                  </a:schemeClr>
                </a:solidFill>
              </a:rPr>
              <a:t> -</a:t>
            </a:r>
            <a:r>
              <a:rPr lang="el-GR" sz="2600" b="1" dirty="0">
                <a:solidFill>
                  <a:schemeClr val="accent3">
                    <a:lumMod val="50000"/>
                  </a:schemeClr>
                </a:solidFill>
              </a:rPr>
              <a:t> Νέες τάσεις</a:t>
            </a:r>
            <a:r>
              <a:rPr lang="en-US" sz="2600" b="1" dirty="0">
                <a:solidFill>
                  <a:schemeClr val="accent3">
                    <a:lumMod val="50000"/>
                  </a:schemeClr>
                </a:solidFill>
              </a:rPr>
              <a:t>, </a:t>
            </a:r>
            <a:r>
              <a:rPr lang="el-GR" sz="2600" b="1" dirty="0">
                <a:solidFill>
                  <a:schemeClr val="accent3">
                    <a:lumMod val="50000"/>
                  </a:schemeClr>
                </a:solidFill>
              </a:rPr>
              <a:t>καινοτόμα εργαλεία </a:t>
            </a:r>
            <a:endParaRPr lang="en-US" altLang="pt-PT" sz="2600" b="1" dirty="0">
              <a:solidFill>
                <a:schemeClr val="accent3">
                  <a:lumMod val="50000"/>
                </a:schemeClr>
              </a:solidFill>
              <a:latin typeface="Corbel" panose="020B0503020204020204" pitchFamily="34" charset="0"/>
            </a:endParaRPr>
          </a:p>
        </p:txBody>
      </p:sp>
      <p:grpSp>
        <p:nvGrpSpPr>
          <p:cNvPr id="3" name="Ομάδα 2">
            <a:extLst>
              <a:ext uri="{FF2B5EF4-FFF2-40B4-BE49-F238E27FC236}">
                <a16:creationId xmlns:a16="http://schemas.microsoft.com/office/drawing/2014/main" id="{4AC9EF4B-BDD9-6408-A556-D931B78C2245}"/>
              </a:ext>
            </a:extLst>
          </p:cNvPr>
          <p:cNvGrpSpPr/>
          <p:nvPr/>
        </p:nvGrpSpPr>
        <p:grpSpPr>
          <a:xfrm>
            <a:off x="3333136" y="2665557"/>
            <a:ext cx="2143976" cy="892552"/>
            <a:chOff x="2928671" y="1950257"/>
            <a:chExt cx="2772270" cy="1455549"/>
          </a:xfrm>
        </p:grpSpPr>
        <p:pic>
          <p:nvPicPr>
            <p:cNvPr id="9" name="Εικόνα 8">
              <a:extLst>
                <a:ext uri="{FF2B5EF4-FFF2-40B4-BE49-F238E27FC236}">
                  <a16:creationId xmlns:a16="http://schemas.microsoft.com/office/drawing/2014/main" id="{1A563416-E8B1-4F09-98EA-EE665EF66D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8671" y="1950257"/>
              <a:ext cx="1362558" cy="1362558"/>
            </a:xfrm>
            <a:prstGeom prst="rect">
              <a:avLst/>
            </a:prstGeom>
          </p:spPr>
        </p:pic>
        <p:pic>
          <p:nvPicPr>
            <p:cNvPr id="10" name="Picture 9">
              <a:extLst>
                <a:ext uri="{FF2B5EF4-FFF2-40B4-BE49-F238E27FC236}">
                  <a16:creationId xmlns:a16="http://schemas.microsoft.com/office/drawing/2014/main" id="{25EF724B-0E74-E1FA-A54E-CA370448B7EA}"/>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206499" y="1984863"/>
              <a:ext cx="1494442" cy="1420943"/>
            </a:xfrm>
            <a:prstGeom prst="rect">
              <a:avLst/>
            </a:prstGeom>
          </p:spPr>
        </p:pic>
      </p:grpSp>
      <p:grpSp>
        <p:nvGrpSpPr>
          <p:cNvPr id="7" name="Grupo 12">
            <a:extLst>
              <a:ext uri="{FF2B5EF4-FFF2-40B4-BE49-F238E27FC236}">
                <a16:creationId xmlns:a16="http://schemas.microsoft.com/office/drawing/2014/main" id="{FC0EBA48-7447-AA4C-A765-4E68CBF0F7E6}"/>
              </a:ext>
            </a:extLst>
          </p:cNvPr>
          <p:cNvGrpSpPr/>
          <p:nvPr/>
        </p:nvGrpSpPr>
        <p:grpSpPr>
          <a:xfrm>
            <a:off x="0" y="5144004"/>
            <a:ext cx="6128055" cy="378120"/>
            <a:chOff x="5106431" y="1772816"/>
            <a:chExt cx="1514299" cy="360040"/>
          </a:xfrm>
          <a:solidFill>
            <a:schemeClr val="accent2">
              <a:lumMod val="20000"/>
              <a:lumOff val="80000"/>
            </a:schemeClr>
          </a:solidFill>
        </p:grpSpPr>
        <p:sp>
          <p:nvSpPr>
            <p:cNvPr id="12" name="Oval 14">
              <a:extLst>
                <a:ext uri="{FF2B5EF4-FFF2-40B4-BE49-F238E27FC236}">
                  <a16:creationId xmlns:a16="http://schemas.microsoft.com/office/drawing/2014/main" id="{1DB75FA4-55CB-E5D3-2E2F-7BE84FC9122A}"/>
                </a:ext>
              </a:extLst>
            </p:cNvPr>
            <p:cNvSpPr/>
            <p:nvPr/>
          </p:nvSpPr>
          <p:spPr>
            <a:xfrm>
              <a:off x="6286248" y="1772816"/>
              <a:ext cx="334482" cy="3600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16" name="Rectângulo 13">
              <a:extLst>
                <a:ext uri="{FF2B5EF4-FFF2-40B4-BE49-F238E27FC236}">
                  <a16:creationId xmlns:a16="http://schemas.microsoft.com/office/drawing/2014/main" id="{005C94EC-6E73-F229-DACC-9313D530E251}"/>
                </a:ext>
              </a:extLst>
            </p:cNvPr>
            <p:cNvSpPr/>
            <p:nvPr/>
          </p:nvSpPr>
          <p:spPr>
            <a:xfrm>
              <a:off x="5106431" y="1772816"/>
              <a:ext cx="1514299" cy="360040"/>
            </a:xfrm>
            <a:prstGeom prst="rect">
              <a:avLst/>
            </a:prstGeom>
            <a:solidFill>
              <a:schemeClr val="accent6">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rPr>
                <a:t>     </a:t>
              </a:r>
              <a:r>
                <a:rPr lang="el-GR" sz="2500" b="1" dirty="0" err="1">
                  <a:solidFill>
                    <a:schemeClr val="accent2">
                      <a:lumMod val="75000"/>
                    </a:schemeClr>
                  </a:solidFill>
                </a:rPr>
                <a:t>Βασ</a:t>
              </a:r>
              <a:r>
                <a:rPr lang="en-US" sz="2500" b="1" dirty="0" err="1">
                  <a:solidFill>
                    <a:schemeClr val="accent2">
                      <a:lumMod val="75000"/>
                    </a:schemeClr>
                  </a:solidFill>
                </a:rPr>
                <a:t>ί</a:t>
              </a:r>
              <a:r>
                <a:rPr lang="el-GR" sz="2500" b="1" dirty="0" err="1">
                  <a:solidFill>
                    <a:schemeClr val="accent2">
                      <a:lumMod val="75000"/>
                    </a:schemeClr>
                  </a:solidFill>
                </a:rPr>
                <a:t>λειος</a:t>
              </a:r>
              <a:r>
                <a:rPr lang="el-GR" sz="2500" b="1" dirty="0">
                  <a:solidFill>
                    <a:schemeClr val="accent2">
                      <a:lumMod val="75000"/>
                    </a:schemeClr>
                  </a:solidFill>
                </a:rPr>
                <a:t> </a:t>
              </a:r>
              <a:r>
                <a:rPr lang="el-GR" sz="2500" b="1" dirty="0" err="1">
                  <a:solidFill>
                    <a:schemeClr val="accent2">
                      <a:lumMod val="75000"/>
                    </a:schemeClr>
                  </a:solidFill>
                </a:rPr>
                <a:t>Παπασωτηρόπουλος</a:t>
              </a:r>
              <a:endParaRPr lang="pt-PT" sz="2500" b="1" dirty="0">
                <a:solidFill>
                  <a:schemeClr val="accent2">
                    <a:lumMod val="75000"/>
                  </a:schemeClr>
                </a:solidFill>
              </a:endParaRPr>
            </a:p>
          </p:txBody>
        </p:sp>
      </p:grpSp>
      <p:grpSp>
        <p:nvGrpSpPr>
          <p:cNvPr id="5" name="Ομάδα 4">
            <a:extLst>
              <a:ext uri="{FF2B5EF4-FFF2-40B4-BE49-F238E27FC236}">
                <a16:creationId xmlns:a16="http://schemas.microsoft.com/office/drawing/2014/main" id="{330178B0-CE2E-9385-925D-5B0BA8793C7B}"/>
              </a:ext>
            </a:extLst>
          </p:cNvPr>
          <p:cNvGrpSpPr/>
          <p:nvPr/>
        </p:nvGrpSpPr>
        <p:grpSpPr>
          <a:xfrm>
            <a:off x="0" y="3661015"/>
            <a:ext cx="9129084" cy="1293829"/>
            <a:chOff x="0" y="3661015"/>
            <a:chExt cx="9129084" cy="1293829"/>
          </a:xfrm>
        </p:grpSpPr>
        <p:pic>
          <p:nvPicPr>
            <p:cNvPr id="8" name="Εικόνα 7">
              <a:extLst>
                <a:ext uri="{FF2B5EF4-FFF2-40B4-BE49-F238E27FC236}">
                  <a16:creationId xmlns:a16="http://schemas.microsoft.com/office/drawing/2014/main" id="{35B55972-3330-1DB2-2163-80903E127A71}"/>
                </a:ext>
              </a:extLst>
            </p:cNvPr>
            <p:cNvPicPr>
              <a:picLocks noChangeAspect="1"/>
            </p:cNvPicPr>
            <p:nvPr/>
          </p:nvPicPr>
          <p:blipFill>
            <a:blip r:embed="rId6"/>
            <a:srcRect l="16740"/>
            <a:stretch/>
          </p:blipFill>
          <p:spPr>
            <a:xfrm>
              <a:off x="2050073" y="3661015"/>
              <a:ext cx="7079011" cy="1293829"/>
            </a:xfrm>
            <a:prstGeom prst="rect">
              <a:avLst/>
            </a:prstGeom>
          </p:spPr>
        </p:pic>
        <p:pic>
          <p:nvPicPr>
            <p:cNvPr id="11" name="Picture 6" descr="Strawberry | Description, Cultivation, Nutrition, Uses, Species, &amp; Facts |  Britannica">
              <a:extLst>
                <a:ext uri="{FF2B5EF4-FFF2-40B4-BE49-F238E27FC236}">
                  <a16:creationId xmlns:a16="http://schemas.microsoft.com/office/drawing/2014/main" id="{83B447F6-F9B1-C9CF-1FC1-381F6294713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3681641"/>
              <a:ext cx="2050073" cy="12732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82661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0793C8-AF97-B622-F082-FF6877525D8A}"/>
              </a:ext>
            </a:extLst>
          </p:cNvPr>
          <p:cNvSpPr txBox="1"/>
          <p:nvPr/>
        </p:nvSpPr>
        <p:spPr>
          <a:xfrm>
            <a:off x="142157" y="1559132"/>
            <a:ext cx="4429843" cy="3939540"/>
          </a:xfrm>
          <a:prstGeom prst="rect">
            <a:avLst/>
          </a:prstGeom>
          <a:noFill/>
        </p:spPr>
        <p:txBody>
          <a:bodyPr wrap="square">
            <a:spAutoFit/>
          </a:bodyPr>
          <a:lstStyle/>
          <a:p>
            <a:pPr>
              <a:buNone/>
            </a:pPr>
            <a:r>
              <a:rPr lang="el-GR" sz="2600" dirty="0">
                <a:solidFill>
                  <a:schemeClr val="accent3">
                    <a:lumMod val="50000"/>
                  </a:schemeClr>
                </a:solidFill>
                <a:effectLst/>
              </a:rPr>
              <a:t>Η εξημέρωση των φυτών χωρίζεται σε τρία στάδια:</a:t>
            </a:r>
          </a:p>
          <a:p>
            <a:pPr>
              <a:buNone/>
            </a:pPr>
            <a:endParaRPr lang="en" sz="2200" i="1" dirty="0">
              <a:effectLst/>
            </a:endParaRPr>
          </a:p>
          <a:p>
            <a:pPr marL="342900" indent="-342900" algn="just">
              <a:buFont typeface="Wingdings" pitchFamily="2" charset="2"/>
              <a:buChar char="q"/>
            </a:pPr>
            <a:r>
              <a:rPr lang="el-GR" sz="2200" dirty="0">
                <a:solidFill>
                  <a:srgbClr val="002060"/>
                </a:solidFill>
              </a:rPr>
              <a:t>Οι πρώτοι γεωργοί</a:t>
            </a:r>
            <a:r>
              <a:rPr lang="el-GR" sz="2200" dirty="0">
                <a:solidFill>
                  <a:srgbClr val="002060"/>
                </a:solidFill>
                <a:effectLst/>
              </a:rPr>
              <a:t>, συνέλεγαν φυτά από άγριους πληθυσμούς.</a:t>
            </a:r>
          </a:p>
          <a:p>
            <a:pPr marL="342900" indent="-342900" algn="just">
              <a:buFont typeface="Wingdings" pitchFamily="2" charset="2"/>
              <a:buChar char="q"/>
            </a:pPr>
            <a:endParaRPr lang="el-GR" sz="2200" dirty="0">
              <a:solidFill>
                <a:srgbClr val="002060"/>
              </a:solidFill>
              <a:effectLst/>
            </a:endParaRPr>
          </a:p>
          <a:p>
            <a:pPr marL="342900" indent="-342900" algn="just">
              <a:buFont typeface="Wingdings" pitchFamily="2" charset="2"/>
              <a:buChar char="q"/>
            </a:pPr>
            <a:r>
              <a:rPr lang="el-GR" sz="2200" dirty="0">
                <a:solidFill>
                  <a:srgbClr val="002060"/>
                </a:solidFill>
                <a:effectLst/>
              </a:rPr>
              <a:t>Στη συνέχεια, άρχισαν να τα καλλιεργούν στα χωράφια τους.</a:t>
            </a:r>
          </a:p>
          <a:p>
            <a:pPr marL="342900" indent="-342900" algn="just">
              <a:buFont typeface="Wingdings" pitchFamily="2" charset="2"/>
              <a:buChar char="q"/>
            </a:pPr>
            <a:endParaRPr lang="el-GR" sz="2200" dirty="0">
              <a:solidFill>
                <a:srgbClr val="002060"/>
              </a:solidFill>
              <a:effectLst/>
            </a:endParaRPr>
          </a:p>
          <a:p>
            <a:pPr marL="342900" indent="-342900" algn="just">
              <a:buFont typeface="Wingdings" pitchFamily="2" charset="2"/>
              <a:buChar char="q"/>
            </a:pPr>
            <a:r>
              <a:rPr lang="el-GR" sz="2200" dirty="0">
                <a:solidFill>
                  <a:srgbClr val="002060"/>
                </a:solidFill>
                <a:effectLst/>
              </a:rPr>
              <a:t>Τέλος, επέλεγαν αυτά που εμφάνιζαν υπέρτερα γνωρίσματα.</a:t>
            </a:r>
            <a:endParaRPr lang="en" sz="2200" dirty="0">
              <a:solidFill>
                <a:srgbClr val="002060"/>
              </a:solidFill>
              <a:effectLst/>
            </a:endParaRPr>
          </a:p>
        </p:txBody>
      </p:sp>
      <p:sp>
        <p:nvSpPr>
          <p:cNvPr id="3" name="TextBox 2">
            <a:extLst>
              <a:ext uri="{FF2B5EF4-FFF2-40B4-BE49-F238E27FC236}">
                <a16:creationId xmlns:a16="http://schemas.microsoft.com/office/drawing/2014/main" id="{865C008D-6A7A-362C-0C94-A6738BA27885}"/>
              </a:ext>
            </a:extLst>
          </p:cNvPr>
          <p:cNvSpPr txBox="1"/>
          <p:nvPr/>
        </p:nvSpPr>
        <p:spPr>
          <a:xfrm>
            <a:off x="1485900" y="489731"/>
            <a:ext cx="6172200" cy="492443"/>
          </a:xfrm>
          <a:prstGeom prst="rect">
            <a:avLst/>
          </a:prstGeom>
          <a:noFill/>
        </p:spPr>
        <p:txBody>
          <a:bodyPr wrap="square">
            <a:spAutoFit/>
          </a:bodyPr>
          <a:lstStyle/>
          <a:p>
            <a:pPr algn="ctr">
              <a:buNone/>
            </a:pPr>
            <a:r>
              <a:rPr lang="en" sz="2600" b="1" dirty="0">
                <a:solidFill>
                  <a:srgbClr val="C00000"/>
                </a:solidFill>
                <a:effectLst/>
              </a:rPr>
              <a:t>“</a:t>
            </a:r>
            <a:r>
              <a:rPr lang="el-GR" sz="2600" b="1" dirty="0">
                <a:solidFill>
                  <a:srgbClr val="C00000"/>
                </a:solidFill>
                <a:effectLst/>
              </a:rPr>
              <a:t>Συλλογή </a:t>
            </a:r>
            <a:r>
              <a:rPr lang="en" sz="2600" b="1" dirty="0">
                <a:solidFill>
                  <a:srgbClr val="C00000"/>
                </a:solidFill>
                <a:effectLst/>
              </a:rPr>
              <a:t>”, “</a:t>
            </a:r>
            <a:r>
              <a:rPr lang="el-GR" sz="2600" b="1" dirty="0">
                <a:solidFill>
                  <a:srgbClr val="C00000"/>
                </a:solidFill>
                <a:effectLst/>
              </a:rPr>
              <a:t>καλλιέργεια </a:t>
            </a:r>
            <a:r>
              <a:rPr lang="en" sz="2600" b="1" dirty="0">
                <a:solidFill>
                  <a:srgbClr val="C00000"/>
                </a:solidFill>
                <a:effectLst/>
              </a:rPr>
              <a:t>” </a:t>
            </a:r>
            <a:r>
              <a:rPr lang="el-GR" sz="2600" b="1" dirty="0">
                <a:solidFill>
                  <a:srgbClr val="C00000"/>
                </a:solidFill>
              </a:rPr>
              <a:t>και</a:t>
            </a:r>
            <a:r>
              <a:rPr lang="en" sz="2600" b="1" dirty="0">
                <a:solidFill>
                  <a:srgbClr val="C00000"/>
                </a:solidFill>
              </a:rPr>
              <a:t> ‘’</a:t>
            </a:r>
            <a:r>
              <a:rPr lang="el-GR" sz="2600" b="1" dirty="0">
                <a:solidFill>
                  <a:srgbClr val="C00000"/>
                </a:solidFill>
              </a:rPr>
              <a:t>επιλογή</a:t>
            </a:r>
            <a:r>
              <a:rPr lang="en" sz="2600" b="1" dirty="0">
                <a:solidFill>
                  <a:srgbClr val="C00000"/>
                </a:solidFill>
              </a:rPr>
              <a:t>’’</a:t>
            </a:r>
            <a:endParaRPr lang="en" sz="2600" b="1" dirty="0">
              <a:solidFill>
                <a:srgbClr val="C00000"/>
              </a:solidFill>
              <a:effectLst/>
            </a:endParaRPr>
          </a:p>
        </p:txBody>
      </p:sp>
      <p:pic>
        <p:nvPicPr>
          <p:cNvPr id="3076" name="Picture 4" descr="Case Study: Wheat Domestication and Breeding – Crop Wild Relatives and  their Use in Plant Breeding">
            <a:extLst>
              <a:ext uri="{FF2B5EF4-FFF2-40B4-BE49-F238E27FC236}">
                <a16:creationId xmlns:a16="http://schemas.microsoft.com/office/drawing/2014/main" id="{60D5A3E3-93C7-2630-DBDA-67EA68943E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4322" y="2028091"/>
            <a:ext cx="3813921" cy="3326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394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60FC2E0-7AAB-B143-6508-EBDAEBCE97B7}"/>
              </a:ext>
            </a:extLst>
          </p:cNvPr>
          <p:cNvSpPr txBox="1"/>
          <p:nvPr/>
        </p:nvSpPr>
        <p:spPr>
          <a:xfrm>
            <a:off x="425450" y="967446"/>
            <a:ext cx="8293100" cy="2831544"/>
          </a:xfrm>
          <a:prstGeom prst="rect">
            <a:avLst/>
          </a:prstGeom>
          <a:noFill/>
        </p:spPr>
        <p:txBody>
          <a:bodyPr wrap="square">
            <a:spAutoFit/>
          </a:bodyPr>
          <a:lstStyle/>
          <a:p>
            <a:pPr marL="342900" indent="-342900" algn="just">
              <a:buFont typeface="Wingdings" pitchFamily="2" charset="2"/>
              <a:buChar char="§"/>
            </a:pPr>
            <a:r>
              <a:rPr lang="el-GR" sz="2200" dirty="0">
                <a:solidFill>
                  <a:srgbClr val="002060"/>
                </a:solidFill>
                <a:effectLst/>
                <a:latin typeface="+mj-lt"/>
              </a:rPr>
              <a:t>Η </a:t>
            </a:r>
            <a:r>
              <a:rPr lang="el-GR" sz="2200" dirty="0">
                <a:solidFill>
                  <a:srgbClr val="C00000"/>
                </a:solidFill>
                <a:effectLst/>
                <a:latin typeface="+mj-lt"/>
              </a:rPr>
              <a:t>επιλογή</a:t>
            </a:r>
            <a:r>
              <a:rPr lang="en-US" sz="2200" dirty="0">
                <a:solidFill>
                  <a:srgbClr val="C00000"/>
                </a:solidFill>
                <a:effectLst/>
                <a:latin typeface="+mj-lt"/>
              </a:rPr>
              <a:t> </a:t>
            </a:r>
            <a:r>
              <a:rPr lang="el-GR" sz="2200" dirty="0">
                <a:solidFill>
                  <a:srgbClr val="002060"/>
                </a:solidFill>
                <a:latin typeface="+mj-lt"/>
              </a:rPr>
              <a:t>βασίστηκε κυρίως σε γνωρίσματα όπως: </a:t>
            </a:r>
            <a:r>
              <a:rPr lang="el-GR" sz="2200" dirty="0">
                <a:solidFill>
                  <a:srgbClr val="00B050"/>
                </a:solidFill>
                <a:latin typeface="+mj-lt"/>
              </a:rPr>
              <a:t>αυξημένο μέγεθος σπόρου, λεπτότερο περικάρπιο, απουσία </a:t>
            </a:r>
            <a:r>
              <a:rPr lang="el-GR" sz="2200" dirty="0" err="1">
                <a:solidFill>
                  <a:srgbClr val="00B050"/>
                </a:solidFill>
                <a:latin typeface="+mj-lt"/>
              </a:rPr>
              <a:t>ληθάργου</a:t>
            </a:r>
            <a:r>
              <a:rPr lang="el-GR" sz="2200" dirty="0">
                <a:solidFill>
                  <a:srgbClr val="00B050"/>
                </a:solidFill>
                <a:latin typeface="+mj-lt"/>
              </a:rPr>
              <a:t>, υψηλότερη παραγωγικότητα</a:t>
            </a:r>
            <a:r>
              <a:rPr lang="el-GR" sz="2200" dirty="0">
                <a:solidFill>
                  <a:srgbClr val="002060"/>
                </a:solidFill>
                <a:latin typeface="+mj-lt"/>
              </a:rPr>
              <a:t>, </a:t>
            </a:r>
            <a:r>
              <a:rPr lang="el-GR" sz="2200" dirty="0">
                <a:solidFill>
                  <a:srgbClr val="C00000"/>
                </a:solidFill>
                <a:latin typeface="+mj-lt"/>
              </a:rPr>
              <a:t>και άλλες ιδιότητες συνδεδεμένες με τη σταθερή και προβλέψιμη συμπεριφορά κατά την καλλιέργεια.</a:t>
            </a:r>
          </a:p>
          <a:p>
            <a:pPr marL="342900" indent="-342900" algn="just">
              <a:buFont typeface="Wingdings" pitchFamily="2" charset="2"/>
              <a:buChar char="§"/>
            </a:pPr>
            <a:endParaRPr lang="el-GR" sz="2200" dirty="0">
              <a:solidFill>
                <a:srgbClr val="C00000"/>
              </a:solidFill>
              <a:latin typeface="+mj-lt"/>
            </a:endParaRPr>
          </a:p>
          <a:p>
            <a:pPr marL="342900" indent="-342900" algn="just">
              <a:buFont typeface="Wingdings" pitchFamily="2" charset="2"/>
              <a:buChar char="§"/>
            </a:pPr>
            <a:r>
              <a:rPr lang="el-GR" sz="2200" dirty="0">
                <a:solidFill>
                  <a:srgbClr val="002060"/>
                </a:solidFill>
              </a:rPr>
              <a:t>Αυτά δεν είναι τυχαία χαρακτηριστικά: </a:t>
            </a:r>
            <a:r>
              <a:rPr lang="el-GR" sz="2200" dirty="0">
                <a:solidFill>
                  <a:srgbClr val="C00000"/>
                </a:solidFill>
              </a:rPr>
              <a:t>ελέγχονται από γονίδια εξημέρωσης</a:t>
            </a:r>
            <a:r>
              <a:rPr lang="el-GR" sz="2400" dirty="0"/>
              <a:t>.</a:t>
            </a:r>
            <a:endParaRPr lang="el-GR" sz="2200" dirty="0">
              <a:solidFill>
                <a:srgbClr val="C00000"/>
              </a:solidFill>
              <a:latin typeface="+mj-lt"/>
            </a:endParaRPr>
          </a:p>
          <a:p>
            <a:pPr marL="342900" indent="-342900" algn="just">
              <a:buFont typeface="Wingdings" pitchFamily="2" charset="2"/>
              <a:buChar char="§"/>
            </a:pPr>
            <a:endParaRPr lang="en" sz="2200" dirty="0">
              <a:solidFill>
                <a:srgbClr val="C00000"/>
              </a:solidFill>
              <a:latin typeface="+mj-lt"/>
            </a:endParaRPr>
          </a:p>
        </p:txBody>
      </p:sp>
      <p:pic>
        <p:nvPicPr>
          <p:cNvPr id="4" name="Picture 2">
            <a:extLst>
              <a:ext uri="{FF2B5EF4-FFF2-40B4-BE49-F238E27FC236}">
                <a16:creationId xmlns:a16="http://schemas.microsoft.com/office/drawing/2014/main" id="{B9893A2C-8A87-0326-E0BF-5F210D5E737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714295" y="3798990"/>
            <a:ext cx="6039874" cy="2939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5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F135F-1EE0-0C00-86C0-C3712C7B96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EB7039A-6A3B-5871-7E26-C5B3E7C6B269}"/>
              </a:ext>
            </a:extLst>
          </p:cNvPr>
          <p:cNvSpPr txBox="1"/>
          <p:nvPr/>
        </p:nvSpPr>
        <p:spPr>
          <a:xfrm>
            <a:off x="688154" y="258076"/>
            <a:ext cx="8745793" cy="738664"/>
          </a:xfrm>
          <a:prstGeom prst="rect">
            <a:avLst/>
          </a:prstGeom>
          <a:noFill/>
        </p:spPr>
        <p:txBody>
          <a:bodyPr wrap="square">
            <a:spAutoFit/>
          </a:bodyPr>
          <a:lstStyle/>
          <a:p>
            <a:pPr algn="just"/>
            <a:endParaRPr lang="en-US" sz="2000" dirty="0">
              <a:latin typeface="Calibri" panose="020F0502020204030204" pitchFamily="34" charset="0"/>
              <a:cs typeface="Calibri" panose="020F0502020204030204" pitchFamily="34" charset="0"/>
            </a:endParaRPr>
          </a:p>
          <a:p>
            <a:pPr algn="just"/>
            <a:r>
              <a:rPr lang="el-GR" sz="2200" b="1" dirty="0">
                <a:solidFill>
                  <a:srgbClr val="C00000"/>
                </a:solidFill>
                <a:latin typeface="Calibri" panose="020F0502020204030204" pitchFamily="34" charset="0"/>
                <a:cs typeface="Calibri" panose="020F0502020204030204" pitchFamily="34" charset="0"/>
              </a:rPr>
              <a:t>Βελτίωση 2.0</a:t>
            </a:r>
            <a:r>
              <a:rPr lang="en-US" sz="2200" b="1" dirty="0">
                <a:solidFill>
                  <a:srgbClr val="C00000"/>
                </a:solidFill>
                <a:latin typeface="Calibri" panose="020F0502020204030204" pitchFamily="34" charset="0"/>
                <a:cs typeface="Calibri" panose="020F0502020204030204" pitchFamily="34" charset="0"/>
              </a:rPr>
              <a:t>:</a:t>
            </a:r>
            <a:r>
              <a:rPr lang="el-GR" sz="2200" b="1" dirty="0">
                <a:solidFill>
                  <a:srgbClr val="C00000"/>
                </a:solidFill>
                <a:latin typeface="Calibri" panose="020F0502020204030204" pitchFamily="34" charset="0"/>
                <a:cs typeface="Calibri" panose="020F0502020204030204" pitchFamily="34" charset="0"/>
              </a:rPr>
              <a:t> </a:t>
            </a:r>
            <a:r>
              <a:rPr lang="el-GR" sz="2200" dirty="0">
                <a:solidFill>
                  <a:srgbClr val="002060"/>
                </a:solidFill>
                <a:latin typeface="Calibri" panose="020F0502020204030204" pitchFamily="34" charset="0"/>
                <a:cs typeface="Calibri" panose="020F0502020204030204" pitchFamily="34" charset="0"/>
              </a:rPr>
              <a:t>ξεκίνησε τέλη του 19ου με αρχές του 20ού αιώνα.</a:t>
            </a:r>
          </a:p>
        </p:txBody>
      </p:sp>
      <p:pic>
        <p:nvPicPr>
          <p:cNvPr id="2" name="object 2">
            <a:extLst>
              <a:ext uri="{FF2B5EF4-FFF2-40B4-BE49-F238E27FC236}">
                <a16:creationId xmlns:a16="http://schemas.microsoft.com/office/drawing/2014/main" id="{EF44E07B-2204-2337-3882-23ED7BA2C880}"/>
              </a:ext>
            </a:extLst>
          </p:cNvPr>
          <p:cNvPicPr/>
          <p:nvPr/>
        </p:nvPicPr>
        <p:blipFill>
          <a:blip r:embed="rId3" cstate="email">
            <a:extLst>
              <a:ext uri="{28A0092B-C50C-407E-A947-70E740481C1C}">
                <a14:useLocalDpi xmlns:a14="http://schemas.microsoft.com/office/drawing/2010/main"/>
              </a:ext>
            </a:extLst>
          </a:blip>
          <a:stretch>
            <a:fillRect/>
          </a:stretch>
        </p:blipFill>
        <p:spPr>
          <a:xfrm>
            <a:off x="5100360" y="1064373"/>
            <a:ext cx="2580799" cy="1989812"/>
          </a:xfrm>
          <a:prstGeom prst="rect">
            <a:avLst/>
          </a:prstGeom>
        </p:spPr>
      </p:pic>
      <p:sp>
        <p:nvSpPr>
          <p:cNvPr id="6" name="TextBox 5">
            <a:extLst>
              <a:ext uri="{FF2B5EF4-FFF2-40B4-BE49-F238E27FC236}">
                <a16:creationId xmlns:a16="http://schemas.microsoft.com/office/drawing/2014/main" id="{7BB9D297-2AE4-4A35-FD4D-2846EBA04321}"/>
              </a:ext>
            </a:extLst>
          </p:cNvPr>
          <p:cNvSpPr txBox="1"/>
          <p:nvPr/>
        </p:nvSpPr>
        <p:spPr>
          <a:xfrm>
            <a:off x="546743" y="3438242"/>
            <a:ext cx="8140057" cy="1255728"/>
          </a:xfrm>
          <a:prstGeom prst="rect">
            <a:avLst/>
          </a:prstGeom>
          <a:solidFill>
            <a:schemeClr val="accent2">
              <a:lumMod val="60000"/>
              <a:lumOff val="40000"/>
              <a:alpha val="43132"/>
            </a:schemeClr>
          </a:solidFill>
        </p:spPr>
        <p:txBody>
          <a:bodyPr wrap="square">
            <a:spAutoFit/>
          </a:bodyPr>
          <a:lstStyle/>
          <a:p>
            <a:pPr algn="just" defTabSz="914400">
              <a:lnSpc>
                <a:spcPct val="90000"/>
              </a:lnSpc>
              <a:spcAft>
                <a:spcPts val="600"/>
              </a:spcAft>
            </a:pPr>
            <a:r>
              <a:rPr lang="el-GR" sz="2100" dirty="0" err="1">
                <a:solidFill>
                  <a:srgbClr val="C00000"/>
                </a:solidFill>
                <a:latin typeface="Calibri" panose="020F0502020204030204" pitchFamily="34" charset="0"/>
                <a:cs typeface="Calibri" panose="020F0502020204030204" pitchFamily="34" charset="0"/>
              </a:rPr>
              <a:t>Μενδελική</a:t>
            </a:r>
            <a:r>
              <a:rPr lang="el-GR" sz="2100" dirty="0">
                <a:solidFill>
                  <a:srgbClr val="C00000"/>
                </a:solidFill>
                <a:latin typeface="Calibri" panose="020F0502020204030204" pitchFamily="34" charset="0"/>
                <a:cs typeface="Calibri" panose="020F0502020204030204" pitchFamily="34" charset="0"/>
              </a:rPr>
              <a:t> γενετική, θεωρία των ποσοτικών γνωρισμάτων, σχήματα κλασικής επιλογής και βελτίωσης, πχ γενεαλογική επιλογή, βελτίωση υβριδίων, εκτίμηση </a:t>
            </a:r>
            <a:r>
              <a:rPr lang="el-GR" sz="2100" dirty="0" err="1">
                <a:solidFill>
                  <a:srgbClr val="C00000"/>
                </a:solidFill>
                <a:latin typeface="Calibri" panose="020F0502020204030204" pitchFamily="34" charset="0"/>
                <a:cs typeface="Calibri" panose="020F0502020204030204" pitchFamily="34" charset="0"/>
              </a:rPr>
              <a:t>κληροδοτικών</a:t>
            </a:r>
            <a:r>
              <a:rPr lang="el-GR" sz="2100" dirty="0">
                <a:solidFill>
                  <a:srgbClr val="C00000"/>
                </a:solidFill>
                <a:latin typeface="Calibri" panose="020F0502020204030204" pitchFamily="34" charset="0"/>
                <a:cs typeface="Calibri" panose="020F0502020204030204" pitchFamily="34" charset="0"/>
              </a:rPr>
              <a:t> τιμών και ο γεωργικός πειραματισμός, πχ επαναλήψεις, </a:t>
            </a:r>
            <a:r>
              <a:rPr lang="en-US" sz="2100" dirty="0">
                <a:solidFill>
                  <a:srgbClr val="C00000"/>
                </a:solidFill>
                <a:latin typeface="Calibri" panose="020F0502020204030204" pitchFamily="34" charset="0"/>
                <a:cs typeface="Calibri" panose="020F0502020204030204" pitchFamily="34" charset="0"/>
              </a:rPr>
              <a:t>ANOVA, BLUP CRD, RCBD, Latin square.</a:t>
            </a:r>
            <a:endParaRPr lang="en-US" sz="2100" i="0" u="none" strike="noStrike" baseline="0" dirty="0">
              <a:solidFill>
                <a:srgbClr val="C00000"/>
              </a:solidFill>
              <a:latin typeface="Calibri" panose="020F0502020204030204" pitchFamily="34" charset="0"/>
              <a:cs typeface="Calibri" panose="020F0502020204030204" pitchFamily="34" charset="0"/>
            </a:endParaRPr>
          </a:p>
        </p:txBody>
      </p:sp>
      <p:pic>
        <p:nvPicPr>
          <p:cNvPr id="4" name="Picture 5">
            <a:extLst>
              <a:ext uri="{FF2B5EF4-FFF2-40B4-BE49-F238E27FC236}">
                <a16:creationId xmlns:a16="http://schemas.microsoft.com/office/drawing/2014/main" id="{B8709A52-C1C7-3F9C-6972-E940330896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3210" y="5024124"/>
            <a:ext cx="2428837" cy="1716378"/>
          </a:xfrm>
          <a:prstGeom prst="rect">
            <a:avLst/>
          </a:prstGeom>
        </p:spPr>
      </p:pic>
      <p:pic>
        <p:nvPicPr>
          <p:cNvPr id="7" name="Picture 4" descr="http://115.124.127.151/skn/Portals/0/view%20of%20seed%20spices%20trial.JPG">
            <a:extLst>
              <a:ext uri="{FF2B5EF4-FFF2-40B4-BE49-F238E27FC236}">
                <a16:creationId xmlns:a16="http://schemas.microsoft.com/office/drawing/2014/main" id="{5FFD1A5B-DF18-5C85-F8B9-C3B600EB38C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90759" y="5024125"/>
            <a:ext cx="2288501" cy="1716377"/>
          </a:xfrm>
          <a:prstGeom prst="rect">
            <a:avLst/>
          </a:prstGeom>
          <a:noFill/>
        </p:spPr>
      </p:pic>
      <p:pic>
        <p:nvPicPr>
          <p:cNvPr id="8" name="Picture 2">
            <a:extLst>
              <a:ext uri="{FF2B5EF4-FFF2-40B4-BE49-F238E27FC236}">
                <a16:creationId xmlns:a16="http://schemas.microsoft.com/office/drawing/2014/main" id="{90F80B42-5589-340F-845B-D5445F87E542}"/>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46743" y="1227698"/>
            <a:ext cx="3152124" cy="18803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01F499-D9E5-86C0-3167-B8A8CEEE12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6743" y="5024124"/>
            <a:ext cx="2437755" cy="1716379"/>
          </a:xfrm>
          <a:prstGeom prst="rect">
            <a:avLst/>
          </a:prstGeom>
        </p:spPr>
      </p:pic>
    </p:spTree>
    <p:extLst>
      <p:ext uri="{BB962C8B-B14F-4D97-AF65-F5344CB8AC3E}">
        <p14:creationId xmlns:p14="http://schemas.microsoft.com/office/powerpoint/2010/main" val="349286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CC074-F5EA-0B2C-5648-65ED725F97A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0410475-7B2D-5A2C-B77B-AC8A7B6411B2}"/>
              </a:ext>
            </a:extLst>
          </p:cNvPr>
          <p:cNvSpPr txBox="1"/>
          <p:nvPr/>
        </p:nvSpPr>
        <p:spPr>
          <a:xfrm>
            <a:off x="599188" y="449217"/>
            <a:ext cx="8139868" cy="2400657"/>
          </a:xfrm>
          <a:prstGeom prst="rect">
            <a:avLst/>
          </a:prstGeom>
          <a:noFill/>
        </p:spPr>
        <p:txBody>
          <a:bodyPr wrap="square">
            <a:spAutoFit/>
          </a:bodyPr>
          <a:lstStyle/>
          <a:p>
            <a:pPr algn="l"/>
            <a:endParaRPr lang="en-US" sz="1800" b="0" i="0" u="none" strike="noStrike" baseline="0" dirty="0">
              <a:latin typeface="JansonText-Roman"/>
            </a:endParaRPr>
          </a:p>
          <a:p>
            <a:pPr algn="just"/>
            <a:r>
              <a:rPr lang="en-US" sz="2200" b="1" i="0" u="none" strike="noStrike" baseline="0" dirty="0">
                <a:solidFill>
                  <a:srgbClr val="C00000"/>
                </a:solidFill>
                <a:latin typeface="Calibri" panose="020F0502020204030204" pitchFamily="34" charset="0"/>
                <a:cs typeface="Calibri" panose="020F0502020204030204" pitchFamily="34" charset="0"/>
              </a:rPr>
              <a:t>Breeding 3.0</a:t>
            </a:r>
            <a:r>
              <a:rPr lang="el-GR" sz="2200" dirty="0">
                <a:solidFill>
                  <a:srgbClr val="C00000"/>
                </a:solidFill>
                <a:latin typeface="Calibri" panose="020F0502020204030204" pitchFamily="34" charset="0"/>
                <a:cs typeface="Calibri" panose="020F0502020204030204" pitchFamily="34" charset="0"/>
              </a:rPr>
              <a:t>: </a:t>
            </a:r>
            <a:r>
              <a:rPr lang="el-GR" sz="2200" dirty="0">
                <a:solidFill>
                  <a:srgbClr val="002060"/>
                </a:solidFill>
                <a:latin typeface="Calibri" panose="020F0502020204030204" pitchFamily="34" charset="0"/>
                <a:cs typeface="Calibri" panose="020F0502020204030204" pitchFamily="34" charset="0"/>
              </a:rPr>
              <a:t>οι </a:t>
            </a:r>
            <a:r>
              <a:rPr lang="el-GR" sz="2200" dirty="0" err="1">
                <a:solidFill>
                  <a:srgbClr val="002060"/>
                </a:solidFill>
                <a:latin typeface="Calibri" panose="020F0502020204030204" pitchFamily="34" charset="0"/>
                <a:cs typeface="Calibri" panose="020F0502020204030204" pitchFamily="34" charset="0"/>
              </a:rPr>
              <a:t>μοριακο</a:t>
            </a:r>
            <a:r>
              <a:rPr lang="en-US" sz="2200" dirty="0" err="1">
                <a:solidFill>
                  <a:srgbClr val="002060"/>
                </a:solidFill>
                <a:latin typeface="Calibri" panose="020F0502020204030204" pitchFamily="34" charset="0"/>
                <a:cs typeface="Calibri" panose="020F0502020204030204" pitchFamily="34" charset="0"/>
              </a:rPr>
              <a:t>ί</a:t>
            </a:r>
            <a:r>
              <a:rPr lang="el-GR" sz="2200" dirty="0">
                <a:solidFill>
                  <a:srgbClr val="002060"/>
                </a:solidFill>
                <a:latin typeface="Calibri" panose="020F0502020204030204" pitchFamily="34" charset="0"/>
                <a:cs typeface="Calibri" panose="020F0502020204030204" pitchFamily="34" charset="0"/>
              </a:rPr>
              <a:t> δείκτες και η </a:t>
            </a:r>
            <a:r>
              <a:rPr lang="el-GR" sz="2200" dirty="0" err="1">
                <a:solidFill>
                  <a:srgbClr val="002060"/>
                </a:solidFill>
                <a:latin typeface="Calibri" panose="020F0502020204030204" pitchFamily="34" charset="0"/>
                <a:cs typeface="Calibri" panose="020F0502020204030204" pitchFamily="34" charset="0"/>
              </a:rPr>
              <a:t>γονιδιωματική</a:t>
            </a:r>
            <a:r>
              <a:rPr lang="el-GR" sz="2200" dirty="0">
                <a:solidFill>
                  <a:srgbClr val="002060"/>
                </a:solidFill>
                <a:latin typeface="Calibri" panose="020F0502020204030204" pitchFamily="34" charset="0"/>
                <a:cs typeface="Calibri" panose="020F0502020204030204" pitchFamily="34" charset="0"/>
              </a:rPr>
              <a:t> ανάλυση συμπληρώνουν την </a:t>
            </a:r>
            <a:r>
              <a:rPr lang="el-GR" sz="2200" dirty="0" err="1">
                <a:solidFill>
                  <a:srgbClr val="002060"/>
                </a:solidFill>
                <a:latin typeface="Calibri" panose="020F0502020204030204" pitchFamily="34" charset="0"/>
                <a:cs typeface="Calibri" panose="020F0502020204030204" pitchFamily="34" charset="0"/>
              </a:rPr>
              <a:t>φαινοτυπική</a:t>
            </a:r>
            <a:r>
              <a:rPr lang="el-GR" sz="2200" dirty="0">
                <a:solidFill>
                  <a:srgbClr val="002060"/>
                </a:solidFill>
                <a:latin typeface="Calibri" panose="020F0502020204030204" pitchFamily="34" charset="0"/>
                <a:cs typeface="Calibri" panose="020F0502020204030204" pitchFamily="34" charset="0"/>
              </a:rPr>
              <a:t> επιλογή </a:t>
            </a:r>
            <a:r>
              <a:rPr lang="el-GR" sz="2200" dirty="0">
                <a:solidFill>
                  <a:srgbClr val="C00000"/>
                </a:solidFill>
                <a:latin typeface="Calibri" panose="020F0502020204030204" pitchFamily="34" charset="0"/>
                <a:cs typeface="Calibri" panose="020F0502020204030204" pitchFamily="34" charset="0"/>
              </a:rPr>
              <a:t>(Μοριακή Βελτίωση - </a:t>
            </a:r>
            <a:r>
              <a:rPr lang="en-US" sz="2200" dirty="0">
                <a:solidFill>
                  <a:srgbClr val="C00000"/>
                </a:solidFill>
                <a:latin typeface="Calibri" panose="020F0502020204030204" pitchFamily="34" charset="0"/>
                <a:cs typeface="Calibri" panose="020F0502020204030204" pitchFamily="34" charset="0"/>
              </a:rPr>
              <a:t>MAS</a:t>
            </a:r>
            <a:r>
              <a:rPr lang="el-GR" sz="2200" dirty="0">
                <a:solidFill>
                  <a:srgbClr val="C00000"/>
                </a:solidFill>
                <a:latin typeface="Calibri" panose="020F0502020204030204" pitchFamily="34" charset="0"/>
                <a:cs typeface="Calibri" panose="020F0502020204030204" pitchFamily="34" charset="0"/>
              </a:rPr>
              <a:t>).</a:t>
            </a:r>
          </a:p>
          <a:p>
            <a:pPr algn="just"/>
            <a:endParaRPr lang="el-GR" sz="2200" dirty="0">
              <a:solidFill>
                <a:schemeClr val="accent6">
                  <a:lumMod val="75000"/>
                </a:schemeClr>
              </a:solidFill>
              <a:latin typeface="Calibri" panose="020F0502020204030204" pitchFamily="34" charset="0"/>
              <a:cs typeface="Calibri" panose="020F0502020204030204" pitchFamily="34" charset="0"/>
            </a:endParaRPr>
          </a:p>
          <a:p>
            <a:pPr algn="just"/>
            <a:r>
              <a:rPr lang="en-US" sz="2200" b="1" i="0" u="none" strike="noStrike" baseline="0" dirty="0">
                <a:solidFill>
                  <a:srgbClr val="C00000"/>
                </a:solidFill>
                <a:latin typeface="Calibri" panose="020F0502020204030204" pitchFamily="34" charset="0"/>
                <a:cs typeface="Calibri" panose="020F0502020204030204" pitchFamily="34" charset="0"/>
              </a:rPr>
              <a:t>Breeding 4.0</a:t>
            </a:r>
            <a:r>
              <a:rPr lang="el-GR" sz="2200" b="1" dirty="0">
                <a:solidFill>
                  <a:srgbClr val="C00000"/>
                </a:solidFill>
                <a:latin typeface="Calibri" panose="020F0502020204030204" pitchFamily="34" charset="0"/>
                <a:cs typeface="Calibri" panose="020F0502020204030204" pitchFamily="34" charset="0"/>
              </a:rPr>
              <a:t>: Βελτίωση ακριβείας - </a:t>
            </a:r>
            <a:r>
              <a:rPr lang="el-GR" sz="2200" dirty="0">
                <a:solidFill>
                  <a:srgbClr val="002060"/>
                </a:solidFill>
                <a:latin typeface="Calibri" panose="020F0502020204030204" pitchFamily="34" charset="0"/>
                <a:cs typeface="Calibri" panose="020F0502020204030204" pitchFamily="34" charset="0"/>
              </a:rPr>
              <a:t>Αλληλούχηση πλήρους </a:t>
            </a:r>
            <a:r>
              <a:rPr lang="el-GR" sz="2200" dirty="0" err="1">
                <a:solidFill>
                  <a:srgbClr val="002060"/>
                </a:solidFill>
                <a:latin typeface="Calibri" panose="020F0502020204030204" pitchFamily="34" charset="0"/>
                <a:cs typeface="Calibri" panose="020F0502020204030204" pitchFamily="34" charset="0"/>
              </a:rPr>
              <a:t>γονιδιώματος</a:t>
            </a:r>
            <a:r>
              <a:rPr lang="el-GR" sz="2200" dirty="0">
                <a:solidFill>
                  <a:srgbClr val="002060"/>
                </a:solidFill>
                <a:latin typeface="Calibri" panose="020F0502020204030204" pitchFamily="34" charset="0"/>
                <a:cs typeface="Calibri" panose="020F0502020204030204" pitchFamily="34" charset="0"/>
              </a:rPr>
              <a:t>, </a:t>
            </a:r>
            <a:r>
              <a:rPr lang="en-US" sz="2200" dirty="0">
                <a:solidFill>
                  <a:srgbClr val="002060"/>
                </a:solidFill>
                <a:latin typeface="Calibri" panose="020F0502020204030204" pitchFamily="34" charset="0"/>
                <a:cs typeface="Calibri" panose="020F0502020204030204" pitchFamily="34" charset="0"/>
              </a:rPr>
              <a:t>-</a:t>
            </a:r>
            <a:r>
              <a:rPr lang="el-GR" sz="2200" dirty="0" err="1">
                <a:solidFill>
                  <a:srgbClr val="002060"/>
                </a:solidFill>
                <a:latin typeface="Calibri" panose="020F0502020204030204" pitchFamily="34" charset="0"/>
                <a:cs typeface="Calibri" panose="020F0502020204030204" pitchFamily="34" charset="0"/>
              </a:rPr>
              <a:t>ομικές</a:t>
            </a:r>
            <a:r>
              <a:rPr lang="el-GR" sz="2200" dirty="0">
                <a:solidFill>
                  <a:srgbClr val="002060"/>
                </a:solidFill>
                <a:latin typeface="Calibri" panose="020F0502020204030204" pitchFamily="34" charset="0"/>
                <a:cs typeface="Calibri" panose="020F0502020204030204" pitchFamily="34" charset="0"/>
              </a:rPr>
              <a:t> τεχνολογίες, επεξεργασία </a:t>
            </a:r>
            <a:r>
              <a:rPr lang="el-GR" sz="2200" dirty="0" err="1">
                <a:solidFill>
                  <a:srgbClr val="002060"/>
                </a:solidFill>
                <a:latin typeface="Calibri" panose="020F0502020204030204" pitchFamily="34" charset="0"/>
                <a:cs typeface="Calibri" panose="020F0502020204030204" pitchFamily="34" charset="0"/>
              </a:rPr>
              <a:t>γονιδιώματος</a:t>
            </a:r>
            <a:r>
              <a:rPr lang="el-GR" sz="2200" dirty="0">
                <a:solidFill>
                  <a:srgbClr val="002060"/>
                </a:solidFill>
                <a:latin typeface="Calibri" panose="020F0502020204030204" pitchFamily="34" charset="0"/>
                <a:cs typeface="Calibri" panose="020F0502020204030204" pitchFamily="34" charset="0"/>
              </a:rPr>
              <a:t>, τεχνητή νοημοσύνη (</a:t>
            </a:r>
            <a:r>
              <a:rPr lang="el-GR" sz="2200" dirty="0">
                <a:solidFill>
                  <a:schemeClr val="accent2"/>
                </a:solidFill>
                <a:latin typeface="Calibri" panose="020F0502020204030204" pitchFamily="34" charset="0"/>
                <a:cs typeface="Calibri" panose="020F0502020204030204" pitchFamily="34" charset="0"/>
              </a:rPr>
              <a:t>ΑΙ</a:t>
            </a:r>
            <a:r>
              <a:rPr lang="el-GR" sz="2200" dirty="0">
                <a:solidFill>
                  <a:srgbClr val="002060"/>
                </a:solidFill>
                <a:latin typeface="Calibri" panose="020F0502020204030204" pitchFamily="34" charset="0"/>
                <a:cs typeface="Calibri" panose="020F0502020204030204" pitchFamily="34" charset="0"/>
              </a:rPr>
              <a:t>).</a:t>
            </a:r>
            <a:endParaRPr lang="en-US" sz="2200" i="0" u="none" strike="noStrike" baseline="0" dirty="0">
              <a:solidFill>
                <a:srgbClr val="002060"/>
              </a:solidFill>
              <a:latin typeface="Calibri" panose="020F0502020204030204" pitchFamily="34" charset="0"/>
              <a:cs typeface="Calibri" panose="020F0502020204030204" pitchFamily="34" charset="0"/>
            </a:endParaRPr>
          </a:p>
        </p:txBody>
      </p:sp>
      <p:pic>
        <p:nvPicPr>
          <p:cNvPr id="6" name="Picture 4" descr="Deep Learning Enhances the Efficiency of Genome Editing Technologies">
            <a:extLst>
              <a:ext uri="{FF2B5EF4-FFF2-40B4-BE49-F238E27FC236}">
                <a16:creationId xmlns:a16="http://schemas.microsoft.com/office/drawing/2014/main" id="{046708EB-7BE7-8DBB-8590-BEB8923DC0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82414" y="3206980"/>
            <a:ext cx="2751255" cy="14556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ontiers | Editorial: Machine Learning for Big Data Analysis: Applications  in Plant Breeding and Genomics">
            <a:extLst>
              <a:ext uri="{FF2B5EF4-FFF2-40B4-BE49-F238E27FC236}">
                <a16:creationId xmlns:a16="http://schemas.microsoft.com/office/drawing/2014/main" id="{1BEA9F6D-EE79-9BA1-C05D-AFC7CD58136E}"/>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6305576" y="3101739"/>
            <a:ext cx="2317407" cy="15608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ole genome sequencing">
            <a:extLst>
              <a:ext uri="{FF2B5EF4-FFF2-40B4-BE49-F238E27FC236}">
                <a16:creationId xmlns:a16="http://schemas.microsoft.com/office/drawing/2014/main" id="{A2702AB4-A9CB-E50D-D633-5E933DB9322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9188" y="3101739"/>
            <a:ext cx="2611319" cy="15608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887D44-BE92-6F40-5349-12A772981D86}"/>
              </a:ext>
            </a:extLst>
          </p:cNvPr>
          <p:cNvSpPr txBox="1"/>
          <p:nvPr/>
        </p:nvSpPr>
        <p:spPr>
          <a:xfrm>
            <a:off x="599188" y="5195550"/>
            <a:ext cx="8139867" cy="1107996"/>
          </a:xfrm>
          <a:prstGeom prst="rect">
            <a:avLst/>
          </a:prstGeom>
          <a:noFill/>
        </p:spPr>
        <p:txBody>
          <a:bodyPr wrap="square">
            <a:spAutoFit/>
          </a:bodyPr>
          <a:lstStyle/>
          <a:p>
            <a:pPr algn="just"/>
            <a:r>
              <a:rPr lang="en-US" sz="2200" b="1" i="0" u="none" strike="noStrike" baseline="0" dirty="0">
                <a:solidFill>
                  <a:srgbClr val="C00000"/>
                </a:solidFill>
              </a:rPr>
              <a:t>Breeding 5.0</a:t>
            </a:r>
            <a:r>
              <a:rPr lang="el-GR" sz="2200" b="1" i="0" u="none" strike="noStrike" baseline="0" dirty="0">
                <a:solidFill>
                  <a:srgbClr val="C00000"/>
                </a:solidFill>
              </a:rPr>
              <a:t>:</a:t>
            </a:r>
            <a:r>
              <a:rPr lang="en-US" sz="2200" b="1" i="0" u="none" strike="noStrike" baseline="0" dirty="0">
                <a:solidFill>
                  <a:srgbClr val="C00000"/>
                </a:solidFill>
              </a:rPr>
              <a:t> </a:t>
            </a:r>
            <a:r>
              <a:rPr lang="el-GR" sz="2200" dirty="0">
                <a:solidFill>
                  <a:srgbClr val="002060"/>
                </a:solidFill>
              </a:rPr>
              <a:t>περιλαμβάνει τον </a:t>
            </a:r>
            <a:r>
              <a:rPr lang="en" sz="2200" i="1" dirty="0">
                <a:solidFill>
                  <a:srgbClr val="002060"/>
                </a:solidFill>
              </a:rPr>
              <a:t>de novo</a:t>
            </a:r>
            <a:r>
              <a:rPr lang="en" sz="2200" dirty="0">
                <a:solidFill>
                  <a:srgbClr val="002060"/>
                </a:solidFill>
              </a:rPr>
              <a:t> </a:t>
            </a:r>
            <a:r>
              <a:rPr lang="el-GR" sz="2200" dirty="0">
                <a:solidFill>
                  <a:srgbClr val="002060"/>
                </a:solidFill>
              </a:rPr>
              <a:t>σχεδιασμό μεταβολικών οδών γονιδίων</a:t>
            </a:r>
            <a:r>
              <a:rPr lang="en-US" sz="2200" dirty="0">
                <a:solidFill>
                  <a:srgbClr val="002060"/>
                </a:solidFill>
              </a:rPr>
              <a:t> </a:t>
            </a:r>
            <a:r>
              <a:rPr lang="el-GR" sz="2200" dirty="0">
                <a:solidFill>
                  <a:srgbClr val="002060"/>
                </a:solidFill>
              </a:rPr>
              <a:t>και χαρακτηριστικών, παραμένει ακόμα ένα μακροπρόθεσμο όραμα, </a:t>
            </a:r>
            <a:endParaRPr lang="en-GR" sz="2200" dirty="0">
              <a:solidFill>
                <a:srgbClr val="002060"/>
              </a:solidFill>
            </a:endParaRPr>
          </a:p>
        </p:txBody>
      </p:sp>
    </p:spTree>
    <p:extLst>
      <p:ext uri="{BB962C8B-B14F-4D97-AF65-F5344CB8AC3E}">
        <p14:creationId xmlns:p14="http://schemas.microsoft.com/office/powerpoint/2010/main" val="560681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8A89-ED06-6799-6107-621AA54A4415}"/>
              </a:ext>
            </a:extLst>
          </p:cNvPr>
          <p:cNvSpPr>
            <a:spLocks noGrp="1"/>
          </p:cNvSpPr>
          <p:nvPr>
            <p:ph type="title"/>
          </p:nvPr>
        </p:nvSpPr>
        <p:spPr>
          <a:xfrm>
            <a:off x="485549" y="87724"/>
            <a:ext cx="8417757" cy="1325563"/>
          </a:xfrm>
        </p:spPr>
        <p:txBody>
          <a:bodyPr>
            <a:normAutofit/>
          </a:bodyPr>
          <a:lstStyle/>
          <a:p>
            <a:pPr algn="ctr"/>
            <a:r>
              <a:rPr lang="el-GR" sz="2800" dirty="0">
                <a:solidFill>
                  <a:srgbClr val="C00000"/>
                </a:solidFill>
              </a:rPr>
              <a:t>Η βελτίωση φυτών απέναντι στις παγκόσμιες προκλήσεις </a:t>
            </a:r>
            <a:endParaRPr lang="en-GR" sz="2800" dirty="0">
              <a:solidFill>
                <a:srgbClr val="C00000"/>
              </a:solidFill>
            </a:endParaRPr>
          </a:p>
        </p:txBody>
      </p:sp>
      <p:pic>
        <p:nvPicPr>
          <p:cNvPr id="3074" name="Picture 2">
            <a:extLst>
              <a:ext uri="{FF2B5EF4-FFF2-40B4-BE49-F238E27FC236}">
                <a16:creationId xmlns:a16="http://schemas.microsoft.com/office/drawing/2014/main" id="{EDE94D21-1967-3B82-3F9F-39C0583BC74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6211" y="1207477"/>
            <a:ext cx="8188125" cy="562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73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39CAA0-E21C-7205-45EA-60811A27B390}"/>
              </a:ext>
            </a:extLst>
          </p:cNvPr>
          <p:cNvSpPr txBox="1"/>
          <p:nvPr/>
        </p:nvSpPr>
        <p:spPr>
          <a:xfrm>
            <a:off x="584200" y="236967"/>
            <a:ext cx="8204200" cy="3724096"/>
          </a:xfrm>
          <a:prstGeom prst="rect">
            <a:avLst/>
          </a:prstGeom>
          <a:noFill/>
        </p:spPr>
        <p:txBody>
          <a:bodyPr wrap="square">
            <a:spAutoFit/>
          </a:bodyPr>
          <a:lstStyle/>
          <a:p>
            <a:endParaRPr lang="en-US" dirty="0">
              <a:solidFill>
                <a:srgbClr val="000000"/>
              </a:solidFill>
              <a:latin typeface="Calibri" panose="020F0502020204030204" pitchFamily="34" charset="0"/>
            </a:endParaRPr>
          </a:p>
          <a:p>
            <a:pPr algn="ctr"/>
            <a:r>
              <a:rPr lang="el-GR" sz="2800" dirty="0">
                <a:solidFill>
                  <a:schemeClr val="accent6">
                    <a:lumMod val="75000"/>
                  </a:schemeClr>
                </a:solidFill>
                <a:latin typeface="Calibri" panose="020F0502020204030204" pitchFamily="34" charset="0"/>
              </a:rPr>
              <a:t>Επίδραση της κλιματικής αλλαγής στη Γεωργία </a:t>
            </a:r>
            <a:endParaRPr lang="en-US" sz="2800" dirty="0">
              <a:solidFill>
                <a:schemeClr val="accent6">
                  <a:lumMod val="75000"/>
                </a:schemeClr>
              </a:solidFill>
              <a:latin typeface="Calibri" panose="020F0502020204030204" pitchFamily="34" charset="0"/>
            </a:endParaRPr>
          </a:p>
          <a:p>
            <a:endParaRPr lang="el-GR" dirty="0">
              <a:solidFill>
                <a:srgbClr val="000000"/>
              </a:solidFill>
              <a:latin typeface="Calibri" panose="020F0502020204030204" pitchFamily="34" charset="0"/>
            </a:endParaRPr>
          </a:p>
          <a:p>
            <a:pPr marL="342891" indent="-342891" algn="just">
              <a:buFont typeface="Wingdings" pitchFamily="2" charset="2"/>
              <a:buChar char="§"/>
            </a:pPr>
            <a:r>
              <a:rPr lang="el-GR" sz="2200" dirty="0">
                <a:solidFill>
                  <a:srgbClr val="000000"/>
                </a:solidFill>
                <a:latin typeface="Calibri" panose="020F0502020204030204" pitchFamily="34" charset="0"/>
              </a:rPr>
              <a:t>Μειωμένες αποδόσεις προβλέπονται </a:t>
            </a:r>
            <a:r>
              <a:rPr lang="el-GR" sz="2200" dirty="0">
                <a:solidFill>
                  <a:srgbClr val="FF0000"/>
                </a:solidFill>
                <a:latin typeface="Calibri" panose="020F0502020204030204" pitchFamily="34" charset="0"/>
              </a:rPr>
              <a:t>λόγω ξηρασιών, καύσωνα και πλημμυρών</a:t>
            </a:r>
            <a:r>
              <a:rPr lang="en-US" sz="2200" dirty="0">
                <a:solidFill>
                  <a:srgbClr val="FF0000"/>
                </a:solidFill>
                <a:latin typeface="Calibri" panose="020F0502020204030204" pitchFamily="34" charset="0"/>
              </a:rPr>
              <a:t>.</a:t>
            </a:r>
            <a:endParaRPr lang="el-GR" sz="2200" dirty="0">
              <a:solidFill>
                <a:srgbClr val="FF0000"/>
              </a:solidFill>
              <a:latin typeface="Calibri" panose="020F0502020204030204" pitchFamily="34" charset="0"/>
            </a:endParaRPr>
          </a:p>
          <a:p>
            <a:pPr marL="342891" indent="-342891" algn="just">
              <a:buFont typeface="Wingdings" pitchFamily="2" charset="2"/>
              <a:buChar char="§"/>
            </a:pPr>
            <a:endParaRPr lang="el-GR" sz="2200" dirty="0">
              <a:solidFill>
                <a:srgbClr val="000000"/>
              </a:solidFill>
              <a:latin typeface="Calibri" panose="020F0502020204030204" pitchFamily="34" charset="0"/>
            </a:endParaRPr>
          </a:p>
          <a:p>
            <a:pPr marL="342891" indent="-342891" algn="just">
              <a:buFont typeface="Wingdings" pitchFamily="2" charset="2"/>
              <a:buChar char="§"/>
            </a:pPr>
            <a:r>
              <a:rPr lang="el-GR" sz="2200" dirty="0">
                <a:solidFill>
                  <a:srgbClr val="000000"/>
                </a:solidFill>
                <a:latin typeface="Calibri" panose="020F0502020204030204" pitchFamily="34" charset="0"/>
              </a:rPr>
              <a:t>Θα αυξηθεί η συχνότητα των </a:t>
            </a:r>
            <a:r>
              <a:rPr lang="el-GR" sz="2200" dirty="0">
                <a:solidFill>
                  <a:srgbClr val="FF0000"/>
                </a:solidFill>
                <a:latin typeface="Calibri" panose="020F0502020204030204" pitchFamily="34" charset="0"/>
              </a:rPr>
              <a:t>βιοτικών και αβιοτικών </a:t>
            </a:r>
            <a:r>
              <a:rPr lang="el-GR" sz="2200" dirty="0">
                <a:solidFill>
                  <a:srgbClr val="000000"/>
                </a:solidFill>
                <a:latin typeface="Calibri" panose="020F0502020204030204" pitchFamily="34" charset="0"/>
              </a:rPr>
              <a:t>καταπονήσεων σε πολλές περιοχές που θα επηρεαστούν από την κλιματική αλλαγή</a:t>
            </a:r>
            <a:r>
              <a:rPr lang="en-US" sz="2200" dirty="0">
                <a:solidFill>
                  <a:srgbClr val="000000"/>
                </a:solidFill>
                <a:latin typeface="Calibri" panose="020F0502020204030204" pitchFamily="34" charset="0"/>
              </a:rPr>
              <a:t>.</a:t>
            </a:r>
            <a:endParaRPr lang="el-GR" sz="2200" dirty="0">
              <a:solidFill>
                <a:srgbClr val="000000"/>
              </a:solidFill>
              <a:latin typeface="Calibri" panose="020F0502020204030204" pitchFamily="34" charset="0"/>
            </a:endParaRPr>
          </a:p>
          <a:p>
            <a:pPr marL="342891" indent="-342891" algn="just">
              <a:buFont typeface="Wingdings" pitchFamily="2" charset="2"/>
              <a:buChar char="§"/>
            </a:pPr>
            <a:endParaRPr lang="el-GR" sz="2000" dirty="0">
              <a:solidFill>
                <a:srgbClr val="000000"/>
              </a:solidFill>
              <a:latin typeface="Calibri" panose="020F0502020204030204" pitchFamily="34" charset="0"/>
            </a:endParaRPr>
          </a:p>
          <a:p>
            <a:pPr marL="342891" indent="-342891" algn="just">
              <a:buFont typeface="Wingdings" pitchFamily="2" charset="2"/>
              <a:buChar char="§"/>
            </a:pPr>
            <a:r>
              <a:rPr lang="el-GR" sz="2200" dirty="0">
                <a:solidFill>
                  <a:srgbClr val="000000"/>
                </a:solidFill>
                <a:latin typeface="Calibri" panose="020F0502020204030204" pitchFamily="34" charset="0"/>
              </a:rPr>
              <a:t>Εμφάνιση νέων εχθρών σε περιοχές που πριν δεν υπήρχαν </a:t>
            </a:r>
          </a:p>
        </p:txBody>
      </p:sp>
      <p:pic>
        <p:nvPicPr>
          <p:cNvPr id="4" name="Picture 4" descr="http://si.wsj.net/public/resources/images/BN-KL046_0922AF_P_20150922222035.jpg">
            <a:extLst>
              <a:ext uri="{FF2B5EF4-FFF2-40B4-BE49-F238E27FC236}">
                <a16:creationId xmlns:a16="http://schemas.microsoft.com/office/drawing/2014/main" id="{93B74B2A-E944-C3AF-4C59-AA389234C03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1818" y="4083418"/>
            <a:ext cx="3808963" cy="253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44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F388BCD-27B7-1896-104E-5933E71B875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1020636" y="288131"/>
            <a:ext cx="7637365" cy="6281737"/>
          </a:xfrm>
          <a:prstGeom prst="rect">
            <a:avLst/>
          </a:prstGeom>
          <a:solidFill>
            <a:srgbClr val="FFFFFF"/>
          </a:solidFill>
        </p:spPr>
      </p:pic>
    </p:spTree>
    <p:extLst>
      <p:ext uri="{BB962C8B-B14F-4D97-AF65-F5344CB8AC3E}">
        <p14:creationId xmlns:p14="http://schemas.microsoft.com/office/powerpoint/2010/main" val="3259182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C5828-9132-8CEB-E011-C319D7BC506D}"/>
              </a:ext>
            </a:extLst>
          </p:cNvPr>
          <p:cNvPicPr>
            <a:picLocks noChangeAspect="1"/>
          </p:cNvPicPr>
          <p:nvPr/>
        </p:nvPicPr>
        <p:blipFill>
          <a:blip r:embed="rId3"/>
          <a:stretch>
            <a:fillRect/>
          </a:stretch>
        </p:blipFill>
        <p:spPr>
          <a:xfrm>
            <a:off x="1371600" y="2482856"/>
            <a:ext cx="6161843" cy="4159244"/>
          </a:xfrm>
          <a:prstGeom prst="rect">
            <a:avLst/>
          </a:prstGeom>
        </p:spPr>
      </p:pic>
      <p:sp>
        <p:nvSpPr>
          <p:cNvPr id="5" name="TextBox 4">
            <a:extLst>
              <a:ext uri="{FF2B5EF4-FFF2-40B4-BE49-F238E27FC236}">
                <a16:creationId xmlns:a16="http://schemas.microsoft.com/office/drawing/2014/main" id="{90DE465F-EBD4-14FA-9128-8965DD132DC6}"/>
              </a:ext>
            </a:extLst>
          </p:cNvPr>
          <p:cNvSpPr txBox="1"/>
          <p:nvPr/>
        </p:nvSpPr>
        <p:spPr>
          <a:xfrm>
            <a:off x="584024" y="1543300"/>
            <a:ext cx="8052939" cy="1107996"/>
          </a:xfrm>
          <a:prstGeom prst="rect">
            <a:avLst/>
          </a:prstGeom>
          <a:noFill/>
        </p:spPr>
        <p:txBody>
          <a:bodyPr wrap="square">
            <a:spAutoFit/>
          </a:bodyPr>
          <a:lstStyle/>
          <a:p>
            <a:pPr marL="285750" indent="-285750" algn="just">
              <a:buFont typeface="Wingdings" panose="05000000000000000000" pitchFamily="2" charset="2"/>
              <a:buChar char="§"/>
            </a:pPr>
            <a:r>
              <a:rPr lang="el-GR" sz="2200" dirty="0">
                <a:solidFill>
                  <a:srgbClr val="C00000"/>
                </a:solidFill>
                <a:latin typeface="Calibri" panose="020F0502020204030204" pitchFamily="34" charset="0"/>
                <a:cs typeface="Calibri" panose="020F0502020204030204" pitchFamily="34" charset="0"/>
              </a:rPr>
              <a:t>Η παγκόσμια επισιτιστική ασφάλεια απειλείται από τις μεταβολές του κλίματος που αναμένεται να ενταθούν. </a:t>
            </a:r>
          </a:p>
          <a:p>
            <a:pPr algn="just"/>
            <a:endParaRPr lang="el-GR" sz="2200" dirty="0">
              <a:solidFill>
                <a:srgbClr val="C0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89AC204-1ED1-CADB-0F2A-9B370E9A731F}"/>
              </a:ext>
            </a:extLst>
          </p:cNvPr>
          <p:cNvSpPr txBox="1"/>
          <p:nvPr/>
        </p:nvSpPr>
        <p:spPr>
          <a:xfrm>
            <a:off x="278215" y="531251"/>
            <a:ext cx="8765370" cy="492443"/>
          </a:xfrm>
          <a:prstGeom prst="rect">
            <a:avLst/>
          </a:prstGeom>
          <a:noFill/>
        </p:spPr>
        <p:txBody>
          <a:bodyPr wrap="square">
            <a:spAutoFit/>
          </a:bodyPr>
          <a:lstStyle/>
          <a:p>
            <a:pPr algn="ctr"/>
            <a:r>
              <a:rPr lang="el-GR" sz="2500" b="1" dirty="0">
                <a:solidFill>
                  <a:schemeClr val="accent2">
                    <a:lumMod val="75000"/>
                  </a:schemeClr>
                </a:solidFill>
                <a:latin typeface="Calibri" panose="020F0502020204030204" pitchFamily="34" charset="0"/>
                <a:ea typeface="Lato Black"/>
                <a:cs typeface="Calibri" panose="020F0502020204030204" pitchFamily="34" charset="0"/>
                <a:sym typeface="Lato Black"/>
              </a:rPr>
              <a:t>Οι παγκόσμιες προκλήσεις και ο ρόλος της Βελτίωσης</a:t>
            </a:r>
            <a:r>
              <a:rPr lang="en-US" sz="2500" b="1" dirty="0">
                <a:solidFill>
                  <a:schemeClr val="accent2">
                    <a:lumMod val="75000"/>
                  </a:schemeClr>
                </a:solidFill>
                <a:latin typeface="Calibri" panose="020F0502020204030204" pitchFamily="34" charset="0"/>
                <a:ea typeface="Lato Black"/>
                <a:cs typeface="Calibri" panose="020F0502020204030204" pitchFamily="34" charset="0"/>
                <a:sym typeface="Lato Black"/>
              </a:rPr>
              <a:t> </a:t>
            </a:r>
            <a:r>
              <a:rPr lang="el-GR" sz="2500" b="1" dirty="0">
                <a:solidFill>
                  <a:schemeClr val="accent2">
                    <a:lumMod val="75000"/>
                  </a:schemeClr>
                </a:solidFill>
                <a:latin typeface="Calibri" panose="020F0502020204030204" pitchFamily="34" charset="0"/>
                <a:ea typeface="Lato Black"/>
                <a:cs typeface="Calibri" panose="020F0502020204030204" pitchFamily="34" charset="0"/>
                <a:sym typeface="Lato Black"/>
              </a:rPr>
              <a:t>Φυτών </a:t>
            </a:r>
            <a:endParaRPr lang="el-GR" sz="2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7089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19D5DE-62C6-F6AD-8778-B3CEDFFD2D20}"/>
              </a:ext>
            </a:extLst>
          </p:cNvPr>
          <p:cNvSpPr txBox="1"/>
          <p:nvPr/>
        </p:nvSpPr>
        <p:spPr>
          <a:xfrm>
            <a:off x="602398" y="776202"/>
            <a:ext cx="8191501" cy="769441"/>
          </a:xfrm>
          <a:prstGeom prst="rect">
            <a:avLst/>
          </a:prstGeom>
          <a:noFill/>
        </p:spPr>
        <p:txBody>
          <a:bodyPr wrap="square">
            <a:spAutoFit/>
          </a:bodyPr>
          <a:lstStyle/>
          <a:p>
            <a:r>
              <a:rPr lang="en-US" sz="2200" b="1" dirty="0">
                <a:latin typeface="Calibri" panose="020F0502020204030204" pitchFamily="34" charset="0"/>
                <a:cs typeface="Calibri" panose="020F0502020204030204" pitchFamily="34" charset="0"/>
              </a:rPr>
              <a:t>Analysis of climate change impacts on EU agriculture by 2050 JRC PESETA IV project – Task 3</a:t>
            </a:r>
          </a:p>
        </p:txBody>
      </p:sp>
      <p:pic>
        <p:nvPicPr>
          <p:cNvPr id="9" name="Picture 8">
            <a:extLst>
              <a:ext uri="{FF2B5EF4-FFF2-40B4-BE49-F238E27FC236}">
                <a16:creationId xmlns:a16="http://schemas.microsoft.com/office/drawing/2014/main" id="{245FDDFF-3F9F-4BA9-D65F-F37CCB8FAAF0}"/>
              </a:ext>
            </a:extLst>
          </p:cNvPr>
          <p:cNvPicPr>
            <a:picLocks noChangeAspect="1"/>
          </p:cNvPicPr>
          <p:nvPr/>
        </p:nvPicPr>
        <p:blipFill>
          <a:blip r:embed="rId3"/>
          <a:stretch>
            <a:fillRect/>
          </a:stretch>
        </p:blipFill>
        <p:spPr>
          <a:xfrm>
            <a:off x="269876" y="2492218"/>
            <a:ext cx="8366125" cy="3401243"/>
          </a:xfrm>
          <a:prstGeom prst="rect">
            <a:avLst/>
          </a:prstGeom>
        </p:spPr>
      </p:pic>
      <p:sp>
        <p:nvSpPr>
          <p:cNvPr id="10" name="TextBox 9">
            <a:extLst>
              <a:ext uri="{FF2B5EF4-FFF2-40B4-BE49-F238E27FC236}">
                <a16:creationId xmlns:a16="http://schemas.microsoft.com/office/drawing/2014/main" id="{91D0A65D-2CAE-0855-7F84-47E1622F24E0}"/>
              </a:ext>
            </a:extLst>
          </p:cNvPr>
          <p:cNvSpPr txBox="1"/>
          <p:nvPr/>
        </p:nvSpPr>
        <p:spPr>
          <a:xfrm>
            <a:off x="1104900" y="2086578"/>
            <a:ext cx="1676400" cy="369332"/>
          </a:xfrm>
          <a:prstGeom prst="rect">
            <a:avLst/>
          </a:prstGeom>
          <a:noFill/>
        </p:spPr>
        <p:txBody>
          <a:bodyPr wrap="square" rtlCol="0">
            <a:spAutoFit/>
          </a:bodyPr>
          <a:lstStyle/>
          <a:p>
            <a:pPr algn="ctr"/>
            <a:r>
              <a:rPr lang="el-GR" b="1" dirty="0">
                <a:solidFill>
                  <a:schemeClr val="accent2">
                    <a:lumMod val="75000"/>
                  </a:schemeClr>
                </a:solidFill>
              </a:rPr>
              <a:t>1.5</a:t>
            </a:r>
            <a:r>
              <a:rPr lang="en-US" b="1" dirty="0">
                <a:solidFill>
                  <a:schemeClr val="accent2">
                    <a:lumMod val="75000"/>
                  </a:schemeClr>
                </a:solidFill>
              </a:rPr>
              <a:t> C</a:t>
            </a:r>
            <a:r>
              <a:rPr lang="en-US" b="1" baseline="30000" dirty="0">
                <a:solidFill>
                  <a:schemeClr val="accent2">
                    <a:lumMod val="75000"/>
                  </a:schemeClr>
                </a:solidFill>
              </a:rPr>
              <a:t>o</a:t>
            </a:r>
          </a:p>
        </p:txBody>
      </p:sp>
      <p:sp>
        <p:nvSpPr>
          <p:cNvPr id="11" name="TextBox 10">
            <a:extLst>
              <a:ext uri="{FF2B5EF4-FFF2-40B4-BE49-F238E27FC236}">
                <a16:creationId xmlns:a16="http://schemas.microsoft.com/office/drawing/2014/main" id="{5F2957DC-A6E3-2F0D-EBF8-BB21AD0B6C56}"/>
              </a:ext>
            </a:extLst>
          </p:cNvPr>
          <p:cNvSpPr txBox="1"/>
          <p:nvPr/>
        </p:nvSpPr>
        <p:spPr>
          <a:xfrm>
            <a:off x="5572125" y="2115878"/>
            <a:ext cx="1676400" cy="369332"/>
          </a:xfrm>
          <a:prstGeom prst="rect">
            <a:avLst/>
          </a:prstGeom>
          <a:noFill/>
        </p:spPr>
        <p:txBody>
          <a:bodyPr wrap="square" rtlCol="0">
            <a:spAutoFit/>
          </a:bodyPr>
          <a:lstStyle/>
          <a:p>
            <a:pPr algn="ctr"/>
            <a:r>
              <a:rPr lang="en-US" b="1" dirty="0">
                <a:solidFill>
                  <a:srgbClr val="FF0000"/>
                </a:solidFill>
              </a:rPr>
              <a:t>2 C</a:t>
            </a:r>
            <a:r>
              <a:rPr lang="en-US" b="1" baseline="30000" dirty="0">
                <a:solidFill>
                  <a:srgbClr val="FF0000"/>
                </a:solidFill>
              </a:rPr>
              <a:t>o</a:t>
            </a:r>
          </a:p>
        </p:txBody>
      </p:sp>
      <p:sp>
        <p:nvSpPr>
          <p:cNvPr id="2" name="TextBox 1">
            <a:extLst>
              <a:ext uri="{FF2B5EF4-FFF2-40B4-BE49-F238E27FC236}">
                <a16:creationId xmlns:a16="http://schemas.microsoft.com/office/drawing/2014/main" id="{75734B57-F335-733F-18EA-581666FFEFDC}"/>
              </a:ext>
            </a:extLst>
          </p:cNvPr>
          <p:cNvSpPr txBox="1"/>
          <p:nvPr/>
        </p:nvSpPr>
        <p:spPr>
          <a:xfrm>
            <a:off x="3693144" y="1901912"/>
            <a:ext cx="1005004" cy="369332"/>
          </a:xfrm>
          <a:prstGeom prst="rect">
            <a:avLst/>
          </a:prstGeom>
          <a:noFill/>
        </p:spPr>
        <p:txBody>
          <a:bodyPr wrap="square" rtlCol="0">
            <a:spAutoFit/>
          </a:bodyPr>
          <a:lstStyle/>
          <a:p>
            <a:r>
              <a:rPr lang="el-GR" b="1" dirty="0">
                <a:solidFill>
                  <a:schemeClr val="accent6">
                    <a:lumMod val="50000"/>
                  </a:schemeClr>
                </a:solidFill>
              </a:rPr>
              <a:t>Σιτάρι</a:t>
            </a:r>
          </a:p>
        </p:txBody>
      </p:sp>
    </p:spTree>
    <p:extLst>
      <p:ext uri="{BB962C8B-B14F-4D97-AF65-F5344CB8AC3E}">
        <p14:creationId xmlns:p14="http://schemas.microsoft.com/office/powerpoint/2010/main" val="1268971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177E60-F7C3-9BD3-FBCB-B1DFD2CCD1D7}"/>
              </a:ext>
            </a:extLst>
          </p:cNvPr>
          <p:cNvSpPr txBox="1"/>
          <p:nvPr/>
        </p:nvSpPr>
        <p:spPr>
          <a:xfrm>
            <a:off x="736600" y="670967"/>
            <a:ext cx="7670800" cy="5693866"/>
          </a:xfrm>
          <a:prstGeom prst="rect">
            <a:avLst/>
          </a:prstGeom>
          <a:noFill/>
        </p:spPr>
        <p:txBody>
          <a:bodyPr wrap="square">
            <a:spAutoFit/>
          </a:bodyPr>
          <a:lstStyle/>
          <a:p>
            <a:pPr algn="ctr">
              <a:buNone/>
            </a:pPr>
            <a:r>
              <a:rPr lang="el-GR" sz="2200" b="1" dirty="0">
                <a:solidFill>
                  <a:srgbClr val="C00000"/>
                </a:solidFill>
              </a:rPr>
              <a:t>Επιπτώσεις Κλιματικής Αλλαγής στο Σιτάρι στην Ευρώπη</a:t>
            </a:r>
            <a:endParaRPr lang="el-GR" sz="2200" dirty="0">
              <a:solidFill>
                <a:srgbClr val="C00000"/>
              </a:solidFill>
            </a:endParaRPr>
          </a:p>
          <a:p>
            <a:endParaRPr lang="el-GR" dirty="0">
              <a:solidFill>
                <a:srgbClr val="C00000"/>
              </a:solidFill>
            </a:endParaRPr>
          </a:p>
          <a:p>
            <a:r>
              <a:rPr lang="el-GR" dirty="0">
                <a:latin typeface="Calibri" panose="020F0502020204030204" pitchFamily="34" charset="0"/>
                <a:cs typeface="Calibri" panose="020F0502020204030204" pitchFamily="34" charset="0"/>
              </a:rPr>
              <a:t>Υπάρχουν </a:t>
            </a:r>
            <a:r>
              <a:rPr lang="el-GR" b="1" dirty="0">
                <a:latin typeface="Calibri" panose="020F0502020204030204" pitchFamily="34" charset="0"/>
                <a:cs typeface="Calibri" panose="020F0502020204030204" pitchFamily="34" charset="0"/>
              </a:rPr>
              <a:t>μεγάλες αβεβαιότητες</a:t>
            </a:r>
            <a:r>
              <a:rPr lang="el-GR" dirty="0">
                <a:latin typeface="Calibri" panose="020F0502020204030204" pitchFamily="34" charset="0"/>
                <a:cs typeface="Calibri" panose="020F0502020204030204" pitchFamily="34" charset="0"/>
              </a:rPr>
              <a:t> λόγω των διαφορετικών προβλέψεων για τις βροχοπτώσεις, καθώς το σιτάρι είναι κυρίως </a:t>
            </a:r>
            <a:r>
              <a:rPr lang="el-GR" dirty="0" err="1">
                <a:latin typeface="Calibri" panose="020F0502020204030204" pitchFamily="34" charset="0"/>
                <a:cs typeface="Calibri" panose="020F0502020204030204" pitchFamily="34" charset="0"/>
              </a:rPr>
              <a:t>βροχοεξαρτώμενη</a:t>
            </a:r>
            <a:r>
              <a:rPr lang="el-GR" dirty="0">
                <a:latin typeface="Calibri" panose="020F0502020204030204" pitchFamily="34" charset="0"/>
                <a:cs typeface="Calibri" panose="020F0502020204030204" pitchFamily="34" charset="0"/>
              </a:rPr>
              <a:t> καλλιέργεια.</a:t>
            </a:r>
          </a:p>
          <a:p>
            <a:endParaRPr lang="el-GR" b="1" dirty="0">
              <a:latin typeface="Calibri" panose="020F0502020204030204" pitchFamily="34" charset="0"/>
              <a:cs typeface="Calibri" panose="020F0502020204030204" pitchFamily="34" charset="0"/>
            </a:endParaRPr>
          </a:p>
          <a:p>
            <a:r>
              <a:rPr lang="el-GR" b="1" dirty="0">
                <a:latin typeface="Calibri" panose="020F0502020204030204" pitchFamily="34" charset="0"/>
                <a:cs typeface="Calibri" panose="020F0502020204030204" pitchFamily="34" charset="0"/>
              </a:rPr>
              <a:t>Έως το 2050 προβλέπεται</a:t>
            </a:r>
            <a:r>
              <a:rPr lang="el-GR" dirty="0">
                <a:latin typeface="Calibri" panose="020F0502020204030204" pitchFamily="34" charset="0"/>
                <a:cs typeface="Calibri" panose="020F0502020204030204" pitchFamily="34" charset="0"/>
              </a:rPr>
              <a:t>:</a:t>
            </a:r>
          </a:p>
          <a:p>
            <a:endParaRPr lang="el-GR" dirty="0">
              <a:latin typeface="Calibri" panose="020F0502020204030204" pitchFamily="34" charset="0"/>
              <a:cs typeface="Calibri" panose="020F0502020204030204" pitchFamily="34" charset="0"/>
            </a:endParaRPr>
          </a:p>
          <a:p>
            <a:pPr marL="742950" lvl="1" indent="-285750">
              <a:buFont typeface="Wingdings" pitchFamily="2" charset="2"/>
              <a:buChar char="ü"/>
            </a:pPr>
            <a:r>
              <a:rPr lang="el-GR" b="1" dirty="0">
                <a:latin typeface="Calibri" panose="020F0502020204030204" pitchFamily="34" charset="0"/>
                <a:cs typeface="Calibri" panose="020F0502020204030204" pitchFamily="34" charset="0"/>
              </a:rPr>
              <a:t>Βόρεια Ευρώπη</a:t>
            </a:r>
            <a:r>
              <a:rPr lang="el-GR" dirty="0">
                <a:latin typeface="Calibri" panose="020F0502020204030204" pitchFamily="34" charset="0"/>
                <a:cs typeface="Calibri" panose="020F0502020204030204" pitchFamily="34" charset="0"/>
              </a:rPr>
              <a:t>: 5% έως 16% αύξηση αποδόσεων (8/10 μοντέλα)</a:t>
            </a:r>
          </a:p>
          <a:p>
            <a:pPr marL="742950" lvl="1" indent="-285750">
              <a:buFont typeface="Wingdings" pitchFamily="2" charset="2"/>
              <a:buChar char="ü"/>
            </a:pPr>
            <a:r>
              <a:rPr lang="el-GR" b="1" dirty="0">
                <a:solidFill>
                  <a:srgbClr val="FF0000"/>
                </a:solidFill>
                <a:latin typeface="Calibri" panose="020F0502020204030204" pitchFamily="34" charset="0"/>
                <a:cs typeface="Calibri" panose="020F0502020204030204" pitchFamily="34" charset="0"/>
              </a:rPr>
              <a:t>Νότια Ευρώπη</a:t>
            </a:r>
            <a:r>
              <a:rPr lang="el-GR" dirty="0">
                <a:solidFill>
                  <a:srgbClr val="FF0000"/>
                </a:solidFill>
                <a:latin typeface="Calibri" panose="020F0502020204030204" pitchFamily="34" charset="0"/>
                <a:cs typeface="Calibri" panose="020F0502020204030204" pitchFamily="34" charset="0"/>
              </a:rPr>
              <a:t>: έως -49% μείωση αποδόσεων (όλα τα μοντέλα εκτός ενός)</a:t>
            </a:r>
          </a:p>
          <a:p>
            <a:pPr marL="0" lvl="1"/>
            <a:endParaRPr lang="el-GR" dirty="0">
              <a:solidFill>
                <a:srgbClr val="FF0000"/>
              </a:solidFill>
              <a:latin typeface="Calibri" panose="020F0502020204030204" pitchFamily="34" charset="0"/>
              <a:cs typeface="Calibri" panose="020F0502020204030204" pitchFamily="34" charset="0"/>
            </a:endParaRPr>
          </a:p>
          <a:p>
            <a:pPr marL="285750" lvl="1" indent="-285750" algn="just">
              <a:buFont typeface="Wingdings" pitchFamily="2" charset="2"/>
              <a:buChar char="§"/>
            </a:pPr>
            <a:r>
              <a:rPr lang="el-GR" dirty="0">
                <a:latin typeface="Calibri" panose="020F0502020204030204" pitchFamily="34" charset="0"/>
                <a:cs typeface="Calibri" panose="020F0502020204030204" pitchFamily="34" charset="0"/>
              </a:rPr>
              <a:t>Οι αυξήσεις στη Βόρεια Ευρώπη σχετίζονται με </a:t>
            </a:r>
            <a:r>
              <a:rPr lang="el-GR" b="1" dirty="0">
                <a:latin typeface="Calibri" panose="020F0502020204030204" pitchFamily="34" charset="0"/>
                <a:cs typeface="Calibri" panose="020F0502020204030204" pitchFamily="34" charset="0"/>
              </a:rPr>
              <a:t>περισσότερες βροχοπτώσεις</a:t>
            </a:r>
            <a:r>
              <a:rPr lang="el-GR" dirty="0">
                <a:latin typeface="Calibri" panose="020F0502020204030204" pitchFamily="34" charset="0"/>
                <a:cs typeface="Calibri" panose="020F0502020204030204" pitchFamily="34" charset="0"/>
              </a:rPr>
              <a:t>, </a:t>
            </a:r>
            <a:r>
              <a:rPr lang="el-GR" b="1" dirty="0">
                <a:latin typeface="Calibri" panose="020F0502020204030204" pitchFamily="34" charset="0"/>
                <a:cs typeface="Calibri" panose="020F0502020204030204" pitchFamily="34" charset="0"/>
              </a:rPr>
              <a:t>συντομότερο κύκλο καλλιέργειας</a:t>
            </a:r>
            <a:r>
              <a:rPr lang="el-GR" dirty="0">
                <a:latin typeface="Calibri" panose="020F0502020204030204" pitchFamily="34" charset="0"/>
                <a:cs typeface="Calibri" panose="020F0502020204030204" pitchFamily="34" charset="0"/>
              </a:rPr>
              <a:t> και </a:t>
            </a:r>
            <a:r>
              <a:rPr lang="el-GR" b="1" dirty="0">
                <a:latin typeface="Calibri" panose="020F0502020204030204" pitchFamily="34" charset="0"/>
                <a:cs typeface="Calibri" panose="020F0502020204030204" pitchFamily="34" charset="0"/>
              </a:rPr>
              <a:t>αύξηση </a:t>
            </a:r>
            <a:r>
              <a:rPr lang="en" b="1" dirty="0">
                <a:latin typeface="Calibri" panose="020F0502020204030204" pitchFamily="34" charset="0"/>
                <a:cs typeface="Calibri" panose="020F0502020204030204" pitchFamily="34" charset="0"/>
              </a:rPr>
              <a:t>CO₂ (540 ppm)</a:t>
            </a:r>
            <a:r>
              <a:rPr lang="en" dirty="0">
                <a:latin typeface="Calibri" panose="020F0502020204030204" pitchFamily="34" charset="0"/>
                <a:cs typeface="Calibri" panose="020F0502020204030204" pitchFamily="34" charset="0"/>
              </a:rPr>
              <a:t>.</a:t>
            </a:r>
          </a:p>
          <a:p>
            <a:pPr marL="285750" indent="-285750" algn="just">
              <a:buFont typeface="Wingdings" pitchFamily="2" charset="2"/>
              <a:buChar char="§"/>
            </a:pPr>
            <a:endParaRPr lang="el-GR" dirty="0">
              <a:latin typeface="Calibri" panose="020F0502020204030204" pitchFamily="34" charset="0"/>
              <a:cs typeface="Calibri" panose="020F0502020204030204" pitchFamily="34" charset="0"/>
            </a:endParaRPr>
          </a:p>
          <a:p>
            <a:pPr marL="285750" indent="-285750" algn="just">
              <a:buFont typeface="Wingdings" pitchFamily="2" charset="2"/>
              <a:buChar char="§"/>
            </a:pPr>
            <a:r>
              <a:rPr lang="el-GR" dirty="0">
                <a:latin typeface="Calibri" panose="020F0502020204030204" pitchFamily="34" charset="0"/>
                <a:cs typeface="Calibri" panose="020F0502020204030204" pitchFamily="34" charset="0"/>
              </a:rPr>
              <a:t>Τα οφέλη του </a:t>
            </a:r>
            <a:r>
              <a:rPr lang="el-GR" b="1" dirty="0">
                <a:latin typeface="Calibri" panose="020F0502020204030204" pitchFamily="34" charset="0"/>
                <a:cs typeface="Calibri" panose="020F0502020204030204" pitchFamily="34" charset="0"/>
              </a:rPr>
              <a:t>περιορισμού στους 1,5 °</a:t>
            </a:r>
            <a:r>
              <a:rPr lang="en" b="1" dirty="0">
                <a:latin typeface="Calibri" panose="020F0502020204030204" pitchFamily="34" charset="0"/>
                <a:cs typeface="Calibri" panose="020F0502020204030204" pitchFamily="34" charset="0"/>
              </a:rPr>
              <a:t>C</a:t>
            </a:r>
            <a:r>
              <a:rPr lang="en"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φαίνονται κυρίως στην </a:t>
            </a:r>
            <a:r>
              <a:rPr lang="el-GR" b="1" dirty="0">
                <a:latin typeface="Calibri" panose="020F0502020204030204" pitchFamily="34" charset="0"/>
                <a:cs typeface="Calibri" panose="020F0502020204030204" pitchFamily="34" charset="0"/>
              </a:rPr>
              <a:t>Ιβηρική και την Ιταλία</a:t>
            </a:r>
            <a:r>
              <a:rPr lang="el-GR" dirty="0">
                <a:latin typeface="Calibri" panose="020F0502020204030204" pitchFamily="34" charset="0"/>
                <a:cs typeface="Calibri" panose="020F0502020204030204" pitchFamily="34" charset="0"/>
              </a:rPr>
              <a:t>.</a:t>
            </a:r>
          </a:p>
          <a:p>
            <a:pPr marL="285750" indent="-285750" algn="just">
              <a:buFont typeface="Wingdings" pitchFamily="2" charset="2"/>
              <a:buChar char="§"/>
            </a:pPr>
            <a:endParaRPr lang="el-GR" dirty="0">
              <a:latin typeface="Calibri" panose="020F0502020204030204" pitchFamily="34" charset="0"/>
              <a:cs typeface="Calibri" panose="020F0502020204030204" pitchFamily="34" charset="0"/>
            </a:endParaRPr>
          </a:p>
          <a:p>
            <a:pPr marL="285750" indent="-285750" algn="just">
              <a:buFont typeface="Wingdings" pitchFamily="2" charset="2"/>
              <a:buChar char="§"/>
            </a:pPr>
            <a:r>
              <a:rPr lang="el-GR" dirty="0">
                <a:latin typeface="Calibri" panose="020F0502020204030204" pitchFamily="34" charset="0"/>
                <a:cs typeface="Calibri" panose="020F0502020204030204" pitchFamily="34" charset="0"/>
              </a:rPr>
              <a:t>Στη Νότια Ευρώπη, η </a:t>
            </a:r>
            <a:r>
              <a:rPr lang="el-GR" b="1" dirty="0">
                <a:latin typeface="Calibri" panose="020F0502020204030204" pitchFamily="34" charset="0"/>
                <a:cs typeface="Calibri" panose="020F0502020204030204" pitchFamily="34" charset="0"/>
              </a:rPr>
              <a:t>έλλειψη νερού περιορίζει τα θετικά αποτελέσματα του </a:t>
            </a:r>
            <a:r>
              <a:rPr lang="en" b="1" dirty="0">
                <a:latin typeface="Calibri" panose="020F0502020204030204" pitchFamily="34" charset="0"/>
                <a:cs typeface="Calibri" panose="020F0502020204030204" pitchFamily="34" charset="0"/>
              </a:rPr>
              <a:t>CO₂</a:t>
            </a:r>
            <a:r>
              <a:rPr lang="en"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στο σιτάρι.</a:t>
            </a:r>
          </a:p>
        </p:txBody>
      </p:sp>
    </p:spTree>
    <p:extLst>
      <p:ext uri="{BB962C8B-B14F-4D97-AF65-F5344CB8AC3E}">
        <p14:creationId xmlns:p14="http://schemas.microsoft.com/office/powerpoint/2010/main" val="544797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640823"/>
            <a:ext cx="2563994" cy="5583148"/>
          </a:xfrm>
        </p:spPr>
        <p:txBody>
          <a:bodyPr anchor="ctr">
            <a:normAutofit/>
          </a:bodyPr>
          <a:lstStyle/>
          <a:p>
            <a:r>
              <a:rPr lang="el-GR" sz="3600" dirty="0">
                <a:solidFill>
                  <a:schemeClr val="accent3">
                    <a:lumMod val="75000"/>
                  </a:schemeClr>
                </a:solidFill>
              </a:rPr>
              <a:t>Εισαγωγή στη Βελτίωση Φυτών</a:t>
            </a:r>
            <a:endParaRPr lang="en" sz="3600" dirty="0">
              <a:solidFill>
                <a:schemeClr val="accent3">
                  <a:lumMod val="75000"/>
                </a:schemeClr>
              </a:solidFill>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sX0" fmla="*/ 0 w 5410200"/>
              <a:gd name="csY0" fmla="*/ 0 h 13716"/>
              <a:gd name="csX1" fmla="*/ 568071 w 5410200"/>
              <a:gd name="csY1" fmla="*/ 0 h 13716"/>
              <a:gd name="csX2" fmla="*/ 1298448 w 5410200"/>
              <a:gd name="csY2" fmla="*/ 0 h 13716"/>
              <a:gd name="csX3" fmla="*/ 1920621 w 5410200"/>
              <a:gd name="csY3" fmla="*/ 0 h 13716"/>
              <a:gd name="csX4" fmla="*/ 2488692 w 5410200"/>
              <a:gd name="csY4" fmla="*/ 0 h 13716"/>
              <a:gd name="csX5" fmla="*/ 3219069 w 5410200"/>
              <a:gd name="csY5" fmla="*/ 0 h 13716"/>
              <a:gd name="csX6" fmla="*/ 3895344 w 5410200"/>
              <a:gd name="csY6" fmla="*/ 0 h 13716"/>
              <a:gd name="csX7" fmla="*/ 4571619 w 5410200"/>
              <a:gd name="csY7" fmla="*/ 0 h 13716"/>
              <a:gd name="csX8" fmla="*/ 5410200 w 5410200"/>
              <a:gd name="csY8" fmla="*/ 0 h 13716"/>
              <a:gd name="csX9" fmla="*/ 5410200 w 5410200"/>
              <a:gd name="csY9" fmla="*/ 13716 h 13716"/>
              <a:gd name="csX10" fmla="*/ 4842129 w 5410200"/>
              <a:gd name="csY10" fmla="*/ 13716 h 13716"/>
              <a:gd name="csX11" fmla="*/ 4328160 w 5410200"/>
              <a:gd name="csY11" fmla="*/ 13716 h 13716"/>
              <a:gd name="csX12" fmla="*/ 3597783 w 5410200"/>
              <a:gd name="csY12" fmla="*/ 13716 h 13716"/>
              <a:gd name="csX13" fmla="*/ 3029712 w 5410200"/>
              <a:gd name="csY13" fmla="*/ 13716 h 13716"/>
              <a:gd name="csX14" fmla="*/ 2299335 w 5410200"/>
              <a:gd name="csY14" fmla="*/ 13716 h 13716"/>
              <a:gd name="csX15" fmla="*/ 1514856 w 5410200"/>
              <a:gd name="csY15" fmla="*/ 13716 h 13716"/>
              <a:gd name="csX16" fmla="*/ 892683 w 5410200"/>
              <a:gd name="csY16" fmla="*/ 13716 h 13716"/>
              <a:gd name="csX17" fmla="*/ 0 w 5410200"/>
              <a:gd name="csY17" fmla="*/ 13716 h 13716"/>
              <a:gd name="csX18" fmla="*/ 0 w 5410200"/>
              <a:gd name="csY18"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1A2337B-22BD-A5FE-32DA-D995FECA57DC}"/>
              </a:ext>
            </a:extLst>
          </p:cNvPr>
          <p:cNvGraphicFramePr>
            <a:graphicFrameLocks noGrp="1"/>
          </p:cNvGraphicFramePr>
          <p:nvPr>
            <p:ph idx="1"/>
            <p:extLst>
              <p:ext uri="{D42A27DB-BD31-4B8C-83A1-F6EECF244321}">
                <p14:modId xmlns:p14="http://schemas.microsoft.com/office/powerpoint/2010/main" val="4204881852"/>
              </p:ext>
            </p:extLst>
          </p:nvPr>
        </p:nvGraphicFramePr>
        <p:xfrm>
          <a:off x="4064871" y="988142"/>
          <a:ext cx="4164730" cy="5235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08C7B8-F855-893E-09E4-CAFBC038A5D3}"/>
              </a:ext>
            </a:extLst>
          </p:cNvPr>
          <p:cNvSpPr txBox="1"/>
          <p:nvPr/>
        </p:nvSpPr>
        <p:spPr>
          <a:xfrm>
            <a:off x="431800" y="576640"/>
            <a:ext cx="8229600" cy="1477328"/>
          </a:xfrm>
          <a:prstGeom prst="rect">
            <a:avLst/>
          </a:prstGeom>
          <a:noFill/>
        </p:spPr>
        <p:txBody>
          <a:bodyPr wrap="square">
            <a:spAutoFit/>
          </a:bodyPr>
          <a:lstStyle/>
          <a:p>
            <a:pPr algn="just"/>
            <a:r>
              <a:rPr lang="el-GR" b="1" dirty="0">
                <a:latin typeface="Calibri" panose="020F0502020204030204" pitchFamily="34" charset="0"/>
                <a:cs typeface="Calibri" panose="020F0502020204030204" pitchFamily="34" charset="0"/>
              </a:rPr>
              <a:t>Ο αραβόσιτος </a:t>
            </a:r>
            <a:r>
              <a:rPr lang="el-GR" dirty="0">
                <a:latin typeface="Calibri" panose="020F0502020204030204" pitchFamily="34" charset="0"/>
                <a:cs typeface="Calibri" panose="020F0502020204030204" pitchFamily="34" charset="0"/>
              </a:rPr>
              <a:t>αναμένεται να επηρεαστεί περισσότερο από την κλιματική αλλαγή στην Ευρώπη. Αύξηση κατά 2 °C (RCP8.5, δεκαετία 2030/2040), συνεπάγεται μείωση αποδόσεων </a:t>
            </a:r>
            <a:r>
              <a:rPr lang="el-GR" dirty="0">
                <a:solidFill>
                  <a:srgbClr val="C00000"/>
                </a:solidFill>
                <a:latin typeface="Calibri" panose="020F0502020204030204" pitchFamily="34" charset="0"/>
                <a:cs typeface="Calibri" panose="020F0502020204030204" pitchFamily="34" charset="0"/>
              </a:rPr>
              <a:t>κατά -1% έως -14% στη Βόρεια και κατά -4% έως -22% στη Νότια Ευρώπη.</a:t>
            </a:r>
            <a:r>
              <a:rPr lang="el-GR" dirty="0">
                <a:latin typeface="Calibri" panose="020F0502020204030204" pitchFamily="34" charset="0"/>
                <a:cs typeface="Calibri" panose="020F0502020204030204" pitchFamily="34" charset="0"/>
              </a:rPr>
              <a:t> </a:t>
            </a:r>
            <a:r>
              <a:rPr lang="el-GR" dirty="0">
                <a:solidFill>
                  <a:schemeClr val="accent6">
                    <a:lumMod val="75000"/>
                  </a:schemeClr>
                </a:solidFill>
                <a:latin typeface="Calibri" panose="020F0502020204030204" pitchFamily="34" charset="0"/>
                <a:cs typeface="Calibri" panose="020F0502020204030204" pitchFamily="34" charset="0"/>
              </a:rPr>
              <a:t>Ο περιορισμός της υπερθέρμανσης στους 1,5 °C μειώνει αισθητά τις απώλειες.</a:t>
            </a:r>
          </a:p>
        </p:txBody>
      </p:sp>
      <p:pic>
        <p:nvPicPr>
          <p:cNvPr id="6" name="Picture 5">
            <a:extLst>
              <a:ext uri="{FF2B5EF4-FFF2-40B4-BE49-F238E27FC236}">
                <a16:creationId xmlns:a16="http://schemas.microsoft.com/office/drawing/2014/main" id="{10396E58-D951-0CE5-0BB0-3AB81B844768}"/>
              </a:ext>
            </a:extLst>
          </p:cNvPr>
          <p:cNvPicPr>
            <a:picLocks noChangeAspect="1"/>
          </p:cNvPicPr>
          <p:nvPr/>
        </p:nvPicPr>
        <p:blipFill rotWithShape="1">
          <a:blip r:embed="rId2"/>
          <a:srcRect b="19213"/>
          <a:stretch/>
        </p:blipFill>
        <p:spPr>
          <a:xfrm>
            <a:off x="627976" y="2842696"/>
            <a:ext cx="7805498" cy="2956100"/>
          </a:xfrm>
          <a:prstGeom prst="rect">
            <a:avLst/>
          </a:prstGeom>
        </p:spPr>
      </p:pic>
      <p:sp>
        <p:nvSpPr>
          <p:cNvPr id="7" name="TextBox 6">
            <a:extLst>
              <a:ext uri="{FF2B5EF4-FFF2-40B4-BE49-F238E27FC236}">
                <a16:creationId xmlns:a16="http://schemas.microsoft.com/office/drawing/2014/main" id="{EB610C09-A3BF-4B0D-1878-36418E5CF0C8}"/>
              </a:ext>
            </a:extLst>
          </p:cNvPr>
          <p:cNvSpPr txBox="1"/>
          <p:nvPr/>
        </p:nvSpPr>
        <p:spPr>
          <a:xfrm>
            <a:off x="1828800" y="2473364"/>
            <a:ext cx="1676400" cy="369332"/>
          </a:xfrm>
          <a:prstGeom prst="rect">
            <a:avLst/>
          </a:prstGeom>
          <a:noFill/>
        </p:spPr>
        <p:txBody>
          <a:bodyPr wrap="square" rtlCol="0">
            <a:spAutoFit/>
          </a:bodyPr>
          <a:lstStyle/>
          <a:p>
            <a:pPr algn="ctr"/>
            <a:r>
              <a:rPr lang="el-GR" b="1" dirty="0">
                <a:solidFill>
                  <a:schemeClr val="accent2">
                    <a:lumMod val="75000"/>
                  </a:schemeClr>
                </a:solidFill>
              </a:rPr>
              <a:t>1.5</a:t>
            </a:r>
            <a:r>
              <a:rPr lang="en-US" b="1" dirty="0">
                <a:solidFill>
                  <a:schemeClr val="accent2">
                    <a:lumMod val="75000"/>
                  </a:schemeClr>
                </a:solidFill>
              </a:rPr>
              <a:t> C</a:t>
            </a:r>
            <a:r>
              <a:rPr lang="en-US" b="1" baseline="30000" dirty="0">
                <a:solidFill>
                  <a:schemeClr val="accent2">
                    <a:lumMod val="75000"/>
                  </a:schemeClr>
                </a:solidFill>
              </a:rPr>
              <a:t>o</a:t>
            </a:r>
          </a:p>
        </p:txBody>
      </p:sp>
      <p:sp>
        <p:nvSpPr>
          <p:cNvPr id="9" name="TextBox 8">
            <a:extLst>
              <a:ext uri="{FF2B5EF4-FFF2-40B4-BE49-F238E27FC236}">
                <a16:creationId xmlns:a16="http://schemas.microsoft.com/office/drawing/2014/main" id="{3918A7A7-9B25-123F-884D-EAF259B274D7}"/>
              </a:ext>
            </a:extLst>
          </p:cNvPr>
          <p:cNvSpPr txBox="1"/>
          <p:nvPr/>
        </p:nvSpPr>
        <p:spPr>
          <a:xfrm>
            <a:off x="5368925" y="2473364"/>
            <a:ext cx="1676400" cy="369332"/>
          </a:xfrm>
          <a:prstGeom prst="rect">
            <a:avLst/>
          </a:prstGeom>
          <a:noFill/>
        </p:spPr>
        <p:txBody>
          <a:bodyPr wrap="square" rtlCol="0">
            <a:spAutoFit/>
          </a:bodyPr>
          <a:lstStyle/>
          <a:p>
            <a:pPr algn="ctr"/>
            <a:r>
              <a:rPr lang="en-US" b="1" dirty="0">
                <a:solidFill>
                  <a:srgbClr val="FF0000"/>
                </a:solidFill>
              </a:rPr>
              <a:t>2 C</a:t>
            </a:r>
            <a:r>
              <a:rPr lang="en-US" b="1" baseline="30000" dirty="0">
                <a:solidFill>
                  <a:srgbClr val="FF0000"/>
                </a:solidFill>
              </a:rPr>
              <a:t>o</a:t>
            </a:r>
          </a:p>
        </p:txBody>
      </p:sp>
      <p:sp>
        <p:nvSpPr>
          <p:cNvPr id="10" name="TextBox 9">
            <a:extLst>
              <a:ext uri="{FF2B5EF4-FFF2-40B4-BE49-F238E27FC236}">
                <a16:creationId xmlns:a16="http://schemas.microsoft.com/office/drawing/2014/main" id="{BAC0FB3B-D7B5-9096-9222-2299772C8363}"/>
              </a:ext>
            </a:extLst>
          </p:cNvPr>
          <p:cNvSpPr txBox="1"/>
          <p:nvPr/>
        </p:nvSpPr>
        <p:spPr>
          <a:xfrm>
            <a:off x="3692525" y="5941194"/>
            <a:ext cx="1676400" cy="369332"/>
          </a:xfrm>
          <a:prstGeom prst="rect">
            <a:avLst/>
          </a:prstGeom>
          <a:noFill/>
        </p:spPr>
        <p:txBody>
          <a:bodyPr wrap="square" rtlCol="0">
            <a:spAutoFit/>
          </a:bodyPr>
          <a:lstStyle/>
          <a:p>
            <a:r>
              <a:rPr lang="el-GR" b="1" dirty="0">
                <a:solidFill>
                  <a:schemeClr val="tx2">
                    <a:lumMod val="75000"/>
                    <a:lumOff val="25000"/>
                  </a:schemeClr>
                </a:solidFill>
              </a:rPr>
              <a:t>Αρδευόμενα</a:t>
            </a:r>
            <a:endParaRPr lang="en-US" b="1" dirty="0">
              <a:solidFill>
                <a:schemeClr val="tx2">
                  <a:lumMod val="75000"/>
                  <a:lumOff val="25000"/>
                </a:schemeClr>
              </a:solidFill>
            </a:endParaRPr>
          </a:p>
        </p:txBody>
      </p:sp>
    </p:spTree>
    <p:extLst>
      <p:ext uri="{BB962C8B-B14F-4D97-AF65-F5344CB8AC3E}">
        <p14:creationId xmlns:p14="http://schemas.microsoft.com/office/powerpoint/2010/main" val="256063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55F70-9C94-3CEB-0576-5BEA43B7F1C6}"/>
              </a:ext>
            </a:extLst>
          </p:cNvPr>
          <p:cNvPicPr>
            <a:picLocks noChangeAspect="1"/>
          </p:cNvPicPr>
          <p:nvPr/>
        </p:nvPicPr>
        <p:blipFill rotWithShape="1">
          <a:blip r:embed="rId2"/>
          <a:srcRect b="15461"/>
          <a:stretch/>
        </p:blipFill>
        <p:spPr>
          <a:xfrm>
            <a:off x="690099" y="3223163"/>
            <a:ext cx="7971927" cy="3073400"/>
          </a:xfrm>
          <a:prstGeom prst="rect">
            <a:avLst/>
          </a:prstGeom>
        </p:spPr>
      </p:pic>
      <p:sp>
        <p:nvSpPr>
          <p:cNvPr id="9" name="TextBox 8">
            <a:extLst>
              <a:ext uri="{FF2B5EF4-FFF2-40B4-BE49-F238E27FC236}">
                <a16:creationId xmlns:a16="http://schemas.microsoft.com/office/drawing/2014/main" id="{98B94B21-DAAE-8D93-FF30-E4EEB1BA21DA}"/>
              </a:ext>
            </a:extLst>
          </p:cNvPr>
          <p:cNvSpPr txBox="1"/>
          <p:nvPr/>
        </p:nvSpPr>
        <p:spPr>
          <a:xfrm>
            <a:off x="2743200" y="6437631"/>
            <a:ext cx="4025899" cy="369332"/>
          </a:xfrm>
          <a:prstGeom prst="rect">
            <a:avLst/>
          </a:prstGeom>
          <a:noFill/>
        </p:spPr>
        <p:txBody>
          <a:bodyPr wrap="square" rtlCol="0">
            <a:spAutoFit/>
          </a:bodyPr>
          <a:lstStyle/>
          <a:p>
            <a:pPr algn="ctr"/>
            <a:r>
              <a:rPr lang="el-GR" b="1" dirty="0">
                <a:solidFill>
                  <a:schemeClr val="accent6">
                    <a:lumMod val="75000"/>
                  </a:schemeClr>
                </a:solidFill>
              </a:rPr>
              <a:t>Βροχόπτωση αποκλειστικά  </a:t>
            </a:r>
            <a:endParaRPr lang="en-US" b="1" dirty="0">
              <a:solidFill>
                <a:schemeClr val="accent6">
                  <a:lumMod val="75000"/>
                </a:schemeClr>
              </a:solidFill>
            </a:endParaRPr>
          </a:p>
        </p:txBody>
      </p:sp>
      <p:sp>
        <p:nvSpPr>
          <p:cNvPr id="10" name="TextBox 9">
            <a:extLst>
              <a:ext uri="{FF2B5EF4-FFF2-40B4-BE49-F238E27FC236}">
                <a16:creationId xmlns:a16="http://schemas.microsoft.com/office/drawing/2014/main" id="{635348FD-8246-2537-7207-8B9086DCFFBF}"/>
              </a:ext>
            </a:extLst>
          </p:cNvPr>
          <p:cNvSpPr txBox="1"/>
          <p:nvPr/>
        </p:nvSpPr>
        <p:spPr>
          <a:xfrm>
            <a:off x="1752600" y="2859497"/>
            <a:ext cx="1676400" cy="369332"/>
          </a:xfrm>
          <a:prstGeom prst="rect">
            <a:avLst/>
          </a:prstGeom>
          <a:noFill/>
        </p:spPr>
        <p:txBody>
          <a:bodyPr wrap="square" rtlCol="0">
            <a:spAutoFit/>
          </a:bodyPr>
          <a:lstStyle/>
          <a:p>
            <a:pPr algn="ctr"/>
            <a:r>
              <a:rPr lang="el-GR" b="1" dirty="0">
                <a:solidFill>
                  <a:schemeClr val="accent2">
                    <a:lumMod val="75000"/>
                  </a:schemeClr>
                </a:solidFill>
              </a:rPr>
              <a:t>1.5</a:t>
            </a:r>
            <a:r>
              <a:rPr lang="en-US" b="1" dirty="0">
                <a:solidFill>
                  <a:schemeClr val="accent2">
                    <a:lumMod val="75000"/>
                  </a:schemeClr>
                </a:solidFill>
              </a:rPr>
              <a:t> C</a:t>
            </a:r>
            <a:r>
              <a:rPr lang="en-US" b="1" baseline="30000" dirty="0">
                <a:solidFill>
                  <a:schemeClr val="accent2">
                    <a:lumMod val="75000"/>
                  </a:schemeClr>
                </a:solidFill>
              </a:rPr>
              <a:t>o</a:t>
            </a:r>
          </a:p>
        </p:txBody>
      </p:sp>
      <p:sp>
        <p:nvSpPr>
          <p:cNvPr id="11" name="TextBox 10">
            <a:extLst>
              <a:ext uri="{FF2B5EF4-FFF2-40B4-BE49-F238E27FC236}">
                <a16:creationId xmlns:a16="http://schemas.microsoft.com/office/drawing/2014/main" id="{0F0A2E81-B693-2CCF-74CC-6460E0318C72}"/>
              </a:ext>
            </a:extLst>
          </p:cNvPr>
          <p:cNvSpPr txBox="1"/>
          <p:nvPr/>
        </p:nvSpPr>
        <p:spPr>
          <a:xfrm>
            <a:off x="5600700" y="2858297"/>
            <a:ext cx="1676400" cy="369332"/>
          </a:xfrm>
          <a:prstGeom prst="rect">
            <a:avLst/>
          </a:prstGeom>
          <a:noFill/>
        </p:spPr>
        <p:txBody>
          <a:bodyPr wrap="square" rtlCol="0">
            <a:spAutoFit/>
          </a:bodyPr>
          <a:lstStyle/>
          <a:p>
            <a:pPr algn="ctr"/>
            <a:r>
              <a:rPr lang="en-US" b="1" dirty="0">
                <a:solidFill>
                  <a:srgbClr val="FF0000"/>
                </a:solidFill>
              </a:rPr>
              <a:t>2 C</a:t>
            </a:r>
            <a:r>
              <a:rPr lang="en-US" b="1" baseline="30000" dirty="0">
                <a:solidFill>
                  <a:srgbClr val="FF0000"/>
                </a:solidFill>
              </a:rPr>
              <a:t>o</a:t>
            </a:r>
          </a:p>
        </p:txBody>
      </p:sp>
      <p:sp>
        <p:nvSpPr>
          <p:cNvPr id="4" name="TextBox 3">
            <a:extLst>
              <a:ext uri="{FF2B5EF4-FFF2-40B4-BE49-F238E27FC236}">
                <a16:creationId xmlns:a16="http://schemas.microsoft.com/office/drawing/2014/main" id="{575C584E-1545-0822-DC6F-6877927FACA7}"/>
              </a:ext>
            </a:extLst>
          </p:cNvPr>
          <p:cNvSpPr txBox="1"/>
          <p:nvPr/>
        </p:nvSpPr>
        <p:spPr>
          <a:xfrm>
            <a:off x="418474" y="506039"/>
            <a:ext cx="8307052" cy="2308324"/>
          </a:xfrm>
          <a:prstGeom prst="rect">
            <a:avLst/>
          </a:prstGeom>
          <a:noFill/>
        </p:spPr>
        <p:txBody>
          <a:bodyPr wrap="square">
            <a:spAutoFit/>
          </a:bodyPr>
          <a:lstStyle/>
          <a:p>
            <a:pPr marL="285750" indent="-285750">
              <a:buFont typeface="Wingdings" pitchFamily="2" charset="2"/>
              <a:buChar char="§"/>
            </a:pPr>
            <a:r>
              <a:rPr lang="el-GR" dirty="0">
                <a:latin typeface="Calibri" panose="020F0502020204030204" pitchFamily="34" charset="0"/>
                <a:cs typeface="Calibri" panose="020F0502020204030204" pitchFamily="34" charset="0"/>
              </a:rPr>
              <a:t>Αν η άρδευση δεν είναι εφικτή (</a:t>
            </a:r>
            <a:r>
              <a:rPr lang="el-GR" dirty="0" err="1">
                <a:latin typeface="Calibri" panose="020F0502020204030204" pitchFamily="34" charset="0"/>
                <a:cs typeface="Calibri" panose="020F0502020204030204" pitchFamily="34" charset="0"/>
              </a:rPr>
              <a:t>βροχοεξαρτώμενη</a:t>
            </a:r>
            <a:r>
              <a:rPr lang="el-GR" dirty="0">
                <a:latin typeface="Calibri" panose="020F0502020204030204" pitchFamily="34" charset="0"/>
                <a:cs typeface="Calibri" panose="020F0502020204030204" pitchFamily="34" charset="0"/>
              </a:rPr>
              <a:t> καλλιέργεια), προβλέπεται:</a:t>
            </a:r>
          </a:p>
          <a:p>
            <a:endParaRPr lang="el-GR" dirty="0">
              <a:latin typeface="Calibri" panose="020F0502020204030204" pitchFamily="34" charset="0"/>
              <a:cs typeface="Calibri" panose="020F0502020204030204" pitchFamily="34" charset="0"/>
            </a:endParaRPr>
          </a:p>
          <a:p>
            <a:pPr marL="285750" indent="-285750">
              <a:buFont typeface="Wingdings" pitchFamily="2" charset="2"/>
              <a:buChar char="§"/>
            </a:pPr>
            <a:r>
              <a:rPr lang="el-GR" dirty="0">
                <a:solidFill>
                  <a:srgbClr val="FF0000"/>
                </a:solidFill>
                <a:latin typeface="Calibri" panose="020F0502020204030204" pitchFamily="34" charset="0"/>
                <a:cs typeface="Calibri" panose="020F0502020204030204" pitchFamily="34" charset="0"/>
              </a:rPr>
              <a:t>Κατάρρευση παραγωγής έως το 2050</a:t>
            </a:r>
          </a:p>
          <a:p>
            <a:pPr marL="304800"/>
            <a:r>
              <a:rPr lang="el-GR" dirty="0">
                <a:latin typeface="Calibri" panose="020F0502020204030204" pitchFamily="34" charset="0"/>
                <a:cs typeface="Calibri" panose="020F0502020204030204" pitchFamily="34" charset="0"/>
              </a:rPr>
              <a:t>&gt;23% μείωση σε όλα τα κράτη μέλη της Ε.Ε.</a:t>
            </a:r>
          </a:p>
          <a:p>
            <a:pPr marL="304800"/>
            <a:r>
              <a:rPr lang="el-GR" dirty="0">
                <a:latin typeface="Calibri" panose="020F0502020204030204" pitchFamily="34" charset="0"/>
                <a:cs typeface="Calibri" panose="020F0502020204030204" pitchFamily="34" charset="0"/>
              </a:rPr>
              <a:t>&gt;80% μείωση σε Πορτογαλία, Βουλγαρία, Ελλάδα, Ισπανία</a:t>
            </a:r>
          </a:p>
          <a:p>
            <a:endParaRPr lang="el-GR" dirty="0">
              <a:latin typeface="Calibri" panose="020F0502020204030204" pitchFamily="34" charset="0"/>
              <a:cs typeface="Calibri" panose="020F0502020204030204" pitchFamily="34" charset="0"/>
            </a:endParaRPr>
          </a:p>
          <a:p>
            <a:pPr marL="285750" indent="-285750">
              <a:buFont typeface="Wingdings" pitchFamily="2" charset="2"/>
              <a:buChar char="§"/>
            </a:pPr>
            <a:r>
              <a:rPr lang="el-GR" dirty="0">
                <a:solidFill>
                  <a:srgbClr val="FF0000"/>
                </a:solidFill>
                <a:latin typeface="Calibri" panose="020F0502020204030204" pitchFamily="34" charset="0"/>
                <a:cs typeface="Calibri" panose="020F0502020204030204" pitchFamily="34" charset="0"/>
              </a:rPr>
              <a:t>Σε περιοχές με μη βιώσιμη χρήση νερού και μειούμενες βροχοπτώσεις, η παραγωγή αραβόσιτου καθίσταται μη βιώσιμη</a:t>
            </a:r>
            <a:r>
              <a:rPr lang="el-GR"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79783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F984A6-BDC8-AEBB-0F5E-444746FB0A4F}"/>
              </a:ext>
            </a:extLst>
          </p:cNvPr>
          <p:cNvSpPr txBox="1"/>
          <p:nvPr/>
        </p:nvSpPr>
        <p:spPr>
          <a:xfrm>
            <a:off x="715296" y="772273"/>
            <a:ext cx="7713407" cy="1446550"/>
          </a:xfrm>
          <a:prstGeom prst="rect">
            <a:avLst/>
          </a:prstGeom>
          <a:noFill/>
        </p:spPr>
        <p:txBody>
          <a:bodyPr wrap="square">
            <a:spAutoFit/>
          </a:bodyPr>
          <a:lstStyle/>
          <a:p>
            <a:pPr marL="342900" indent="-342900" algn="just">
              <a:buFont typeface="Wingdings" pitchFamily="2" charset="2"/>
              <a:buChar char="§"/>
            </a:pPr>
            <a:r>
              <a:rPr lang="el-GR" sz="2200" dirty="0">
                <a:solidFill>
                  <a:schemeClr val="accent2">
                    <a:lumMod val="75000"/>
                  </a:schemeClr>
                </a:solidFill>
                <a:latin typeface="Calibri" panose="020F0502020204030204" pitchFamily="34" charset="0"/>
                <a:cs typeface="Calibri" panose="020F0502020204030204" pitchFamily="34" charset="0"/>
              </a:rPr>
              <a:t>Ο παγκόσμιος ανθρώπινος πληθυσμός αυξάνεται με ταχύ ρυθμό ξεπερνώντας τα 7,2 δισεκατομμύρια τον Απρίλιο του 2014. Προβλέπεται να φτάσει </a:t>
            </a:r>
            <a:r>
              <a:rPr lang="el-GR" sz="2200" b="1" dirty="0">
                <a:solidFill>
                  <a:srgbClr val="FF0000"/>
                </a:solidFill>
                <a:latin typeface="Calibri" panose="020F0502020204030204" pitchFamily="34" charset="0"/>
                <a:cs typeface="Calibri" panose="020F0502020204030204" pitchFamily="34" charset="0"/>
              </a:rPr>
              <a:t>τα εννέα δισεκατομμύρια έως το έτος 2050.</a:t>
            </a:r>
            <a:endParaRPr lang="en-GB" sz="2200" b="1" dirty="0">
              <a:solidFill>
                <a:srgbClr val="FF0000"/>
              </a:solidFill>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4E2F608E-47E1-D648-0AB7-6897958FFCF4}"/>
              </a:ext>
            </a:extLst>
          </p:cNvPr>
          <p:cNvSpPr txBox="1"/>
          <p:nvPr/>
        </p:nvSpPr>
        <p:spPr>
          <a:xfrm>
            <a:off x="715296" y="2505670"/>
            <a:ext cx="7713407" cy="1107996"/>
          </a:xfrm>
          <a:prstGeom prst="rect">
            <a:avLst/>
          </a:prstGeom>
          <a:pattFill prst="pct25">
            <a:fgClr>
              <a:schemeClr val="tx2">
                <a:lumMod val="50000"/>
                <a:lumOff val="50000"/>
              </a:schemeClr>
            </a:fgClr>
            <a:bgClr>
              <a:schemeClr val="bg1"/>
            </a:bgClr>
          </a:pattFill>
        </p:spPr>
        <p:txBody>
          <a:bodyPr wrap="square">
            <a:spAutoFit/>
          </a:bodyPr>
          <a:lstStyle/>
          <a:p>
            <a:pPr marL="342900" indent="-342900" algn="just">
              <a:buFont typeface="Wingdings" pitchFamily="2" charset="2"/>
              <a:buChar char="§"/>
            </a:pPr>
            <a:r>
              <a:rPr lang="el-GR" sz="2200" dirty="0">
                <a:solidFill>
                  <a:srgbClr val="002060"/>
                </a:solidFill>
                <a:latin typeface="Calibri" panose="020F0502020204030204" pitchFamily="34" charset="0"/>
                <a:cs typeface="Calibri" panose="020F0502020204030204" pitchFamily="34" charset="0"/>
              </a:rPr>
              <a:t>Περίπου το 90% της αύξησης του πληθυσμού θα σημειωθεί στις αναπτυσσόμενες χώρες, όπου ήδη υπάρχει έλλειψη τροφίμων και νερού.</a:t>
            </a:r>
            <a:endParaRPr lang="en-GB" sz="2200" b="1" dirty="0">
              <a:solidFill>
                <a:srgbClr val="002060"/>
              </a:solidFill>
              <a:effectLst/>
              <a:latin typeface="Calibri" panose="020F0502020204030204" pitchFamily="34" charset="0"/>
              <a:cs typeface="Calibri" panose="020F0502020204030204" pitchFamily="34" charset="0"/>
            </a:endParaRPr>
          </a:p>
        </p:txBody>
      </p:sp>
      <p:pic>
        <p:nvPicPr>
          <p:cNvPr id="2" name="Picture 2" descr="Resultado de imagem para population growth">
            <a:extLst>
              <a:ext uri="{FF2B5EF4-FFF2-40B4-BE49-F238E27FC236}">
                <a16:creationId xmlns:a16="http://schemas.microsoft.com/office/drawing/2014/main" id="{538BE613-2DB3-26E6-C01F-C0E752636C9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784516" y="3900513"/>
            <a:ext cx="3768684" cy="295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1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58135-21F6-BEFF-2CCD-FCCC0EAB6A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844" y="2197099"/>
            <a:ext cx="7494974" cy="4560103"/>
          </a:xfrm>
          <a:prstGeom prst="rect">
            <a:avLst/>
          </a:prstGeom>
        </p:spPr>
      </p:pic>
      <p:sp>
        <p:nvSpPr>
          <p:cNvPr id="6" name="TextBox 5">
            <a:extLst>
              <a:ext uri="{FF2B5EF4-FFF2-40B4-BE49-F238E27FC236}">
                <a16:creationId xmlns:a16="http://schemas.microsoft.com/office/drawing/2014/main" id="{5129064C-13A5-32F0-C147-2C67E7F88AF7}"/>
              </a:ext>
            </a:extLst>
          </p:cNvPr>
          <p:cNvSpPr txBox="1"/>
          <p:nvPr/>
        </p:nvSpPr>
        <p:spPr>
          <a:xfrm>
            <a:off x="436764" y="548960"/>
            <a:ext cx="8313536" cy="1323439"/>
          </a:xfrm>
          <a:prstGeom prst="rect">
            <a:avLst/>
          </a:prstGeom>
          <a:noFill/>
        </p:spPr>
        <p:txBody>
          <a:bodyPr wrap="square">
            <a:spAutoFit/>
          </a:bodyPr>
          <a:lstStyle/>
          <a:p>
            <a:pPr marL="342900" indent="-342900" algn="just">
              <a:buFont typeface="Wingdings" pitchFamily="2" charset="2"/>
              <a:buChar char="Ø"/>
            </a:pPr>
            <a:r>
              <a:rPr lang="el-GR" sz="2000" dirty="0">
                <a:solidFill>
                  <a:srgbClr val="002060"/>
                </a:solidFill>
                <a:effectLst/>
                <a:latin typeface="Calibri" panose="020F0502020204030204" pitchFamily="34" charset="0"/>
                <a:cs typeface="Calibri" panose="020F0502020204030204" pitchFamily="34" charset="0"/>
              </a:rPr>
              <a:t>Ο τρέχων παγκόσμιος ρυθμός αύξησης της παραγωγικότητας στις τέσσερις μείζονος σημασίας καλλιέργειες (συνεχείς γραμμές) δεν επαρκεί για τις προσδοκώμενες ανάγκες σε συνολικά τρόφιμα το 2050 (οι διακεκομμένες γραμμές δείχνουν τον αναγκαίο ρυθμό αύξησης) (από </a:t>
            </a:r>
            <a:r>
              <a:rPr lang="en" sz="2000" dirty="0">
                <a:solidFill>
                  <a:srgbClr val="002060"/>
                </a:solidFill>
                <a:effectLst/>
                <a:latin typeface="Calibri" panose="020F0502020204030204" pitchFamily="34" charset="0"/>
                <a:cs typeface="Calibri" panose="020F0502020204030204" pitchFamily="34" charset="0"/>
              </a:rPr>
              <a:t>Ray et al., 2013). </a:t>
            </a:r>
          </a:p>
        </p:txBody>
      </p:sp>
    </p:spTree>
    <p:extLst>
      <p:ext uri="{BB962C8B-B14F-4D97-AF65-F5344CB8AC3E}">
        <p14:creationId xmlns:p14="http://schemas.microsoft.com/office/powerpoint/2010/main" val="41796988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idx="4294967295"/>
          </p:nvPr>
        </p:nvSpPr>
        <p:spPr>
          <a:xfrm>
            <a:off x="558800" y="307300"/>
            <a:ext cx="8488218" cy="114270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rgbClr val="000000"/>
              </a:buClr>
              <a:buSzPts val="4400"/>
              <a:buFont typeface="Calibri"/>
              <a:buNone/>
            </a:pPr>
            <a:r>
              <a:rPr lang="el-GR" sz="2800" b="1" dirty="0">
                <a:solidFill>
                  <a:schemeClr val="accent2">
                    <a:lumMod val="75000"/>
                  </a:schemeClr>
                </a:solidFill>
                <a:ea typeface="Lato Black"/>
                <a:cs typeface="Lato Black"/>
                <a:sym typeface="Lato Black"/>
              </a:rPr>
              <a:t>Οι παγκόσμιες προκλήσεις και ο ρόλος της Βελτίωσης </a:t>
            </a:r>
            <a:endParaRPr sz="2800" b="1" i="0" u="none" strike="noStrike" cap="none" dirty="0">
              <a:solidFill>
                <a:schemeClr val="accent2">
                  <a:lumMod val="75000"/>
                </a:schemeClr>
              </a:solidFill>
              <a:ea typeface="Lato Black"/>
              <a:cs typeface="Lato Black"/>
              <a:sym typeface="Lato Black"/>
            </a:endParaRPr>
          </a:p>
        </p:txBody>
      </p:sp>
      <p:pic>
        <p:nvPicPr>
          <p:cNvPr id="91" name="Google Shape;91;p16" title="Different-facets-of-crop-improvement-for-germplasm-enhancement-and-evaluation-genetic.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08759" y="3006200"/>
            <a:ext cx="4994450" cy="2950450"/>
          </a:xfrm>
          <a:prstGeom prst="rect">
            <a:avLst/>
          </a:prstGeom>
          <a:noFill/>
          <a:ln>
            <a:noFill/>
          </a:ln>
        </p:spPr>
      </p:pic>
      <p:sp>
        <p:nvSpPr>
          <p:cNvPr id="92" name="Google Shape;92;p16"/>
          <p:cNvSpPr txBox="1">
            <a:spLocks noGrp="1"/>
          </p:cNvSpPr>
          <p:nvPr>
            <p:ph type="body" idx="4294967295"/>
          </p:nvPr>
        </p:nvSpPr>
        <p:spPr>
          <a:xfrm>
            <a:off x="457200" y="1511171"/>
            <a:ext cx="7320337" cy="1469400"/>
          </a:xfrm>
          <a:prstGeom prst="rect">
            <a:avLst/>
          </a:prstGeom>
          <a:noFill/>
          <a:ln>
            <a:noFill/>
          </a:ln>
        </p:spPr>
        <p:txBody>
          <a:bodyPr spcFirstLastPara="1" wrap="square" lIns="91425" tIns="45700" rIns="91425" bIns="45700" anchor="t" anchorCtr="0">
            <a:noAutofit/>
          </a:bodyPr>
          <a:lstStyle/>
          <a:p>
            <a:pPr marL="363538" marR="0" lvl="0" indent="-352425" algn="l" rtl="0">
              <a:lnSpc>
                <a:spcPct val="100000"/>
              </a:lnSpc>
              <a:spcBef>
                <a:spcPts val="0"/>
              </a:spcBef>
              <a:spcAft>
                <a:spcPts val="0"/>
              </a:spcAft>
              <a:buFont typeface="Wingdings" pitchFamily="2" charset="2"/>
              <a:buChar char="Ø"/>
            </a:pPr>
            <a:r>
              <a:rPr lang="el-GR" sz="2200" b="1" dirty="0" err="1">
                <a:solidFill>
                  <a:schemeClr val="accent3"/>
                </a:solidFill>
                <a:latin typeface="Calibri"/>
                <a:ea typeface="Calibri"/>
                <a:cs typeface="Calibri"/>
                <a:sym typeface="Calibri"/>
              </a:rPr>
              <a:t>Διατροφικ</a:t>
            </a:r>
            <a:r>
              <a:rPr lang="en-US" sz="2200" b="1" dirty="0" err="1">
                <a:solidFill>
                  <a:schemeClr val="accent3"/>
                </a:solidFill>
                <a:latin typeface="Calibri"/>
                <a:ea typeface="Calibri"/>
                <a:cs typeface="Calibri"/>
                <a:sym typeface="Calibri"/>
              </a:rPr>
              <a:t>ή</a:t>
            </a:r>
            <a:r>
              <a:rPr lang="el-GR" sz="2200" b="1" dirty="0">
                <a:solidFill>
                  <a:schemeClr val="accent3"/>
                </a:solidFill>
                <a:latin typeface="Calibri"/>
                <a:ea typeface="Calibri"/>
                <a:cs typeface="Calibri"/>
                <a:sym typeface="Calibri"/>
              </a:rPr>
              <a:t> ασφάλεια</a:t>
            </a:r>
            <a:endParaRPr sz="2200" b="1" dirty="0">
              <a:solidFill>
                <a:schemeClr val="accent3"/>
              </a:solidFill>
              <a:latin typeface="Calibri"/>
              <a:ea typeface="Calibri"/>
              <a:cs typeface="Calibri"/>
              <a:sym typeface="Calibri"/>
            </a:endParaRPr>
          </a:p>
          <a:p>
            <a:pPr marL="363538" marR="0" lvl="0" indent="-352425" algn="l" rtl="0">
              <a:lnSpc>
                <a:spcPct val="100000"/>
              </a:lnSpc>
              <a:spcBef>
                <a:spcPts val="0"/>
              </a:spcBef>
              <a:spcAft>
                <a:spcPts val="0"/>
              </a:spcAft>
              <a:buFont typeface="Wingdings" pitchFamily="2" charset="2"/>
              <a:buChar char="Ø"/>
            </a:pPr>
            <a:r>
              <a:rPr lang="el-GR" sz="2200" b="1" dirty="0">
                <a:solidFill>
                  <a:schemeClr val="accent3"/>
                </a:solidFill>
                <a:latin typeface="Calibri"/>
                <a:ea typeface="Calibri"/>
                <a:cs typeface="Calibri"/>
                <a:sym typeface="Calibri"/>
              </a:rPr>
              <a:t>Κλιματική αλλαγή</a:t>
            </a:r>
            <a:endParaRPr sz="2200" b="1" dirty="0">
              <a:solidFill>
                <a:schemeClr val="accent3"/>
              </a:solidFill>
              <a:latin typeface="Calibri"/>
              <a:ea typeface="Calibri"/>
              <a:cs typeface="Calibri"/>
              <a:sym typeface="Calibri"/>
            </a:endParaRPr>
          </a:p>
          <a:p>
            <a:pPr marL="363538" lvl="0" indent="-352425">
              <a:lnSpc>
                <a:spcPct val="100000"/>
              </a:lnSpc>
              <a:spcBef>
                <a:spcPts val="0"/>
              </a:spcBef>
              <a:buFont typeface="Wingdings" pitchFamily="2" charset="2"/>
              <a:buChar char="Ø"/>
            </a:pPr>
            <a:r>
              <a:rPr lang="el-GR" sz="2200" b="1" dirty="0">
                <a:solidFill>
                  <a:schemeClr val="accent3"/>
                </a:solidFill>
                <a:latin typeface="Calibri"/>
                <a:ea typeface="Calibri"/>
                <a:cs typeface="Calibri"/>
                <a:sym typeface="Calibri"/>
              </a:rPr>
              <a:t>Ανάγκη για ανθεκτικά σε βιοτικές και αβιοτικές καταπονήσεις και με υπέρτερες αποδόσεις φυτά</a:t>
            </a:r>
            <a:endParaRPr sz="2200" b="1" dirty="0">
              <a:solidFill>
                <a:schemeClr val="accent3"/>
              </a:solidFill>
              <a:latin typeface="Calibri"/>
              <a:ea typeface="Calibri"/>
              <a:cs typeface="Calibri"/>
              <a:sym typeface="Calibri"/>
            </a:endParaRPr>
          </a:p>
          <a:p>
            <a:pPr marL="0" marR="0" lvl="0" indent="0" algn="l" rtl="0">
              <a:lnSpc>
                <a:spcPct val="100000"/>
              </a:lnSpc>
              <a:spcBef>
                <a:spcPts val="0"/>
              </a:spcBef>
              <a:spcAft>
                <a:spcPts val="0"/>
              </a:spcAft>
              <a:buNone/>
            </a:pPr>
            <a:endParaRPr sz="2600"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2600" dirty="0">
              <a:solidFill>
                <a:srgbClr val="000000"/>
              </a:solidFill>
              <a:latin typeface="Calibri"/>
              <a:ea typeface="Calibri"/>
              <a:cs typeface="Calibri"/>
              <a:sym typeface="Calibri"/>
            </a:endParaRPr>
          </a:p>
          <a:p>
            <a:pPr marL="0" marR="0" lvl="0" indent="0" algn="l" rtl="0">
              <a:lnSpc>
                <a:spcPct val="100000"/>
              </a:lnSpc>
              <a:spcBef>
                <a:spcPts val="641"/>
              </a:spcBef>
              <a:spcAft>
                <a:spcPts val="0"/>
              </a:spcAft>
              <a:buSzPts val="3200"/>
              <a:buFont typeface="Arial"/>
              <a:buNone/>
            </a:pPr>
            <a:endParaRPr sz="26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641"/>
              </a:spcBef>
              <a:spcAft>
                <a:spcPts val="1200"/>
              </a:spcAft>
              <a:buNone/>
            </a:pPr>
            <a:endParaRPr sz="2600" b="0" i="0" u="none" strike="noStrike" cap="none" dirty="0">
              <a:solidFill>
                <a:srgbClr val="000000"/>
              </a:solidFill>
              <a:latin typeface="Calibri"/>
              <a:ea typeface="Calibri"/>
              <a:cs typeface="Calibri"/>
              <a:sym typeface="Calibri"/>
            </a:endParaRPr>
          </a:p>
        </p:txBody>
      </p:sp>
      <p:sp>
        <p:nvSpPr>
          <p:cNvPr id="93" name="Google Shape;93;p16"/>
          <p:cNvSpPr txBox="1">
            <a:spLocks noGrp="1"/>
          </p:cNvSpPr>
          <p:nvPr>
            <p:ph type="body" idx="4294967295"/>
          </p:nvPr>
        </p:nvSpPr>
        <p:spPr>
          <a:xfrm>
            <a:off x="4697190" y="4893857"/>
            <a:ext cx="4042619" cy="81297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l-GR" sz="2200" b="1" dirty="0">
                <a:solidFill>
                  <a:schemeClr val="accent2">
                    <a:lumMod val="75000"/>
                  </a:schemeClr>
                </a:solidFill>
                <a:latin typeface="Calibri"/>
                <a:ea typeface="Calibri"/>
                <a:cs typeface="Calibri"/>
                <a:sym typeface="Calibri"/>
              </a:rPr>
              <a:t>Στόχοι</a:t>
            </a:r>
            <a:r>
              <a:rPr lang="en-US" sz="2200" b="1" dirty="0">
                <a:solidFill>
                  <a:schemeClr val="accent2">
                    <a:lumMod val="75000"/>
                  </a:schemeClr>
                </a:solidFill>
                <a:latin typeface="Calibri"/>
                <a:ea typeface="Calibri"/>
                <a:cs typeface="Calibri"/>
                <a:sym typeface="Calibri"/>
              </a:rPr>
              <a:t>: </a:t>
            </a:r>
            <a:r>
              <a:rPr lang="el-GR" sz="2200" b="1" dirty="0">
                <a:solidFill>
                  <a:schemeClr val="accent2">
                    <a:lumMod val="75000"/>
                  </a:schemeClr>
                </a:solidFill>
                <a:latin typeface="Calibri"/>
                <a:ea typeface="Calibri"/>
                <a:cs typeface="Calibri"/>
                <a:sym typeface="Calibri"/>
              </a:rPr>
              <a:t>απόδοση, ποιότητα, ανθεκτικότητα, αποτελεσματική χρήση των εισροών</a:t>
            </a:r>
            <a:endParaRPr sz="2600" b="0" i="0" u="none" strike="noStrike" cap="none" dirty="0">
              <a:solidFill>
                <a:schemeClr val="accent2">
                  <a:lumMod val="75000"/>
                </a:schemeClr>
              </a:solidFill>
              <a:latin typeface="Calibri"/>
              <a:ea typeface="Calibri"/>
              <a:cs typeface="Calibri"/>
              <a:sym typeface="Calibri"/>
            </a:endParaRPr>
          </a:p>
          <a:p>
            <a:pPr marL="0" marR="0" lvl="0" indent="0" algn="l" rtl="0">
              <a:lnSpc>
                <a:spcPct val="100000"/>
              </a:lnSpc>
              <a:spcBef>
                <a:spcPts val="641"/>
              </a:spcBef>
              <a:spcAft>
                <a:spcPts val="1200"/>
              </a:spcAft>
              <a:buNone/>
            </a:pPr>
            <a:endParaRPr sz="2600" b="0" i="0" u="none" strike="noStrike" cap="none" dirty="0">
              <a:solidFill>
                <a:srgbClr val="000000"/>
              </a:solidFill>
              <a:latin typeface="Calibri"/>
              <a:ea typeface="Calibri"/>
              <a:cs typeface="Calibri"/>
              <a:sym typeface="Calibri"/>
            </a:endParaRPr>
          </a:p>
        </p:txBody>
      </p:sp>
      <p:sp>
        <p:nvSpPr>
          <p:cNvPr id="94" name="Google Shape;94;p16"/>
          <p:cNvSpPr txBox="1"/>
          <p:nvPr/>
        </p:nvSpPr>
        <p:spPr>
          <a:xfrm>
            <a:off x="558800" y="6058100"/>
            <a:ext cx="6261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dirty="0"/>
              <a:t>Penna, Suprasanna, et al. (2021). New and novel genetic tools for improving crops. CAB Reviews Perspectives in Agriculture Veterinary Science Nutrition and Natural Resources. 16. 1-15. </a:t>
            </a:r>
            <a:endParaRPr sz="1000" dirty="0"/>
          </a:p>
        </p:txBody>
      </p:sp>
    </p:spTree>
    <p:extLst>
      <p:ext uri="{BB962C8B-B14F-4D97-AF65-F5344CB8AC3E}">
        <p14:creationId xmlns:p14="http://schemas.microsoft.com/office/powerpoint/2010/main" val="4129602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686667" y="284577"/>
            <a:ext cx="8014882" cy="2477601"/>
          </a:xfrm>
          <a:prstGeom prst="rect">
            <a:avLst/>
          </a:prstGeom>
          <a:noFill/>
        </p:spPr>
        <p:txBody>
          <a:bodyPr wrap="square" rtlCol="0">
            <a:spAutoFit/>
          </a:bodyPr>
          <a:lstStyle/>
          <a:p>
            <a:pPr algn="ctr"/>
            <a:endParaRPr lang="el-GR" b="1" dirty="0">
              <a:solidFill>
                <a:srgbClr val="0070C0"/>
              </a:solidFill>
            </a:endParaRPr>
          </a:p>
          <a:p>
            <a:pPr algn="ctr"/>
            <a:r>
              <a:rPr lang="el-GR" sz="2400" b="1" dirty="0">
                <a:solidFill>
                  <a:srgbClr val="C00000"/>
                </a:solidFill>
                <a:latin typeface="+mj-lt"/>
                <a:cs typeface="Calibri" panose="020F0502020204030204" pitchFamily="34" charset="0"/>
              </a:rPr>
              <a:t>Σύγχρονα Εργαλεία</a:t>
            </a:r>
            <a:r>
              <a:rPr lang="en-US" sz="2400" b="1" dirty="0">
                <a:solidFill>
                  <a:srgbClr val="C00000"/>
                </a:solidFill>
                <a:latin typeface="+mj-lt"/>
                <a:cs typeface="Calibri" panose="020F0502020204030204" pitchFamily="34" charset="0"/>
              </a:rPr>
              <a:t> </a:t>
            </a:r>
            <a:r>
              <a:rPr lang="el-GR" sz="2400" b="1" dirty="0">
                <a:solidFill>
                  <a:srgbClr val="C00000"/>
                </a:solidFill>
                <a:latin typeface="+mj-lt"/>
                <a:cs typeface="Calibri" panose="020F0502020204030204" pitchFamily="34" charset="0"/>
              </a:rPr>
              <a:t>της Βελτίωσης Φυτών</a:t>
            </a:r>
          </a:p>
          <a:p>
            <a:pPr algn="ctr"/>
            <a:r>
              <a:rPr lang="el-GR" sz="2200" dirty="0">
                <a:solidFill>
                  <a:srgbClr val="002060"/>
                </a:solidFill>
                <a:latin typeface="+mj-lt"/>
              </a:rPr>
              <a:t>Αξιοποίηση </a:t>
            </a:r>
            <a:r>
              <a:rPr lang="el-GR" sz="2200" dirty="0" err="1">
                <a:solidFill>
                  <a:srgbClr val="002060"/>
                </a:solidFill>
                <a:latin typeface="+mj-lt"/>
              </a:rPr>
              <a:t>φυτογενετικών</a:t>
            </a:r>
            <a:r>
              <a:rPr lang="el-GR" sz="2200" dirty="0">
                <a:solidFill>
                  <a:srgbClr val="002060"/>
                </a:solidFill>
                <a:latin typeface="+mj-lt"/>
              </a:rPr>
              <a:t> πόρων </a:t>
            </a:r>
            <a:endParaRPr lang="el-GR" sz="2200" b="1" dirty="0">
              <a:solidFill>
                <a:srgbClr val="002060"/>
              </a:solidFill>
              <a:latin typeface="+mj-lt"/>
              <a:cs typeface="Calibri" panose="020F0502020204030204" pitchFamily="34" charset="0"/>
            </a:endParaRPr>
          </a:p>
          <a:p>
            <a:pPr algn="ctr"/>
            <a:endParaRPr lang="el-GR" sz="2200" b="1" dirty="0">
              <a:solidFill>
                <a:srgbClr val="0070C0"/>
              </a:solidFill>
              <a:latin typeface="+mj-lt"/>
            </a:endParaRPr>
          </a:p>
          <a:p>
            <a:r>
              <a:rPr lang="el-GR" sz="2200" b="1" dirty="0">
                <a:solidFill>
                  <a:schemeClr val="accent6">
                    <a:lumMod val="75000"/>
                  </a:schemeClr>
                </a:solidFill>
                <a:latin typeface="+mj-lt"/>
                <a:cs typeface="Calibri" panose="020F0502020204030204" pitchFamily="34" charset="0"/>
              </a:rPr>
              <a:t>Φυτογενετικοί πόροι </a:t>
            </a:r>
            <a:r>
              <a:rPr lang="en-US" sz="2200" b="1" dirty="0">
                <a:solidFill>
                  <a:schemeClr val="accent6">
                    <a:lumMod val="75000"/>
                  </a:schemeClr>
                </a:solidFill>
                <a:latin typeface="+mj-lt"/>
                <a:cs typeface="Calibri" panose="020F0502020204030204" pitchFamily="34" charset="0"/>
              </a:rPr>
              <a:t>- plant genetic resources</a:t>
            </a:r>
            <a:r>
              <a:rPr lang="el-GR" sz="2200" b="1" dirty="0">
                <a:solidFill>
                  <a:schemeClr val="accent6">
                    <a:lumMod val="75000"/>
                  </a:schemeClr>
                </a:solidFill>
                <a:latin typeface="+mj-lt"/>
                <a:cs typeface="Calibri" panose="020F0502020204030204" pitchFamily="34" charset="0"/>
              </a:rPr>
              <a:t>: </a:t>
            </a:r>
            <a:r>
              <a:rPr lang="el-GR" sz="2200" dirty="0">
                <a:latin typeface="+mj-lt"/>
                <a:cs typeface="Calibri" panose="020F0502020204030204" pitchFamily="34" charset="0"/>
              </a:rPr>
              <a:t>Σύμφωνα με τον </a:t>
            </a:r>
            <a:r>
              <a:rPr lang="en-US" sz="2200" dirty="0">
                <a:latin typeface="+mj-lt"/>
                <a:cs typeface="Calibri" panose="020F0502020204030204" pitchFamily="34" charset="0"/>
              </a:rPr>
              <a:t>UNFAO </a:t>
            </a:r>
            <a:r>
              <a:rPr lang="el-GR" sz="2200" dirty="0">
                <a:latin typeface="+mj-lt"/>
                <a:cs typeface="Calibri" panose="020F0502020204030204" pitchFamily="34" charset="0"/>
              </a:rPr>
              <a:t>αναφέρεται στο γενετικό υλικό που έχει πραγματική ή δυνητική αξία για τη διατροφή και τη γεωργία.</a:t>
            </a:r>
          </a:p>
        </p:txBody>
      </p:sp>
      <p:pic>
        <p:nvPicPr>
          <p:cNvPr id="2" name="Εικόνα 1" descr="Εικόνα που περιέχει χάρτης&#10;&#10;Περιγραφή που δημιουργήθηκε αυτόματα">
            <a:extLst>
              <a:ext uri="{FF2B5EF4-FFF2-40B4-BE49-F238E27FC236}">
                <a16:creationId xmlns:a16="http://schemas.microsoft.com/office/drawing/2014/main" id="{4A03045E-E266-9B12-7FC6-A8A4277C93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86928" y="2827053"/>
            <a:ext cx="5870723" cy="3927708"/>
          </a:xfrm>
          <a:prstGeom prst="rect">
            <a:avLst/>
          </a:prstGeom>
        </p:spPr>
      </p:pic>
    </p:spTree>
    <p:extLst>
      <p:ext uri="{BB962C8B-B14F-4D97-AF65-F5344CB8AC3E}">
        <p14:creationId xmlns:p14="http://schemas.microsoft.com/office/powerpoint/2010/main" val="3347055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F9472-1E83-6D74-254B-A0C0AC9ACC5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30FBCA2-5D93-78D1-F6C7-B168A68CA360}"/>
              </a:ext>
            </a:extLst>
          </p:cNvPr>
          <p:cNvSpPr txBox="1"/>
          <p:nvPr/>
        </p:nvSpPr>
        <p:spPr>
          <a:xfrm>
            <a:off x="569713" y="653231"/>
            <a:ext cx="8004574" cy="523220"/>
          </a:xfrm>
          <a:prstGeom prst="rect">
            <a:avLst/>
          </a:prstGeom>
          <a:noFill/>
        </p:spPr>
        <p:txBody>
          <a:bodyPr wrap="square">
            <a:spAutoFit/>
          </a:bodyPr>
          <a:lstStyle/>
          <a:p>
            <a:pPr algn="ctr"/>
            <a:r>
              <a:rPr lang="el-GR" sz="2700" b="1" dirty="0">
                <a:solidFill>
                  <a:srgbClr val="C00000"/>
                </a:solidFill>
                <a:latin typeface="Calibri" panose="020F0502020204030204" pitchFamily="34" charset="0"/>
                <a:cs typeface="Calibri" panose="020F0502020204030204" pitchFamily="34" charset="0"/>
              </a:rPr>
              <a:t>Σύγχρονα Καινοτόμα Εργαλεία</a:t>
            </a:r>
            <a:r>
              <a:rPr lang="en-US" sz="2700" b="1" dirty="0">
                <a:solidFill>
                  <a:srgbClr val="C00000"/>
                </a:solidFill>
                <a:latin typeface="Calibri" panose="020F0502020204030204" pitchFamily="34" charset="0"/>
                <a:cs typeface="Calibri" panose="020F0502020204030204" pitchFamily="34" charset="0"/>
              </a:rPr>
              <a:t> </a:t>
            </a:r>
            <a:r>
              <a:rPr lang="el-GR" sz="2700" b="1" dirty="0">
                <a:solidFill>
                  <a:srgbClr val="C00000"/>
                </a:solidFill>
                <a:latin typeface="Calibri" panose="020F0502020204030204" pitchFamily="34" charset="0"/>
                <a:cs typeface="Calibri" panose="020F0502020204030204" pitchFamily="34" charset="0"/>
              </a:rPr>
              <a:t>στη Βελτίωση Φυτών</a:t>
            </a:r>
          </a:p>
        </p:txBody>
      </p:sp>
      <p:sp>
        <p:nvSpPr>
          <p:cNvPr id="7" name="TextBox 6">
            <a:extLst>
              <a:ext uri="{FF2B5EF4-FFF2-40B4-BE49-F238E27FC236}">
                <a16:creationId xmlns:a16="http://schemas.microsoft.com/office/drawing/2014/main" id="{EA0FA6D6-DA97-508E-706B-E9B62C9D2309}"/>
              </a:ext>
            </a:extLst>
          </p:cNvPr>
          <p:cNvSpPr txBox="1"/>
          <p:nvPr/>
        </p:nvSpPr>
        <p:spPr>
          <a:xfrm>
            <a:off x="446287" y="1372956"/>
            <a:ext cx="8128000" cy="3139321"/>
          </a:xfrm>
          <a:prstGeom prst="rect">
            <a:avLst/>
          </a:prstGeom>
          <a:noFill/>
        </p:spPr>
        <p:txBody>
          <a:bodyPr wrap="square">
            <a:spAutoFit/>
          </a:bodyPr>
          <a:lstStyle/>
          <a:p>
            <a:pPr marL="342900" indent="-342900" algn="just">
              <a:buFont typeface="Wingdings" pitchFamily="2" charset="2"/>
              <a:buChar char="ü"/>
            </a:pPr>
            <a:r>
              <a:rPr lang="el-GR" sz="2200" dirty="0">
                <a:solidFill>
                  <a:schemeClr val="accent2">
                    <a:lumMod val="75000"/>
                  </a:schemeClr>
                </a:solidFill>
                <a:cs typeface="Calibri" panose="020F0502020204030204" pitchFamily="34" charset="0"/>
              </a:rPr>
              <a:t>Αλληλούχηση Νέας Γενιάς - </a:t>
            </a:r>
            <a:r>
              <a:rPr lang="en-US" sz="2200" dirty="0">
                <a:solidFill>
                  <a:schemeClr val="accent2">
                    <a:lumMod val="75000"/>
                  </a:schemeClr>
                </a:solidFill>
                <a:cs typeface="Calibri" panose="020F0502020204030204" pitchFamily="34" charset="0"/>
              </a:rPr>
              <a:t>NGS </a:t>
            </a:r>
            <a:r>
              <a:rPr lang="el-GR" sz="2200" dirty="0">
                <a:solidFill>
                  <a:schemeClr val="accent2">
                    <a:lumMod val="75000"/>
                  </a:schemeClr>
                </a:solidFill>
                <a:cs typeface="Calibri" panose="020F0502020204030204" pitchFamily="34" charset="0"/>
              </a:rPr>
              <a:t>και </a:t>
            </a:r>
            <a:r>
              <a:rPr lang="en" sz="2200" dirty="0">
                <a:solidFill>
                  <a:schemeClr val="accent2">
                    <a:lumMod val="75000"/>
                  </a:schemeClr>
                </a:solidFill>
                <a:cs typeface="Calibri" panose="020F0502020204030204" pitchFamily="34" charset="0"/>
              </a:rPr>
              <a:t>Omics: </a:t>
            </a:r>
            <a:r>
              <a:rPr lang="el-GR" sz="2200" dirty="0">
                <a:solidFill>
                  <a:srgbClr val="002060"/>
                </a:solidFill>
                <a:cs typeface="Calibri" panose="020F0502020204030204" pitchFamily="34" charset="0"/>
              </a:rPr>
              <a:t>κατανόηση των μοριακών μηχανισμών που διέπουν σημαντικά αγρονομικά χαρακτηριστικά.</a:t>
            </a:r>
            <a:r>
              <a:rPr lang="en-US" sz="2200" dirty="0">
                <a:solidFill>
                  <a:srgbClr val="002060"/>
                </a:solidFill>
                <a:cs typeface="Calibri" panose="020F0502020204030204" pitchFamily="34" charset="0"/>
              </a:rPr>
              <a:t> </a:t>
            </a:r>
            <a:r>
              <a:rPr lang="el-GR" sz="2200" dirty="0">
                <a:solidFill>
                  <a:srgbClr val="002060"/>
                </a:solidFill>
                <a:cs typeface="Calibri" panose="020F0502020204030204" pitchFamily="34" charset="0"/>
              </a:rPr>
              <a:t>Μοριακοί δείκτες, ανάκτηση δεδομένων σε διάφορα βιολογικά επίπεδα.  </a:t>
            </a:r>
            <a:endParaRPr lang="en-US" sz="2200" dirty="0">
              <a:solidFill>
                <a:srgbClr val="002060"/>
              </a:solidFill>
              <a:cs typeface="Calibri" panose="020F0502020204030204" pitchFamily="34" charset="0"/>
            </a:endParaRPr>
          </a:p>
          <a:p>
            <a:pPr algn="just"/>
            <a:endParaRPr lang="en-US" sz="2200" dirty="0">
              <a:solidFill>
                <a:srgbClr val="002060"/>
              </a:solidFill>
              <a:cs typeface="Calibri" panose="020F0502020204030204" pitchFamily="34" charset="0"/>
            </a:endParaRPr>
          </a:p>
          <a:p>
            <a:pPr marL="342900" indent="-342900" algn="just">
              <a:buFont typeface="Wingdings" pitchFamily="2" charset="2"/>
              <a:buChar char="ü"/>
            </a:pPr>
            <a:r>
              <a:rPr lang="el-GR" sz="2200" dirty="0">
                <a:solidFill>
                  <a:schemeClr val="accent2">
                    <a:lumMod val="75000"/>
                  </a:schemeClr>
                </a:solidFill>
                <a:cs typeface="Calibri" panose="020F0502020204030204" pitchFamily="34" charset="0"/>
              </a:rPr>
              <a:t>Συσχέτιση πλήρους </a:t>
            </a:r>
            <a:r>
              <a:rPr lang="el-GR" sz="2200" dirty="0" err="1">
                <a:solidFill>
                  <a:schemeClr val="accent2">
                    <a:lumMod val="75000"/>
                  </a:schemeClr>
                </a:solidFill>
                <a:cs typeface="Calibri" panose="020F0502020204030204" pitchFamily="34" charset="0"/>
              </a:rPr>
              <a:t>γονιδιώματος</a:t>
            </a:r>
            <a:r>
              <a:rPr lang="el-GR" sz="2200" dirty="0">
                <a:solidFill>
                  <a:schemeClr val="accent2">
                    <a:lumMod val="75000"/>
                  </a:schemeClr>
                </a:solidFill>
                <a:cs typeface="Calibri" panose="020F0502020204030204" pitchFamily="34" charset="0"/>
              </a:rPr>
              <a:t>: </a:t>
            </a:r>
            <a:r>
              <a:rPr lang="en-US" sz="2200" dirty="0">
                <a:solidFill>
                  <a:schemeClr val="accent2">
                    <a:lumMod val="75000"/>
                  </a:schemeClr>
                </a:solidFill>
                <a:cs typeface="Calibri" panose="020F0502020204030204" pitchFamily="34" charset="0"/>
              </a:rPr>
              <a:t>Genome wide association study (GWAS)</a:t>
            </a:r>
            <a:r>
              <a:rPr lang="el-GR" sz="2200" dirty="0">
                <a:solidFill>
                  <a:schemeClr val="accent2">
                    <a:lumMod val="75000"/>
                  </a:schemeClr>
                </a:solidFill>
                <a:cs typeface="Calibri" panose="020F0502020204030204" pitchFamily="34" charset="0"/>
              </a:rPr>
              <a:t>: </a:t>
            </a:r>
            <a:r>
              <a:rPr lang="el-GR" sz="2200" dirty="0">
                <a:solidFill>
                  <a:srgbClr val="002060"/>
                </a:solidFill>
                <a:cs typeface="Calibri" panose="020F0502020204030204" pitchFamily="34" charset="0"/>
              </a:rPr>
              <a:t>σάρωση </a:t>
            </a:r>
            <a:r>
              <a:rPr lang="el-GR" sz="2200" dirty="0" err="1">
                <a:solidFill>
                  <a:srgbClr val="002060"/>
                </a:solidFill>
                <a:cs typeface="Calibri" panose="020F0502020204030204" pitchFamily="34" charset="0"/>
              </a:rPr>
              <a:t>γονιδιωμάτων</a:t>
            </a:r>
            <a:r>
              <a:rPr lang="el-GR" sz="2200" dirty="0">
                <a:solidFill>
                  <a:srgbClr val="002060"/>
                </a:solidFill>
                <a:cs typeface="Calibri" panose="020F0502020204030204" pitchFamily="34" charset="0"/>
              </a:rPr>
              <a:t> και συσχέτιση με </a:t>
            </a:r>
            <a:r>
              <a:rPr lang="el-GR" sz="2200" dirty="0" err="1">
                <a:solidFill>
                  <a:srgbClr val="002060"/>
                </a:solidFill>
                <a:cs typeface="Calibri" panose="020F0502020204030204" pitchFamily="34" charset="0"/>
              </a:rPr>
              <a:t>φαινοτυπικά</a:t>
            </a:r>
            <a:r>
              <a:rPr lang="el-GR" sz="2200" dirty="0">
                <a:solidFill>
                  <a:srgbClr val="002060"/>
                </a:solidFill>
                <a:cs typeface="Calibri" panose="020F0502020204030204" pitchFamily="34" charset="0"/>
              </a:rPr>
              <a:t> γνωρίσματα. </a:t>
            </a:r>
            <a:r>
              <a:rPr lang="en-US" sz="2200" dirty="0">
                <a:solidFill>
                  <a:srgbClr val="002060"/>
                </a:solidFill>
                <a:cs typeface="Calibri" panose="020F0502020204030204" pitchFamily="34" charset="0"/>
              </a:rPr>
              <a:t> </a:t>
            </a:r>
          </a:p>
          <a:p>
            <a:pPr algn="just"/>
            <a:endParaRPr lang="en" sz="2200" dirty="0">
              <a:solidFill>
                <a:schemeClr val="accent2">
                  <a:lumMod val="75000"/>
                </a:schemeClr>
              </a:solidFill>
            </a:endParaRPr>
          </a:p>
        </p:txBody>
      </p:sp>
      <p:pic>
        <p:nvPicPr>
          <p:cNvPr id="4" name="Picture 2">
            <a:extLst>
              <a:ext uri="{FF2B5EF4-FFF2-40B4-BE49-F238E27FC236}">
                <a16:creationId xmlns:a16="http://schemas.microsoft.com/office/drawing/2014/main" id="{56E61955-97A7-8A24-BFDF-8D7D9452124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95067" y="4277260"/>
            <a:ext cx="4722951" cy="2536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935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DE1F1B-F309-5786-E26B-8663E12A0F46}"/>
              </a:ext>
            </a:extLst>
          </p:cNvPr>
          <p:cNvSpPr txBox="1"/>
          <p:nvPr/>
        </p:nvSpPr>
        <p:spPr>
          <a:xfrm>
            <a:off x="575596" y="769926"/>
            <a:ext cx="7948971" cy="2800767"/>
          </a:xfrm>
          <a:prstGeom prst="rect">
            <a:avLst/>
          </a:prstGeom>
          <a:noFill/>
        </p:spPr>
        <p:txBody>
          <a:bodyPr wrap="square">
            <a:spAutoFit/>
          </a:bodyPr>
          <a:lstStyle/>
          <a:p>
            <a:pPr marL="342900" indent="-342900" algn="just">
              <a:buFont typeface="Wingdings" pitchFamily="2" charset="2"/>
              <a:buChar char="ü"/>
            </a:pPr>
            <a:r>
              <a:rPr lang="el-GR" sz="2200" dirty="0">
                <a:solidFill>
                  <a:schemeClr val="accent2">
                    <a:lumMod val="75000"/>
                  </a:schemeClr>
                </a:solidFill>
              </a:rPr>
              <a:t>Γονιδιωματική Επιλογή: </a:t>
            </a:r>
            <a:r>
              <a:rPr lang="en" sz="2200" dirty="0">
                <a:solidFill>
                  <a:schemeClr val="accent2">
                    <a:lumMod val="75000"/>
                  </a:schemeClr>
                </a:solidFill>
              </a:rPr>
              <a:t>Genomic Selection (GS): </a:t>
            </a:r>
            <a:r>
              <a:rPr lang="el-GR" sz="2200" dirty="0">
                <a:solidFill>
                  <a:srgbClr val="002060"/>
                </a:solidFill>
              </a:rPr>
              <a:t>εκτίμηση </a:t>
            </a:r>
            <a:r>
              <a:rPr lang="el-GR" sz="2200" dirty="0" err="1">
                <a:solidFill>
                  <a:srgbClr val="002060"/>
                </a:solidFill>
              </a:rPr>
              <a:t>κληροδοτικών</a:t>
            </a:r>
            <a:r>
              <a:rPr lang="el-GR" sz="2200" dirty="0">
                <a:solidFill>
                  <a:srgbClr val="002060"/>
                </a:solidFill>
              </a:rPr>
              <a:t> τιμών και βελτιωτικής αξίας (</a:t>
            </a:r>
            <a:r>
              <a:rPr lang="en" sz="2200" dirty="0">
                <a:solidFill>
                  <a:srgbClr val="002060"/>
                </a:solidFill>
              </a:rPr>
              <a:t>Genomic Estimated Breeding Values, GEBVs)</a:t>
            </a:r>
            <a:r>
              <a:rPr lang="el-GR" sz="2200" dirty="0">
                <a:solidFill>
                  <a:srgbClr val="002060"/>
                </a:solidFill>
              </a:rPr>
              <a:t> με </a:t>
            </a:r>
            <a:r>
              <a:rPr lang="el-GR" sz="2200" dirty="0" err="1">
                <a:solidFill>
                  <a:srgbClr val="002060"/>
                </a:solidFill>
              </a:rPr>
              <a:t>γονιδιωματικούς</a:t>
            </a:r>
            <a:r>
              <a:rPr lang="el-GR" sz="2200" dirty="0">
                <a:solidFill>
                  <a:srgbClr val="002060"/>
                </a:solidFill>
              </a:rPr>
              <a:t> δείκτες.</a:t>
            </a:r>
          </a:p>
          <a:p>
            <a:pPr marL="342900" indent="-342900" algn="just">
              <a:buFont typeface="Wingdings" pitchFamily="2" charset="2"/>
              <a:buChar char="ü"/>
            </a:pPr>
            <a:endParaRPr lang="el-GR" sz="2200" dirty="0">
              <a:solidFill>
                <a:srgbClr val="002060"/>
              </a:solidFill>
            </a:endParaRPr>
          </a:p>
          <a:p>
            <a:pPr marL="342900" indent="-342900" algn="just">
              <a:buFont typeface="Wingdings" pitchFamily="2" charset="2"/>
              <a:buChar char="ü"/>
            </a:pPr>
            <a:r>
              <a:rPr lang="en-US" sz="2200" dirty="0">
                <a:solidFill>
                  <a:schemeClr val="accent2">
                    <a:lumMod val="75000"/>
                  </a:schemeClr>
                </a:solidFill>
              </a:rPr>
              <a:t>Speed Breeding:</a:t>
            </a:r>
            <a:r>
              <a:rPr lang="el-GR" sz="2200" dirty="0">
                <a:solidFill>
                  <a:schemeClr val="accent2">
                    <a:lumMod val="75000"/>
                  </a:schemeClr>
                </a:solidFill>
              </a:rPr>
              <a:t> </a:t>
            </a:r>
            <a:r>
              <a:rPr lang="el-GR" sz="2200" dirty="0">
                <a:solidFill>
                  <a:srgbClr val="002060"/>
                </a:solidFill>
              </a:rPr>
              <a:t>επιτάχυνση του αναπαραγωγικού κύκλου με παρατεταμένη </a:t>
            </a:r>
            <a:r>
              <a:rPr lang="el-GR" sz="2200" dirty="0" err="1">
                <a:solidFill>
                  <a:srgbClr val="002060"/>
                </a:solidFill>
              </a:rPr>
              <a:t>φωτοπερίοδο</a:t>
            </a:r>
            <a:r>
              <a:rPr lang="el-GR" sz="2200" dirty="0">
                <a:solidFill>
                  <a:srgbClr val="002060"/>
                </a:solidFill>
              </a:rPr>
              <a:t> (20-22</a:t>
            </a:r>
            <a:r>
              <a:rPr lang="en-US" sz="2200" dirty="0">
                <a:solidFill>
                  <a:srgbClr val="002060"/>
                </a:solidFill>
              </a:rPr>
              <a:t>h)</a:t>
            </a:r>
            <a:r>
              <a:rPr lang="el-GR" sz="2200" dirty="0">
                <a:solidFill>
                  <a:srgbClr val="002060"/>
                </a:solidFill>
              </a:rPr>
              <a:t> και ελεγχόμενες συνθήκες</a:t>
            </a:r>
            <a:r>
              <a:rPr lang="en-US" sz="2200" dirty="0">
                <a:solidFill>
                  <a:srgbClr val="002060"/>
                </a:solidFill>
              </a:rPr>
              <a:t> (</a:t>
            </a:r>
            <a:r>
              <a:rPr lang="el-GR" sz="2200" dirty="0">
                <a:solidFill>
                  <a:srgbClr val="002060"/>
                </a:solidFill>
              </a:rPr>
              <a:t>θερμοκρασία, υγρασία)  → </a:t>
            </a:r>
            <a:r>
              <a:rPr lang="el-GR" sz="2200" dirty="0" err="1">
                <a:solidFill>
                  <a:srgbClr val="002060"/>
                </a:solidFill>
              </a:rPr>
              <a:t>πολλαπλ</a:t>
            </a:r>
            <a:r>
              <a:rPr lang="en-US" sz="2200" dirty="0" err="1">
                <a:solidFill>
                  <a:srgbClr val="002060"/>
                </a:solidFill>
              </a:rPr>
              <a:t>έ</a:t>
            </a:r>
            <a:r>
              <a:rPr lang="el-GR" sz="2200" dirty="0">
                <a:solidFill>
                  <a:srgbClr val="002060"/>
                </a:solidFill>
              </a:rPr>
              <a:t>ς γενεές/έτος. </a:t>
            </a:r>
            <a:r>
              <a:rPr lang="en-US" sz="2200" dirty="0">
                <a:solidFill>
                  <a:srgbClr val="002060"/>
                </a:solidFill>
              </a:rPr>
              <a:t>High genetic gain // field testing required</a:t>
            </a:r>
          </a:p>
        </p:txBody>
      </p:sp>
      <p:pic>
        <p:nvPicPr>
          <p:cNvPr id="6" name="Picture 2" descr="An editable high resolution scientific image depicting Wheat Genomic Selection (GS)">
            <a:extLst>
              <a:ext uri="{FF2B5EF4-FFF2-40B4-BE49-F238E27FC236}">
                <a16:creationId xmlns:a16="http://schemas.microsoft.com/office/drawing/2014/main" id="{73D54167-6478-8236-ED9B-B978E5AC05C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2906" y="4518413"/>
            <a:ext cx="4699376" cy="225861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Speed Breeding is changing the Seed Industry » Courses We Offer Explore  the art and science of cultivating fruits, vegetables, ornamental plants  and sustainable landscapes">
            <a:extLst>
              <a:ext uri="{FF2B5EF4-FFF2-40B4-BE49-F238E27FC236}">
                <a16:creationId xmlns:a16="http://schemas.microsoft.com/office/drawing/2014/main" id="{B341DC8F-2E52-4FD7-D6D6-C07EC720DC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2282" y="4314814"/>
            <a:ext cx="4170052"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40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ED81CD-AC41-3D0E-82E4-A5070104B9D8}"/>
              </a:ext>
            </a:extLst>
          </p:cNvPr>
          <p:cNvSpPr txBox="1"/>
          <p:nvPr/>
        </p:nvSpPr>
        <p:spPr>
          <a:xfrm>
            <a:off x="571500" y="625237"/>
            <a:ext cx="8001000" cy="4832092"/>
          </a:xfrm>
          <a:prstGeom prst="rect">
            <a:avLst/>
          </a:prstGeom>
          <a:noFill/>
        </p:spPr>
        <p:txBody>
          <a:bodyPr wrap="square">
            <a:spAutoFit/>
          </a:bodyPr>
          <a:lstStyle/>
          <a:p>
            <a:pPr algn="just"/>
            <a:r>
              <a:rPr lang="en-US" sz="2600" b="1" dirty="0">
                <a:solidFill>
                  <a:schemeClr val="accent6">
                    <a:lumMod val="75000"/>
                  </a:schemeClr>
                </a:solidFill>
                <a:latin typeface="Calibri" panose="020F0502020204030204" pitchFamily="34" charset="0"/>
                <a:cs typeface="Calibri" panose="020F0502020204030204" pitchFamily="34" charset="0"/>
              </a:rPr>
              <a:t>New Genomic Techniques in Plant breeding</a:t>
            </a:r>
          </a:p>
          <a:p>
            <a:pPr marL="285750" indent="-285750" algn="just">
              <a:buFont typeface="Wingdings" pitchFamily="2" charset="2"/>
              <a:buChar char="§"/>
            </a:pPr>
            <a:endParaRPr lang="en-US" b="1" dirty="0">
              <a:solidFill>
                <a:schemeClr val="accent6">
                  <a:lumMod val="75000"/>
                </a:schemeClr>
              </a:solidFill>
              <a:latin typeface="Calibri" panose="020F0502020204030204" pitchFamily="34" charset="0"/>
              <a:cs typeface="Calibri" panose="020F0502020204030204" pitchFamily="34" charset="0"/>
            </a:endParaRPr>
          </a:p>
          <a:p>
            <a:pPr marL="342900" indent="-342900" algn="just">
              <a:buFont typeface="Wingdings" pitchFamily="2" charset="2"/>
              <a:buChar char="ü"/>
            </a:pPr>
            <a:r>
              <a:rPr lang="en" sz="2200" dirty="0">
                <a:solidFill>
                  <a:schemeClr val="accent2">
                    <a:lumMod val="75000"/>
                  </a:schemeClr>
                </a:solidFill>
              </a:rPr>
              <a:t>Genome editing: CRISPR-Cas, Zinc Finger Nuclease (ZFN), Transcription activator-like effector nuclease (TALEN) </a:t>
            </a:r>
            <a:endParaRPr lang="en" sz="2200" dirty="0"/>
          </a:p>
          <a:p>
            <a:pPr marL="342900" indent="-342900" algn="just">
              <a:buFont typeface="Wingdings" pitchFamily="2" charset="2"/>
              <a:buChar char="ü"/>
            </a:pPr>
            <a:r>
              <a:rPr lang="en" sz="2200" dirty="0">
                <a:solidFill>
                  <a:srgbClr val="002060"/>
                </a:solidFill>
              </a:rPr>
              <a:t>Targeted mutagenesis</a:t>
            </a:r>
          </a:p>
          <a:p>
            <a:pPr marL="342900" indent="-342900" algn="just">
              <a:buFont typeface="Wingdings" pitchFamily="2" charset="2"/>
              <a:buChar char="ü"/>
            </a:pPr>
            <a:r>
              <a:rPr lang="en" sz="2200" dirty="0">
                <a:solidFill>
                  <a:srgbClr val="002060"/>
                </a:solidFill>
              </a:rPr>
              <a:t>RNA-dependent DNA methylation (</a:t>
            </a:r>
            <a:r>
              <a:rPr lang="en" sz="2200" dirty="0" err="1">
                <a:solidFill>
                  <a:srgbClr val="002060"/>
                </a:solidFill>
              </a:rPr>
              <a:t>RdDM</a:t>
            </a:r>
            <a:r>
              <a:rPr lang="en" sz="2200" dirty="0">
                <a:solidFill>
                  <a:srgbClr val="002060"/>
                </a:solidFill>
              </a:rPr>
              <a:t>)</a:t>
            </a:r>
          </a:p>
          <a:p>
            <a:pPr marL="342900" indent="-342900" algn="just">
              <a:buFont typeface="Wingdings" pitchFamily="2" charset="2"/>
              <a:buChar char="ü"/>
            </a:pPr>
            <a:r>
              <a:rPr lang="en" sz="2200" dirty="0" err="1">
                <a:solidFill>
                  <a:schemeClr val="accent2">
                    <a:lumMod val="75000"/>
                  </a:schemeClr>
                </a:solidFill>
              </a:rPr>
              <a:t>Cisgenesis</a:t>
            </a:r>
            <a:r>
              <a:rPr lang="en" sz="2200" dirty="0">
                <a:solidFill>
                  <a:schemeClr val="accent2">
                    <a:lumMod val="75000"/>
                  </a:schemeClr>
                </a:solidFill>
              </a:rPr>
              <a:t> / </a:t>
            </a:r>
            <a:r>
              <a:rPr lang="en" sz="2200" dirty="0" err="1">
                <a:solidFill>
                  <a:schemeClr val="accent2">
                    <a:lumMod val="75000"/>
                  </a:schemeClr>
                </a:solidFill>
              </a:rPr>
              <a:t>Intragenesis</a:t>
            </a:r>
            <a:endParaRPr lang="el-GR" sz="2200" dirty="0">
              <a:solidFill>
                <a:schemeClr val="accent2">
                  <a:lumMod val="75000"/>
                </a:schemeClr>
              </a:solidFill>
            </a:endParaRPr>
          </a:p>
          <a:p>
            <a:pPr marL="342900" indent="-342900" algn="just">
              <a:buFont typeface="Wingdings" pitchFamily="2" charset="2"/>
              <a:buChar char="ü"/>
            </a:pPr>
            <a:r>
              <a:rPr lang="en" sz="2200" dirty="0">
                <a:solidFill>
                  <a:schemeClr val="accent2">
                    <a:lumMod val="75000"/>
                  </a:schemeClr>
                </a:solidFill>
              </a:rPr>
              <a:t>Epigenome editing: </a:t>
            </a:r>
            <a:r>
              <a:rPr lang="el-GR" sz="2200" dirty="0">
                <a:solidFill>
                  <a:srgbClr val="002060"/>
                </a:solidFill>
              </a:rPr>
              <a:t>τοπική, </a:t>
            </a:r>
            <a:r>
              <a:rPr lang="el-GR" sz="2200" dirty="0" err="1">
                <a:solidFill>
                  <a:srgbClr val="002060"/>
                </a:solidFill>
              </a:rPr>
              <a:t>στοχευμένη</a:t>
            </a:r>
            <a:r>
              <a:rPr lang="el-GR" sz="2200" dirty="0">
                <a:solidFill>
                  <a:srgbClr val="002060"/>
                </a:solidFill>
              </a:rPr>
              <a:t> αλλαγή της </a:t>
            </a:r>
            <a:r>
              <a:rPr lang="el-GR" sz="2200" dirty="0" err="1">
                <a:solidFill>
                  <a:srgbClr val="002060"/>
                </a:solidFill>
              </a:rPr>
              <a:t>επιγενετικής</a:t>
            </a:r>
            <a:r>
              <a:rPr lang="el-GR" sz="2200" dirty="0">
                <a:solidFill>
                  <a:srgbClr val="002060"/>
                </a:solidFill>
              </a:rPr>
              <a:t> κατάστασης, δημιουργία σταθερών </a:t>
            </a:r>
            <a:r>
              <a:rPr lang="el-GR" sz="2200" dirty="0" err="1">
                <a:solidFill>
                  <a:srgbClr val="002060"/>
                </a:solidFill>
              </a:rPr>
              <a:t>επιγενετικών</a:t>
            </a:r>
            <a:r>
              <a:rPr lang="el-GR" sz="2200" dirty="0">
                <a:solidFill>
                  <a:srgbClr val="002060"/>
                </a:solidFill>
              </a:rPr>
              <a:t> ποικιλιών</a:t>
            </a:r>
          </a:p>
          <a:p>
            <a:pPr marL="342900" indent="-342900" algn="just">
              <a:buFont typeface="Wingdings" pitchFamily="2" charset="2"/>
              <a:buChar char="ü"/>
            </a:pPr>
            <a:r>
              <a:rPr lang="en" sz="2200" dirty="0">
                <a:solidFill>
                  <a:schemeClr val="accent2">
                    <a:lumMod val="75000"/>
                  </a:schemeClr>
                </a:solidFill>
              </a:rPr>
              <a:t>RNA editing</a:t>
            </a:r>
          </a:p>
          <a:p>
            <a:pPr marL="342900" indent="-342900" algn="just">
              <a:buFont typeface="Wingdings" pitchFamily="2" charset="2"/>
              <a:buChar char="ü"/>
            </a:pPr>
            <a:r>
              <a:rPr lang="en" sz="2200" dirty="0">
                <a:solidFill>
                  <a:schemeClr val="accent2">
                    <a:lumMod val="75000"/>
                  </a:schemeClr>
                </a:solidFill>
              </a:rPr>
              <a:t>Reverse breeding: </a:t>
            </a:r>
            <a:r>
              <a:rPr lang="el-GR" sz="2200" dirty="0">
                <a:solidFill>
                  <a:srgbClr val="002060"/>
                </a:solidFill>
              </a:rPr>
              <a:t>Καταστολή του μειωτικού </a:t>
            </a:r>
            <a:r>
              <a:rPr lang="el-GR" sz="2200" dirty="0" err="1">
                <a:solidFill>
                  <a:srgbClr val="002060"/>
                </a:solidFill>
              </a:rPr>
              <a:t>ανασυνδιασμού</a:t>
            </a:r>
            <a:r>
              <a:rPr lang="el-GR" sz="2200" dirty="0">
                <a:solidFill>
                  <a:srgbClr val="002060"/>
                </a:solidFill>
              </a:rPr>
              <a:t>, παραγωγή μη-</a:t>
            </a:r>
            <a:r>
              <a:rPr lang="el-GR" sz="2200" dirty="0" err="1">
                <a:solidFill>
                  <a:srgbClr val="002060"/>
                </a:solidFill>
              </a:rPr>
              <a:t>ανασυνδυασμένων</a:t>
            </a:r>
            <a:r>
              <a:rPr lang="el-GR" sz="2200" dirty="0">
                <a:solidFill>
                  <a:srgbClr val="002060"/>
                </a:solidFill>
              </a:rPr>
              <a:t> γαμετών, δημιουργία </a:t>
            </a:r>
            <a:r>
              <a:rPr lang="en" sz="2200" dirty="0">
                <a:solidFill>
                  <a:srgbClr val="002060"/>
                </a:solidFill>
              </a:rPr>
              <a:t>DH lines, </a:t>
            </a:r>
            <a:r>
              <a:rPr lang="el-GR" sz="2200" dirty="0">
                <a:solidFill>
                  <a:srgbClr val="002060"/>
                </a:solidFill>
              </a:rPr>
              <a:t>ανάκτηση των δύο αρχικών γονικών γραμμών</a:t>
            </a:r>
          </a:p>
          <a:p>
            <a:pPr algn="just"/>
            <a:endParaRPr lang="el-GR" sz="2200" b="1" dirty="0">
              <a:solidFill>
                <a:schemeClr val="accent3">
                  <a:lumMod val="50000"/>
                </a:schemeClr>
              </a:solidFill>
            </a:endParaRPr>
          </a:p>
        </p:txBody>
      </p:sp>
    </p:spTree>
    <p:extLst>
      <p:ext uri="{BB962C8B-B14F-4D97-AF65-F5344CB8AC3E}">
        <p14:creationId xmlns:p14="http://schemas.microsoft.com/office/powerpoint/2010/main" val="232080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C4D95-6FE8-59EB-F202-F66AA2D884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B9692CE-AEB2-A81A-850B-B0795D43335D}"/>
              </a:ext>
            </a:extLst>
          </p:cNvPr>
          <p:cNvSpPr txBox="1"/>
          <p:nvPr/>
        </p:nvSpPr>
        <p:spPr>
          <a:xfrm>
            <a:off x="596900" y="458548"/>
            <a:ext cx="7950200" cy="523220"/>
          </a:xfrm>
          <a:prstGeom prst="rect">
            <a:avLst/>
          </a:prstGeom>
          <a:noFill/>
        </p:spPr>
        <p:txBody>
          <a:bodyPr wrap="square">
            <a:spAutoFit/>
          </a:bodyPr>
          <a:lstStyle/>
          <a:p>
            <a:pPr algn="just"/>
            <a:r>
              <a:rPr lang="el-GR" sz="2800" dirty="0">
                <a:solidFill>
                  <a:schemeClr val="accent2">
                    <a:lumMod val="75000"/>
                  </a:schemeClr>
                </a:solidFill>
                <a:latin typeface="Calibri" panose="020F0502020204030204" pitchFamily="34" charset="0"/>
                <a:cs typeface="Calibri" panose="020F0502020204030204" pitchFamily="34" charset="0"/>
              </a:rPr>
              <a:t>Τεχνητή Νοημοσύνη (</a:t>
            </a:r>
            <a:r>
              <a:rPr lang="en" sz="2800" dirty="0">
                <a:solidFill>
                  <a:schemeClr val="accent2">
                    <a:lumMod val="75000"/>
                  </a:schemeClr>
                </a:solidFill>
                <a:latin typeface="Calibri" panose="020F0502020204030204" pitchFamily="34" charset="0"/>
                <a:cs typeface="Calibri" panose="020F0502020204030204" pitchFamily="34" charset="0"/>
              </a:rPr>
              <a:t>AI) </a:t>
            </a:r>
            <a:r>
              <a:rPr lang="el-GR" sz="2800" dirty="0">
                <a:solidFill>
                  <a:schemeClr val="accent2">
                    <a:lumMod val="75000"/>
                  </a:schemeClr>
                </a:solidFill>
                <a:latin typeface="Calibri" panose="020F0502020204030204" pitchFamily="34" charset="0"/>
                <a:cs typeface="Calibri" panose="020F0502020204030204" pitchFamily="34" charset="0"/>
              </a:rPr>
              <a:t>και Μηχανική Μάθηση (ΜL</a:t>
            </a:r>
            <a:r>
              <a:rPr lang="en-US" sz="2800" dirty="0">
                <a:solidFill>
                  <a:schemeClr val="accent2">
                    <a:lumMod val="75000"/>
                  </a:schemeClr>
                </a:solidFill>
                <a:latin typeface="Calibri" panose="020F0502020204030204" pitchFamily="34" charset="0"/>
                <a:cs typeface="Calibri" panose="020F0502020204030204" pitchFamily="34" charset="0"/>
              </a:rPr>
              <a:t>)</a:t>
            </a:r>
            <a:endParaRPr lang="el-GR" sz="2800" dirty="0">
              <a:solidFill>
                <a:schemeClr val="accent2">
                  <a:lumMod val="75000"/>
                </a:schemeClr>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F46082A-7DB8-5F0C-7C31-F153796D5DA6}"/>
              </a:ext>
            </a:extLst>
          </p:cNvPr>
          <p:cNvSpPr txBox="1"/>
          <p:nvPr/>
        </p:nvSpPr>
        <p:spPr>
          <a:xfrm>
            <a:off x="493660" y="1296358"/>
            <a:ext cx="7950199" cy="3108543"/>
          </a:xfrm>
          <a:prstGeom prst="rect">
            <a:avLst/>
          </a:prstGeom>
          <a:noFill/>
        </p:spPr>
        <p:txBody>
          <a:bodyPr wrap="square">
            <a:spAutoFit/>
          </a:bodyPr>
          <a:lstStyle/>
          <a:p>
            <a:pPr marL="342900" indent="-342900" algn="just">
              <a:buFontTx/>
              <a:buChar char="-"/>
            </a:pPr>
            <a:r>
              <a:rPr lang="el-GR" sz="2200" dirty="0">
                <a:solidFill>
                  <a:srgbClr val="002060"/>
                </a:solidFill>
                <a:cs typeface="Calibri" panose="020F0502020204030204" pitchFamily="34" charset="0"/>
              </a:rPr>
              <a:t>Ανάλυση μεγάλων συνόλων δεδομένων </a:t>
            </a:r>
            <a:r>
              <a:rPr lang="el-GR" sz="2200" b="1" dirty="0">
                <a:solidFill>
                  <a:schemeClr val="accent6">
                    <a:lumMod val="50000"/>
                  </a:schemeClr>
                </a:solidFill>
                <a:cs typeface="Calibri" panose="020F0502020204030204" pitchFamily="34" charset="0"/>
              </a:rPr>
              <a:t>(</a:t>
            </a:r>
            <a:r>
              <a:rPr lang="en" sz="2200" b="1" dirty="0">
                <a:solidFill>
                  <a:schemeClr val="accent6">
                    <a:lumMod val="50000"/>
                  </a:schemeClr>
                </a:solidFill>
                <a:cs typeface="Calibri" panose="020F0502020204030204" pitchFamily="34" charset="0"/>
              </a:rPr>
              <a:t>Big Data) </a:t>
            </a:r>
            <a:r>
              <a:rPr lang="el-GR" sz="2200" dirty="0">
                <a:solidFill>
                  <a:srgbClr val="002060"/>
                </a:solidFill>
              </a:rPr>
              <a:t>που παράγονται από </a:t>
            </a:r>
            <a:r>
              <a:rPr lang="el-GR" sz="2200" dirty="0" err="1">
                <a:solidFill>
                  <a:srgbClr val="002060"/>
                </a:solidFill>
              </a:rPr>
              <a:t>ομικές</a:t>
            </a:r>
            <a:r>
              <a:rPr lang="el-GR" sz="2200" dirty="0">
                <a:solidFill>
                  <a:srgbClr val="002060"/>
                </a:solidFill>
              </a:rPr>
              <a:t> τεχνολογίες, αισθητήρες, δορυφορικές εικόνες και συστήματα </a:t>
            </a:r>
            <a:r>
              <a:rPr lang="en" sz="2200" dirty="0">
                <a:solidFill>
                  <a:srgbClr val="002060"/>
                </a:solidFill>
              </a:rPr>
              <a:t>high-throughput phenotyping</a:t>
            </a:r>
            <a:r>
              <a:rPr lang="el-GR" sz="2200" dirty="0">
                <a:solidFill>
                  <a:srgbClr val="002060"/>
                </a:solidFill>
              </a:rPr>
              <a:t> - </a:t>
            </a:r>
            <a:r>
              <a:rPr lang="en-US" sz="2200" dirty="0">
                <a:solidFill>
                  <a:srgbClr val="002060"/>
                </a:solidFill>
              </a:rPr>
              <a:t>Phenomics</a:t>
            </a:r>
            <a:r>
              <a:rPr lang="en" sz="2200" dirty="0">
                <a:solidFill>
                  <a:srgbClr val="002060"/>
                </a:solidFill>
              </a:rPr>
              <a:t>.</a:t>
            </a:r>
            <a:endParaRPr lang="en" sz="2200" b="1" dirty="0">
              <a:solidFill>
                <a:srgbClr val="002060"/>
              </a:solidFill>
              <a:cs typeface="Calibri" panose="020F0502020204030204" pitchFamily="34" charset="0"/>
            </a:endParaRPr>
          </a:p>
          <a:p>
            <a:pPr marL="342900" indent="-342900" algn="just">
              <a:buFontTx/>
              <a:buChar char="-"/>
            </a:pPr>
            <a:endParaRPr lang="el-GR" sz="2000" b="1" dirty="0">
              <a:solidFill>
                <a:schemeClr val="accent6">
                  <a:lumMod val="50000"/>
                </a:schemeClr>
              </a:solidFill>
              <a:cs typeface="Calibri" panose="020F0502020204030204" pitchFamily="34" charset="0"/>
            </a:endParaRPr>
          </a:p>
          <a:p>
            <a:pPr marL="342900" indent="-342900" algn="just">
              <a:buFontTx/>
              <a:buChar char="-"/>
            </a:pPr>
            <a:r>
              <a:rPr lang="el-GR" sz="2200" dirty="0">
                <a:solidFill>
                  <a:srgbClr val="002060"/>
                </a:solidFill>
                <a:latin typeface="Calibri" panose="020F0502020204030204" pitchFamily="34" charset="0"/>
                <a:cs typeface="Calibri" panose="020F0502020204030204" pitchFamily="34" charset="0"/>
              </a:rPr>
              <a:t>Ανάπτυξη προβλεπτικών μοντέλα απόδοσης και επιτάχυνσης επιλογής </a:t>
            </a:r>
            <a:r>
              <a:rPr lang="en-US" sz="2200" dirty="0">
                <a:solidFill>
                  <a:srgbClr val="C00000"/>
                </a:solidFill>
                <a:latin typeface="Calibri" panose="020F0502020204030204" pitchFamily="34" charset="0"/>
                <a:cs typeface="Calibri" panose="020F0502020204030204" pitchFamily="34" charset="0"/>
              </a:rPr>
              <a:t>(decision making) </a:t>
            </a:r>
            <a:r>
              <a:rPr lang="el-GR" sz="2200" dirty="0">
                <a:solidFill>
                  <a:srgbClr val="002060"/>
                </a:solidFill>
                <a:latin typeface="Calibri" panose="020F0502020204030204" pitchFamily="34" charset="0"/>
                <a:cs typeface="Calibri" panose="020F0502020204030204" pitchFamily="34" charset="0"/>
              </a:rPr>
              <a:t>για επίτευξη </a:t>
            </a:r>
            <a:r>
              <a:rPr lang="el-GR" sz="2200" dirty="0" err="1">
                <a:solidFill>
                  <a:srgbClr val="002060"/>
                </a:solidFill>
                <a:latin typeface="Calibri" panose="020F0502020204030204" pitchFamily="34" charset="0"/>
                <a:cs typeface="Calibri" panose="020F0502020204030204" pitchFamily="34" charset="0"/>
              </a:rPr>
              <a:t>βελτιστοπο</a:t>
            </a:r>
            <a:r>
              <a:rPr lang="en-US" sz="2200" dirty="0" err="1">
                <a:solidFill>
                  <a:srgbClr val="002060"/>
                </a:solidFill>
                <a:latin typeface="Calibri" panose="020F0502020204030204" pitchFamily="34" charset="0"/>
                <a:cs typeface="Calibri" panose="020F0502020204030204" pitchFamily="34" charset="0"/>
              </a:rPr>
              <a:t>ί</a:t>
            </a:r>
            <a:r>
              <a:rPr lang="el-GR" sz="2200" dirty="0" err="1">
                <a:solidFill>
                  <a:srgbClr val="002060"/>
                </a:solidFill>
                <a:latin typeface="Calibri" panose="020F0502020204030204" pitchFamily="34" charset="0"/>
                <a:cs typeface="Calibri" panose="020F0502020204030204" pitchFamily="34" charset="0"/>
              </a:rPr>
              <a:t>ησης</a:t>
            </a:r>
            <a:r>
              <a:rPr lang="el-GR" sz="2200" dirty="0">
                <a:solidFill>
                  <a:srgbClr val="002060"/>
                </a:solidFill>
                <a:latin typeface="Calibri" panose="020F0502020204030204" pitchFamily="34" charset="0"/>
                <a:cs typeface="Calibri" panose="020F0502020204030204" pitchFamily="34" charset="0"/>
              </a:rPr>
              <a:t> πχ </a:t>
            </a:r>
            <a:r>
              <a:rPr lang="en-US" sz="2200" dirty="0">
                <a:solidFill>
                  <a:srgbClr val="002060"/>
                </a:solidFill>
                <a:latin typeface="Calibri" panose="020F0502020204030204" pitchFamily="34" charset="0"/>
                <a:cs typeface="Calibri" panose="020F0502020204030204" pitchFamily="34" charset="0"/>
              </a:rPr>
              <a:t>genomic selection.</a:t>
            </a:r>
          </a:p>
          <a:p>
            <a:pPr marL="342900" indent="-342900" algn="just">
              <a:buFontTx/>
              <a:buChar char="-"/>
            </a:pPr>
            <a:endParaRPr lang="el-GR" sz="2200"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EE233341-F272-A80E-A015-487F4FFB7DAC}"/>
              </a:ext>
            </a:extLst>
          </p:cNvPr>
          <p:cNvPicPr>
            <a:picLocks noChangeAspect="1"/>
          </p:cNvPicPr>
          <p:nvPr/>
        </p:nvPicPr>
        <p:blipFill>
          <a:blip r:embed="rId3"/>
          <a:srcRect b="24623"/>
          <a:stretch/>
        </p:blipFill>
        <p:spPr>
          <a:xfrm>
            <a:off x="67896" y="4066347"/>
            <a:ext cx="5324652" cy="2608830"/>
          </a:xfrm>
          <a:prstGeom prst="rect">
            <a:avLst/>
          </a:prstGeom>
        </p:spPr>
      </p:pic>
      <p:pic>
        <p:nvPicPr>
          <p:cNvPr id="8" name="Picture 2" descr="Scheme of an innovative Decision Support System (DSS) for plant disease...  | Download Scientific Diagram">
            <a:extLst>
              <a:ext uri="{FF2B5EF4-FFF2-40B4-BE49-F238E27FC236}">
                <a16:creationId xmlns:a16="http://schemas.microsoft.com/office/drawing/2014/main" id="{9D99316D-7A17-7C5C-5C7B-9576833C025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2548" y="4066347"/>
            <a:ext cx="3257792" cy="2608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985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B070-4A13-3A18-0062-05A112D17FC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92DFA0A-94F5-1AFD-0EEB-33E73A6EA945}"/>
              </a:ext>
            </a:extLst>
          </p:cNvPr>
          <p:cNvSpPr>
            <a:spLocks noGrp="1"/>
          </p:cNvSpPr>
          <p:nvPr>
            <p:ph type="title"/>
          </p:nvPr>
        </p:nvSpPr>
        <p:spPr>
          <a:xfrm>
            <a:off x="631888" y="518177"/>
            <a:ext cx="6644191" cy="504057"/>
          </a:xfrm>
        </p:spPr>
        <p:txBody>
          <a:bodyPr/>
          <a:lstStyle/>
          <a:p>
            <a:r>
              <a:rPr lang="el-GR" sz="3000" dirty="0">
                <a:solidFill>
                  <a:srgbClr val="C00000"/>
                </a:solidFill>
                <a:latin typeface="Calibri" panose="020F0502020204030204" pitchFamily="34" charset="0"/>
                <a:cs typeface="Calibri" panose="020F0502020204030204" pitchFamily="34" charset="0"/>
              </a:rPr>
              <a:t>Γενετική Βελτίωση Φυτών</a:t>
            </a:r>
            <a:endParaRPr lang="pt-PT" sz="3000" dirty="0">
              <a:solidFill>
                <a:srgbClr val="C00000"/>
              </a:solidFill>
              <a:latin typeface="Corbel" panose="020B0503020204020204" pitchFamily="34" charset="0"/>
            </a:endParaRPr>
          </a:p>
        </p:txBody>
      </p:sp>
      <p:sp>
        <p:nvSpPr>
          <p:cNvPr id="4" name="CaixaDeTexto 3">
            <a:extLst>
              <a:ext uri="{FF2B5EF4-FFF2-40B4-BE49-F238E27FC236}">
                <a16:creationId xmlns:a16="http://schemas.microsoft.com/office/drawing/2014/main" id="{AF4DCE88-0139-D470-7877-618199571DFD}"/>
              </a:ext>
            </a:extLst>
          </p:cNvPr>
          <p:cNvSpPr txBox="1"/>
          <p:nvPr/>
        </p:nvSpPr>
        <p:spPr>
          <a:xfrm>
            <a:off x="733274" y="1206159"/>
            <a:ext cx="7677451" cy="2800767"/>
          </a:xfrm>
          <a:prstGeom prst="rect">
            <a:avLst/>
          </a:prstGeom>
          <a:pattFill prst="dkUpDiag">
            <a:fgClr>
              <a:schemeClr val="accent3">
                <a:lumMod val="20000"/>
                <a:lumOff val="80000"/>
              </a:schemeClr>
            </a:fgClr>
            <a:bgClr>
              <a:schemeClr val="bg1"/>
            </a:bgClr>
          </a:pattFill>
        </p:spPr>
        <p:style>
          <a:lnRef idx="0">
            <a:schemeClr val="accent5"/>
          </a:lnRef>
          <a:fillRef idx="3">
            <a:schemeClr val="accent5"/>
          </a:fillRef>
          <a:effectRef idx="3">
            <a:schemeClr val="accent5"/>
          </a:effectRef>
          <a:fontRef idx="minor">
            <a:schemeClr val="lt1"/>
          </a:fontRef>
        </p:style>
        <p:txBody>
          <a:bodyPr wrap="square" rtlCol="0">
            <a:spAutoFit/>
          </a:bodyPr>
          <a:lstStyle/>
          <a:p>
            <a:pPr marL="342900" indent="-342900" algn="just">
              <a:buFont typeface="Wingdings" pitchFamily="2" charset="2"/>
              <a:buChar char="§"/>
            </a:pPr>
            <a:r>
              <a:rPr lang="el-GR" sz="2200" dirty="0">
                <a:solidFill>
                  <a:schemeClr val="accent3">
                    <a:lumMod val="50000"/>
                  </a:schemeClr>
                </a:solidFill>
                <a:latin typeface="Calibri" panose="020F0502020204030204" pitchFamily="34" charset="0"/>
                <a:cs typeface="Calibri" panose="020F0502020204030204" pitchFamily="34" charset="0"/>
              </a:rPr>
              <a:t>η βελτίωση φυτών συχνά περιγράφεται ως </a:t>
            </a:r>
            <a:r>
              <a:rPr lang="el-GR" sz="2200" dirty="0">
                <a:solidFill>
                  <a:srgbClr val="7030A0"/>
                </a:solidFill>
                <a:latin typeface="Calibri" panose="020F0502020204030204" pitchFamily="34" charset="0"/>
                <a:cs typeface="Calibri" panose="020F0502020204030204" pitchFamily="34" charset="0"/>
              </a:rPr>
              <a:t>«εξέλιξη των φυτών καθοδηγούμενη από τον άνθρωπο».</a:t>
            </a:r>
          </a:p>
          <a:p>
            <a:pPr marL="342900" indent="-342900" algn="just">
              <a:buFont typeface="Wingdings" pitchFamily="2" charset="2"/>
              <a:buChar char="§"/>
            </a:pPr>
            <a:endParaRPr lang="el-GR" sz="2200" dirty="0">
              <a:solidFill>
                <a:schemeClr val="accent3">
                  <a:lumMod val="50000"/>
                </a:schemeClr>
              </a:solidFill>
              <a:latin typeface="Calibri" panose="020F0502020204030204" pitchFamily="34" charset="0"/>
              <a:cs typeface="Calibri" panose="020F0502020204030204" pitchFamily="34" charset="0"/>
            </a:endParaRPr>
          </a:p>
          <a:p>
            <a:pPr marL="342900" indent="-342900" algn="just">
              <a:buFont typeface="Wingdings" pitchFamily="2" charset="2"/>
              <a:buChar char="§"/>
            </a:pPr>
            <a:r>
              <a:rPr lang="el-GR" sz="2200" dirty="0">
                <a:solidFill>
                  <a:schemeClr val="accent3">
                    <a:lumMod val="50000"/>
                  </a:schemeClr>
                </a:solidFill>
                <a:latin typeface="Calibri" panose="020F0502020204030204" pitchFamily="34" charset="0"/>
                <a:cs typeface="Calibri" panose="020F0502020204030204" pitchFamily="34" charset="0"/>
              </a:rPr>
              <a:t>Μεταβάλλοντας τον γονότυπο αλλάζει η έκφραση συγκεκριμένων επιλεγμένων γνωρισμάτων.</a:t>
            </a:r>
          </a:p>
          <a:p>
            <a:pPr algn="just"/>
            <a:endParaRPr lang="el-GR" sz="2200" dirty="0">
              <a:solidFill>
                <a:schemeClr val="accent3">
                  <a:lumMod val="50000"/>
                </a:schemeClr>
              </a:solidFill>
              <a:latin typeface="Calibri" panose="020F0502020204030204" pitchFamily="34" charset="0"/>
              <a:cs typeface="Calibri" panose="020F0502020204030204" pitchFamily="34" charset="0"/>
            </a:endParaRPr>
          </a:p>
          <a:p>
            <a:pPr marL="342900" indent="-342900" algn="just">
              <a:buFont typeface="Wingdings" pitchFamily="2" charset="2"/>
              <a:buChar char="§"/>
            </a:pPr>
            <a:r>
              <a:rPr lang="el-GR" sz="2200" dirty="0">
                <a:solidFill>
                  <a:schemeClr val="accent3">
                    <a:lumMod val="50000"/>
                  </a:schemeClr>
                </a:solidFill>
                <a:latin typeface="Calibri" panose="020F0502020204030204" pitchFamily="34" charset="0"/>
                <a:cs typeface="Calibri" panose="020F0502020204030204" pitchFamily="34" charset="0"/>
              </a:rPr>
              <a:t>Η προσέγγιση αυτή παράγει </a:t>
            </a:r>
            <a:r>
              <a:rPr lang="el-GR" sz="2200" b="1" dirty="0">
                <a:solidFill>
                  <a:srgbClr val="7030A0"/>
                </a:solidFill>
                <a:latin typeface="Calibri" panose="020F0502020204030204" pitchFamily="34" charset="0"/>
                <a:cs typeface="Calibri" panose="020F0502020204030204" pitchFamily="34" charset="0"/>
              </a:rPr>
              <a:t>μόνιμες</a:t>
            </a:r>
            <a:r>
              <a:rPr lang="el-GR" sz="2200" dirty="0">
                <a:solidFill>
                  <a:schemeClr val="accent3">
                    <a:lumMod val="50000"/>
                  </a:schemeClr>
                </a:solidFill>
                <a:latin typeface="Calibri" panose="020F0502020204030204" pitchFamily="34" charset="0"/>
                <a:cs typeface="Calibri" panose="020F0502020204030204" pitchFamily="34" charset="0"/>
              </a:rPr>
              <a:t> αλλαγές που κληρονομούνται από γενιά σε γενιά. </a:t>
            </a:r>
            <a:endParaRPr lang="en" sz="2200" dirty="0">
              <a:solidFill>
                <a:schemeClr val="accent3">
                  <a:lumMod val="50000"/>
                </a:schemeClr>
              </a:solidFill>
              <a:effectLst/>
              <a:latin typeface="Calibri" panose="020F0502020204030204" pitchFamily="34" charset="0"/>
              <a:cs typeface="Calibri" panose="020F0502020204030204" pitchFamily="34" charset="0"/>
            </a:endParaRPr>
          </a:p>
        </p:txBody>
      </p:sp>
      <p:sp>
        <p:nvSpPr>
          <p:cNvPr id="5" name="Rectangle 1">
            <a:extLst>
              <a:ext uri="{FF2B5EF4-FFF2-40B4-BE49-F238E27FC236}">
                <a16:creationId xmlns:a16="http://schemas.microsoft.com/office/drawing/2014/main" id="{8E7866B2-2F81-34AE-8A94-6153BFEE253C}"/>
              </a:ext>
            </a:extLst>
          </p:cNvPr>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l-GR"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052" name="Picture 4" descr="Plant breeding | History, Applications, &amp; Methods | Britannica">
            <a:extLst>
              <a:ext uri="{FF2B5EF4-FFF2-40B4-BE49-F238E27FC236}">
                <a16:creationId xmlns:a16="http://schemas.microsoft.com/office/drawing/2014/main" id="{14BB981A-A5F4-21CA-DB56-5969A7389C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96860" y="4751429"/>
            <a:ext cx="2573753" cy="19303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lant Breeding">
            <a:extLst>
              <a:ext uri="{FF2B5EF4-FFF2-40B4-BE49-F238E27FC236}">
                <a16:creationId xmlns:a16="http://schemas.microsoft.com/office/drawing/2014/main" id="{E7D45564-153B-FE43-153B-FE82E5551CA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68639" y="4751429"/>
            <a:ext cx="2334731" cy="193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895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48F281-39B2-F42C-2018-98B5071902B1}"/>
              </a:ext>
            </a:extLst>
          </p:cNvPr>
          <p:cNvSpPr txBox="1"/>
          <p:nvPr/>
        </p:nvSpPr>
        <p:spPr>
          <a:xfrm>
            <a:off x="371781" y="606330"/>
            <a:ext cx="8193959" cy="3816429"/>
          </a:xfrm>
          <a:prstGeom prst="rect">
            <a:avLst/>
          </a:prstGeom>
          <a:noFill/>
        </p:spPr>
        <p:txBody>
          <a:bodyPr wrap="square">
            <a:spAutoFit/>
          </a:bodyPr>
          <a:lstStyle/>
          <a:p>
            <a:pPr marL="342900" indent="-342900" algn="just">
              <a:buFontTx/>
              <a:buChar char="-"/>
            </a:pPr>
            <a:r>
              <a:rPr lang="el-GR" sz="2200" dirty="0">
                <a:solidFill>
                  <a:srgbClr val="002060"/>
                </a:solidFill>
                <a:latin typeface="Calibri" panose="020F0502020204030204" pitchFamily="34" charset="0"/>
                <a:cs typeface="Calibri" panose="020F0502020204030204" pitchFamily="34" charset="0"/>
              </a:rPr>
              <a:t>Ανίχνευση πολύπλοκων και μη γραμμικών σχέσεων μεταξύ μοριακών δεικτών και </a:t>
            </a:r>
            <a:r>
              <a:rPr lang="en-US" sz="2200" dirty="0" err="1">
                <a:solidFill>
                  <a:srgbClr val="002060"/>
                </a:solidFill>
                <a:latin typeface="Calibri" panose="020F0502020204030204" pitchFamily="34" charset="0"/>
                <a:cs typeface="Calibri" panose="020F0502020204030204" pitchFamily="34" charset="0"/>
              </a:rPr>
              <a:t>φ</a:t>
            </a:r>
            <a:r>
              <a:rPr lang="el-GR" sz="2200" dirty="0" err="1">
                <a:solidFill>
                  <a:srgbClr val="002060"/>
                </a:solidFill>
                <a:latin typeface="Calibri" panose="020F0502020204030204" pitchFamily="34" charset="0"/>
                <a:cs typeface="Calibri" panose="020F0502020204030204" pitchFamily="34" charset="0"/>
              </a:rPr>
              <a:t>αινοτ</a:t>
            </a:r>
            <a:r>
              <a:rPr lang="en-US" sz="2200" dirty="0" err="1">
                <a:solidFill>
                  <a:srgbClr val="002060"/>
                </a:solidFill>
                <a:latin typeface="Calibri" panose="020F0502020204030204" pitchFamily="34" charset="0"/>
                <a:cs typeface="Calibri" panose="020F0502020204030204" pitchFamily="34" charset="0"/>
              </a:rPr>
              <a:t>ύ</a:t>
            </a:r>
            <a:r>
              <a:rPr lang="el-GR" sz="2200" dirty="0">
                <a:solidFill>
                  <a:srgbClr val="002060"/>
                </a:solidFill>
                <a:latin typeface="Calibri" panose="020F0502020204030204" pitchFamily="34" charset="0"/>
                <a:cs typeface="Calibri" panose="020F0502020204030204" pitchFamily="34" charset="0"/>
              </a:rPr>
              <a:t>που αυξάνοντας την </a:t>
            </a:r>
            <a:r>
              <a:rPr lang="el-GR" sz="2200" dirty="0">
                <a:solidFill>
                  <a:srgbClr val="C00000"/>
                </a:solidFill>
                <a:latin typeface="Calibri" panose="020F0502020204030204" pitchFamily="34" charset="0"/>
                <a:cs typeface="Calibri" panose="020F0502020204030204" pitchFamily="34" charset="0"/>
              </a:rPr>
              <a:t>ακρίβεια.</a:t>
            </a:r>
            <a:endParaRPr lang="el-GR" sz="2200" dirty="0">
              <a:solidFill>
                <a:srgbClr val="002060"/>
              </a:solidFill>
              <a:latin typeface="Calibri" panose="020F0502020204030204" pitchFamily="34" charset="0"/>
              <a:cs typeface="Calibri" panose="020F0502020204030204" pitchFamily="34" charset="0"/>
            </a:endParaRPr>
          </a:p>
          <a:p>
            <a:pPr marL="342900" indent="-342900" algn="just">
              <a:buFontTx/>
              <a:buChar char="-"/>
            </a:pPr>
            <a:endParaRPr lang="el-GR" sz="2200" dirty="0">
              <a:solidFill>
                <a:srgbClr val="002060"/>
              </a:solidFill>
              <a:latin typeface="Calibri" panose="020F0502020204030204" pitchFamily="34" charset="0"/>
              <a:cs typeface="Calibri" panose="020F0502020204030204" pitchFamily="34" charset="0"/>
            </a:endParaRPr>
          </a:p>
          <a:p>
            <a:pPr marL="342900" indent="-342900" algn="just">
              <a:buFontTx/>
              <a:buChar char="-"/>
            </a:pPr>
            <a:r>
              <a:rPr lang="el-GR" sz="2200" dirty="0">
                <a:solidFill>
                  <a:srgbClr val="C00000"/>
                </a:solidFill>
                <a:latin typeface="Calibri" panose="020F0502020204030204" pitchFamily="34" charset="0"/>
                <a:cs typeface="Calibri" panose="020F0502020204030204" pitchFamily="34" charset="0"/>
              </a:rPr>
              <a:t>Ενσωμάτωση περιβαλλοντικών δεδομένων και συσχέτιση με απόδοση </a:t>
            </a:r>
            <a:r>
              <a:rPr lang="el-GR" sz="2200" dirty="0">
                <a:solidFill>
                  <a:srgbClr val="002060"/>
                </a:solidFill>
                <a:latin typeface="Calibri" panose="020F0502020204030204" pitchFamily="34" charset="0"/>
                <a:cs typeface="Calibri" panose="020F0502020204030204" pitchFamily="34" charset="0"/>
              </a:rPr>
              <a:t>για εκτίμηση </a:t>
            </a:r>
            <a:r>
              <a:rPr lang="el-GR" sz="2200" dirty="0" err="1">
                <a:solidFill>
                  <a:srgbClr val="002060"/>
                </a:solidFill>
                <a:latin typeface="Calibri" panose="020F0502020204030204" pitchFamily="34" charset="0"/>
                <a:cs typeface="Calibri" panose="020F0502020204030204" pitchFamily="34" charset="0"/>
              </a:rPr>
              <a:t>αλληλεπιδράσης</a:t>
            </a:r>
            <a:r>
              <a:rPr lang="el-GR" sz="2200" dirty="0">
                <a:solidFill>
                  <a:srgbClr val="002060"/>
                </a:solidFill>
                <a:latin typeface="Calibri" panose="020F0502020204030204" pitchFamily="34" charset="0"/>
                <a:cs typeface="Calibri" panose="020F0502020204030204" pitchFamily="34" charset="0"/>
              </a:rPr>
              <a:t> γονότυπου</a:t>
            </a:r>
            <a:r>
              <a:rPr lang="en-US" sz="2200" dirty="0">
                <a:solidFill>
                  <a:srgbClr val="002060"/>
                </a:solidFill>
                <a:latin typeface="Calibri" panose="020F0502020204030204" pitchFamily="34" charset="0"/>
                <a:cs typeface="Calibri" panose="020F0502020204030204" pitchFamily="34" charset="0"/>
              </a:rPr>
              <a:t> </a:t>
            </a:r>
            <a:r>
              <a:rPr lang="el-GR" sz="2200" dirty="0">
                <a:solidFill>
                  <a:srgbClr val="002060"/>
                </a:solidFill>
                <a:latin typeface="Calibri" panose="020F0502020204030204" pitchFamily="34" charset="0"/>
                <a:cs typeface="Calibri" panose="020F0502020204030204" pitchFamily="34" charset="0"/>
              </a:rPr>
              <a:t>-περιβάλλοντος </a:t>
            </a:r>
            <a:r>
              <a:rPr lang="el-GR" sz="2200" dirty="0">
                <a:solidFill>
                  <a:srgbClr val="C00000"/>
                </a:solidFill>
                <a:latin typeface="Calibri" panose="020F0502020204030204" pitchFamily="34" charset="0"/>
                <a:cs typeface="Calibri" panose="020F0502020204030204" pitchFamily="34" charset="0"/>
              </a:rPr>
              <a:t>(</a:t>
            </a:r>
            <a:r>
              <a:rPr lang="en" sz="2200" dirty="0">
                <a:solidFill>
                  <a:srgbClr val="C00000"/>
                </a:solidFill>
                <a:latin typeface="Calibri" panose="020F0502020204030204" pitchFamily="34" charset="0"/>
                <a:cs typeface="Calibri" panose="020F0502020204030204" pitchFamily="34" charset="0"/>
              </a:rPr>
              <a:t>G×E)</a:t>
            </a:r>
            <a:r>
              <a:rPr lang="el-GR" sz="2200" dirty="0">
                <a:solidFill>
                  <a:srgbClr val="C00000"/>
                </a:solidFill>
                <a:latin typeface="Calibri" panose="020F0502020204030204" pitchFamily="34" charset="0"/>
                <a:cs typeface="Calibri" panose="020F0502020204030204" pitchFamily="34" charset="0"/>
              </a:rPr>
              <a:t>.</a:t>
            </a:r>
          </a:p>
          <a:p>
            <a:pPr marL="342900" indent="-342900" algn="just">
              <a:buFontTx/>
              <a:buChar char="-"/>
            </a:pPr>
            <a:endParaRPr lang="el-GR" sz="2200" dirty="0">
              <a:solidFill>
                <a:srgbClr val="C00000"/>
              </a:solidFill>
              <a:latin typeface="Calibri" panose="020F0502020204030204" pitchFamily="34" charset="0"/>
              <a:cs typeface="Calibri" panose="020F0502020204030204" pitchFamily="34" charset="0"/>
            </a:endParaRPr>
          </a:p>
          <a:p>
            <a:pPr marL="342900" indent="-342900" algn="just">
              <a:buFontTx/>
              <a:buChar char="-"/>
            </a:pPr>
            <a:r>
              <a:rPr lang="el-GR" sz="2200" dirty="0">
                <a:solidFill>
                  <a:srgbClr val="002060"/>
                </a:solidFill>
              </a:rPr>
              <a:t>Η επεξεργασία και ερμηνεία τους </a:t>
            </a:r>
            <a:r>
              <a:rPr lang="el-GR" sz="2200" dirty="0">
                <a:solidFill>
                  <a:srgbClr val="C00000"/>
                </a:solidFill>
              </a:rPr>
              <a:t>γίνεται δυνατή </a:t>
            </a:r>
            <a:r>
              <a:rPr lang="el-GR" sz="2200" dirty="0">
                <a:solidFill>
                  <a:srgbClr val="002060"/>
                </a:solidFill>
              </a:rPr>
              <a:t>μέσω προηγμένων μεθόδων </a:t>
            </a:r>
            <a:r>
              <a:rPr lang="el-GR" sz="2200" dirty="0">
                <a:solidFill>
                  <a:srgbClr val="C00000"/>
                </a:solidFill>
              </a:rPr>
              <a:t>Μηχανικής Μάθησης </a:t>
            </a:r>
            <a:r>
              <a:rPr lang="el-GR" sz="2200" dirty="0">
                <a:solidFill>
                  <a:srgbClr val="002060"/>
                </a:solidFill>
              </a:rPr>
              <a:t>σε κλίμακα που υπερβαίνει τις ανθρώπινες γνωστικές δυνατότητες.</a:t>
            </a:r>
          </a:p>
          <a:p>
            <a:pPr marL="342900" indent="-342900" algn="just">
              <a:buFontTx/>
              <a:buChar char="-"/>
            </a:pPr>
            <a:endParaRPr lang="el-GR" sz="2200" dirty="0">
              <a:solidFill>
                <a:srgbClr val="C00000"/>
              </a:solidFill>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F0C91B67-5F19-334E-9A51-6A79C98FF95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a:fillRect/>
          </a:stretch>
        </p:blipFill>
        <p:spPr bwMode="auto">
          <a:xfrm>
            <a:off x="1150786" y="4093544"/>
            <a:ext cx="6842427" cy="2528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427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2315FE-1AB7-2E35-E36F-3D5019747952}"/>
              </a:ext>
            </a:extLst>
          </p:cNvPr>
          <p:cNvSpPr txBox="1"/>
          <p:nvPr/>
        </p:nvSpPr>
        <p:spPr>
          <a:xfrm>
            <a:off x="3053796" y="1228397"/>
            <a:ext cx="5501818" cy="4401205"/>
          </a:xfrm>
          <a:prstGeom prst="rect">
            <a:avLst/>
          </a:prstGeom>
          <a:noFill/>
        </p:spPr>
        <p:txBody>
          <a:bodyPr wrap="square">
            <a:spAutoFit/>
          </a:bodyPr>
          <a:lstStyle/>
          <a:p>
            <a:pPr marL="342891" indent="-342891" algn="just">
              <a:buFont typeface="Wingdings" pitchFamily="2" charset="2"/>
              <a:buChar char="§"/>
            </a:pPr>
            <a:r>
              <a:rPr lang="el-GR" sz="2000" dirty="0">
                <a:solidFill>
                  <a:srgbClr val="C00000"/>
                </a:solidFill>
                <a:latin typeface="Calibri" panose="020F0502020204030204" pitchFamily="34" charset="0"/>
                <a:cs typeface="Calibri" panose="020F0502020204030204" pitchFamily="34" charset="0"/>
              </a:rPr>
              <a:t>Τοπικές παραδοσιακές ποικιλίες (</a:t>
            </a:r>
            <a:r>
              <a:rPr lang="en-US" sz="2000" dirty="0">
                <a:solidFill>
                  <a:srgbClr val="C00000"/>
                </a:solidFill>
                <a:latin typeface="Calibri" panose="020F0502020204030204" pitchFamily="34" charset="0"/>
                <a:cs typeface="Calibri" panose="020F0502020204030204" pitchFamily="34" charset="0"/>
              </a:rPr>
              <a:t>landraces –</a:t>
            </a:r>
            <a:r>
              <a:rPr lang="el-GR" sz="2000" dirty="0">
                <a:solidFill>
                  <a:srgbClr val="C00000"/>
                </a:solidFill>
                <a:latin typeface="Calibri" panose="020F0502020204030204" pitchFamily="34" charset="0"/>
                <a:cs typeface="Calibri" panose="020F0502020204030204" pitchFamily="34" charset="0"/>
              </a:rPr>
              <a:t> </a:t>
            </a:r>
            <a:r>
              <a:rPr lang="en-US" sz="2000" dirty="0">
                <a:solidFill>
                  <a:srgbClr val="C00000"/>
                </a:solidFill>
                <a:latin typeface="Calibri" panose="020F0502020204030204" pitchFamily="34" charset="0"/>
                <a:cs typeface="Calibri" panose="020F0502020204030204" pitchFamily="34" charset="0"/>
              </a:rPr>
              <a:t>varieties)</a:t>
            </a:r>
            <a:r>
              <a:rPr lang="el-GR" sz="2000" dirty="0">
                <a:solidFill>
                  <a:srgbClr val="C00000"/>
                </a:solidFill>
                <a:latin typeface="Calibri" panose="020F0502020204030204" pitchFamily="34" charset="0"/>
                <a:cs typeface="Calibri" panose="020F0502020204030204" pitchFamily="34" charset="0"/>
              </a:rPr>
              <a:t>.</a:t>
            </a:r>
          </a:p>
          <a:p>
            <a:pPr marL="342891" indent="-342891" algn="just">
              <a:buFont typeface="Wingdings" pitchFamily="2" charset="2"/>
              <a:buChar char="§"/>
            </a:pPr>
            <a:endParaRPr lang="el-GR" sz="2000" dirty="0">
              <a:solidFill>
                <a:srgbClr val="C00000"/>
              </a:solidFill>
              <a:latin typeface="Calibri" panose="020F0502020204030204" pitchFamily="34" charset="0"/>
              <a:cs typeface="Calibri" panose="020F0502020204030204" pitchFamily="34" charset="0"/>
            </a:endParaRPr>
          </a:p>
          <a:p>
            <a:pPr marL="342891" indent="-342891" algn="just">
              <a:buFont typeface="Wingdings" pitchFamily="2" charset="2"/>
              <a:buChar char="§"/>
            </a:pPr>
            <a:r>
              <a:rPr lang="el-GR" sz="2000" dirty="0">
                <a:solidFill>
                  <a:srgbClr val="C00000"/>
                </a:solidFill>
                <a:latin typeface="Calibri" panose="020F0502020204030204" pitchFamily="34" charset="0"/>
                <a:cs typeface="Calibri" panose="020F0502020204030204" pitchFamily="34" charset="0"/>
              </a:rPr>
              <a:t>Άγρια ή ημιάγρια είδη συγγενικά των καλλιεργουμένων </a:t>
            </a:r>
          </a:p>
          <a:p>
            <a:pPr marL="342891" indent="-342891" algn="just">
              <a:buFont typeface="Wingdings" pitchFamily="2" charset="2"/>
              <a:buChar char="§"/>
            </a:pPr>
            <a:endParaRPr lang="el-GR" sz="2000" dirty="0">
              <a:solidFill>
                <a:srgbClr val="C00000"/>
              </a:solidFill>
              <a:latin typeface="Calibri" panose="020F0502020204030204" pitchFamily="34" charset="0"/>
              <a:cs typeface="Calibri" panose="020F0502020204030204" pitchFamily="34" charset="0"/>
            </a:endParaRPr>
          </a:p>
          <a:p>
            <a:pPr marL="342891" indent="-342891" algn="just">
              <a:buFont typeface="Wingdings" pitchFamily="2" charset="2"/>
              <a:buChar char="§"/>
            </a:pPr>
            <a:r>
              <a:rPr lang="el-GR" sz="2000" dirty="0">
                <a:solidFill>
                  <a:srgbClr val="002060"/>
                </a:solidFill>
                <a:latin typeface="Calibri"/>
                <a:cs typeface="Calibri"/>
              </a:rPr>
              <a:t>Οι άγριοι συγγενείς και οι τοπικές ποικιλίες διαθέτουν διευρυμένο και ποικίλο γονιδιακό απόθεμα (</a:t>
            </a:r>
            <a:r>
              <a:rPr lang="en-US" sz="2000" dirty="0">
                <a:solidFill>
                  <a:srgbClr val="002060"/>
                </a:solidFill>
                <a:latin typeface="Calibri"/>
                <a:cs typeface="Calibri"/>
              </a:rPr>
              <a:t>gene pool)</a:t>
            </a:r>
            <a:r>
              <a:rPr lang="el-GR" sz="2000" dirty="0">
                <a:solidFill>
                  <a:srgbClr val="002060"/>
                </a:solidFill>
                <a:latin typeface="Calibri"/>
                <a:cs typeface="Calibri"/>
              </a:rPr>
              <a:t>.</a:t>
            </a:r>
          </a:p>
          <a:p>
            <a:pPr marL="342891" indent="-342891" algn="just">
              <a:buFont typeface="Wingdings" pitchFamily="2" charset="2"/>
              <a:buChar char="§"/>
            </a:pPr>
            <a:endParaRPr lang="el-GR" sz="2000" dirty="0">
              <a:solidFill>
                <a:srgbClr val="002060"/>
              </a:solidFill>
              <a:latin typeface="Calibri"/>
              <a:cs typeface="Calibri"/>
            </a:endParaRPr>
          </a:p>
          <a:p>
            <a:pPr marL="342891" indent="-342891" algn="just">
              <a:buFont typeface="Wingdings" pitchFamily="2" charset="2"/>
              <a:buChar char="§"/>
            </a:pPr>
            <a:r>
              <a:rPr lang="el-GR" sz="2000" dirty="0">
                <a:solidFill>
                  <a:srgbClr val="002060"/>
                </a:solidFill>
                <a:latin typeface="Calibri" panose="020F0502020204030204" pitchFamily="34" charset="0"/>
                <a:cs typeface="Calibri" panose="020F0502020204030204" pitchFamily="34" charset="0"/>
              </a:rPr>
              <a:t>Λόγω επιλογής η γενετική ποικιλότητα των καλλιεργουμένων φυτών είναι μικρότερη από αυτή του άγριου πληθυσμού </a:t>
            </a:r>
            <a:r>
              <a:rPr lang="en-US" sz="2000" dirty="0">
                <a:solidFill>
                  <a:srgbClr val="002060"/>
                </a:solidFill>
                <a:latin typeface="Calibri" panose="020F0502020204030204" pitchFamily="34" charset="0"/>
                <a:cs typeface="Calibri" panose="020F0502020204030204" pitchFamily="34" charset="0"/>
              </a:rPr>
              <a:t>(domestication bottleneck)</a:t>
            </a:r>
            <a:r>
              <a:rPr lang="el-GR" sz="2000" dirty="0">
                <a:solidFill>
                  <a:srgbClr val="00206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C721F5CB-EA4B-86F1-12E8-B1623B61BEAD}"/>
              </a:ext>
            </a:extLst>
          </p:cNvPr>
          <p:cNvSpPr txBox="1"/>
          <p:nvPr/>
        </p:nvSpPr>
        <p:spPr>
          <a:xfrm>
            <a:off x="1809197" y="492864"/>
            <a:ext cx="6009817" cy="461665"/>
          </a:xfrm>
          <a:prstGeom prst="rect">
            <a:avLst/>
          </a:prstGeom>
          <a:noFill/>
        </p:spPr>
        <p:txBody>
          <a:bodyPr wrap="square">
            <a:spAutoFit/>
          </a:bodyPr>
          <a:lstStyle/>
          <a:p>
            <a:r>
              <a:rPr lang="el-GR" sz="2400" b="1" dirty="0">
                <a:solidFill>
                  <a:schemeClr val="accent6">
                    <a:lumMod val="75000"/>
                  </a:schemeClr>
                </a:solidFill>
                <a:latin typeface="Calibri" panose="020F0502020204030204" pitchFamily="34" charset="0"/>
                <a:cs typeface="Calibri" panose="020F0502020204030204" pitchFamily="34" charset="0"/>
              </a:rPr>
              <a:t>Οι σημαντικότεροι </a:t>
            </a:r>
            <a:r>
              <a:rPr lang="el-GR" sz="2400" b="1" dirty="0" err="1">
                <a:solidFill>
                  <a:schemeClr val="accent6">
                    <a:lumMod val="75000"/>
                  </a:schemeClr>
                </a:solidFill>
                <a:latin typeface="Calibri" panose="020F0502020204030204" pitchFamily="34" charset="0"/>
                <a:cs typeface="Calibri" panose="020F0502020204030204" pitchFamily="34" charset="0"/>
              </a:rPr>
              <a:t>φυτογενετικοί</a:t>
            </a:r>
            <a:r>
              <a:rPr lang="el-GR" sz="2400" b="1" dirty="0">
                <a:solidFill>
                  <a:schemeClr val="accent6">
                    <a:lumMod val="75000"/>
                  </a:schemeClr>
                </a:solidFill>
                <a:latin typeface="Calibri" panose="020F0502020204030204" pitchFamily="34" charset="0"/>
                <a:cs typeface="Calibri" panose="020F0502020204030204" pitchFamily="34" charset="0"/>
              </a:rPr>
              <a:t> πόροι </a:t>
            </a:r>
          </a:p>
        </p:txBody>
      </p:sp>
      <p:pic>
        <p:nvPicPr>
          <p:cNvPr id="1026" name="Picture 2" descr="Diverse Potato Cultivars! : r/botany">
            <a:extLst>
              <a:ext uri="{FF2B5EF4-FFF2-40B4-BE49-F238E27FC236}">
                <a16:creationId xmlns:a16="http://schemas.microsoft.com/office/drawing/2014/main" id="{55E6BDF4-F302-3F4C-B392-58971D9CFC5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446" y="1357280"/>
            <a:ext cx="2855350" cy="35830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F7D4B8-3EDB-52F6-71B4-B19120FC2881}"/>
              </a:ext>
            </a:extLst>
          </p:cNvPr>
          <p:cNvSpPr txBox="1"/>
          <p:nvPr/>
        </p:nvSpPr>
        <p:spPr>
          <a:xfrm>
            <a:off x="1697614" y="5629603"/>
            <a:ext cx="6858000" cy="492443"/>
          </a:xfrm>
          <a:prstGeom prst="rect">
            <a:avLst/>
          </a:prstGeom>
          <a:noFill/>
        </p:spPr>
        <p:txBody>
          <a:bodyPr wrap="square" rtlCol="0">
            <a:spAutoFit/>
          </a:bodyPr>
          <a:lstStyle/>
          <a:p>
            <a:pPr marL="342900" indent="-342900">
              <a:buFont typeface="Wingdings" pitchFamily="2" charset="2"/>
              <a:buChar char="Ø"/>
            </a:pPr>
            <a:r>
              <a:rPr lang="el-GR" sz="2600" dirty="0">
                <a:solidFill>
                  <a:srgbClr val="FF0000"/>
                </a:solidFill>
                <a:latin typeface="Calibri" panose="020F0502020204030204" pitchFamily="34" charset="0"/>
                <a:cs typeface="Calibri" panose="020F0502020204030204" pitchFamily="34" charset="0"/>
              </a:rPr>
              <a:t>Απειλούνται από γενετική διάβρωση </a:t>
            </a:r>
          </a:p>
        </p:txBody>
      </p:sp>
    </p:spTree>
    <p:extLst>
      <p:ext uri="{BB962C8B-B14F-4D97-AF65-F5344CB8AC3E}">
        <p14:creationId xmlns:p14="http://schemas.microsoft.com/office/powerpoint/2010/main" val="3481596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Εικόνα που περιέχει λαχανικά, οπωροκηπευτικά, μοβ, φαγητό&#10;&#10;Περιγραφή που δημιουργήθηκε αυτόματα">
            <a:extLst>
              <a:ext uri="{FF2B5EF4-FFF2-40B4-BE49-F238E27FC236}">
                <a16:creationId xmlns:a16="http://schemas.microsoft.com/office/drawing/2014/main" id="{3DC6C5FB-5DA4-D0FF-FC59-DFF6DDD4ED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955" y="4900500"/>
            <a:ext cx="2089506" cy="1438919"/>
          </a:xfrm>
          <a:prstGeom prst="rect">
            <a:avLst/>
          </a:prstGeom>
        </p:spPr>
      </p:pic>
      <p:pic>
        <p:nvPicPr>
          <p:cNvPr id="5" name="Picture 6" descr="Εικόνα που περιέχει εξωτερικός χώρος/ύπαιθρος, χορτάρι, λουλούδι, λαχανικά&#10;&#10;Περιγραφή που δημιουργήθηκε αυτόματα">
            <a:extLst>
              <a:ext uri="{FF2B5EF4-FFF2-40B4-BE49-F238E27FC236}">
                <a16:creationId xmlns:a16="http://schemas.microsoft.com/office/drawing/2014/main" id="{C2B995FE-B989-A744-BDB8-B86DAC0D22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955" y="3238629"/>
            <a:ext cx="2089506" cy="1556535"/>
          </a:xfrm>
          <a:prstGeom prst="rect">
            <a:avLst/>
          </a:prstGeom>
        </p:spPr>
      </p:pic>
      <p:pic>
        <p:nvPicPr>
          <p:cNvPr id="9" name="Εικόνα 8" descr="Εικόνα που περιέχει πεπόνι, φρούτο, εξωτερικός χώρος/ύπαιθρος, κανταλούπε&#10;&#10;Το περιεχόμενο που δημιουργείται από τεχνολογία AI ενδέχεται να είναι εσφαλμένο.">
            <a:extLst>
              <a:ext uri="{FF2B5EF4-FFF2-40B4-BE49-F238E27FC236}">
                <a16:creationId xmlns:a16="http://schemas.microsoft.com/office/drawing/2014/main" id="{ABF4DFB3-8A54-16AF-9B9C-8CD84724AB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6408905" y="4138150"/>
            <a:ext cx="1650950" cy="2201267"/>
          </a:xfrm>
          <a:prstGeom prst="rect">
            <a:avLst/>
          </a:prstGeom>
        </p:spPr>
      </p:pic>
      <p:pic>
        <p:nvPicPr>
          <p:cNvPr id="11" name="Εικόνα 10" descr="Εικόνα που περιέχει φρούτο, εξωτερικός χώρος/ύπαιθρος, φυτό, φαγητό&#10;&#10;Το περιεχόμενο που δημιουργείται από τεχνολογία AI ενδέχεται να είναι εσφαλμένο.">
            <a:extLst>
              <a:ext uri="{FF2B5EF4-FFF2-40B4-BE49-F238E27FC236}">
                <a16:creationId xmlns:a16="http://schemas.microsoft.com/office/drawing/2014/main" id="{B5947D60-B0F5-5DDD-B614-6851C1882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5416" y="4138152"/>
            <a:ext cx="1650950" cy="2201267"/>
          </a:xfrm>
          <a:prstGeom prst="rect">
            <a:avLst/>
          </a:prstGeom>
        </p:spPr>
      </p:pic>
      <p:pic>
        <p:nvPicPr>
          <p:cNvPr id="13" name="Εικόνα 12" descr="Εικόνα που περιέχει εξωτερικός χώρος/ύπαιθρος, φρούτο, οπωροκηπευτικά, φαγητό&#10;&#10;Το περιεχόμενο που δημιουργείται από τεχνολογία AI ενδέχεται να είναι εσφαλμένο.">
            <a:extLst>
              <a:ext uri="{FF2B5EF4-FFF2-40B4-BE49-F238E27FC236}">
                <a16:creationId xmlns:a16="http://schemas.microsoft.com/office/drawing/2014/main" id="{BD6739FD-FF21-201F-2CCA-26B9F0A956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72000" y="4138151"/>
            <a:ext cx="1650950" cy="2201267"/>
          </a:xfrm>
          <a:prstGeom prst="rect">
            <a:avLst/>
          </a:prstGeom>
        </p:spPr>
      </p:pic>
      <p:sp>
        <p:nvSpPr>
          <p:cNvPr id="14" name="Title 1">
            <a:extLst>
              <a:ext uri="{FF2B5EF4-FFF2-40B4-BE49-F238E27FC236}">
                <a16:creationId xmlns:a16="http://schemas.microsoft.com/office/drawing/2014/main" id="{442AA0A7-1E2F-6C93-047A-CD296A4AF476}"/>
              </a:ext>
            </a:extLst>
          </p:cNvPr>
          <p:cNvSpPr>
            <a:spLocks noGrp="1"/>
          </p:cNvSpPr>
          <p:nvPr>
            <p:ph type="title"/>
          </p:nvPr>
        </p:nvSpPr>
        <p:spPr>
          <a:xfrm>
            <a:off x="1750974" y="393937"/>
            <a:ext cx="5896051" cy="1002183"/>
          </a:xfrm>
        </p:spPr>
        <p:txBody>
          <a:bodyPr vert="horz" wrap="square" lIns="91440" tIns="45720" rIns="91440" bIns="45720" rtlCol="0" anchor="ctr" anchorCtr="0">
            <a:normAutofit/>
          </a:bodyPr>
          <a:lstStyle/>
          <a:p>
            <a:pPr algn="ctr">
              <a:lnSpc>
                <a:spcPct val="90000"/>
              </a:lnSpc>
            </a:pPr>
            <a:r>
              <a:rPr lang="el-GR" sz="3000" dirty="0">
                <a:solidFill>
                  <a:srgbClr val="C00000"/>
                </a:solidFill>
                <a:latin typeface="Calibri" panose="020F0502020204030204" pitchFamily="34" charset="0"/>
                <a:cs typeface="Calibri" panose="020F0502020204030204" pitchFamily="34" charset="0"/>
              </a:rPr>
              <a:t>Τοπικές Ποικιλίες </a:t>
            </a:r>
            <a:endParaRPr lang="en-US" sz="3000"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175AA56-6A05-80D6-71F9-30E6D950F26F}"/>
              </a:ext>
            </a:extLst>
          </p:cNvPr>
          <p:cNvSpPr txBox="1"/>
          <p:nvPr/>
        </p:nvSpPr>
        <p:spPr>
          <a:xfrm>
            <a:off x="2961993" y="1349263"/>
            <a:ext cx="5896051" cy="2608856"/>
          </a:xfrm>
          <a:prstGeom prst="rect">
            <a:avLst/>
          </a:prstGeom>
          <a:noFill/>
        </p:spPr>
        <p:txBody>
          <a:bodyPr wrap="square">
            <a:spAutoFit/>
          </a:bodyPr>
          <a:lstStyle/>
          <a:p>
            <a:pPr marL="342900" lvl="0" indent="-342900">
              <a:lnSpc>
                <a:spcPct val="115000"/>
              </a:lnSpc>
              <a:spcAft>
                <a:spcPts val="800"/>
              </a:spcAft>
              <a:buFont typeface="Wingdings" pitchFamily="2" charset="2"/>
              <a:buChar char="v"/>
              <a:tabLst>
                <a:tab pos="457200" algn="l"/>
              </a:tabLst>
            </a:pPr>
            <a:r>
              <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Π</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ληθυσμ</a:t>
            </a:r>
            <a:r>
              <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ο</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ί</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γενετικά</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π</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οικιλόμορφο</a:t>
            </a:r>
            <a:r>
              <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ι</a:t>
            </a:r>
          </a:p>
          <a:p>
            <a:pPr marL="342900" lvl="0" indent="-342900">
              <a:lnSpc>
                <a:spcPct val="115000"/>
              </a:lnSpc>
              <a:spcAft>
                <a:spcPts val="800"/>
              </a:spcAft>
              <a:buFont typeface="Wingdings" pitchFamily="2" charset="2"/>
              <a:buChar char="v"/>
              <a:tabLst>
                <a:tab pos="457200" algn="l"/>
              </a:tabLst>
            </a:pPr>
            <a:r>
              <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Ι</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στορική</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π</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ροέλευση</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κ</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ι</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δι</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κριτή</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τ</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υτότητ</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 </a:t>
            </a:r>
            <a:endPar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15000"/>
              </a:lnSpc>
              <a:spcAft>
                <a:spcPts val="800"/>
              </a:spcAft>
              <a:buFont typeface="Wingdings" pitchFamily="2" charset="2"/>
              <a:buChar char="v"/>
              <a:tabLst>
                <a:tab pos="457200" algn="l"/>
              </a:tabLst>
            </a:pP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Στερ</a:t>
            </a:r>
            <a:r>
              <a:rPr lang="el-GR"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ούνται</a:t>
            </a:r>
            <a:r>
              <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βελτίωσης</a:t>
            </a:r>
          </a:p>
          <a:p>
            <a:pPr marL="342900" lvl="0" indent="-342900">
              <a:lnSpc>
                <a:spcPct val="115000"/>
              </a:lnSpc>
              <a:spcAft>
                <a:spcPts val="800"/>
              </a:spcAft>
              <a:buFont typeface="Wingdings" pitchFamily="2" charset="2"/>
              <a:buChar char="v"/>
              <a:tabLst>
                <a:tab pos="457200" algn="l"/>
              </a:tabLst>
            </a:pP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Έχ</a:t>
            </a:r>
            <a:r>
              <a:rPr lang="el-GR"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ουν</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το</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π</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ική</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π</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ροσ</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ρμοστικότητ</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 </a:t>
            </a:r>
            <a:endPar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15000"/>
              </a:lnSpc>
              <a:spcAft>
                <a:spcPts val="800"/>
              </a:spcAft>
              <a:buFont typeface="Wingdings" pitchFamily="2" charset="2"/>
              <a:buChar char="v"/>
              <a:tabLst>
                <a:tab pos="457200" algn="l"/>
              </a:tabLst>
            </a:pP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Συνδέ</a:t>
            </a:r>
            <a:r>
              <a:rPr lang="el-GR"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ονται</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με</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πα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ρ</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δοσι</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κά</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συστήμ</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τ</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 </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κ</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λλιέργει</a:t>
            </a:r>
            <a:r>
              <a:rPr lang="en-US"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α</a:t>
            </a:r>
            <a:r>
              <a:rPr lang="en-US" sz="2000" kern="100" dirty="0" err="1">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rPr>
              <a:t>ς</a:t>
            </a:r>
            <a:endParaRPr lang="el-GR" sz="2000" kern="100" dirty="0">
              <a:solidFill>
                <a:schemeClr val="accent6">
                  <a:lumMod val="50000"/>
                </a:schemeClr>
              </a:solidFill>
              <a:effectLst/>
              <a:latin typeface="Calibri" panose="020F0502020204030204" pitchFamily="34" charset="0"/>
              <a:ea typeface="Aptos" panose="020B0004020202020204" pitchFamily="34" charset="0"/>
              <a:cs typeface="Calibri" panose="020F0502020204030204" pitchFamily="34" charset="0"/>
            </a:endParaRPr>
          </a:p>
        </p:txBody>
      </p:sp>
      <p:pic>
        <p:nvPicPr>
          <p:cNvPr id="19" name="Εικόνα 18">
            <a:extLst>
              <a:ext uri="{FF2B5EF4-FFF2-40B4-BE49-F238E27FC236}">
                <a16:creationId xmlns:a16="http://schemas.microsoft.com/office/drawing/2014/main" id="{1D9CED5E-124F-23D9-EE25-233B0B49D2D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39955" y="1021658"/>
            <a:ext cx="2077720" cy="2111635"/>
          </a:xfrm>
          <a:prstGeom prst="rect">
            <a:avLst/>
          </a:prstGeom>
        </p:spPr>
      </p:pic>
    </p:spTree>
    <p:extLst>
      <p:ext uri="{BB962C8B-B14F-4D97-AF65-F5344CB8AC3E}">
        <p14:creationId xmlns:p14="http://schemas.microsoft.com/office/powerpoint/2010/main" val="707435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ank you, brassica oleracea. : r/vegan">
            <a:extLst>
              <a:ext uri="{FF2B5EF4-FFF2-40B4-BE49-F238E27FC236}">
                <a16:creationId xmlns:a16="http://schemas.microsoft.com/office/drawing/2014/main" id="{9AFD8F42-55B6-E94D-7C82-1C10F98961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03299" y="1468766"/>
            <a:ext cx="7137400" cy="4333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A3DE95-5B1C-C7E9-2797-324DE6392292}"/>
              </a:ext>
            </a:extLst>
          </p:cNvPr>
          <p:cNvSpPr txBox="1"/>
          <p:nvPr/>
        </p:nvSpPr>
        <p:spPr>
          <a:xfrm>
            <a:off x="1165327" y="575187"/>
            <a:ext cx="6813345" cy="461665"/>
          </a:xfrm>
          <a:prstGeom prst="rect">
            <a:avLst/>
          </a:prstGeom>
          <a:noFill/>
        </p:spPr>
        <p:txBody>
          <a:bodyPr wrap="square" rtlCol="0">
            <a:spAutoFit/>
          </a:bodyPr>
          <a:lstStyle/>
          <a:p>
            <a:pPr algn="ctr"/>
            <a:r>
              <a:rPr lang="el-GR" sz="2400" dirty="0">
                <a:solidFill>
                  <a:srgbClr val="C00000"/>
                </a:solidFill>
              </a:rPr>
              <a:t>Άγριοι Συγγενείς Καλλιεργουμένων Φυτών -</a:t>
            </a:r>
            <a:r>
              <a:rPr lang="en-US" sz="2400" dirty="0">
                <a:solidFill>
                  <a:srgbClr val="C00000"/>
                </a:solidFill>
              </a:rPr>
              <a:t>CWRs</a:t>
            </a:r>
            <a:endParaRPr lang="el-GR" sz="2400" dirty="0">
              <a:solidFill>
                <a:srgbClr val="C00000"/>
              </a:solidFill>
            </a:endParaRPr>
          </a:p>
        </p:txBody>
      </p:sp>
    </p:spTree>
    <p:extLst>
      <p:ext uri="{BB962C8B-B14F-4D97-AF65-F5344CB8AC3E}">
        <p14:creationId xmlns:p14="http://schemas.microsoft.com/office/powerpoint/2010/main" val="4125360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5603" y="5933941"/>
            <a:ext cx="8653587" cy="400110"/>
          </a:xfrm>
          <a:prstGeom prst="rect">
            <a:avLst/>
          </a:prstGeom>
          <a:noFill/>
        </p:spPr>
        <p:txBody>
          <a:bodyPr wrap="none" rtlCol="0">
            <a:spAutoFit/>
          </a:bodyPr>
          <a:lstStyle/>
          <a:p>
            <a:r>
              <a:rPr lang="el-GR" sz="2000" dirty="0"/>
              <a:t>Πλούτος </a:t>
            </a:r>
            <a:r>
              <a:rPr lang="el-GR" sz="2000" dirty="0">
                <a:solidFill>
                  <a:srgbClr val="FF0000"/>
                </a:solidFill>
              </a:rPr>
              <a:t>ενδημικών</a:t>
            </a:r>
            <a:r>
              <a:rPr lang="el-GR" sz="2000" dirty="0"/>
              <a:t> ειδών </a:t>
            </a:r>
            <a:r>
              <a:rPr lang="en-US" sz="2000" dirty="0"/>
              <a:t>CWR</a:t>
            </a:r>
            <a:r>
              <a:rPr lang="el-GR" sz="2000" dirty="0"/>
              <a:t> στις φυτογεωγραφικές περιοχές της Ελλάδας</a:t>
            </a:r>
            <a:endParaRPr lang="en-US" sz="2000"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4900" y="822156"/>
            <a:ext cx="6883400" cy="4868546"/>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94BEE3FD-8995-1ABF-E334-E740BFDA93D8}"/>
              </a:ext>
            </a:extLst>
          </p:cNvPr>
          <p:cNvSpPr txBox="1"/>
          <p:nvPr/>
        </p:nvSpPr>
        <p:spPr>
          <a:xfrm>
            <a:off x="6150864" y="4435212"/>
            <a:ext cx="2993136" cy="307777"/>
          </a:xfrm>
          <a:prstGeom prst="rect">
            <a:avLst/>
          </a:prstGeom>
          <a:noFill/>
        </p:spPr>
        <p:txBody>
          <a:bodyPr wrap="square" rtlCol="0">
            <a:spAutoFit/>
          </a:bodyPr>
          <a:lstStyle/>
          <a:p>
            <a:r>
              <a:rPr lang="el-GR" sz="1400" b="1" dirty="0">
                <a:latin typeface="Calibri" panose="020F0502020204030204" pitchFamily="34" charset="0"/>
                <a:cs typeface="Calibri" panose="020F0502020204030204" pitchFamily="34" charset="0"/>
              </a:rPr>
              <a:t>Τρ</a:t>
            </a:r>
            <a:r>
              <a:rPr lang="en-US" sz="1400" b="1" dirty="0" err="1">
                <a:latin typeface="Calibri" panose="020F0502020204030204" pitchFamily="34" charset="0"/>
                <a:cs typeface="Calibri" panose="020F0502020204030204" pitchFamily="34" charset="0"/>
              </a:rPr>
              <a:t>ί</a:t>
            </a:r>
            <a:r>
              <a:rPr lang="el-GR" sz="1400" b="1" dirty="0" err="1">
                <a:latin typeface="Calibri" panose="020F0502020204030204" pitchFamily="34" charset="0"/>
                <a:cs typeface="Calibri" panose="020F0502020204030204" pitchFamily="34" charset="0"/>
              </a:rPr>
              <a:t>γκας</a:t>
            </a:r>
            <a:r>
              <a:rPr lang="el-GR" sz="1400" b="1" dirty="0">
                <a:latin typeface="Calibri" panose="020F0502020204030204" pitchFamily="34" charset="0"/>
                <a:cs typeface="Calibri" panose="020F0502020204030204" pitchFamily="34" charset="0"/>
              </a:rPr>
              <a:t> Π., αδημοσίευτα δεδομένα </a:t>
            </a:r>
          </a:p>
        </p:txBody>
      </p:sp>
    </p:spTree>
    <p:extLst>
      <p:ext uri="{BB962C8B-B14F-4D97-AF65-F5344CB8AC3E}">
        <p14:creationId xmlns:p14="http://schemas.microsoft.com/office/powerpoint/2010/main" val="1476668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D17BB-2EAB-7D79-DDA8-0C64A3DADE9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4C64017-0FA1-DC84-9DC9-B63C477802C9}"/>
              </a:ext>
            </a:extLst>
          </p:cNvPr>
          <p:cNvSpPr txBox="1"/>
          <p:nvPr/>
        </p:nvSpPr>
        <p:spPr>
          <a:xfrm>
            <a:off x="920596" y="334115"/>
            <a:ext cx="7068348" cy="861774"/>
          </a:xfrm>
          <a:prstGeom prst="rect">
            <a:avLst/>
          </a:prstGeom>
          <a:noFill/>
        </p:spPr>
        <p:txBody>
          <a:bodyPr wrap="square">
            <a:spAutoFit/>
          </a:bodyPr>
          <a:lstStyle/>
          <a:p>
            <a:pPr algn="ctr"/>
            <a:r>
              <a:rPr lang="el-GR" sz="2600" b="1" dirty="0">
                <a:solidFill>
                  <a:srgbClr val="C00000"/>
                </a:solidFill>
                <a:cs typeface="Calibri" panose="020F0502020204030204" pitchFamily="34" charset="0"/>
              </a:rPr>
              <a:t>Καινοτόμα Εργαλεία</a:t>
            </a:r>
            <a:r>
              <a:rPr lang="en-US" sz="2600" b="1" dirty="0">
                <a:solidFill>
                  <a:srgbClr val="C00000"/>
                </a:solidFill>
                <a:cs typeface="Calibri" panose="020F0502020204030204" pitchFamily="34" charset="0"/>
              </a:rPr>
              <a:t> </a:t>
            </a:r>
            <a:r>
              <a:rPr lang="el-GR" sz="2600" b="1" dirty="0">
                <a:solidFill>
                  <a:srgbClr val="C00000"/>
                </a:solidFill>
                <a:cs typeface="Calibri" panose="020F0502020204030204" pitchFamily="34" charset="0"/>
              </a:rPr>
              <a:t>της Βελτίωσης Φυτών</a:t>
            </a:r>
          </a:p>
          <a:p>
            <a:pPr algn="ctr"/>
            <a:r>
              <a:rPr lang="el-GR" sz="2400" dirty="0">
                <a:solidFill>
                  <a:srgbClr val="002060"/>
                </a:solidFill>
              </a:rPr>
              <a:t>Αξιοποίηση </a:t>
            </a:r>
            <a:r>
              <a:rPr lang="el-GR" sz="2400" dirty="0" err="1">
                <a:solidFill>
                  <a:srgbClr val="002060"/>
                </a:solidFill>
              </a:rPr>
              <a:t>φυτογενετικών</a:t>
            </a:r>
            <a:r>
              <a:rPr lang="el-GR" sz="2400" dirty="0">
                <a:solidFill>
                  <a:srgbClr val="002060"/>
                </a:solidFill>
              </a:rPr>
              <a:t> πόρων </a:t>
            </a:r>
            <a:endParaRPr lang="el-GR" sz="2400" b="1" dirty="0">
              <a:solidFill>
                <a:srgbClr val="002060"/>
              </a:solidFill>
              <a:cs typeface="Calibri" panose="020F0502020204030204" pitchFamily="34" charset="0"/>
            </a:endParaRPr>
          </a:p>
        </p:txBody>
      </p:sp>
      <p:sp>
        <p:nvSpPr>
          <p:cNvPr id="7" name="TextBox 6">
            <a:extLst>
              <a:ext uri="{FF2B5EF4-FFF2-40B4-BE49-F238E27FC236}">
                <a16:creationId xmlns:a16="http://schemas.microsoft.com/office/drawing/2014/main" id="{3C193855-FE8D-652B-52FC-E058691091C6}"/>
              </a:ext>
            </a:extLst>
          </p:cNvPr>
          <p:cNvSpPr txBox="1"/>
          <p:nvPr/>
        </p:nvSpPr>
        <p:spPr>
          <a:xfrm>
            <a:off x="152047" y="1803054"/>
            <a:ext cx="5167976" cy="4493538"/>
          </a:xfrm>
          <a:prstGeom prst="rect">
            <a:avLst/>
          </a:prstGeom>
          <a:noFill/>
        </p:spPr>
        <p:txBody>
          <a:bodyPr wrap="square">
            <a:spAutoFit/>
          </a:bodyPr>
          <a:lstStyle/>
          <a:p>
            <a:pPr marL="285750" indent="-285750" algn="just">
              <a:buFont typeface="Wingdings" pitchFamily="2" charset="2"/>
              <a:buChar char="§"/>
            </a:pPr>
            <a:r>
              <a:rPr lang="el-GR" sz="2200" dirty="0">
                <a:solidFill>
                  <a:schemeClr val="accent6">
                    <a:lumMod val="75000"/>
                  </a:schemeClr>
                </a:solidFill>
                <a:latin typeface="Calibri" panose="020F0502020204030204" pitchFamily="34" charset="0"/>
                <a:cs typeface="Calibri" panose="020F0502020204030204" pitchFamily="34" charset="0"/>
              </a:rPr>
              <a:t>Διεύρυνση της γονιδιακής δεξαμενής με άγριους συγγενείς και παραδοσιακές ποικιλίες.</a:t>
            </a:r>
          </a:p>
          <a:p>
            <a:pPr algn="just">
              <a:buNone/>
            </a:pPr>
            <a:endParaRPr lang="el-GR" sz="2200" b="1" dirty="0">
              <a:solidFill>
                <a:schemeClr val="accent2">
                  <a:lumMod val="75000"/>
                </a:schemeClr>
              </a:solidFill>
              <a:latin typeface="Calibri" panose="020F0502020204030204" pitchFamily="34" charset="0"/>
              <a:cs typeface="Calibri" panose="020F0502020204030204" pitchFamily="34" charset="0"/>
            </a:endParaRPr>
          </a:p>
          <a:p>
            <a:pPr marL="342900" indent="-342900" algn="just">
              <a:buFont typeface="Wingdings" pitchFamily="2" charset="2"/>
              <a:buChar char="ü"/>
            </a:pPr>
            <a:r>
              <a:rPr lang="el-GR" sz="2200" dirty="0">
                <a:solidFill>
                  <a:srgbClr val="002060"/>
                </a:solidFill>
                <a:latin typeface="Calibri" panose="020F0502020204030204" pitchFamily="34" charset="0"/>
                <a:cs typeface="Calibri" panose="020F0502020204030204" pitchFamily="34" charset="0"/>
              </a:rPr>
              <a:t>Αύξηση γενετικής ποικιλότητας μέσω εισαγωγής γονιδίων που χάθηκαν κατά τη διαδικασία δημιουργίας συγχρόνων ποικιλιών.  </a:t>
            </a:r>
          </a:p>
          <a:p>
            <a:pPr algn="just"/>
            <a:endParaRPr lang="el-GR" sz="2200" dirty="0">
              <a:solidFill>
                <a:srgbClr val="002060"/>
              </a:solidFill>
              <a:latin typeface="Calibri" panose="020F0502020204030204" pitchFamily="34" charset="0"/>
              <a:cs typeface="Calibri" panose="020F0502020204030204" pitchFamily="34" charset="0"/>
            </a:endParaRPr>
          </a:p>
          <a:p>
            <a:pPr marL="342900" indent="-342900" algn="just">
              <a:buFont typeface="Wingdings" pitchFamily="2" charset="2"/>
              <a:buChar char="ü"/>
            </a:pPr>
            <a:r>
              <a:rPr lang="el-GR" sz="2200" dirty="0">
                <a:solidFill>
                  <a:srgbClr val="002060"/>
                </a:solidFill>
                <a:latin typeface="Calibri" panose="020F0502020204030204" pitchFamily="34" charset="0"/>
                <a:cs typeface="Calibri" panose="020F0502020204030204" pitchFamily="34" charset="0"/>
              </a:rPr>
              <a:t>Βελτίωση χαρακτηριστικών όπως η ανθεκτικότητα σε ασθένειες και η προσαρμοστικότητα σε περιβαλλοντικές συνθήκες.</a:t>
            </a:r>
          </a:p>
        </p:txBody>
      </p:sp>
      <p:pic>
        <p:nvPicPr>
          <p:cNvPr id="2" name="Picture 1">
            <a:extLst>
              <a:ext uri="{FF2B5EF4-FFF2-40B4-BE49-F238E27FC236}">
                <a16:creationId xmlns:a16="http://schemas.microsoft.com/office/drawing/2014/main" id="{CB17D7E9-3AA0-434B-862F-380ACC55E69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096653" y="1486169"/>
            <a:ext cx="2173595" cy="2809838"/>
          </a:xfrm>
          <a:prstGeom prst="rect">
            <a:avLst/>
          </a:prstGeom>
        </p:spPr>
      </p:pic>
      <p:pic>
        <p:nvPicPr>
          <p:cNvPr id="3" name="Picture 4" descr="Eggplant Research - Western Agricultural Research Center | Montana State  University">
            <a:extLst>
              <a:ext uri="{FF2B5EF4-FFF2-40B4-BE49-F238E27FC236}">
                <a16:creationId xmlns:a16="http://schemas.microsoft.com/office/drawing/2014/main" id="{1E2D5FDD-FA88-89A5-3E11-7C1EAA18AA7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8228" y="4446909"/>
            <a:ext cx="3425772" cy="230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6626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31400-44BE-358F-715A-463DDCBD71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8FE32D-6EC2-AA68-FE8C-3F50E6624CE7}"/>
              </a:ext>
            </a:extLst>
          </p:cNvPr>
          <p:cNvSpPr txBox="1"/>
          <p:nvPr/>
        </p:nvSpPr>
        <p:spPr>
          <a:xfrm>
            <a:off x="775699" y="320476"/>
            <a:ext cx="4572000" cy="461665"/>
          </a:xfrm>
          <a:prstGeom prst="rect">
            <a:avLst/>
          </a:prstGeom>
          <a:noFill/>
        </p:spPr>
        <p:txBody>
          <a:bodyPr wrap="square">
            <a:spAutoFit/>
          </a:bodyPr>
          <a:lstStyle/>
          <a:p>
            <a:r>
              <a:rPr lang="el-GR" sz="2400" b="1" dirty="0">
                <a:solidFill>
                  <a:srgbClr val="C00000"/>
                </a:solidFill>
              </a:rPr>
              <a:t>Γονίδια Εξημέρωσης στα Φυτά</a:t>
            </a:r>
            <a:endParaRPr lang="en-US" sz="2400" b="1" dirty="0">
              <a:solidFill>
                <a:srgbClr val="C00000"/>
              </a:solidFill>
            </a:endParaRPr>
          </a:p>
        </p:txBody>
      </p:sp>
      <p:graphicFrame>
        <p:nvGraphicFramePr>
          <p:cNvPr id="6" name="Table 5">
            <a:extLst>
              <a:ext uri="{FF2B5EF4-FFF2-40B4-BE49-F238E27FC236}">
                <a16:creationId xmlns:a16="http://schemas.microsoft.com/office/drawing/2014/main" id="{D1401E13-3584-DE9E-C080-3E8A06DCEBAA}"/>
              </a:ext>
            </a:extLst>
          </p:cNvPr>
          <p:cNvGraphicFramePr>
            <a:graphicFrameLocks noGrp="1"/>
          </p:cNvGraphicFramePr>
          <p:nvPr/>
        </p:nvGraphicFramePr>
        <p:xfrm>
          <a:off x="916968" y="1941315"/>
          <a:ext cx="7310063" cy="4438571"/>
        </p:xfrm>
        <a:graphic>
          <a:graphicData uri="http://schemas.openxmlformats.org/drawingml/2006/table">
            <a:tbl>
              <a:tblPr>
                <a:tableStyleId>{C4B1156A-380E-4F78-BDF5-A606A8083BF9}</a:tableStyleId>
              </a:tblPr>
              <a:tblGrid>
                <a:gridCol w="1827516">
                  <a:extLst>
                    <a:ext uri="{9D8B030D-6E8A-4147-A177-3AD203B41FA5}">
                      <a16:colId xmlns:a16="http://schemas.microsoft.com/office/drawing/2014/main" val="4188943993"/>
                    </a:ext>
                  </a:extLst>
                </a:gridCol>
                <a:gridCol w="1310811">
                  <a:extLst>
                    <a:ext uri="{9D8B030D-6E8A-4147-A177-3AD203B41FA5}">
                      <a16:colId xmlns:a16="http://schemas.microsoft.com/office/drawing/2014/main" val="1348241952"/>
                    </a:ext>
                  </a:extLst>
                </a:gridCol>
                <a:gridCol w="1638216">
                  <a:extLst>
                    <a:ext uri="{9D8B030D-6E8A-4147-A177-3AD203B41FA5}">
                      <a16:colId xmlns:a16="http://schemas.microsoft.com/office/drawing/2014/main" val="311568663"/>
                    </a:ext>
                  </a:extLst>
                </a:gridCol>
                <a:gridCol w="2533520">
                  <a:extLst>
                    <a:ext uri="{9D8B030D-6E8A-4147-A177-3AD203B41FA5}">
                      <a16:colId xmlns:a16="http://schemas.microsoft.com/office/drawing/2014/main" val="3056058958"/>
                    </a:ext>
                  </a:extLst>
                </a:gridCol>
              </a:tblGrid>
              <a:tr h="290089">
                <a:tc>
                  <a:txBody>
                    <a:bodyPr/>
                    <a:lstStyle/>
                    <a:p>
                      <a:r>
                        <a:rPr lang="el-GR" sz="2000" b="1" dirty="0"/>
                        <a:t>Φυτό</a:t>
                      </a:r>
                    </a:p>
                  </a:txBody>
                  <a:tcPr marL="72522" marR="72522" marT="36261" marB="36261" anchor="ctr"/>
                </a:tc>
                <a:tc>
                  <a:txBody>
                    <a:bodyPr/>
                    <a:lstStyle/>
                    <a:p>
                      <a:r>
                        <a:rPr lang="el-GR" sz="2000" b="1" dirty="0"/>
                        <a:t>Γονίδιο</a:t>
                      </a:r>
                    </a:p>
                  </a:txBody>
                  <a:tcPr marL="72522" marR="72522" marT="36261" marB="36261" anchor="ctr"/>
                </a:tc>
                <a:tc>
                  <a:txBody>
                    <a:bodyPr/>
                    <a:lstStyle/>
                    <a:p>
                      <a:r>
                        <a:rPr lang="el-GR" sz="2000" b="1" dirty="0"/>
                        <a:t>Λειτουργία</a:t>
                      </a:r>
                    </a:p>
                  </a:txBody>
                  <a:tcPr marL="72522" marR="72522" marT="36261" marB="36261" anchor="ctr"/>
                </a:tc>
                <a:tc>
                  <a:txBody>
                    <a:bodyPr/>
                    <a:lstStyle/>
                    <a:p>
                      <a:r>
                        <a:rPr lang="el-GR" sz="2000" b="1" dirty="0"/>
                        <a:t>Αποτέλεσμα</a:t>
                      </a:r>
                    </a:p>
                  </a:txBody>
                  <a:tcPr marL="72522" marR="72522" marT="36261" marB="36261" anchor="ctr"/>
                </a:tc>
                <a:extLst>
                  <a:ext uri="{0D108BD9-81ED-4DB2-BD59-A6C34878D82A}">
                    <a16:rowId xmlns:a16="http://schemas.microsoft.com/office/drawing/2014/main" val="2762716234"/>
                  </a:ext>
                </a:extLst>
              </a:tr>
              <a:tr h="942790">
                <a:tc>
                  <a:txBody>
                    <a:bodyPr/>
                    <a:lstStyle/>
                    <a:p>
                      <a:r>
                        <a:rPr lang="el-GR" sz="1600" b="1" dirty="0"/>
                        <a:t>Καλαμπόκι (</a:t>
                      </a:r>
                      <a:r>
                        <a:rPr lang="en-US" sz="1600" b="1" dirty="0"/>
                        <a:t>Maize)</a:t>
                      </a:r>
                      <a:endParaRPr lang="en-US" sz="1600" dirty="0"/>
                    </a:p>
                  </a:txBody>
                  <a:tcPr marL="72522" marR="72522" marT="36261" marB="36261" anchor="ctr"/>
                </a:tc>
                <a:tc>
                  <a:txBody>
                    <a:bodyPr/>
                    <a:lstStyle/>
                    <a:p>
                      <a:r>
                        <a:rPr lang="en-US" sz="1600" i="1" dirty="0"/>
                        <a:t>tb</a:t>
                      </a:r>
                      <a:r>
                        <a:rPr lang="en-US" sz="1600" dirty="0"/>
                        <a:t>1 (teosinte branched1)</a:t>
                      </a:r>
                    </a:p>
                  </a:txBody>
                  <a:tcPr marL="72522" marR="72522" marT="36261" marB="36261" anchor="ctr"/>
                </a:tc>
                <a:tc>
                  <a:txBody>
                    <a:bodyPr/>
                    <a:lstStyle/>
                    <a:p>
                      <a:r>
                        <a:rPr lang="el-GR" sz="1600" dirty="0"/>
                        <a:t>Ρυθμίζει τη διακλάδωση</a:t>
                      </a:r>
                    </a:p>
                  </a:txBody>
                  <a:tcPr marL="72522" marR="72522" marT="36261" marB="36261" anchor="ctr"/>
                </a:tc>
                <a:tc>
                  <a:txBody>
                    <a:bodyPr/>
                    <a:lstStyle/>
                    <a:p>
                      <a:r>
                        <a:rPr lang="el-GR" sz="1600"/>
                        <a:t>Από φυλλώδη teosinte → συμπαγές καλαμπόκι</a:t>
                      </a:r>
                    </a:p>
                  </a:txBody>
                  <a:tcPr marL="72522" marR="72522" marT="36261" marB="36261" anchor="ctr"/>
                </a:tc>
                <a:extLst>
                  <a:ext uri="{0D108BD9-81ED-4DB2-BD59-A6C34878D82A}">
                    <a16:rowId xmlns:a16="http://schemas.microsoft.com/office/drawing/2014/main" val="3462308500"/>
                  </a:ext>
                </a:extLst>
              </a:tr>
              <a:tr h="725223">
                <a:tc>
                  <a:txBody>
                    <a:bodyPr/>
                    <a:lstStyle/>
                    <a:p>
                      <a:r>
                        <a:rPr lang="el-GR" sz="1600" b="1"/>
                        <a:t>Ρύζι (</a:t>
                      </a:r>
                      <a:r>
                        <a:rPr lang="en-US" sz="1600" b="1"/>
                        <a:t>Oryza sativa)</a:t>
                      </a:r>
                      <a:endParaRPr lang="en-US" sz="1600"/>
                    </a:p>
                  </a:txBody>
                  <a:tcPr marL="72522" marR="72522" marT="36261" marB="36261" anchor="ctr"/>
                </a:tc>
                <a:tc>
                  <a:txBody>
                    <a:bodyPr/>
                    <a:lstStyle/>
                    <a:p>
                      <a:r>
                        <a:rPr lang="en-US" sz="1600" i="1" dirty="0"/>
                        <a:t>sh4</a:t>
                      </a:r>
                    </a:p>
                  </a:txBody>
                  <a:tcPr marL="72522" marR="72522" marT="36261" marB="36261" anchor="ctr"/>
                </a:tc>
                <a:tc>
                  <a:txBody>
                    <a:bodyPr/>
                    <a:lstStyle/>
                    <a:p>
                      <a:r>
                        <a:rPr lang="el-GR" sz="1600" dirty="0"/>
                        <a:t>Ρήξη του καρπού</a:t>
                      </a:r>
                    </a:p>
                  </a:txBody>
                  <a:tcPr marL="72522" marR="72522" marT="36261" marB="36261" anchor="ctr"/>
                </a:tc>
                <a:tc>
                  <a:txBody>
                    <a:bodyPr/>
                    <a:lstStyle/>
                    <a:p>
                      <a:r>
                        <a:rPr lang="el-GR" sz="1600" dirty="0"/>
                        <a:t>Απώλεια φυσικής διασποράς των σπόρων</a:t>
                      </a:r>
                    </a:p>
                  </a:txBody>
                  <a:tcPr marL="72522" marR="72522" marT="36261" marB="36261" anchor="ctr"/>
                </a:tc>
                <a:extLst>
                  <a:ext uri="{0D108BD9-81ED-4DB2-BD59-A6C34878D82A}">
                    <a16:rowId xmlns:a16="http://schemas.microsoft.com/office/drawing/2014/main" val="3073506866"/>
                  </a:ext>
                </a:extLst>
              </a:tr>
              <a:tr h="942790">
                <a:tc>
                  <a:txBody>
                    <a:bodyPr/>
                    <a:lstStyle/>
                    <a:p>
                      <a:r>
                        <a:rPr lang="el-GR" sz="1600" b="1"/>
                        <a:t>Σιτάρι (</a:t>
                      </a:r>
                      <a:r>
                        <a:rPr lang="en-US" sz="1600" b="1"/>
                        <a:t>Triticum aestivum)</a:t>
                      </a:r>
                      <a:endParaRPr lang="en-US" sz="1600"/>
                    </a:p>
                  </a:txBody>
                  <a:tcPr marL="72522" marR="72522" marT="36261" marB="36261" anchor="ctr"/>
                </a:tc>
                <a:tc>
                  <a:txBody>
                    <a:bodyPr/>
                    <a:lstStyle/>
                    <a:p>
                      <a:r>
                        <a:rPr lang="en-US" sz="1600" i="1" dirty="0"/>
                        <a:t>Q</a:t>
                      </a:r>
                    </a:p>
                  </a:txBody>
                  <a:tcPr marL="72522" marR="72522" marT="36261" marB="36261" anchor="ctr"/>
                </a:tc>
                <a:tc>
                  <a:txBody>
                    <a:bodyPr/>
                    <a:lstStyle/>
                    <a:p>
                      <a:r>
                        <a:rPr lang="el-GR" sz="1600"/>
                        <a:t>Μορφολογία στάχυος</a:t>
                      </a:r>
                    </a:p>
                  </a:txBody>
                  <a:tcPr marL="72522" marR="72522" marT="36261" marB="36261" anchor="ctr"/>
                </a:tc>
                <a:tc>
                  <a:txBody>
                    <a:bodyPr/>
                    <a:lstStyle/>
                    <a:p>
                      <a:r>
                        <a:rPr lang="el-GR" sz="1600" dirty="0"/>
                        <a:t>Εύκολος αλωνισμός και αυξημένη απόδοση</a:t>
                      </a:r>
                    </a:p>
                  </a:txBody>
                  <a:tcPr marL="72522" marR="72522" marT="36261" marB="36261" anchor="ctr"/>
                </a:tc>
                <a:extLst>
                  <a:ext uri="{0D108BD9-81ED-4DB2-BD59-A6C34878D82A}">
                    <a16:rowId xmlns:a16="http://schemas.microsoft.com/office/drawing/2014/main" val="599115100"/>
                  </a:ext>
                </a:extLst>
              </a:tr>
              <a:tr h="725223">
                <a:tc>
                  <a:txBody>
                    <a:bodyPr/>
                    <a:lstStyle/>
                    <a:p>
                      <a:r>
                        <a:rPr lang="el-GR" sz="1600" b="1"/>
                        <a:t>Ντομάτα (</a:t>
                      </a:r>
                      <a:r>
                        <a:rPr lang="en-US" sz="1600" b="1"/>
                        <a:t>Solanum lycopersicum)</a:t>
                      </a:r>
                      <a:endParaRPr lang="en-US" sz="1600"/>
                    </a:p>
                  </a:txBody>
                  <a:tcPr marL="72522" marR="72522" marT="36261" marB="36261" anchor="ctr"/>
                </a:tc>
                <a:tc>
                  <a:txBody>
                    <a:bodyPr/>
                    <a:lstStyle/>
                    <a:p>
                      <a:r>
                        <a:rPr lang="en-US" sz="1600" i="1" dirty="0"/>
                        <a:t>fw2.2</a:t>
                      </a:r>
                    </a:p>
                  </a:txBody>
                  <a:tcPr marL="72522" marR="72522" marT="36261" marB="36261" anchor="ctr"/>
                </a:tc>
                <a:tc>
                  <a:txBody>
                    <a:bodyPr/>
                    <a:lstStyle/>
                    <a:p>
                      <a:r>
                        <a:rPr lang="el-GR" sz="1600"/>
                        <a:t>Μέγεθος καρπού</a:t>
                      </a:r>
                    </a:p>
                  </a:txBody>
                  <a:tcPr marL="72522" marR="72522" marT="36261" marB="36261" anchor="ctr"/>
                </a:tc>
                <a:tc>
                  <a:txBody>
                    <a:bodyPr/>
                    <a:lstStyle/>
                    <a:p>
                      <a:r>
                        <a:rPr lang="el-GR" sz="1600" dirty="0"/>
                        <a:t>Αυξημένο βάρος/όγκος καρπού</a:t>
                      </a:r>
                    </a:p>
                  </a:txBody>
                  <a:tcPr marL="72522" marR="72522" marT="36261" marB="36261" anchor="ctr"/>
                </a:tc>
                <a:extLst>
                  <a:ext uri="{0D108BD9-81ED-4DB2-BD59-A6C34878D82A}">
                    <a16:rowId xmlns:a16="http://schemas.microsoft.com/office/drawing/2014/main" val="3428119263"/>
                  </a:ext>
                </a:extLst>
              </a:tr>
              <a:tr h="725223">
                <a:tc>
                  <a:txBody>
                    <a:bodyPr/>
                    <a:lstStyle/>
                    <a:p>
                      <a:r>
                        <a:rPr lang="el-GR" sz="1600" b="1"/>
                        <a:t>Φασόλι (</a:t>
                      </a:r>
                      <a:r>
                        <a:rPr lang="en-US" sz="1600" b="1"/>
                        <a:t>Phaseolus vulgaris)</a:t>
                      </a:r>
                      <a:endParaRPr lang="en-US" sz="1600"/>
                    </a:p>
                  </a:txBody>
                  <a:tcPr marL="72522" marR="72522" marT="36261" marB="36261" anchor="ctr"/>
                </a:tc>
                <a:tc>
                  <a:txBody>
                    <a:bodyPr/>
                    <a:lstStyle/>
                    <a:p>
                      <a:r>
                        <a:rPr lang="en-US" sz="1600" i="1" dirty="0"/>
                        <a:t>PvPdh1</a:t>
                      </a:r>
                    </a:p>
                  </a:txBody>
                  <a:tcPr marL="72522" marR="72522" marT="36261" marB="36261" anchor="ctr"/>
                </a:tc>
                <a:tc>
                  <a:txBody>
                    <a:bodyPr/>
                    <a:lstStyle/>
                    <a:p>
                      <a:r>
                        <a:rPr lang="el-GR" sz="1600"/>
                        <a:t>Διάρρηξη λοβού</a:t>
                      </a:r>
                    </a:p>
                  </a:txBody>
                  <a:tcPr marL="72522" marR="72522" marT="36261" marB="36261" anchor="ctr"/>
                </a:tc>
                <a:tc>
                  <a:txBody>
                    <a:bodyPr/>
                    <a:lstStyle/>
                    <a:p>
                      <a:r>
                        <a:rPr lang="el-GR" sz="1600" dirty="0"/>
                        <a:t>Εμποδίζει την αυτόματη απώλεια σπόρων</a:t>
                      </a:r>
                    </a:p>
                  </a:txBody>
                  <a:tcPr marL="72522" marR="72522" marT="36261" marB="36261" anchor="ctr"/>
                </a:tc>
                <a:extLst>
                  <a:ext uri="{0D108BD9-81ED-4DB2-BD59-A6C34878D82A}">
                    <a16:rowId xmlns:a16="http://schemas.microsoft.com/office/drawing/2014/main" val="1391399825"/>
                  </a:ext>
                </a:extLst>
              </a:tr>
            </a:tbl>
          </a:graphicData>
        </a:graphic>
      </p:graphicFrame>
      <p:sp>
        <p:nvSpPr>
          <p:cNvPr id="8" name="TextBox 7">
            <a:extLst>
              <a:ext uri="{FF2B5EF4-FFF2-40B4-BE49-F238E27FC236}">
                <a16:creationId xmlns:a16="http://schemas.microsoft.com/office/drawing/2014/main" id="{994E343A-4E75-A2FC-53FA-BF11E6C13876}"/>
              </a:ext>
            </a:extLst>
          </p:cNvPr>
          <p:cNvSpPr txBox="1"/>
          <p:nvPr/>
        </p:nvSpPr>
        <p:spPr>
          <a:xfrm>
            <a:off x="916967" y="966614"/>
            <a:ext cx="7310063" cy="707886"/>
          </a:xfrm>
          <a:prstGeom prst="rect">
            <a:avLst/>
          </a:prstGeom>
          <a:noFill/>
        </p:spPr>
        <p:txBody>
          <a:bodyPr wrap="square">
            <a:spAutoFit/>
          </a:bodyPr>
          <a:lstStyle/>
          <a:p>
            <a:r>
              <a:rPr lang="el-GR" sz="2000" dirty="0"/>
              <a:t>Εκείνα που τροποποιήθηκαν κατά την εξημέρωση των άγριων ειδών ώστε να αποκτήσουν επιθυμητά χαρακτηριστικά πχ μέγεθος καρπού</a:t>
            </a:r>
            <a:endParaRPr lang="en-US" sz="2000" dirty="0"/>
          </a:p>
        </p:txBody>
      </p:sp>
    </p:spTree>
    <p:extLst>
      <p:ext uri="{BB962C8B-B14F-4D97-AF65-F5344CB8AC3E}">
        <p14:creationId xmlns:p14="http://schemas.microsoft.com/office/powerpoint/2010/main" val="1837378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85850-6FF6-EBF4-D97D-284B48D0D45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31B100D-B03D-8E10-2E05-2160537552E8}"/>
              </a:ext>
            </a:extLst>
          </p:cNvPr>
          <p:cNvSpPr txBox="1"/>
          <p:nvPr/>
        </p:nvSpPr>
        <p:spPr>
          <a:xfrm>
            <a:off x="528207" y="1399076"/>
            <a:ext cx="8087586" cy="4493538"/>
          </a:xfrm>
          <a:prstGeom prst="rect">
            <a:avLst/>
          </a:prstGeom>
          <a:noFill/>
        </p:spPr>
        <p:txBody>
          <a:bodyPr wrap="square">
            <a:spAutoFit/>
          </a:bodyPr>
          <a:lstStyle/>
          <a:p>
            <a:pPr marL="342900" indent="-342900" algn="just">
              <a:buAutoNum type="arabicPeriod"/>
            </a:pPr>
            <a:r>
              <a:rPr lang="el-GR" sz="2200" b="1" dirty="0">
                <a:solidFill>
                  <a:srgbClr val="C00000"/>
                </a:solidFill>
              </a:rPr>
              <a:t>Γονίδια ανθεκτικότητας. </a:t>
            </a:r>
            <a:r>
              <a:rPr lang="el-GR" sz="2200" dirty="0">
                <a:solidFill>
                  <a:srgbClr val="002060"/>
                </a:solidFill>
              </a:rPr>
              <a:t>Πολλά από αυτά </a:t>
            </a:r>
            <a:r>
              <a:rPr lang="en-US" sz="2200" dirty="0" err="1">
                <a:solidFill>
                  <a:srgbClr val="002060"/>
                </a:solidFill>
              </a:rPr>
              <a:t>ό</a:t>
            </a:r>
            <a:r>
              <a:rPr lang="el-GR" sz="2200" dirty="0">
                <a:solidFill>
                  <a:srgbClr val="002060"/>
                </a:solidFill>
              </a:rPr>
              <a:t>πως πχ δευτερογενείς </a:t>
            </a:r>
            <a:r>
              <a:rPr lang="el-GR" sz="2200" dirty="0" err="1">
                <a:solidFill>
                  <a:srgbClr val="002060"/>
                </a:solidFill>
              </a:rPr>
              <a:t>μεταβολίτες</a:t>
            </a:r>
            <a:r>
              <a:rPr lang="el-GR" sz="2200" dirty="0">
                <a:solidFill>
                  <a:srgbClr val="002060"/>
                </a:solidFill>
              </a:rPr>
              <a:t> απορρίφθηκαν έμμεσα γιατί σχετίζονταν με πικρή γεύση ή τοξικές ουσίες αν και έχουν προστατευτικό ρόλο στα φυτά, πχ άγριες ντομάτες περιέχουν </a:t>
            </a:r>
            <a:r>
              <a:rPr lang="el-GR" sz="2200" dirty="0" err="1">
                <a:solidFill>
                  <a:srgbClr val="002060"/>
                </a:solidFill>
              </a:rPr>
              <a:t>τοματίνη</a:t>
            </a:r>
            <a:r>
              <a:rPr lang="el-GR" sz="2200" dirty="0">
                <a:solidFill>
                  <a:srgbClr val="002060"/>
                </a:solidFill>
              </a:rPr>
              <a:t>, ενώ οι καλλιεργούμενες την έχουν σε πολύ χαμηλότερα επίπεδα.</a:t>
            </a:r>
          </a:p>
          <a:p>
            <a:pPr marL="342900" indent="-342900">
              <a:buAutoNum type="arabicPeriod"/>
            </a:pPr>
            <a:endParaRPr lang="el-GR" sz="2200" dirty="0"/>
          </a:p>
          <a:p>
            <a:pPr marL="342900" indent="-342900">
              <a:buAutoNum type="arabicPeriod"/>
            </a:pPr>
            <a:r>
              <a:rPr lang="el-GR" sz="2200" b="1" dirty="0">
                <a:solidFill>
                  <a:srgbClr val="C00000"/>
                </a:solidFill>
              </a:rPr>
              <a:t>Γονίδια που σχετίζονται με ανοχή</a:t>
            </a:r>
            <a:r>
              <a:rPr lang="el-GR" sz="2200" dirty="0"/>
              <a:t> </a:t>
            </a:r>
            <a:r>
              <a:rPr lang="el-GR" sz="2200" dirty="0">
                <a:solidFill>
                  <a:srgbClr val="002060"/>
                </a:solidFill>
              </a:rPr>
              <a:t>σε ξηρασία, αλατότητα, θερμότητα, επειδή δεν έγινε επιλογή για επιβίωση αλλά για απόδοση σε ιδανικές συνθήκες.</a:t>
            </a:r>
          </a:p>
          <a:p>
            <a:pPr marL="342900" indent="-342900">
              <a:buAutoNum type="arabicPeriod"/>
            </a:pPr>
            <a:endParaRPr lang="el-GR" sz="2200" dirty="0"/>
          </a:p>
          <a:p>
            <a:pPr marL="342900" indent="-342900" algn="just">
              <a:buAutoNum type="arabicPeriod"/>
            </a:pPr>
            <a:r>
              <a:rPr lang="el-GR" sz="2200" b="1" dirty="0">
                <a:solidFill>
                  <a:srgbClr val="C00000"/>
                </a:solidFill>
              </a:rPr>
              <a:t>Περιορισμός της γενετικής βάσης. </a:t>
            </a:r>
            <a:r>
              <a:rPr lang="el-GR" sz="2200" dirty="0">
                <a:solidFill>
                  <a:srgbClr val="002060"/>
                </a:solidFill>
              </a:rPr>
              <a:t>Η επιλογή λίγων επιθυμητών γονότυπων οδήγησε σε γενετική στενωπό και απώλεια γονιδιακών παραλλαγών (</a:t>
            </a:r>
            <a:r>
              <a:rPr lang="el-GR" sz="2200" dirty="0" err="1">
                <a:solidFill>
                  <a:srgbClr val="002060"/>
                </a:solidFill>
              </a:rPr>
              <a:t>allelic</a:t>
            </a:r>
            <a:r>
              <a:rPr lang="el-GR" sz="2200" dirty="0">
                <a:solidFill>
                  <a:srgbClr val="002060"/>
                </a:solidFill>
              </a:rPr>
              <a:t> </a:t>
            </a:r>
            <a:r>
              <a:rPr lang="el-GR" sz="2200" dirty="0" err="1">
                <a:solidFill>
                  <a:srgbClr val="002060"/>
                </a:solidFill>
              </a:rPr>
              <a:t>diversity</a:t>
            </a:r>
            <a:r>
              <a:rPr lang="el-GR" sz="2200" dirty="0">
                <a:solidFill>
                  <a:srgbClr val="002060"/>
                </a:solidFill>
              </a:rPr>
              <a:t>).</a:t>
            </a:r>
            <a:endParaRPr lang="en-US" sz="2200" dirty="0">
              <a:solidFill>
                <a:srgbClr val="002060"/>
              </a:solidFill>
            </a:endParaRPr>
          </a:p>
        </p:txBody>
      </p:sp>
      <p:sp>
        <p:nvSpPr>
          <p:cNvPr id="10" name="TextBox 9">
            <a:extLst>
              <a:ext uri="{FF2B5EF4-FFF2-40B4-BE49-F238E27FC236}">
                <a16:creationId xmlns:a16="http://schemas.microsoft.com/office/drawing/2014/main" id="{90F70629-FB18-8909-B78B-CF8AFB909836}"/>
              </a:ext>
            </a:extLst>
          </p:cNvPr>
          <p:cNvSpPr txBox="1"/>
          <p:nvPr/>
        </p:nvSpPr>
        <p:spPr>
          <a:xfrm>
            <a:off x="672957" y="591220"/>
            <a:ext cx="5933326" cy="430887"/>
          </a:xfrm>
          <a:prstGeom prst="rect">
            <a:avLst/>
          </a:prstGeom>
          <a:noFill/>
        </p:spPr>
        <p:txBody>
          <a:bodyPr wrap="square">
            <a:spAutoFit/>
          </a:bodyPr>
          <a:lstStyle/>
          <a:p>
            <a:r>
              <a:rPr lang="el-GR" sz="2200" b="1" dirty="0">
                <a:solidFill>
                  <a:schemeClr val="accent3">
                    <a:lumMod val="50000"/>
                  </a:schemeClr>
                </a:solidFill>
              </a:rPr>
              <a:t>Κατηγορίες Γονιδίων που δεν επιλέχθηκαν:</a:t>
            </a:r>
          </a:p>
        </p:txBody>
      </p:sp>
    </p:spTree>
    <p:extLst>
      <p:ext uri="{BB962C8B-B14F-4D97-AF65-F5344CB8AC3E}">
        <p14:creationId xmlns:p14="http://schemas.microsoft.com/office/powerpoint/2010/main" val="4107983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9AA5B-9A46-3E99-3AA8-C542CC8E31B9}"/>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147ED5CA-F829-D095-9F78-E809631E8989}"/>
              </a:ext>
            </a:extLst>
          </p:cNvPr>
          <p:cNvSpPr>
            <a:spLocks noGrp="1"/>
          </p:cNvSpPr>
          <p:nvPr>
            <p:ph type="title"/>
          </p:nvPr>
        </p:nvSpPr>
        <p:spPr>
          <a:xfrm>
            <a:off x="831850" y="0"/>
            <a:ext cx="7886700" cy="1325563"/>
          </a:xfrm>
        </p:spPr>
        <p:txBody>
          <a:bodyPr>
            <a:normAutofit/>
          </a:bodyPr>
          <a:lstStyle/>
          <a:p>
            <a:pPr algn="ctr"/>
            <a:r>
              <a:rPr lang="en-US" sz="3600" i="1" dirty="0">
                <a:solidFill>
                  <a:srgbClr val="C00000"/>
                </a:solidFill>
                <a:latin typeface="Calibri" panose="020F0502020204030204" pitchFamily="34" charset="0"/>
                <a:cs typeface="Calibri" panose="020F0502020204030204" pitchFamily="34" charset="0"/>
              </a:rPr>
              <a:t>De novo domestication </a:t>
            </a:r>
            <a:endParaRPr lang="el-GR" sz="3600" i="1" dirty="0">
              <a:solidFill>
                <a:srgbClr val="C00000"/>
              </a:solidFill>
              <a:latin typeface="Calibri" panose="020F0502020204030204" pitchFamily="34" charset="0"/>
              <a:cs typeface="Calibri" panose="020F0502020204030204" pitchFamily="34" charset="0"/>
            </a:endParaRPr>
          </a:p>
        </p:txBody>
      </p:sp>
      <p:grpSp>
        <p:nvGrpSpPr>
          <p:cNvPr id="5" name="Ομάδα 4">
            <a:extLst>
              <a:ext uri="{FF2B5EF4-FFF2-40B4-BE49-F238E27FC236}">
                <a16:creationId xmlns:a16="http://schemas.microsoft.com/office/drawing/2014/main" id="{AC9F1AA2-1AD1-F792-2747-A6F2844D60C3}"/>
              </a:ext>
            </a:extLst>
          </p:cNvPr>
          <p:cNvGrpSpPr/>
          <p:nvPr/>
        </p:nvGrpSpPr>
        <p:grpSpPr>
          <a:xfrm>
            <a:off x="320210" y="1784555"/>
            <a:ext cx="8503579" cy="4911213"/>
            <a:chOff x="492937" y="1760330"/>
            <a:chExt cx="9093515" cy="5097670"/>
          </a:xfrm>
        </p:grpSpPr>
        <p:grpSp>
          <p:nvGrpSpPr>
            <p:cNvPr id="3" name="Ομάδα 2">
              <a:extLst>
                <a:ext uri="{FF2B5EF4-FFF2-40B4-BE49-F238E27FC236}">
                  <a16:creationId xmlns:a16="http://schemas.microsoft.com/office/drawing/2014/main" id="{DD0223D8-B12A-CB50-876F-A3038915998A}"/>
                </a:ext>
              </a:extLst>
            </p:cNvPr>
            <p:cNvGrpSpPr/>
            <p:nvPr/>
          </p:nvGrpSpPr>
          <p:grpSpPr>
            <a:xfrm>
              <a:off x="492937" y="1760330"/>
              <a:ext cx="9093515" cy="2995337"/>
              <a:chOff x="50485" y="1914855"/>
              <a:chExt cx="9093515" cy="2995337"/>
            </a:xfrm>
          </p:grpSpPr>
          <p:pic>
            <p:nvPicPr>
              <p:cNvPr id="2054" name="Picture 6" descr="Breeding future crops to feed the world through de novo domestication |  Nature Communications">
                <a:extLst>
                  <a:ext uri="{FF2B5EF4-FFF2-40B4-BE49-F238E27FC236}">
                    <a16:creationId xmlns:a16="http://schemas.microsoft.com/office/drawing/2014/main" id="{D7D7D83C-2966-EBFC-E0C6-A9A777D5C5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485" y="1914855"/>
                <a:ext cx="3780227" cy="29953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mestication of wild tomato is accelerated by genome editing (Nature  Biotech. - $) | Plantae">
                <a:extLst>
                  <a:ext uri="{FF2B5EF4-FFF2-40B4-BE49-F238E27FC236}">
                    <a16:creationId xmlns:a16="http://schemas.microsoft.com/office/drawing/2014/main" id="{9EE40F55-D6DF-299C-19E2-E0E9AFCFCB9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830712" y="2045597"/>
                <a:ext cx="5313288" cy="2864595"/>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Εικόνα 3">
              <a:extLst>
                <a:ext uri="{FF2B5EF4-FFF2-40B4-BE49-F238E27FC236}">
                  <a16:creationId xmlns:a16="http://schemas.microsoft.com/office/drawing/2014/main" id="{B13FB31E-5865-3DE4-02B3-EDC1239BA63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73543" y="4910192"/>
              <a:ext cx="1778000" cy="1947808"/>
            </a:xfrm>
            <a:prstGeom prst="rect">
              <a:avLst/>
            </a:prstGeom>
          </p:spPr>
        </p:pic>
      </p:grpSp>
      <p:sp>
        <p:nvSpPr>
          <p:cNvPr id="6" name="TextBox 5">
            <a:extLst>
              <a:ext uri="{FF2B5EF4-FFF2-40B4-BE49-F238E27FC236}">
                <a16:creationId xmlns:a16="http://schemas.microsoft.com/office/drawing/2014/main" id="{244D1446-BB19-2455-A6E4-80620DD2939E}"/>
              </a:ext>
            </a:extLst>
          </p:cNvPr>
          <p:cNvSpPr txBox="1"/>
          <p:nvPr/>
        </p:nvSpPr>
        <p:spPr>
          <a:xfrm>
            <a:off x="558186" y="5388154"/>
            <a:ext cx="3600860" cy="461665"/>
          </a:xfrm>
          <a:prstGeom prst="rect">
            <a:avLst/>
          </a:prstGeom>
          <a:noFill/>
        </p:spPr>
        <p:txBody>
          <a:bodyPr wrap="square" rtlCol="0">
            <a:spAutoFit/>
          </a:bodyPr>
          <a:lstStyle/>
          <a:p>
            <a:r>
              <a:rPr lang="el-GR" sz="2400" b="1" dirty="0">
                <a:solidFill>
                  <a:srgbClr val="0070C0"/>
                </a:solidFill>
              </a:rPr>
              <a:t>Αποφυγή </a:t>
            </a:r>
            <a:r>
              <a:rPr lang="en-US" sz="2400" b="1" dirty="0">
                <a:solidFill>
                  <a:srgbClr val="0070C0"/>
                </a:solidFill>
              </a:rPr>
              <a:t>Linkage Drag</a:t>
            </a:r>
            <a:endParaRPr lang="el-GR" sz="2400" b="1" dirty="0">
              <a:solidFill>
                <a:srgbClr val="0070C0"/>
              </a:solidFill>
            </a:endParaRPr>
          </a:p>
        </p:txBody>
      </p:sp>
    </p:spTree>
    <p:extLst>
      <p:ext uri="{BB962C8B-B14F-4D97-AF65-F5344CB8AC3E}">
        <p14:creationId xmlns:p14="http://schemas.microsoft.com/office/powerpoint/2010/main" val="319091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FF99F-E797-01B5-04CD-307F71EB1E7D}"/>
            </a:ext>
          </a:extLst>
        </p:cNvPr>
        <p:cNvGrpSpPr/>
        <p:nvPr/>
      </p:nvGrpSpPr>
      <p:grpSpPr>
        <a:xfrm>
          <a:off x="0" y="0"/>
          <a:ext cx="0" cy="0"/>
          <a:chOff x="0" y="0"/>
          <a:chExt cx="0" cy="0"/>
        </a:xfrm>
      </p:grpSpPr>
      <p:pic>
        <p:nvPicPr>
          <p:cNvPr id="2052" name="Picture 4" descr="Sequencing Within Reach">
            <a:extLst>
              <a:ext uri="{FF2B5EF4-FFF2-40B4-BE49-F238E27FC236}">
                <a16:creationId xmlns:a16="http://schemas.microsoft.com/office/drawing/2014/main" id="{D5F649E6-E666-E68D-8098-2D577A19BDA3}"/>
              </a:ext>
            </a:extLst>
          </p:cNvPr>
          <p:cNvPicPr>
            <a:picLocks noChangeAspect="1" noChangeArrowheads="1"/>
          </p:cNvPicPr>
          <p:nvPr/>
        </p:nvPicPr>
        <p:blipFill rotWithShape="1">
          <a:blip r:embed="rId3" cstate="email">
            <a:alphaModFix amt="75000"/>
            <a:extLst>
              <a:ext uri="{28A0092B-C50C-407E-A947-70E740481C1C}">
                <a14:useLocalDpi xmlns:a14="http://schemas.microsoft.com/office/drawing/2010/main"/>
              </a:ext>
            </a:extLst>
          </a:blip>
          <a:srcRect b="-1"/>
          <a:stretch/>
        </p:blipFill>
        <p:spPr bwMode="auto">
          <a:xfrm>
            <a:off x="20" y="10"/>
            <a:ext cx="457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100 genome? New DNA sequencers could be a 'game changer' for biology,  medicine | Science | AAAS">
            <a:extLst>
              <a:ext uri="{FF2B5EF4-FFF2-40B4-BE49-F238E27FC236}">
                <a16:creationId xmlns:a16="http://schemas.microsoft.com/office/drawing/2014/main" id="{ECF7B9F6-42CF-8012-2F2F-AABA0235F568}"/>
              </a:ext>
            </a:extLst>
          </p:cNvPr>
          <p:cNvPicPr>
            <a:picLocks noChangeAspect="1" noChangeArrowheads="1"/>
          </p:cNvPicPr>
          <p:nvPr/>
        </p:nvPicPr>
        <p:blipFill rotWithShape="1">
          <a:blip r:embed="rId4" cstate="email">
            <a:alphaModFix amt="75000"/>
            <a:extLst>
              <a:ext uri="{28A0092B-C50C-407E-A947-70E740481C1C}">
                <a14:useLocalDpi xmlns:a14="http://schemas.microsoft.com/office/drawing/2010/main"/>
              </a:ext>
            </a:extLst>
          </a:blip>
          <a:srcRect b="-1"/>
          <a:stretch/>
        </p:blipFill>
        <p:spPr bwMode="auto">
          <a:xfrm>
            <a:off x="4572000" y="10"/>
            <a:ext cx="457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EA1A67D-FF0B-84D5-6C44-9C402FE7E8E4}"/>
              </a:ext>
            </a:extLst>
          </p:cNvPr>
          <p:cNvSpPr txBox="1"/>
          <p:nvPr/>
        </p:nvSpPr>
        <p:spPr>
          <a:xfrm>
            <a:off x="628650" y="0"/>
            <a:ext cx="7886700" cy="5571899"/>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600" b="1" kern="1200" dirty="0">
                <a:solidFill>
                  <a:srgbClr val="FFFFFF"/>
                </a:solidFill>
                <a:latin typeface="+mj-lt"/>
                <a:ea typeface="+mj-ea"/>
                <a:cs typeface="+mj-cs"/>
              </a:rPr>
              <a:t>NEXT GENERATION SEQUENCING</a:t>
            </a:r>
          </a:p>
        </p:txBody>
      </p:sp>
    </p:spTree>
    <p:extLst>
      <p:ext uri="{BB962C8B-B14F-4D97-AF65-F5344CB8AC3E}">
        <p14:creationId xmlns:p14="http://schemas.microsoft.com/office/powerpoint/2010/main" val="1835577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B5B612-E46B-1F93-E511-D0AAE27E94AB}"/>
              </a:ext>
            </a:extLst>
          </p:cNvPr>
          <p:cNvSpPr txBox="1"/>
          <p:nvPr/>
        </p:nvSpPr>
        <p:spPr>
          <a:xfrm>
            <a:off x="636270" y="870557"/>
            <a:ext cx="7904137" cy="1446550"/>
          </a:xfrm>
          <a:prstGeom prst="rect">
            <a:avLst/>
          </a:prstGeom>
          <a:pattFill prst="pct60">
            <a:fgClr>
              <a:schemeClr val="accent6">
                <a:lumMod val="60000"/>
                <a:lumOff val="40000"/>
              </a:schemeClr>
            </a:fgClr>
            <a:bgClr>
              <a:schemeClr val="bg1"/>
            </a:bgClr>
          </a:pattFill>
        </p:spPr>
        <p:txBody>
          <a:bodyPr wrap="square">
            <a:spAutoFit/>
          </a:bodyPr>
          <a:lstStyle/>
          <a:p>
            <a:pPr algn="just"/>
            <a:r>
              <a:rPr lang="el-GR" sz="2200" dirty="0">
                <a:solidFill>
                  <a:schemeClr val="accent5">
                    <a:lumMod val="50000"/>
                  </a:schemeClr>
                </a:solidFill>
              </a:rPr>
              <a:t>Το κύριο αποτέλεσμα της γενετικής βελτίωσης είναι βελτιωμένες ποικιλίες και είδη με ανώτερα αγρονομικά χαρακτηριστικά, υψηλότερη δυναμική απόδοσης και/ή καλύτερη ποιότητα προϊόντος.</a:t>
            </a:r>
            <a:endParaRPr lang="en" sz="2200" dirty="0">
              <a:solidFill>
                <a:schemeClr val="accent5">
                  <a:lumMod val="50000"/>
                </a:schemeClr>
              </a:solidFill>
              <a:effectLst/>
              <a:cs typeface="Calibri" panose="020F0502020204030204" pitchFamily="34" charset="0"/>
            </a:endParaRPr>
          </a:p>
        </p:txBody>
      </p:sp>
      <p:grpSp>
        <p:nvGrpSpPr>
          <p:cNvPr id="2" name="Grupo 1">
            <a:extLst>
              <a:ext uri="{FF2B5EF4-FFF2-40B4-BE49-F238E27FC236}">
                <a16:creationId xmlns:a16="http://schemas.microsoft.com/office/drawing/2014/main" id="{3EA548FC-0031-9300-9F1C-176F13A27050}"/>
              </a:ext>
            </a:extLst>
          </p:cNvPr>
          <p:cNvGrpSpPr/>
          <p:nvPr/>
        </p:nvGrpSpPr>
        <p:grpSpPr>
          <a:xfrm>
            <a:off x="414297" y="2654757"/>
            <a:ext cx="3325575" cy="2719880"/>
            <a:chOff x="1109219" y="3920218"/>
            <a:chExt cx="3876262" cy="2392327"/>
          </a:xfrm>
        </p:grpSpPr>
        <p:pic>
          <p:nvPicPr>
            <p:cNvPr id="3" name="Picture 4" descr="Imagem relacionada">
              <a:extLst>
                <a:ext uri="{FF2B5EF4-FFF2-40B4-BE49-F238E27FC236}">
                  <a16:creationId xmlns:a16="http://schemas.microsoft.com/office/drawing/2014/main" id="{78D18FD0-8D7D-E255-102B-4ED5BCD8803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7949" y="4044545"/>
              <a:ext cx="3408197" cy="226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adjoribr.com.br/polopoly_fs/1.1871454.1451930695!/imagens/14519307673220.jpg">
              <a:extLst>
                <a:ext uri="{FF2B5EF4-FFF2-40B4-BE49-F238E27FC236}">
                  <a16:creationId xmlns:a16="http://schemas.microsoft.com/office/drawing/2014/main" id="{A25F45A5-FC83-E502-6F1B-06EA6521405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V="1">
              <a:off x="1109219" y="3920218"/>
              <a:ext cx="3876262" cy="23923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Ομάδα 7">
            <a:extLst>
              <a:ext uri="{FF2B5EF4-FFF2-40B4-BE49-F238E27FC236}">
                <a16:creationId xmlns:a16="http://schemas.microsoft.com/office/drawing/2014/main" id="{51A1EF80-D522-C242-D10E-3B034A77A88B}"/>
              </a:ext>
            </a:extLst>
          </p:cNvPr>
          <p:cNvGrpSpPr/>
          <p:nvPr/>
        </p:nvGrpSpPr>
        <p:grpSpPr>
          <a:xfrm>
            <a:off x="3739872" y="3070896"/>
            <a:ext cx="4767858" cy="2578530"/>
            <a:chOff x="3834202" y="3959658"/>
            <a:chExt cx="4689865" cy="2386620"/>
          </a:xfrm>
        </p:grpSpPr>
        <p:pic>
          <p:nvPicPr>
            <p:cNvPr id="7" name="Εικόνα 6" descr="Εικόνα που περιέχει κείμενο, στιγμιότυπο οθόνης, γράφημα, γραμμή&#10;&#10;Περιγραφή που δημιουργήθηκε αυτόματα">
              <a:extLst>
                <a:ext uri="{FF2B5EF4-FFF2-40B4-BE49-F238E27FC236}">
                  <a16:creationId xmlns:a16="http://schemas.microsoft.com/office/drawing/2014/main" id="{7688135B-47E5-43B9-EA0A-343113D01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34202" y="3959658"/>
              <a:ext cx="4689865" cy="2386620"/>
            </a:xfrm>
            <a:prstGeom prst="rect">
              <a:avLst/>
            </a:prstGeom>
          </p:spPr>
        </p:pic>
        <p:pic>
          <p:nvPicPr>
            <p:cNvPr id="6" name="Εικόνα 5" descr="Εικόνα που περιέχει καλαμπόκι, φαγητό, ψητό καλαμπόκι, σπόροι καλαμποκιού&#10;&#10;Περιγραφή που δημιουργήθηκε αυτόματα">
              <a:extLst>
                <a:ext uri="{FF2B5EF4-FFF2-40B4-BE49-F238E27FC236}">
                  <a16:creationId xmlns:a16="http://schemas.microsoft.com/office/drawing/2014/main" id="{DA233FD5-8B82-2A2A-DAD5-A7F00A5ACC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0949" y="4584699"/>
              <a:ext cx="815555" cy="948643"/>
            </a:xfrm>
            <a:prstGeom prst="rect">
              <a:avLst/>
            </a:prstGeom>
          </p:spPr>
        </p:pic>
      </p:grpSp>
    </p:spTree>
    <p:extLst>
      <p:ext uri="{BB962C8B-B14F-4D97-AF65-F5344CB8AC3E}">
        <p14:creationId xmlns:p14="http://schemas.microsoft.com/office/powerpoint/2010/main" val="3857794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43B38-C4EA-685B-9864-19B75A0F412D}"/>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102E2C24-90BC-031C-30A3-5373852644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6425" y="963637"/>
            <a:ext cx="4070835" cy="5894363"/>
          </a:xfrm>
          <a:prstGeom prst="rect">
            <a:avLst/>
          </a:prstGeom>
        </p:spPr>
      </p:pic>
      <p:sp>
        <p:nvSpPr>
          <p:cNvPr id="6" name="TextBox 5">
            <a:extLst>
              <a:ext uri="{FF2B5EF4-FFF2-40B4-BE49-F238E27FC236}">
                <a16:creationId xmlns:a16="http://schemas.microsoft.com/office/drawing/2014/main" id="{A772BAEF-536C-1AE6-38B5-2CFB85CEFB58}"/>
              </a:ext>
            </a:extLst>
          </p:cNvPr>
          <p:cNvSpPr txBox="1"/>
          <p:nvPr/>
        </p:nvSpPr>
        <p:spPr>
          <a:xfrm>
            <a:off x="396381" y="314453"/>
            <a:ext cx="5800987" cy="584775"/>
          </a:xfrm>
          <a:prstGeom prst="rect">
            <a:avLst/>
          </a:prstGeom>
          <a:noFill/>
        </p:spPr>
        <p:txBody>
          <a:bodyPr wrap="square">
            <a:spAutoFit/>
          </a:bodyPr>
          <a:lstStyle/>
          <a:p>
            <a:r>
              <a:rPr lang="en-US" sz="3200" b="1" dirty="0">
                <a:solidFill>
                  <a:srgbClr val="C00000"/>
                </a:solidFill>
                <a:effectLst/>
                <a:latin typeface="+mj-lt"/>
              </a:rPr>
              <a:t>The era of </a:t>
            </a:r>
            <a:r>
              <a:rPr lang="el-GR" sz="3200" b="1" dirty="0">
                <a:solidFill>
                  <a:srgbClr val="C00000"/>
                </a:solidFill>
                <a:effectLst/>
                <a:latin typeface="+mj-lt"/>
              </a:rPr>
              <a:t>-</a:t>
            </a:r>
            <a:r>
              <a:rPr lang="en" sz="3200" b="1" dirty="0">
                <a:solidFill>
                  <a:srgbClr val="C00000"/>
                </a:solidFill>
                <a:effectLst/>
                <a:latin typeface="+mj-lt"/>
              </a:rPr>
              <a:t>omics</a:t>
            </a:r>
          </a:p>
        </p:txBody>
      </p:sp>
    </p:spTree>
    <p:extLst>
      <p:ext uri="{BB962C8B-B14F-4D97-AF65-F5344CB8AC3E}">
        <p14:creationId xmlns:p14="http://schemas.microsoft.com/office/powerpoint/2010/main" val="8785509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42C5-302B-6BDD-3DF4-F002A5F06A84}"/>
            </a:ext>
          </a:extLst>
        </p:cNvPr>
        <p:cNvGrpSpPr/>
        <p:nvPr/>
      </p:nvGrpSpPr>
      <p:grpSpPr>
        <a:xfrm>
          <a:off x="0" y="0"/>
          <a:ext cx="0" cy="0"/>
          <a:chOff x="0" y="0"/>
          <a:chExt cx="0" cy="0"/>
        </a:xfrm>
      </p:grpSpPr>
      <p:pic>
        <p:nvPicPr>
          <p:cNvPr id="9218" name="Picture 2" descr="An Overview of Next-Generation Sequencing | Technology Networks">
            <a:extLst>
              <a:ext uri="{FF2B5EF4-FFF2-40B4-BE49-F238E27FC236}">
                <a16:creationId xmlns:a16="http://schemas.microsoft.com/office/drawing/2014/main" id="{C2D3565B-8DB7-8E77-12E2-9CCB9FE5CB3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a:fillRect/>
          </a:stretch>
        </p:blipFill>
        <p:spPr bwMode="auto">
          <a:xfrm>
            <a:off x="2286000" y="882851"/>
            <a:ext cx="4787900" cy="2850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C127EF-4310-E1B4-9FB1-C6DC6233C2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06230" y="3824888"/>
            <a:ext cx="4547439" cy="3033112"/>
          </a:xfrm>
          <a:prstGeom prst="rect">
            <a:avLst/>
          </a:prstGeom>
        </p:spPr>
      </p:pic>
      <p:sp>
        <p:nvSpPr>
          <p:cNvPr id="3" name="4 - Ορθογώνιο">
            <a:extLst>
              <a:ext uri="{FF2B5EF4-FFF2-40B4-BE49-F238E27FC236}">
                <a16:creationId xmlns:a16="http://schemas.microsoft.com/office/drawing/2014/main" id="{20070272-2525-571C-89DF-0DD1C17FD128}"/>
              </a:ext>
            </a:extLst>
          </p:cNvPr>
          <p:cNvSpPr>
            <a:spLocks noChangeArrowheads="1"/>
          </p:cNvSpPr>
          <p:nvPr/>
        </p:nvSpPr>
        <p:spPr bwMode="auto">
          <a:xfrm>
            <a:off x="-10048" y="20698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l-GR" b="1" dirty="0">
                <a:solidFill>
                  <a:srgbClr val="000099"/>
                </a:solidFill>
                <a:latin typeface="Calibri" panose="020F0502020204030204" pitchFamily="34" charset="0"/>
              </a:rPr>
              <a:t>High-</a:t>
            </a:r>
            <a:r>
              <a:rPr lang="en-US" altLang="el-GR" b="1" dirty="0" err="1">
                <a:solidFill>
                  <a:srgbClr val="000099"/>
                </a:solidFill>
                <a:latin typeface="Calibri" panose="020F0502020204030204" pitchFamily="34" charset="0"/>
              </a:rPr>
              <a:t>throuput</a:t>
            </a:r>
            <a:r>
              <a:rPr lang="en-US" altLang="el-GR" b="1" dirty="0">
                <a:solidFill>
                  <a:srgbClr val="000099"/>
                </a:solidFill>
                <a:latin typeface="Calibri" panose="020F0502020204030204" pitchFamily="34" charset="0"/>
              </a:rPr>
              <a:t> parallel sequencing </a:t>
            </a:r>
          </a:p>
        </p:txBody>
      </p:sp>
    </p:spTree>
    <p:extLst>
      <p:ext uri="{BB962C8B-B14F-4D97-AF65-F5344CB8AC3E}">
        <p14:creationId xmlns:p14="http://schemas.microsoft.com/office/powerpoint/2010/main" val="2215764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95115-C9C1-6370-B225-58ED4A5ECB92}"/>
            </a:ext>
          </a:extLst>
        </p:cNvPr>
        <p:cNvGrpSpPr/>
        <p:nvPr/>
      </p:nvGrpSpPr>
      <p:grpSpPr>
        <a:xfrm>
          <a:off x="0" y="0"/>
          <a:ext cx="0" cy="0"/>
          <a:chOff x="0" y="0"/>
          <a:chExt cx="0" cy="0"/>
        </a:xfrm>
      </p:grpSpPr>
      <p:pic>
        <p:nvPicPr>
          <p:cNvPr id="6152" name="Picture 8" descr="Accueil -">
            <a:extLst>
              <a:ext uri="{FF2B5EF4-FFF2-40B4-BE49-F238E27FC236}">
                <a16:creationId xmlns:a16="http://schemas.microsoft.com/office/drawing/2014/main" id="{ED2B3484-9180-6790-661C-320318756F7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37513" y="321733"/>
            <a:ext cx="2157932" cy="2748958"/>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The B73 Maize Genome: Complexity, Diversity, and Dynamics | Science">
            <a:extLst>
              <a:ext uri="{FF2B5EF4-FFF2-40B4-BE49-F238E27FC236}">
                <a16:creationId xmlns:a16="http://schemas.microsoft.com/office/drawing/2014/main" id="{F4860CC1-65F2-F10B-60FC-11A2DDBFE4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493034" y="321734"/>
            <a:ext cx="2157932" cy="27489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BGI News-BGI Group Official Website">
            <a:extLst>
              <a:ext uri="{FF2B5EF4-FFF2-40B4-BE49-F238E27FC236}">
                <a16:creationId xmlns:a16="http://schemas.microsoft.com/office/drawing/2014/main" id="{98A31AE6-308C-6FB8-6B1F-C84586A9CE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629691" y="321733"/>
            <a:ext cx="2029853" cy="27523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GSol">
            <a:extLst>
              <a:ext uri="{FF2B5EF4-FFF2-40B4-BE49-F238E27FC236}">
                <a16:creationId xmlns:a16="http://schemas.microsoft.com/office/drawing/2014/main" id="{90B543BA-0131-0932-7EDE-BBBA504D7A35}"/>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508507" y="3783923"/>
            <a:ext cx="2080260" cy="275234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ol Genomics Network">
            <a:extLst>
              <a:ext uri="{FF2B5EF4-FFF2-40B4-BE49-F238E27FC236}">
                <a16:creationId xmlns:a16="http://schemas.microsoft.com/office/drawing/2014/main" id="{3C1B3B11-5A80-2BED-EE9F-AB93444B63C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48812" y="3783923"/>
            <a:ext cx="2095693" cy="275234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The Apple Genome">
            <a:extLst>
              <a:ext uri="{FF2B5EF4-FFF2-40B4-BE49-F238E27FC236}">
                <a16:creationId xmlns:a16="http://schemas.microsoft.com/office/drawing/2014/main" id="{ACB3F0B7-3A9D-3B0B-E4BD-E304C97ED32C}"/>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6591909" y="3783923"/>
            <a:ext cx="2105543" cy="275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311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97621" y="2215763"/>
            <a:ext cx="7227116" cy="4121713"/>
          </a:xfrm>
        </p:spPr>
      </p:pic>
      <p:sp>
        <p:nvSpPr>
          <p:cNvPr id="4" name="Θέση κειμένου 3"/>
          <p:cNvSpPr>
            <a:spLocks noGrp="1"/>
          </p:cNvSpPr>
          <p:nvPr>
            <p:ph type="body" sz="half" idx="2"/>
          </p:nvPr>
        </p:nvSpPr>
        <p:spPr/>
        <p:txBody>
          <a:bodyPr/>
          <a:lstStyle/>
          <a:p>
            <a:r>
              <a:rPr lang="en-US" dirty="0"/>
              <a:t> </a:t>
            </a:r>
            <a:endParaRPr lang="el-GR" dirty="0"/>
          </a:p>
        </p:txBody>
      </p:sp>
      <p:sp>
        <p:nvSpPr>
          <p:cNvPr id="5" name="Θέση υποσέλιδου 4"/>
          <p:cNvSpPr>
            <a:spLocks noGrp="1"/>
          </p:cNvSpPr>
          <p:nvPr>
            <p:ph type="ftr" sz="quarter" idx="11"/>
          </p:nvPr>
        </p:nvSpPr>
        <p:spPr/>
        <p:txBody>
          <a:bodyPr/>
          <a:lstStyle/>
          <a:p>
            <a:r>
              <a:rPr lang="en-US" dirty="0"/>
              <a:t> </a:t>
            </a:r>
            <a:endParaRPr lang="el-GR" dirty="0"/>
          </a:p>
        </p:txBody>
      </p:sp>
      <p:sp>
        <p:nvSpPr>
          <p:cNvPr id="7" name="TextBox 6">
            <a:extLst>
              <a:ext uri="{FF2B5EF4-FFF2-40B4-BE49-F238E27FC236}">
                <a16:creationId xmlns:a16="http://schemas.microsoft.com/office/drawing/2014/main" id="{0BAEA055-3C4F-F5DA-1CBD-07C8D4A50B68}"/>
              </a:ext>
            </a:extLst>
          </p:cNvPr>
          <p:cNvSpPr txBox="1"/>
          <p:nvPr/>
        </p:nvSpPr>
        <p:spPr>
          <a:xfrm>
            <a:off x="879101" y="755744"/>
            <a:ext cx="7227117" cy="1323439"/>
          </a:xfrm>
          <a:prstGeom prst="rect">
            <a:avLst/>
          </a:prstGeom>
          <a:noFill/>
        </p:spPr>
        <p:txBody>
          <a:bodyPr wrap="square">
            <a:spAutoFit/>
          </a:bodyPr>
          <a:lstStyle/>
          <a:p>
            <a:pPr algn="just"/>
            <a:r>
              <a:rPr lang="en-US" sz="2000" dirty="0">
                <a:solidFill>
                  <a:srgbClr val="C00000"/>
                </a:solidFill>
              </a:rPr>
              <a:t>To NextGen sequencing </a:t>
            </a:r>
            <a:r>
              <a:rPr lang="el-GR" sz="2000" dirty="0">
                <a:solidFill>
                  <a:srgbClr val="C00000"/>
                </a:solidFill>
              </a:rPr>
              <a:t>έχει ως αποτέλεσμα τη δημιουργία εκατοντάδων χιλιάδων αλληλουχιών οι οποίες πρέπει να επεξεργαστούν με εργαλεία </a:t>
            </a:r>
            <a:r>
              <a:rPr lang="el-GR" sz="2000" dirty="0" err="1">
                <a:solidFill>
                  <a:srgbClr val="C00000"/>
                </a:solidFill>
              </a:rPr>
              <a:t>βιοπληροφορικής</a:t>
            </a:r>
            <a:r>
              <a:rPr lang="el-GR" sz="2000" dirty="0">
                <a:solidFill>
                  <a:srgbClr val="C00000"/>
                </a:solidFill>
              </a:rPr>
              <a:t> για την εξαγωγή της ολοκληρωμένης αλληλουχίας.</a:t>
            </a:r>
            <a:endParaRPr lang="el-GR" sz="2000" dirty="0"/>
          </a:p>
        </p:txBody>
      </p:sp>
    </p:spTree>
    <p:extLst>
      <p:ext uri="{BB962C8B-B14F-4D97-AF65-F5344CB8AC3E}">
        <p14:creationId xmlns:p14="http://schemas.microsoft.com/office/powerpoint/2010/main" val="3226104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048C8-CD7E-7C11-8325-C9EA3A5BFE0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413CFE7-426F-F3CC-EFF7-B77054A4A237}"/>
              </a:ext>
            </a:extLst>
          </p:cNvPr>
          <p:cNvSpPr txBox="1"/>
          <p:nvPr/>
        </p:nvSpPr>
        <p:spPr>
          <a:xfrm>
            <a:off x="298174" y="1313731"/>
            <a:ext cx="5994401" cy="2185214"/>
          </a:xfrm>
          <a:prstGeom prst="rect">
            <a:avLst/>
          </a:prstGeom>
          <a:noFill/>
        </p:spPr>
        <p:txBody>
          <a:bodyPr wrap="square">
            <a:spAutoFit/>
          </a:bodyPr>
          <a:lstStyle/>
          <a:p>
            <a:r>
              <a:rPr lang="el-GR" sz="2200" b="1" i="1" dirty="0">
                <a:solidFill>
                  <a:srgbClr val="0070C0"/>
                </a:solidFill>
                <a:effectLst/>
              </a:rPr>
              <a:t>			</a:t>
            </a:r>
            <a:r>
              <a:rPr lang="en" sz="2400" b="1" i="1" dirty="0">
                <a:solidFill>
                  <a:srgbClr val="C00000"/>
                </a:solidFill>
                <a:effectLst/>
              </a:rPr>
              <a:t>P = </a:t>
            </a:r>
            <a:r>
              <a:rPr lang="el-GR" sz="2400" b="1" i="1" dirty="0">
                <a:solidFill>
                  <a:srgbClr val="C00000"/>
                </a:solidFill>
                <a:effectLst/>
              </a:rPr>
              <a:t>μ </a:t>
            </a:r>
            <a:r>
              <a:rPr lang="en-US" sz="2400" b="1" i="1" dirty="0">
                <a:solidFill>
                  <a:srgbClr val="C00000"/>
                </a:solidFill>
                <a:effectLst/>
              </a:rPr>
              <a:t>+</a:t>
            </a:r>
            <a:r>
              <a:rPr lang="el-GR" sz="2400" b="1" i="1" dirty="0">
                <a:solidFill>
                  <a:srgbClr val="C00000"/>
                </a:solidFill>
                <a:effectLst/>
              </a:rPr>
              <a:t> </a:t>
            </a:r>
            <a:r>
              <a:rPr lang="en" sz="2400" b="1" i="1" dirty="0">
                <a:solidFill>
                  <a:srgbClr val="C00000"/>
                </a:solidFill>
                <a:effectLst/>
              </a:rPr>
              <a:t>G </a:t>
            </a:r>
            <a:r>
              <a:rPr lang="en" sz="2400" b="1" i="1" dirty="0">
                <a:solidFill>
                  <a:srgbClr val="C00000"/>
                </a:solidFill>
              </a:rPr>
              <a:t>+ </a:t>
            </a:r>
            <a:r>
              <a:rPr lang="en" sz="2400" b="1" i="1" dirty="0">
                <a:solidFill>
                  <a:srgbClr val="C00000"/>
                </a:solidFill>
                <a:effectLst/>
              </a:rPr>
              <a:t>E + (G x E</a:t>
            </a:r>
            <a:r>
              <a:rPr lang="el-GR" sz="2400" b="1" i="1" dirty="0">
                <a:solidFill>
                  <a:srgbClr val="C00000"/>
                </a:solidFill>
              </a:rPr>
              <a:t> </a:t>
            </a:r>
            <a:r>
              <a:rPr lang="en" sz="2400" b="1" i="1" dirty="0">
                <a:solidFill>
                  <a:srgbClr val="C00000"/>
                </a:solidFill>
                <a:effectLst/>
              </a:rPr>
              <a:t>x</a:t>
            </a:r>
            <a:r>
              <a:rPr lang="el-GR" sz="2400" b="1" i="1" dirty="0">
                <a:solidFill>
                  <a:srgbClr val="C00000"/>
                </a:solidFill>
                <a:effectLst/>
              </a:rPr>
              <a:t> </a:t>
            </a:r>
            <a:r>
              <a:rPr lang="en" sz="2400" b="1" i="1" dirty="0">
                <a:solidFill>
                  <a:srgbClr val="C00000"/>
                </a:solidFill>
                <a:effectLst/>
              </a:rPr>
              <a:t>M)</a:t>
            </a:r>
            <a:endParaRPr lang="el-GR" sz="2400" b="1" i="1" dirty="0">
              <a:solidFill>
                <a:srgbClr val="C00000"/>
              </a:solidFill>
              <a:effectLst/>
            </a:endParaRPr>
          </a:p>
          <a:p>
            <a:endParaRPr lang="en" sz="2200" b="1" i="1" dirty="0">
              <a:solidFill>
                <a:srgbClr val="0070C0"/>
              </a:solidFill>
              <a:effectLst/>
            </a:endParaRPr>
          </a:p>
          <a:p>
            <a:r>
              <a:rPr lang="el-GR" b="1" i="1" dirty="0">
                <a:solidFill>
                  <a:schemeClr val="accent2">
                    <a:lumMod val="75000"/>
                  </a:schemeClr>
                </a:solidFill>
              </a:rPr>
              <a:t>μ:</a:t>
            </a:r>
            <a:r>
              <a:rPr lang="el-GR" i="1" dirty="0">
                <a:solidFill>
                  <a:schemeClr val="accent2">
                    <a:lumMod val="75000"/>
                  </a:schemeClr>
                </a:solidFill>
              </a:rPr>
              <a:t> </a:t>
            </a:r>
            <a:r>
              <a:rPr lang="el-GR" i="1" dirty="0" err="1">
                <a:solidFill>
                  <a:schemeClr val="tx1">
                    <a:lumMod val="75000"/>
                    <a:lumOff val="25000"/>
                  </a:schemeClr>
                </a:solidFill>
              </a:rPr>
              <a:t>μο</a:t>
            </a:r>
            <a:r>
              <a:rPr lang="el-GR" i="1" dirty="0">
                <a:solidFill>
                  <a:schemeClr val="tx1">
                    <a:lumMod val="75000"/>
                    <a:lumOff val="25000"/>
                  </a:schemeClr>
                </a:solidFill>
              </a:rPr>
              <a:t> του πληθυσμού για το </a:t>
            </a:r>
            <a:r>
              <a:rPr lang="el-GR" i="1" dirty="0">
                <a:solidFill>
                  <a:srgbClr val="FF0000"/>
                </a:solidFill>
              </a:rPr>
              <a:t>ποσοτικό</a:t>
            </a:r>
            <a:r>
              <a:rPr lang="el-GR" i="1" dirty="0">
                <a:solidFill>
                  <a:schemeClr val="tx1">
                    <a:lumMod val="75000"/>
                    <a:lumOff val="25000"/>
                  </a:schemeClr>
                </a:solidFill>
              </a:rPr>
              <a:t> γνώρισμα</a:t>
            </a:r>
          </a:p>
          <a:p>
            <a:r>
              <a:rPr lang="en-US" b="1" i="1" dirty="0">
                <a:solidFill>
                  <a:schemeClr val="accent2">
                    <a:lumMod val="75000"/>
                  </a:schemeClr>
                </a:solidFill>
                <a:effectLst/>
              </a:rPr>
              <a:t>G</a:t>
            </a:r>
            <a:r>
              <a:rPr lang="en-US" b="1" i="1" dirty="0">
                <a:solidFill>
                  <a:schemeClr val="accent2">
                    <a:lumMod val="75000"/>
                  </a:schemeClr>
                </a:solidFill>
              </a:rPr>
              <a:t>:</a:t>
            </a:r>
            <a:r>
              <a:rPr lang="en-US" i="1" dirty="0">
                <a:solidFill>
                  <a:schemeClr val="accent2">
                    <a:lumMod val="75000"/>
                  </a:schemeClr>
                </a:solidFill>
              </a:rPr>
              <a:t> </a:t>
            </a:r>
            <a:r>
              <a:rPr lang="el-GR" i="1" dirty="0">
                <a:solidFill>
                  <a:schemeClr val="tx1">
                    <a:lumMod val="75000"/>
                    <a:lumOff val="25000"/>
                  </a:schemeClr>
                </a:solidFill>
              </a:rPr>
              <a:t>η </a:t>
            </a:r>
            <a:r>
              <a:rPr lang="el-GR" i="1" dirty="0" err="1">
                <a:solidFill>
                  <a:schemeClr val="tx1">
                    <a:lumMod val="75000"/>
                    <a:lumOff val="25000"/>
                  </a:schemeClr>
                </a:solidFill>
              </a:rPr>
              <a:t>επ</a:t>
            </a:r>
            <a:r>
              <a:rPr lang="en-US" i="1" dirty="0" err="1">
                <a:solidFill>
                  <a:schemeClr val="tx1">
                    <a:lumMod val="75000"/>
                    <a:lumOff val="25000"/>
                  </a:schemeClr>
                </a:solidFill>
              </a:rPr>
              <a:t>ί</a:t>
            </a:r>
            <a:r>
              <a:rPr lang="el-GR" i="1" dirty="0" err="1">
                <a:solidFill>
                  <a:schemeClr val="tx1">
                    <a:lumMod val="75000"/>
                    <a:lumOff val="25000"/>
                  </a:schemeClr>
                </a:solidFill>
              </a:rPr>
              <a:t>δραση</a:t>
            </a:r>
            <a:r>
              <a:rPr lang="el-GR" i="1" dirty="0">
                <a:solidFill>
                  <a:schemeClr val="tx1">
                    <a:lumMod val="75000"/>
                    <a:lumOff val="25000"/>
                  </a:schemeClr>
                </a:solidFill>
              </a:rPr>
              <a:t> του γονοτύπου στο άτομο</a:t>
            </a:r>
          </a:p>
          <a:p>
            <a:r>
              <a:rPr lang="el-GR" b="1" i="1" dirty="0">
                <a:solidFill>
                  <a:schemeClr val="accent2">
                    <a:lumMod val="75000"/>
                  </a:schemeClr>
                </a:solidFill>
                <a:effectLst/>
              </a:rPr>
              <a:t>Ε</a:t>
            </a:r>
            <a:r>
              <a:rPr lang="en-US" b="1" i="1" dirty="0">
                <a:solidFill>
                  <a:schemeClr val="accent2">
                    <a:lumMod val="75000"/>
                  </a:schemeClr>
                </a:solidFill>
                <a:effectLst/>
              </a:rPr>
              <a:t>:</a:t>
            </a:r>
            <a:r>
              <a:rPr lang="en-US" i="1" dirty="0">
                <a:solidFill>
                  <a:schemeClr val="accent2">
                    <a:lumMod val="75000"/>
                  </a:schemeClr>
                </a:solidFill>
                <a:effectLst/>
              </a:rPr>
              <a:t> </a:t>
            </a:r>
            <a:r>
              <a:rPr lang="el-GR" i="1" dirty="0">
                <a:solidFill>
                  <a:schemeClr val="tx1">
                    <a:lumMod val="75000"/>
                    <a:lumOff val="25000"/>
                  </a:schemeClr>
                </a:solidFill>
                <a:effectLst/>
              </a:rPr>
              <a:t>η επίδραση του περιβάλλοντος στο γνώρισμα</a:t>
            </a:r>
          </a:p>
          <a:p>
            <a:r>
              <a:rPr lang="en-US" b="1" i="1" dirty="0">
                <a:solidFill>
                  <a:schemeClr val="accent2">
                    <a:lumMod val="75000"/>
                  </a:schemeClr>
                </a:solidFill>
                <a:effectLst/>
              </a:rPr>
              <a:t>G x E x M: </a:t>
            </a:r>
            <a:r>
              <a:rPr lang="el-GR" i="1" dirty="0">
                <a:solidFill>
                  <a:schemeClr val="tx1">
                    <a:lumMod val="75000"/>
                    <a:lumOff val="25000"/>
                  </a:schemeClr>
                </a:solidFill>
                <a:effectLst/>
              </a:rPr>
              <a:t>η αλληλεπίδραση γονοτύπου – περιβάλλοντος</a:t>
            </a:r>
            <a:r>
              <a:rPr lang="en-US" i="1" dirty="0">
                <a:solidFill>
                  <a:schemeClr val="tx1">
                    <a:lumMod val="75000"/>
                    <a:lumOff val="25000"/>
                  </a:schemeClr>
                </a:solidFill>
                <a:effectLst/>
              </a:rPr>
              <a:t> - </a:t>
            </a:r>
            <a:r>
              <a:rPr lang="el-GR" i="1" dirty="0">
                <a:solidFill>
                  <a:schemeClr val="tx1">
                    <a:lumMod val="75000"/>
                    <a:lumOff val="25000"/>
                  </a:schemeClr>
                </a:solidFill>
                <a:effectLst/>
              </a:rPr>
              <a:t>μεταχείρισης</a:t>
            </a:r>
          </a:p>
        </p:txBody>
      </p:sp>
      <p:pic>
        <p:nvPicPr>
          <p:cNvPr id="4098" name="Picture 2" descr="Qualitative and Quantitative traits - ppt video online download">
            <a:extLst>
              <a:ext uri="{FF2B5EF4-FFF2-40B4-BE49-F238E27FC236}">
                <a16:creationId xmlns:a16="http://schemas.microsoft.com/office/drawing/2014/main" id="{F6F0F0DA-12E0-467B-D05D-D551C680A8D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59839" y="1517068"/>
            <a:ext cx="2754633" cy="1791530"/>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25;p19" title="Screenshot from 2025-04-02 10-03-20.png">
            <a:extLst>
              <a:ext uri="{FF2B5EF4-FFF2-40B4-BE49-F238E27FC236}">
                <a16:creationId xmlns:a16="http://schemas.microsoft.com/office/drawing/2014/main" id="{CE68BDBC-60E4-B393-33B2-097C0BA83A11}"/>
              </a:ext>
            </a:extLst>
          </p:cNvPr>
          <p:cNvPicPr preferRelativeResize="0"/>
          <p:nvPr/>
        </p:nvPicPr>
        <p:blipFill>
          <a:blip r:embed="rId4" cstate="email">
            <a:alphaModFix/>
            <a:extLst>
              <a:ext uri="{28A0092B-C50C-407E-A947-70E740481C1C}">
                <a14:useLocalDpi xmlns:a14="http://schemas.microsoft.com/office/drawing/2010/main"/>
              </a:ext>
            </a:extLst>
          </a:blip>
          <a:srcRect l="9338" t="27241" r="18925" b="11991"/>
          <a:stretch>
            <a:fillRect/>
          </a:stretch>
        </p:blipFill>
        <p:spPr>
          <a:xfrm>
            <a:off x="6292575" y="3308598"/>
            <a:ext cx="1593057" cy="1093852"/>
          </a:xfrm>
          <a:prstGeom prst="rect">
            <a:avLst/>
          </a:prstGeom>
          <a:noFill/>
          <a:ln>
            <a:noFill/>
          </a:ln>
        </p:spPr>
      </p:pic>
      <p:sp>
        <p:nvSpPr>
          <p:cNvPr id="13" name="TextBox 12">
            <a:extLst>
              <a:ext uri="{FF2B5EF4-FFF2-40B4-BE49-F238E27FC236}">
                <a16:creationId xmlns:a16="http://schemas.microsoft.com/office/drawing/2014/main" id="{FC05E74C-0C4F-31B2-7DDF-82E6DBF9649D}"/>
              </a:ext>
            </a:extLst>
          </p:cNvPr>
          <p:cNvSpPr txBox="1"/>
          <p:nvPr/>
        </p:nvSpPr>
        <p:spPr>
          <a:xfrm>
            <a:off x="-137652" y="3445829"/>
            <a:ext cx="7674808" cy="3308598"/>
          </a:xfrm>
          <a:prstGeom prst="rect">
            <a:avLst/>
          </a:prstGeom>
          <a:noFill/>
        </p:spPr>
        <p:txBody>
          <a:bodyPr wrap="square">
            <a:spAutoFit/>
          </a:bodyPr>
          <a:lstStyle/>
          <a:p>
            <a:pPr algn="ctr"/>
            <a:r>
              <a:rPr lang="el-GR" sz="2800" dirty="0">
                <a:solidFill>
                  <a:srgbClr val="C00000"/>
                </a:solidFill>
                <a:latin typeface="+mj-lt"/>
              </a:rPr>
              <a:t>Ε</a:t>
            </a:r>
            <a:r>
              <a:rPr lang="el-GR" sz="2800" dirty="0">
                <a:solidFill>
                  <a:srgbClr val="C00000"/>
                </a:solidFill>
                <a:effectLst/>
                <a:latin typeface="+mj-lt"/>
              </a:rPr>
              <a:t>ξίσωση του βελτιωτή</a:t>
            </a:r>
            <a:endParaRPr lang="en-US" sz="2800" dirty="0">
              <a:solidFill>
                <a:srgbClr val="C00000"/>
              </a:solidFill>
              <a:effectLst/>
              <a:latin typeface="+mj-lt"/>
            </a:endParaRPr>
          </a:p>
          <a:p>
            <a:pPr algn="ctr"/>
            <a:endParaRPr lang="en-US" sz="2400" dirty="0">
              <a:solidFill>
                <a:srgbClr val="0070C0"/>
              </a:solidFill>
              <a:effectLst/>
              <a:latin typeface="+mj-lt"/>
            </a:endParaRPr>
          </a:p>
          <a:p>
            <a:pPr algn="ctr"/>
            <a:r>
              <a:rPr lang="el-GR" sz="2500" dirty="0">
                <a:solidFill>
                  <a:srgbClr val="0070C0"/>
                </a:solidFill>
                <a:effectLst/>
                <a:latin typeface="+mj-lt"/>
              </a:rPr>
              <a:t>Δ</a:t>
            </a:r>
            <a:r>
              <a:rPr lang="en" sz="2500" dirty="0">
                <a:solidFill>
                  <a:srgbClr val="0070C0"/>
                </a:solidFill>
                <a:effectLst/>
                <a:latin typeface="+mj-lt"/>
              </a:rPr>
              <a:t>G = ih</a:t>
            </a:r>
            <a:r>
              <a:rPr lang="en" sz="2500" baseline="30000" dirty="0">
                <a:solidFill>
                  <a:srgbClr val="0070C0"/>
                </a:solidFill>
                <a:effectLst/>
                <a:latin typeface="+mj-lt"/>
              </a:rPr>
              <a:t>2</a:t>
            </a:r>
            <a:r>
              <a:rPr lang="el-GR" sz="2500" dirty="0">
                <a:solidFill>
                  <a:srgbClr val="0070C0"/>
                </a:solidFill>
                <a:effectLst/>
                <a:latin typeface="+mj-lt"/>
              </a:rPr>
              <a:t>σ/</a:t>
            </a:r>
            <a:r>
              <a:rPr lang="en" sz="2500" dirty="0">
                <a:solidFill>
                  <a:srgbClr val="0070C0"/>
                </a:solidFill>
                <a:effectLst/>
                <a:latin typeface="+mj-lt"/>
              </a:rPr>
              <a:t>L</a:t>
            </a:r>
          </a:p>
          <a:p>
            <a:pPr algn="ctr"/>
            <a:endParaRPr lang="en" sz="2400" dirty="0">
              <a:solidFill>
                <a:srgbClr val="0070C0"/>
              </a:solidFill>
              <a:latin typeface="+mj-lt"/>
            </a:endParaRPr>
          </a:p>
          <a:p>
            <a:pPr marL="355600" indent="-177800">
              <a:buFont typeface="Wingdings" pitchFamily="2" charset="2"/>
              <a:buChar char="§"/>
            </a:pPr>
            <a:r>
              <a:rPr lang="en-US" b="1" dirty="0">
                <a:solidFill>
                  <a:srgbClr val="0070C0"/>
                </a:solidFill>
              </a:rPr>
              <a:t>	</a:t>
            </a:r>
            <a:r>
              <a:rPr lang="el-GR" b="1" i="1" dirty="0">
                <a:solidFill>
                  <a:srgbClr val="0070C0"/>
                </a:solidFill>
              </a:rPr>
              <a:t>σ:</a:t>
            </a:r>
            <a:r>
              <a:rPr lang="el-GR" b="1" i="1" dirty="0"/>
              <a:t>  </a:t>
            </a:r>
            <a:r>
              <a:rPr lang="el-GR" i="1" dirty="0">
                <a:solidFill>
                  <a:srgbClr val="002060"/>
                </a:solidFill>
              </a:rPr>
              <a:t>η </a:t>
            </a:r>
            <a:r>
              <a:rPr lang="el-GR" i="1" dirty="0" err="1">
                <a:solidFill>
                  <a:srgbClr val="002060"/>
                </a:solidFill>
              </a:rPr>
              <a:t>φαινοτυπική</a:t>
            </a:r>
            <a:r>
              <a:rPr lang="el-GR" i="1" dirty="0">
                <a:solidFill>
                  <a:srgbClr val="002060"/>
                </a:solidFill>
              </a:rPr>
              <a:t> τυπική απόκλιση του γονικού πληθυσμού,</a:t>
            </a:r>
          </a:p>
          <a:p>
            <a:pPr marL="355600" indent="-177800">
              <a:buFont typeface="Wingdings" pitchFamily="2" charset="2"/>
              <a:buChar char="§"/>
            </a:pPr>
            <a:r>
              <a:rPr lang="en" b="1" i="1" dirty="0">
                <a:solidFill>
                  <a:srgbClr val="0070C0"/>
                </a:solidFill>
              </a:rPr>
              <a:t>	</a:t>
            </a:r>
            <a:r>
              <a:rPr lang="en-US" b="1" i="1" dirty="0" err="1">
                <a:solidFill>
                  <a:srgbClr val="0070C0"/>
                </a:solidFill>
              </a:rPr>
              <a:t>i</a:t>
            </a:r>
            <a:r>
              <a:rPr lang="en" b="1" i="1" dirty="0">
                <a:solidFill>
                  <a:srgbClr val="0070C0"/>
                </a:solidFill>
              </a:rPr>
              <a:t>: </a:t>
            </a:r>
            <a:r>
              <a:rPr lang="el-GR" i="1" dirty="0">
                <a:solidFill>
                  <a:srgbClr val="002060"/>
                </a:solidFill>
              </a:rPr>
              <a:t>η ένταση της επιλογής (δηλαδή το ποσοστό των ατόμων του πληθυσμού </a:t>
            </a:r>
            <a:r>
              <a:rPr lang="en-US" i="1" dirty="0">
                <a:solidFill>
                  <a:srgbClr val="002060"/>
                </a:solidFill>
              </a:rPr>
              <a:t>	</a:t>
            </a:r>
            <a:r>
              <a:rPr lang="el-GR" i="1" dirty="0">
                <a:solidFill>
                  <a:srgbClr val="002060"/>
                </a:solidFill>
              </a:rPr>
              <a:t>που επιλέγονται ως γονείς για την επόμενη γενεά)</a:t>
            </a:r>
          </a:p>
          <a:p>
            <a:pPr marL="355600" indent="-177800">
              <a:buFont typeface="Wingdings" pitchFamily="2" charset="2"/>
              <a:buChar char="§"/>
            </a:pPr>
            <a:r>
              <a:rPr lang="en" b="1" i="1" dirty="0">
                <a:solidFill>
                  <a:srgbClr val="0070C0"/>
                </a:solidFill>
              </a:rPr>
              <a:t>	L: </a:t>
            </a:r>
            <a:r>
              <a:rPr lang="el-GR" i="1" dirty="0">
                <a:solidFill>
                  <a:srgbClr val="002060"/>
                </a:solidFill>
              </a:rPr>
              <a:t>αντιπροσωπεύει τη διάρκεια του χρόνου που απαιτείται για να </a:t>
            </a:r>
            <a:r>
              <a:rPr lang="en-US" i="1" dirty="0">
                <a:solidFill>
                  <a:srgbClr val="002060"/>
                </a:solidFill>
              </a:rPr>
              <a:t>		</a:t>
            </a:r>
            <a:r>
              <a:rPr lang="el-GR" i="1" dirty="0">
                <a:solidFill>
                  <a:srgbClr val="002060"/>
                </a:solidFill>
              </a:rPr>
              <a:t>ολοκληρωθεί ένας κύκλος επιλογής.</a:t>
            </a:r>
          </a:p>
          <a:p>
            <a:pPr marL="355600" indent="-177800">
              <a:buFont typeface="Wingdings" pitchFamily="2" charset="2"/>
              <a:buChar char="§"/>
            </a:pPr>
            <a:r>
              <a:rPr lang="en-US" b="1" i="1" dirty="0">
                <a:solidFill>
                  <a:srgbClr val="0070C0"/>
                </a:solidFill>
              </a:rPr>
              <a:t>	</a:t>
            </a:r>
            <a:r>
              <a:rPr lang="el-GR" b="1" i="1" dirty="0">
                <a:solidFill>
                  <a:srgbClr val="0070C0"/>
                </a:solidFill>
              </a:rPr>
              <a:t>Δ</a:t>
            </a:r>
            <a:r>
              <a:rPr lang="en" b="1" i="1" dirty="0">
                <a:solidFill>
                  <a:srgbClr val="0070C0"/>
                </a:solidFill>
              </a:rPr>
              <a:t>G: </a:t>
            </a:r>
            <a:r>
              <a:rPr lang="el-GR" i="1" dirty="0">
                <a:solidFill>
                  <a:srgbClr val="002060"/>
                </a:solidFill>
              </a:rPr>
              <a:t>είναι το γενετικό κέρδος ή γενετική πρόοδος / γενεά.</a:t>
            </a:r>
          </a:p>
        </p:txBody>
      </p:sp>
      <p:sp>
        <p:nvSpPr>
          <p:cNvPr id="2" name="Title 1">
            <a:extLst>
              <a:ext uri="{FF2B5EF4-FFF2-40B4-BE49-F238E27FC236}">
                <a16:creationId xmlns:a16="http://schemas.microsoft.com/office/drawing/2014/main" id="{5049023D-212A-0DC4-A981-9C2BB0EF05D6}"/>
              </a:ext>
            </a:extLst>
          </p:cNvPr>
          <p:cNvSpPr txBox="1">
            <a:spLocks/>
          </p:cNvSpPr>
          <p:nvPr/>
        </p:nvSpPr>
        <p:spPr>
          <a:xfrm>
            <a:off x="685800" y="-39609"/>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accent3">
                    <a:lumMod val="50000"/>
                  </a:schemeClr>
                </a:solidFill>
              </a:rPr>
              <a:t>Κλασική</a:t>
            </a:r>
            <a:r>
              <a:rPr lang="en" sz="3200" b="1" dirty="0">
                <a:solidFill>
                  <a:schemeClr val="accent3">
                    <a:lumMod val="50000"/>
                  </a:schemeClr>
                </a:solidFill>
              </a:rPr>
              <a:t> </a:t>
            </a:r>
            <a:r>
              <a:rPr lang="en" sz="3200" b="1" i="1" dirty="0">
                <a:solidFill>
                  <a:schemeClr val="accent3">
                    <a:lumMod val="50000"/>
                  </a:schemeClr>
                </a:solidFill>
              </a:rPr>
              <a:t>vs.</a:t>
            </a:r>
            <a:r>
              <a:rPr lang="en" sz="3200" b="1" dirty="0">
                <a:solidFill>
                  <a:schemeClr val="accent3">
                    <a:lumMod val="50000"/>
                  </a:schemeClr>
                </a:solidFill>
              </a:rPr>
              <a:t> </a:t>
            </a:r>
            <a:r>
              <a:rPr lang="el-GR" sz="3200" b="1" dirty="0">
                <a:solidFill>
                  <a:schemeClr val="accent3">
                    <a:lumMod val="50000"/>
                  </a:schemeClr>
                </a:solidFill>
              </a:rPr>
              <a:t>Μοριακή Βελτίωση</a:t>
            </a:r>
            <a:endParaRPr lang="en" sz="3200" b="1" dirty="0">
              <a:solidFill>
                <a:schemeClr val="accent3">
                  <a:lumMod val="50000"/>
                </a:schemeClr>
              </a:solidFill>
            </a:endParaRPr>
          </a:p>
        </p:txBody>
      </p:sp>
    </p:spTree>
    <p:extLst>
      <p:ext uri="{BB962C8B-B14F-4D97-AF65-F5344CB8AC3E}">
        <p14:creationId xmlns:p14="http://schemas.microsoft.com/office/powerpoint/2010/main" val="784258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idx="4294967295"/>
          </p:nvPr>
        </p:nvSpPr>
        <p:spPr>
          <a:xfrm>
            <a:off x="457200" y="274680"/>
            <a:ext cx="8229300" cy="1142700"/>
          </a:xfrm>
          <a:prstGeom prst="rect">
            <a:avLst/>
          </a:prstGeom>
          <a:noFill/>
          <a:ln>
            <a:noFill/>
          </a:ln>
        </p:spPr>
        <p:txBody>
          <a:bodyPr spcFirstLastPara="1" wrap="square" lIns="91425" tIns="45700" rIns="91425" bIns="45700" anchor="ctr" anchorCtr="0">
            <a:noAutofit/>
          </a:bodyPr>
          <a:lstStyle/>
          <a:p>
            <a:r>
              <a:rPr lang="el-GR" sz="3200" b="1" dirty="0">
                <a:solidFill>
                  <a:schemeClr val="accent6">
                    <a:lumMod val="75000"/>
                  </a:schemeClr>
                </a:solidFill>
              </a:rPr>
              <a:t>Κλασική</a:t>
            </a:r>
            <a:r>
              <a:rPr lang="en" sz="3200" b="1" dirty="0">
                <a:solidFill>
                  <a:schemeClr val="accent6">
                    <a:lumMod val="75000"/>
                  </a:schemeClr>
                </a:solidFill>
              </a:rPr>
              <a:t> </a:t>
            </a:r>
            <a:r>
              <a:rPr lang="en" sz="3200" b="1" i="1" dirty="0">
                <a:solidFill>
                  <a:schemeClr val="accent6">
                    <a:lumMod val="75000"/>
                  </a:schemeClr>
                </a:solidFill>
              </a:rPr>
              <a:t>vs.</a:t>
            </a:r>
            <a:r>
              <a:rPr lang="en" sz="3200" b="1" dirty="0">
                <a:solidFill>
                  <a:schemeClr val="accent6">
                    <a:lumMod val="75000"/>
                  </a:schemeClr>
                </a:solidFill>
              </a:rPr>
              <a:t> </a:t>
            </a:r>
            <a:r>
              <a:rPr lang="el-GR" sz="3200" b="1" dirty="0">
                <a:solidFill>
                  <a:schemeClr val="accent6">
                    <a:lumMod val="75000"/>
                  </a:schemeClr>
                </a:solidFill>
              </a:rPr>
              <a:t>Μοριακή Βελτίωση</a:t>
            </a:r>
            <a:endParaRPr lang="en" sz="3200" b="1" dirty="0">
              <a:solidFill>
                <a:schemeClr val="accent6">
                  <a:lumMod val="75000"/>
                </a:schemeClr>
              </a:solidFill>
            </a:endParaRPr>
          </a:p>
        </p:txBody>
      </p:sp>
      <p:sp>
        <p:nvSpPr>
          <p:cNvPr id="134" name="Google Shape;134;p20"/>
          <p:cNvSpPr txBox="1"/>
          <p:nvPr/>
        </p:nvSpPr>
        <p:spPr>
          <a:xfrm>
            <a:off x="565688" y="1214175"/>
            <a:ext cx="3836978" cy="4796154"/>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400"/>
              </a:spcBef>
              <a:spcAft>
                <a:spcPts val="0"/>
              </a:spcAft>
              <a:buNone/>
            </a:pPr>
            <a:r>
              <a:rPr lang="el-GR" sz="2200" b="1" dirty="0">
                <a:solidFill>
                  <a:schemeClr val="accent3">
                    <a:lumMod val="50000"/>
                  </a:schemeClr>
                </a:solidFill>
                <a:latin typeface="Calibri"/>
                <a:ea typeface="Calibri"/>
                <a:cs typeface="Calibri"/>
                <a:sym typeface="Calibri"/>
              </a:rPr>
              <a:t>1. Κλασική Βελτίωση</a:t>
            </a:r>
          </a:p>
          <a:p>
            <a:pPr marL="0" lvl="0" indent="0" algn="just" rtl="0">
              <a:lnSpc>
                <a:spcPct val="115000"/>
              </a:lnSpc>
              <a:spcBef>
                <a:spcPts val="1400"/>
              </a:spcBef>
              <a:spcAft>
                <a:spcPts val="0"/>
              </a:spcAft>
              <a:buNone/>
            </a:pPr>
            <a:r>
              <a:rPr lang="el-GR" sz="2200" dirty="0">
                <a:solidFill>
                  <a:srgbClr val="7030A0"/>
                </a:solidFill>
                <a:latin typeface="Calibri"/>
                <a:ea typeface="Calibri"/>
                <a:cs typeface="Calibri"/>
                <a:sym typeface="Calibri"/>
              </a:rPr>
              <a:t>Επιλογή και διασταυρώσεις που βασίζονται στο φαινότυπο, χωρίς άμεση ανάλυση του </a:t>
            </a:r>
            <a:r>
              <a:rPr lang="en-US" sz="2200" dirty="0">
                <a:solidFill>
                  <a:srgbClr val="7030A0"/>
                </a:solidFill>
                <a:latin typeface="Calibri"/>
                <a:ea typeface="Calibri"/>
                <a:cs typeface="Calibri"/>
                <a:sym typeface="Calibri"/>
              </a:rPr>
              <a:t>DNA.</a:t>
            </a:r>
            <a:endParaRPr lang="el-GR" sz="2200" dirty="0">
              <a:solidFill>
                <a:srgbClr val="7030A0"/>
              </a:solidFill>
              <a:latin typeface="Calibri"/>
              <a:ea typeface="Calibri"/>
              <a:cs typeface="Calibri"/>
              <a:sym typeface="Calibri"/>
            </a:endParaRPr>
          </a:p>
          <a:p>
            <a:pPr lvl="0">
              <a:lnSpc>
                <a:spcPct val="115000"/>
              </a:lnSpc>
              <a:spcBef>
                <a:spcPts val="1400"/>
              </a:spcBef>
            </a:pPr>
            <a:r>
              <a:rPr lang="el-GR" sz="2200" b="1" dirty="0">
                <a:solidFill>
                  <a:srgbClr val="C00000"/>
                </a:solidFill>
                <a:latin typeface="Calibri"/>
                <a:ea typeface="Calibri"/>
                <a:cs typeface="Calibri"/>
                <a:sym typeface="Calibri"/>
              </a:rPr>
              <a:t>2. </a:t>
            </a:r>
            <a:r>
              <a:rPr lang="el-GR" sz="2200" b="1" dirty="0" err="1">
                <a:solidFill>
                  <a:srgbClr val="C00000"/>
                </a:solidFill>
                <a:latin typeface="Calibri"/>
                <a:ea typeface="Calibri"/>
                <a:cs typeface="Calibri"/>
                <a:sym typeface="Calibri"/>
              </a:rPr>
              <a:t>Μοριακ</a:t>
            </a:r>
            <a:r>
              <a:rPr lang="en-US" sz="2200" b="1" dirty="0" err="1">
                <a:solidFill>
                  <a:srgbClr val="C00000"/>
                </a:solidFill>
                <a:latin typeface="Calibri"/>
                <a:ea typeface="Calibri"/>
                <a:cs typeface="Calibri"/>
                <a:sym typeface="Calibri"/>
              </a:rPr>
              <a:t>ή</a:t>
            </a:r>
            <a:r>
              <a:rPr lang="el-GR" sz="2200" b="1" dirty="0">
                <a:solidFill>
                  <a:srgbClr val="C00000"/>
                </a:solidFill>
                <a:latin typeface="Calibri"/>
                <a:ea typeface="Calibri"/>
                <a:cs typeface="Calibri"/>
                <a:sym typeface="Calibri"/>
              </a:rPr>
              <a:t> Βελτίωση</a:t>
            </a:r>
            <a:endParaRPr lang="el-GR" sz="2200" b="1" dirty="0">
              <a:solidFill>
                <a:schemeClr val="dk2"/>
              </a:solidFill>
              <a:latin typeface="Calibri"/>
              <a:ea typeface="Calibri"/>
              <a:cs typeface="Calibri"/>
              <a:sym typeface="Calibri"/>
            </a:endParaRPr>
          </a:p>
          <a:p>
            <a:pPr lvl="0" algn="just">
              <a:lnSpc>
                <a:spcPct val="115000"/>
              </a:lnSpc>
              <a:spcBef>
                <a:spcPts val="1400"/>
              </a:spcBef>
            </a:pPr>
            <a:r>
              <a:rPr lang="el-GR" sz="2200" dirty="0">
                <a:solidFill>
                  <a:srgbClr val="002060"/>
                </a:solidFill>
              </a:rPr>
              <a:t>Χρήση μοριακών εργαλείων για την επιλογή ή τη γενετική τροποποίηση φυτών, ακόμη και πριν το χαρακτηριστικό γίνει ορατό.</a:t>
            </a:r>
            <a:endParaRPr lang="en-US" sz="2200" dirty="0">
              <a:solidFill>
                <a:srgbClr val="002060"/>
              </a:solidFill>
              <a:latin typeface="Calibri"/>
              <a:ea typeface="Calibri"/>
              <a:cs typeface="Calibri"/>
              <a:sym typeface="Calibri"/>
            </a:endParaRPr>
          </a:p>
        </p:txBody>
      </p:sp>
      <p:pic>
        <p:nvPicPr>
          <p:cNvPr id="2" name="Picture 2" descr="https://royalsociety.org/topics-policy/projects/gm-plants/how-does-gm-differ-from-conventional-plant-breeding/~/media/policy/projects/gm-plants/figure-3-800-px.jpg">
            <a:extLst>
              <a:ext uri="{FF2B5EF4-FFF2-40B4-BE49-F238E27FC236}">
                <a16:creationId xmlns:a16="http://schemas.microsoft.com/office/drawing/2014/main" id="{546FC526-222B-E5C4-4E54-B6C429313FC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41335" y="1417375"/>
            <a:ext cx="4107623" cy="47961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3619500" y="990600"/>
            <a:ext cx="76200" cy="457200"/>
          </a:xfrm>
          <a:custGeom>
            <a:avLst/>
            <a:gdLst/>
            <a:ahLst/>
            <a:cxnLst/>
            <a:rect l="l" t="t" r="r" b="b"/>
            <a:pathLst>
              <a:path w="76200" h="457200">
                <a:moveTo>
                  <a:pt x="31750" y="381000"/>
                </a:moveTo>
                <a:lnTo>
                  <a:pt x="0" y="381000"/>
                </a:lnTo>
                <a:lnTo>
                  <a:pt x="38100" y="457200"/>
                </a:lnTo>
                <a:lnTo>
                  <a:pt x="69850" y="393700"/>
                </a:lnTo>
                <a:lnTo>
                  <a:pt x="31750" y="393700"/>
                </a:lnTo>
                <a:lnTo>
                  <a:pt x="31750" y="381000"/>
                </a:lnTo>
                <a:close/>
              </a:path>
              <a:path w="76200" h="457200">
                <a:moveTo>
                  <a:pt x="44450" y="0"/>
                </a:moveTo>
                <a:lnTo>
                  <a:pt x="31750" y="0"/>
                </a:lnTo>
                <a:lnTo>
                  <a:pt x="31750" y="393700"/>
                </a:lnTo>
                <a:lnTo>
                  <a:pt x="44450" y="393700"/>
                </a:lnTo>
                <a:lnTo>
                  <a:pt x="44450" y="0"/>
                </a:lnTo>
                <a:close/>
              </a:path>
              <a:path w="76200" h="457200">
                <a:moveTo>
                  <a:pt x="76200" y="381000"/>
                </a:moveTo>
                <a:lnTo>
                  <a:pt x="44450" y="381000"/>
                </a:lnTo>
                <a:lnTo>
                  <a:pt x="44450" y="393700"/>
                </a:lnTo>
                <a:lnTo>
                  <a:pt x="69850" y="393700"/>
                </a:lnTo>
                <a:lnTo>
                  <a:pt x="76200" y="381000"/>
                </a:lnTo>
                <a:close/>
              </a:path>
            </a:pathLst>
          </a:custGeom>
          <a:solidFill>
            <a:srgbClr val="000000"/>
          </a:solidFill>
        </p:spPr>
        <p:txBody>
          <a:bodyPr wrap="square" lIns="0" tIns="0" rIns="0" bIns="0" rtlCol="0"/>
          <a:lstStyle/>
          <a:p>
            <a:endParaRPr/>
          </a:p>
        </p:txBody>
      </p:sp>
      <p:sp>
        <p:nvSpPr>
          <p:cNvPr id="4" name="object 4"/>
          <p:cNvSpPr txBox="1"/>
          <p:nvPr/>
        </p:nvSpPr>
        <p:spPr>
          <a:xfrm>
            <a:off x="3482975" y="1470405"/>
            <a:ext cx="396875" cy="1077595"/>
          </a:xfrm>
          <a:prstGeom prst="rect">
            <a:avLst/>
          </a:prstGeom>
        </p:spPr>
        <p:txBody>
          <a:bodyPr vert="horz" wrap="square" lIns="0" tIns="12700" rIns="0" bIns="0" rtlCol="0">
            <a:spAutoFit/>
          </a:bodyPr>
          <a:lstStyle/>
          <a:p>
            <a:pPr marL="71120">
              <a:lnSpc>
                <a:spcPct val="100000"/>
              </a:lnSpc>
              <a:spcBef>
                <a:spcPts val="100"/>
              </a:spcBef>
            </a:pPr>
            <a:r>
              <a:rPr sz="2400" spc="-5" dirty="0">
                <a:latin typeface="+mj-lt"/>
                <a:cs typeface="Times New Roman"/>
              </a:rPr>
              <a:t>F</a:t>
            </a:r>
            <a:r>
              <a:rPr sz="2400" spc="-7" baseline="-20833" dirty="0">
                <a:latin typeface="+mj-lt"/>
                <a:cs typeface="Times New Roman"/>
              </a:rPr>
              <a:t>1</a:t>
            </a:r>
            <a:endParaRPr sz="2400" baseline="-20833" dirty="0">
              <a:latin typeface="+mj-lt"/>
              <a:cs typeface="Times New Roman"/>
            </a:endParaRPr>
          </a:p>
          <a:p>
            <a:pPr marL="38100">
              <a:lnSpc>
                <a:spcPct val="100000"/>
              </a:lnSpc>
              <a:spcBef>
                <a:spcPts val="2520"/>
              </a:spcBef>
            </a:pPr>
            <a:r>
              <a:rPr sz="2400" spc="-5" dirty="0">
                <a:latin typeface="+mj-lt"/>
                <a:cs typeface="Times New Roman"/>
              </a:rPr>
              <a:t>F</a:t>
            </a:r>
            <a:r>
              <a:rPr sz="2400" spc="-7" baseline="-20833" dirty="0">
                <a:latin typeface="+mj-lt"/>
                <a:cs typeface="Times New Roman"/>
              </a:rPr>
              <a:t>2</a:t>
            </a:r>
            <a:endParaRPr sz="2400" baseline="-20833" dirty="0">
              <a:latin typeface="+mj-lt"/>
              <a:cs typeface="Times New Roman"/>
            </a:endParaRPr>
          </a:p>
        </p:txBody>
      </p:sp>
      <p:sp>
        <p:nvSpPr>
          <p:cNvPr id="5" name="object 5"/>
          <p:cNvSpPr/>
          <p:nvPr/>
        </p:nvSpPr>
        <p:spPr>
          <a:xfrm>
            <a:off x="3619500" y="1828800"/>
            <a:ext cx="76200" cy="381000"/>
          </a:xfrm>
          <a:custGeom>
            <a:avLst/>
            <a:gdLst/>
            <a:ahLst/>
            <a:cxnLst/>
            <a:rect l="l" t="t" r="r" b="b"/>
            <a:pathLst>
              <a:path w="76200" h="381000">
                <a:moveTo>
                  <a:pt x="31750" y="304800"/>
                </a:moveTo>
                <a:lnTo>
                  <a:pt x="0" y="304800"/>
                </a:lnTo>
                <a:lnTo>
                  <a:pt x="38100" y="381000"/>
                </a:lnTo>
                <a:lnTo>
                  <a:pt x="69850" y="317500"/>
                </a:lnTo>
                <a:lnTo>
                  <a:pt x="31750" y="317500"/>
                </a:lnTo>
                <a:lnTo>
                  <a:pt x="31750" y="304800"/>
                </a:lnTo>
                <a:close/>
              </a:path>
              <a:path w="76200" h="381000">
                <a:moveTo>
                  <a:pt x="44450" y="0"/>
                </a:moveTo>
                <a:lnTo>
                  <a:pt x="31750" y="0"/>
                </a:lnTo>
                <a:lnTo>
                  <a:pt x="31750" y="317500"/>
                </a:lnTo>
                <a:lnTo>
                  <a:pt x="44450" y="317500"/>
                </a:lnTo>
                <a:lnTo>
                  <a:pt x="44450" y="0"/>
                </a:lnTo>
                <a:close/>
              </a:path>
              <a:path w="76200" h="381000">
                <a:moveTo>
                  <a:pt x="76200" y="304800"/>
                </a:moveTo>
                <a:lnTo>
                  <a:pt x="44450" y="304800"/>
                </a:lnTo>
                <a:lnTo>
                  <a:pt x="44450" y="317500"/>
                </a:lnTo>
                <a:lnTo>
                  <a:pt x="69850" y="317500"/>
                </a:lnTo>
                <a:lnTo>
                  <a:pt x="76200" y="304800"/>
                </a:lnTo>
                <a:close/>
              </a:path>
            </a:pathLst>
          </a:custGeom>
          <a:solidFill>
            <a:srgbClr val="000000"/>
          </a:solidFill>
        </p:spPr>
        <p:txBody>
          <a:bodyPr wrap="square" lIns="0" tIns="0" rIns="0" bIns="0" rtlCol="0"/>
          <a:lstStyle/>
          <a:p>
            <a:endParaRPr/>
          </a:p>
        </p:txBody>
      </p:sp>
      <p:pic>
        <p:nvPicPr>
          <p:cNvPr id="6" name="object 6"/>
          <p:cNvPicPr/>
          <p:nvPr/>
        </p:nvPicPr>
        <p:blipFill>
          <a:blip r:embed="rId2" cstate="email">
            <a:extLst>
              <a:ext uri="{28A0092B-C50C-407E-A947-70E740481C1C}">
                <a14:useLocalDpi xmlns:a14="http://schemas.microsoft.com/office/drawing/2010/main"/>
              </a:ext>
            </a:extLst>
          </a:blip>
          <a:stretch>
            <a:fillRect/>
          </a:stretch>
        </p:blipFill>
        <p:spPr>
          <a:xfrm>
            <a:off x="2657855" y="1110996"/>
            <a:ext cx="271271" cy="222503"/>
          </a:xfrm>
          <a:prstGeom prst="rect">
            <a:avLst/>
          </a:prstGeom>
        </p:spPr>
      </p:pic>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4300728" y="1110996"/>
            <a:ext cx="271272" cy="222503"/>
          </a:xfrm>
          <a:prstGeom prst="rect">
            <a:avLst/>
          </a:prstGeom>
        </p:spPr>
      </p:pic>
      <p:sp>
        <p:nvSpPr>
          <p:cNvPr id="8" name="object 8"/>
          <p:cNvSpPr txBox="1"/>
          <p:nvPr/>
        </p:nvSpPr>
        <p:spPr>
          <a:xfrm>
            <a:off x="2555494" y="600583"/>
            <a:ext cx="2141855" cy="391160"/>
          </a:xfrm>
          <a:prstGeom prst="rect">
            <a:avLst/>
          </a:prstGeom>
        </p:spPr>
        <p:txBody>
          <a:bodyPr vert="horz" wrap="square" lIns="0" tIns="12700" rIns="0" bIns="0" rtlCol="0">
            <a:spAutoFit/>
          </a:bodyPr>
          <a:lstStyle/>
          <a:p>
            <a:pPr marL="50800">
              <a:lnSpc>
                <a:spcPct val="100000"/>
              </a:lnSpc>
              <a:spcBef>
                <a:spcPts val="100"/>
              </a:spcBef>
              <a:tabLst>
                <a:tab pos="1803400" algn="l"/>
              </a:tabLst>
            </a:pPr>
            <a:r>
              <a:rPr sz="2400" b="1" spc="-5" dirty="0">
                <a:cs typeface="Times New Roman"/>
              </a:rPr>
              <a:t>P</a:t>
            </a:r>
            <a:r>
              <a:rPr sz="2400" b="1" spc="-7" baseline="-20833" dirty="0">
                <a:cs typeface="Times New Roman"/>
              </a:rPr>
              <a:t>1	</a:t>
            </a:r>
            <a:r>
              <a:rPr sz="2400" b="1" spc="-5" dirty="0">
                <a:cs typeface="Times New Roman"/>
              </a:rPr>
              <a:t>P</a:t>
            </a:r>
            <a:r>
              <a:rPr sz="2400" b="1" spc="-7" baseline="-20833" dirty="0">
                <a:cs typeface="Times New Roman"/>
              </a:rPr>
              <a:t>2</a:t>
            </a:r>
            <a:endParaRPr sz="2400" baseline="-20833" dirty="0">
              <a:cs typeface="Times New Roman"/>
            </a:endParaRPr>
          </a:p>
        </p:txBody>
      </p:sp>
      <p:sp>
        <p:nvSpPr>
          <p:cNvPr id="9" name="object 9"/>
          <p:cNvSpPr txBox="1"/>
          <p:nvPr/>
        </p:nvSpPr>
        <p:spPr>
          <a:xfrm>
            <a:off x="3584575" y="676783"/>
            <a:ext cx="17780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Times New Roman"/>
                <a:cs typeface="Times New Roman"/>
              </a:rPr>
              <a:t>x</a:t>
            </a:r>
            <a:endParaRPr sz="2400">
              <a:latin typeface="Times New Roman"/>
              <a:cs typeface="Times New Roman"/>
            </a:endParaRPr>
          </a:p>
        </p:txBody>
      </p:sp>
      <p:sp>
        <p:nvSpPr>
          <p:cNvPr id="10" name="object 10"/>
          <p:cNvSpPr txBox="1"/>
          <p:nvPr/>
        </p:nvSpPr>
        <p:spPr>
          <a:xfrm>
            <a:off x="4821682" y="1774901"/>
            <a:ext cx="4157979" cy="689932"/>
          </a:xfrm>
          <a:prstGeom prst="rect">
            <a:avLst/>
          </a:prstGeom>
        </p:spPr>
        <p:txBody>
          <a:bodyPr vert="horz" wrap="square" lIns="0" tIns="12700" rIns="0" bIns="0" rtlCol="0">
            <a:spAutoFit/>
          </a:bodyPr>
          <a:lstStyle/>
          <a:p>
            <a:pPr algn="ctr">
              <a:lnSpc>
                <a:spcPct val="100000"/>
              </a:lnSpc>
              <a:spcBef>
                <a:spcPts val="100"/>
              </a:spcBef>
            </a:pPr>
            <a:r>
              <a:rPr sz="2200" spc="-5" dirty="0">
                <a:solidFill>
                  <a:srgbClr val="0070C0"/>
                </a:solidFill>
                <a:cs typeface="Times New Roman"/>
              </a:rPr>
              <a:t>Μεγάλοι</a:t>
            </a:r>
            <a:r>
              <a:rPr sz="2200" spc="-20" dirty="0">
                <a:solidFill>
                  <a:srgbClr val="0070C0"/>
                </a:solidFill>
                <a:cs typeface="Times New Roman"/>
              </a:rPr>
              <a:t> </a:t>
            </a:r>
            <a:r>
              <a:rPr sz="2200" spc="-5" dirty="0">
                <a:solidFill>
                  <a:srgbClr val="0070C0"/>
                </a:solidFill>
                <a:cs typeface="Times New Roman"/>
              </a:rPr>
              <a:t>πληθυσμοί</a:t>
            </a:r>
            <a:endParaRPr sz="2200" dirty="0">
              <a:solidFill>
                <a:srgbClr val="0070C0"/>
              </a:solidFill>
              <a:cs typeface="Times New Roman"/>
            </a:endParaRPr>
          </a:p>
          <a:p>
            <a:pPr algn="ctr">
              <a:lnSpc>
                <a:spcPct val="100000"/>
              </a:lnSpc>
              <a:spcBef>
                <a:spcPts val="5"/>
              </a:spcBef>
            </a:pPr>
            <a:r>
              <a:rPr sz="2200" spc="-5" dirty="0">
                <a:solidFill>
                  <a:srgbClr val="0070C0"/>
                </a:solidFill>
                <a:cs typeface="Times New Roman"/>
              </a:rPr>
              <a:t>αποτελούμενοι</a:t>
            </a:r>
            <a:r>
              <a:rPr sz="2200" spc="5" dirty="0">
                <a:solidFill>
                  <a:srgbClr val="0070C0"/>
                </a:solidFill>
                <a:cs typeface="Times New Roman"/>
              </a:rPr>
              <a:t> </a:t>
            </a:r>
            <a:r>
              <a:rPr sz="2200" dirty="0">
                <a:solidFill>
                  <a:srgbClr val="0070C0"/>
                </a:solidFill>
                <a:cs typeface="Times New Roman"/>
              </a:rPr>
              <a:t>από</a:t>
            </a:r>
            <a:r>
              <a:rPr sz="2200" spc="-15" dirty="0">
                <a:solidFill>
                  <a:srgbClr val="0070C0"/>
                </a:solidFill>
                <a:cs typeface="Times New Roman"/>
              </a:rPr>
              <a:t> </a:t>
            </a:r>
            <a:r>
              <a:rPr sz="2200" spc="-5" dirty="0">
                <a:solidFill>
                  <a:srgbClr val="0070C0"/>
                </a:solidFill>
                <a:cs typeface="Times New Roman"/>
              </a:rPr>
              <a:t>χιλιάδες</a:t>
            </a:r>
            <a:r>
              <a:rPr sz="2200" spc="-15" dirty="0">
                <a:solidFill>
                  <a:srgbClr val="0070C0"/>
                </a:solidFill>
                <a:cs typeface="Times New Roman"/>
              </a:rPr>
              <a:t> </a:t>
            </a:r>
            <a:r>
              <a:rPr sz="2200" spc="-5" dirty="0">
                <a:solidFill>
                  <a:srgbClr val="0070C0"/>
                </a:solidFill>
                <a:cs typeface="Times New Roman"/>
              </a:rPr>
              <a:t>φυτά</a:t>
            </a:r>
            <a:endParaRPr sz="2200" dirty="0">
              <a:solidFill>
                <a:srgbClr val="0070C0"/>
              </a:solidFill>
              <a:cs typeface="Times New Roman"/>
            </a:endParaRPr>
          </a:p>
        </p:txBody>
      </p:sp>
      <p:pic>
        <p:nvPicPr>
          <p:cNvPr id="11" name="object 11"/>
          <p:cNvPicPr/>
          <p:nvPr/>
        </p:nvPicPr>
        <p:blipFill>
          <a:blip r:embed="rId3" cstate="email">
            <a:extLst>
              <a:ext uri="{28A0092B-C50C-407E-A947-70E740481C1C}">
                <a14:useLocalDpi xmlns:a14="http://schemas.microsoft.com/office/drawing/2010/main"/>
              </a:ext>
            </a:extLst>
          </a:blip>
          <a:stretch>
            <a:fillRect/>
          </a:stretch>
        </p:blipFill>
        <p:spPr>
          <a:xfrm>
            <a:off x="152400" y="2667000"/>
            <a:ext cx="8763000" cy="195072"/>
          </a:xfrm>
          <a:prstGeom prst="rect">
            <a:avLst/>
          </a:prstGeom>
        </p:spPr>
      </p:pic>
      <p:sp>
        <p:nvSpPr>
          <p:cNvPr id="12" name="object 12"/>
          <p:cNvSpPr txBox="1"/>
          <p:nvPr/>
        </p:nvSpPr>
        <p:spPr>
          <a:xfrm>
            <a:off x="1524000" y="3026199"/>
            <a:ext cx="5486400" cy="405239"/>
          </a:xfrm>
          <a:prstGeom prst="rect">
            <a:avLst/>
          </a:prstGeom>
          <a:solidFill>
            <a:srgbClr val="FFFFFF"/>
          </a:solidFill>
        </p:spPr>
        <p:txBody>
          <a:bodyPr vert="horz" wrap="square" lIns="0" tIns="35560" rIns="0" bIns="0" rtlCol="0">
            <a:spAutoFit/>
          </a:bodyPr>
          <a:lstStyle/>
          <a:p>
            <a:pPr algn="ctr">
              <a:lnSpc>
                <a:spcPct val="100000"/>
              </a:lnSpc>
              <a:spcBef>
                <a:spcPts val="280"/>
              </a:spcBef>
            </a:pPr>
            <a:r>
              <a:rPr sz="2400" spc="-5" dirty="0">
                <a:solidFill>
                  <a:srgbClr val="C00000"/>
                </a:solidFill>
                <a:cs typeface="Times New Roman"/>
              </a:rPr>
              <a:t>Φαινοτυπική</a:t>
            </a:r>
            <a:r>
              <a:rPr sz="2400" spc="-25" dirty="0">
                <a:solidFill>
                  <a:srgbClr val="C00000"/>
                </a:solidFill>
                <a:cs typeface="Times New Roman"/>
              </a:rPr>
              <a:t> </a:t>
            </a:r>
            <a:r>
              <a:rPr sz="2400" spc="-5" dirty="0">
                <a:solidFill>
                  <a:srgbClr val="C00000"/>
                </a:solidFill>
                <a:cs typeface="Times New Roman"/>
              </a:rPr>
              <a:t>επιλογή</a:t>
            </a:r>
            <a:endParaRPr sz="2400" dirty="0">
              <a:solidFill>
                <a:srgbClr val="C00000"/>
              </a:solidFill>
              <a:cs typeface="Times New Roman"/>
            </a:endParaRPr>
          </a:p>
        </p:txBody>
      </p:sp>
      <p:sp>
        <p:nvSpPr>
          <p:cNvPr id="13" name="object 13"/>
          <p:cNvSpPr txBox="1"/>
          <p:nvPr/>
        </p:nvSpPr>
        <p:spPr>
          <a:xfrm>
            <a:off x="4868717" y="6314001"/>
            <a:ext cx="1692565" cy="344325"/>
          </a:xfrm>
          <a:prstGeom prst="rect">
            <a:avLst/>
          </a:prstGeom>
          <a:solidFill>
            <a:srgbClr val="FFFFCC"/>
          </a:solidFill>
        </p:spPr>
        <p:txBody>
          <a:bodyPr vert="horz" wrap="square" lIns="0" tIns="36195" rIns="0" bIns="0" rtlCol="0">
            <a:spAutoFit/>
          </a:bodyPr>
          <a:lstStyle/>
          <a:p>
            <a:pPr marL="92075">
              <a:lnSpc>
                <a:spcPct val="100000"/>
              </a:lnSpc>
              <a:spcBef>
                <a:spcPts val="285"/>
              </a:spcBef>
            </a:pPr>
            <a:r>
              <a:rPr sz="2000" spc="-5" dirty="0">
                <a:cs typeface="Times New Roman"/>
              </a:rPr>
              <a:t>Δοκιμές</a:t>
            </a:r>
            <a:r>
              <a:rPr sz="2000" spc="-45" dirty="0">
                <a:cs typeface="Times New Roman"/>
              </a:rPr>
              <a:t> </a:t>
            </a:r>
            <a:r>
              <a:rPr sz="2000" dirty="0">
                <a:cs typeface="Times New Roman"/>
              </a:rPr>
              <a:t>αγρού</a:t>
            </a:r>
          </a:p>
        </p:txBody>
      </p:sp>
      <p:sp>
        <p:nvSpPr>
          <p:cNvPr id="14" name="object 14"/>
          <p:cNvSpPr txBox="1"/>
          <p:nvPr/>
        </p:nvSpPr>
        <p:spPr>
          <a:xfrm>
            <a:off x="197313" y="6314000"/>
            <a:ext cx="2241087" cy="344325"/>
          </a:xfrm>
          <a:prstGeom prst="rect">
            <a:avLst/>
          </a:prstGeom>
          <a:solidFill>
            <a:srgbClr val="FFFFCC"/>
          </a:solidFill>
        </p:spPr>
        <p:txBody>
          <a:bodyPr vert="horz" wrap="square" lIns="0" tIns="36195" rIns="0" bIns="0" rtlCol="0">
            <a:spAutoFit/>
          </a:bodyPr>
          <a:lstStyle/>
          <a:p>
            <a:pPr marL="90805" algn="ctr">
              <a:lnSpc>
                <a:spcPct val="100000"/>
              </a:lnSpc>
              <a:spcBef>
                <a:spcPts val="285"/>
              </a:spcBef>
            </a:pPr>
            <a:r>
              <a:rPr sz="2000" spc="-5" dirty="0">
                <a:latin typeface="+mj-lt"/>
                <a:cs typeface="Times New Roman"/>
              </a:rPr>
              <a:t>Θαλαμοι</a:t>
            </a:r>
            <a:r>
              <a:rPr sz="2000" spc="-10" dirty="0">
                <a:latin typeface="+mj-lt"/>
                <a:cs typeface="Times New Roman"/>
              </a:rPr>
              <a:t> </a:t>
            </a:r>
            <a:r>
              <a:rPr sz="2000" spc="-5" dirty="0">
                <a:latin typeface="+mj-lt"/>
                <a:cs typeface="Times New Roman"/>
              </a:rPr>
              <a:t>ανάπτυξης</a:t>
            </a:r>
            <a:endParaRPr sz="2000" dirty="0">
              <a:latin typeface="+mj-lt"/>
              <a:cs typeface="Times New Roman"/>
            </a:endParaRPr>
          </a:p>
        </p:txBody>
      </p:sp>
      <p:sp>
        <p:nvSpPr>
          <p:cNvPr id="15" name="object 15"/>
          <p:cNvSpPr txBox="1"/>
          <p:nvPr/>
        </p:nvSpPr>
        <p:spPr>
          <a:xfrm>
            <a:off x="5198081" y="872363"/>
            <a:ext cx="608330" cy="258404"/>
          </a:xfrm>
          <a:prstGeom prst="rect">
            <a:avLst/>
          </a:prstGeom>
        </p:spPr>
        <p:txBody>
          <a:bodyPr vert="horz" wrap="square" lIns="0" tIns="12065" rIns="0" bIns="0" rtlCol="0">
            <a:spAutoFit/>
          </a:bodyPr>
          <a:lstStyle/>
          <a:p>
            <a:pPr marL="12700">
              <a:lnSpc>
                <a:spcPct val="100000"/>
              </a:lnSpc>
              <a:spcBef>
                <a:spcPts val="95"/>
              </a:spcBef>
            </a:pPr>
            <a:r>
              <a:rPr sz="1600" b="1" spc="-20" dirty="0">
                <a:solidFill>
                  <a:srgbClr val="990099"/>
                </a:solidFill>
                <a:cs typeface="Arial"/>
              </a:rPr>
              <a:t>Δότης</a:t>
            </a:r>
            <a:endParaRPr sz="1600" dirty="0">
              <a:cs typeface="Arial"/>
            </a:endParaRPr>
          </a:p>
        </p:txBody>
      </p:sp>
      <p:sp>
        <p:nvSpPr>
          <p:cNvPr id="16" name="object 16"/>
          <p:cNvSpPr txBox="1"/>
          <p:nvPr/>
        </p:nvSpPr>
        <p:spPr>
          <a:xfrm>
            <a:off x="1428759" y="872363"/>
            <a:ext cx="699770" cy="258404"/>
          </a:xfrm>
          <a:prstGeom prst="rect">
            <a:avLst/>
          </a:prstGeom>
        </p:spPr>
        <p:txBody>
          <a:bodyPr vert="horz" wrap="square" lIns="0" tIns="12065" rIns="0" bIns="0" rtlCol="0">
            <a:spAutoFit/>
          </a:bodyPr>
          <a:lstStyle/>
          <a:p>
            <a:pPr marL="12700">
              <a:lnSpc>
                <a:spcPct val="100000"/>
              </a:lnSpc>
              <a:spcBef>
                <a:spcPts val="95"/>
              </a:spcBef>
            </a:pPr>
            <a:r>
              <a:rPr sz="1600" b="1" spc="-5" dirty="0">
                <a:solidFill>
                  <a:srgbClr val="FF0000"/>
                </a:solidFill>
                <a:cs typeface="Arial"/>
              </a:rPr>
              <a:t>Δ</a:t>
            </a:r>
            <a:r>
              <a:rPr sz="1600" b="1" spc="30" dirty="0">
                <a:solidFill>
                  <a:srgbClr val="FF0000"/>
                </a:solidFill>
                <a:cs typeface="Arial"/>
              </a:rPr>
              <a:t>έ</a:t>
            </a:r>
            <a:r>
              <a:rPr sz="1600" b="1" spc="-5" dirty="0">
                <a:solidFill>
                  <a:srgbClr val="FF0000"/>
                </a:solidFill>
                <a:cs typeface="Arial"/>
              </a:rPr>
              <a:t>κ</a:t>
            </a:r>
            <a:r>
              <a:rPr sz="1600" b="1" spc="-15" dirty="0">
                <a:solidFill>
                  <a:srgbClr val="FF0000"/>
                </a:solidFill>
                <a:cs typeface="Arial"/>
              </a:rPr>
              <a:t>τ</a:t>
            </a:r>
            <a:r>
              <a:rPr sz="1600" b="1" spc="-5" dirty="0">
                <a:solidFill>
                  <a:srgbClr val="FF0000"/>
                </a:solidFill>
                <a:cs typeface="Arial"/>
              </a:rPr>
              <a:t>ης</a:t>
            </a:r>
            <a:endParaRPr sz="1600" dirty="0">
              <a:cs typeface="Arial"/>
            </a:endParaRPr>
          </a:p>
        </p:txBody>
      </p:sp>
      <p:sp>
        <p:nvSpPr>
          <p:cNvPr id="17" name="object 17"/>
          <p:cNvSpPr txBox="1">
            <a:spLocks noGrp="1"/>
          </p:cNvSpPr>
          <p:nvPr>
            <p:ph type="title"/>
          </p:nvPr>
        </p:nvSpPr>
        <p:spPr>
          <a:xfrm>
            <a:off x="2819400" y="146982"/>
            <a:ext cx="3395000" cy="391795"/>
          </a:xfrm>
          <a:prstGeom prst="rect">
            <a:avLst/>
          </a:prstGeom>
        </p:spPr>
        <p:txBody>
          <a:bodyPr vert="horz" wrap="square" lIns="0" tIns="12700" rIns="0" bIns="0" rtlCol="0">
            <a:spAutoFit/>
          </a:bodyPr>
          <a:lstStyle/>
          <a:p>
            <a:pPr marL="12700">
              <a:lnSpc>
                <a:spcPct val="100000"/>
              </a:lnSpc>
              <a:spcBef>
                <a:spcPts val="100"/>
              </a:spcBef>
            </a:pPr>
            <a:r>
              <a:rPr sz="2400" spc="-5" dirty="0">
                <a:solidFill>
                  <a:srgbClr val="C00000"/>
                </a:solidFill>
                <a:latin typeface="+mj-lt"/>
                <a:cs typeface="Arial"/>
              </a:rPr>
              <a:t>Κλασσική</a:t>
            </a:r>
            <a:r>
              <a:rPr sz="2400" spc="-55" dirty="0">
                <a:solidFill>
                  <a:srgbClr val="C00000"/>
                </a:solidFill>
                <a:latin typeface="+mj-lt"/>
                <a:cs typeface="Arial"/>
              </a:rPr>
              <a:t> </a:t>
            </a:r>
            <a:r>
              <a:rPr sz="2400" spc="-5" dirty="0">
                <a:solidFill>
                  <a:srgbClr val="C00000"/>
                </a:solidFill>
                <a:latin typeface="+mj-lt"/>
                <a:cs typeface="Arial"/>
              </a:rPr>
              <a:t>βελτίωση</a:t>
            </a:r>
            <a:r>
              <a:rPr sz="2400" spc="-25" dirty="0">
                <a:solidFill>
                  <a:srgbClr val="C00000"/>
                </a:solidFill>
                <a:latin typeface="+mj-lt"/>
                <a:cs typeface="Arial"/>
              </a:rPr>
              <a:t> </a:t>
            </a:r>
            <a:r>
              <a:rPr sz="2400" spc="-20" dirty="0">
                <a:solidFill>
                  <a:srgbClr val="C00000"/>
                </a:solidFill>
                <a:latin typeface="+mj-lt"/>
                <a:cs typeface="Arial"/>
              </a:rPr>
              <a:t>φυτών</a:t>
            </a:r>
            <a:endParaRPr sz="2400" dirty="0">
              <a:solidFill>
                <a:srgbClr val="C00000"/>
              </a:solidFill>
              <a:latin typeface="+mj-lt"/>
              <a:cs typeface="Arial"/>
            </a:endParaRPr>
          </a:p>
        </p:txBody>
      </p:sp>
      <p:pic>
        <p:nvPicPr>
          <p:cNvPr id="18" name="object 18"/>
          <p:cNvPicPr/>
          <p:nvPr/>
        </p:nvPicPr>
        <p:blipFill>
          <a:blip r:embed="rId4" cstate="print"/>
          <a:stretch>
            <a:fillRect/>
          </a:stretch>
        </p:blipFill>
        <p:spPr>
          <a:xfrm>
            <a:off x="5943600" y="3771901"/>
            <a:ext cx="2895600" cy="2171700"/>
          </a:xfrm>
          <a:prstGeom prst="rect">
            <a:avLst/>
          </a:prstGeom>
        </p:spPr>
      </p:pic>
      <p:pic>
        <p:nvPicPr>
          <p:cNvPr id="19" name="object 19"/>
          <p:cNvPicPr/>
          <p:nvPr/>
        </p:nvPicPr>
        <p:blipFill>
          <a:blip r:embed="rId5" cstate="print"/>
          <a:stretch>
            <a:fillRect/>
          </a:stretch>
        </p:blipFill>
        <p:spPr>
          <a:xfrm>
            <a:off x="2819400" y="3771900"/>
            <a:ext cx="2895600" cy="2171700"/>
          </a:xfrm>
          <a:prstGeom prst="rect">
            <a:avLst/>
          </a:prstGeom>
        </p:spPr>
      </p:pic>
      <p:pic>
        <p:nvPicPr>
          <p:cNvPr id="20" name="object 20"/>
          <p:cNvPicPr/>
          <p:nvPr/>
        </p:nvPicPr>
        <p:blipFill>
          <a:blip r:embed="rId6" cstate="print"/>
          <a:stretch>
            <a:fillRect/>
          </a:stretch>
        </p:blipFill>
        <p:spPr>
          <a:xfrm>
            <a:off x="648459" y="3771900"/>
            <a:ext cx="1789941" cy="2171700"/>
          </a:xfrm>
          <a:prstGeom prst="rect">
            <a:avLst/>
          </a:prstGeom>
        </p:spPr>
      </p:pic>
      <p:sp>
        <p:nvSpPr>
          <p:cNvPr id="21" name="object 21"/>
          <p:cNvSpPr txBox="1"/>
          <p:nvPr/>
        </p:nvSpPr>
        <p:spPr>
          <a:xfrm>
            <a:off x="383540" y="6049467"/>
            <a:ext cx="4620895" cy="208279"/>
          </a:xfrm>
          <a:prstGeom prst="rect">
            <a:avLst/>
          </a:prstGeom>
        </p:spPr>
        <p:txBody>
          <a:bodyPr vert="horz" wrap="square" lIns="0" tIns="12700" rIns="0" bIns="0" rtlCol="0">
            <a:spAutoFit/>
          </a:bodyPr>
          <a:lstStyle/>
          <a:p>
            <a:pPr marL="12700">
              <a:lnSpc>
                <a:spcPct val="100000"/>
              </a:lnSpc>
              <a:spcBef>
                <a:spcPts val="100"/>
              </a:spcBef>
              <a:tabLst>
                <a:tab pos="2908300" algn="l"/>
              </a:tabLst>
            </a:pPr>
            <a:r>
              <a:rPr sz="1200" spc="-5" dirty="0">
                <a:latin typeface="Arial MT"/>
                <a:cs typeface="Arial MT"/>
              </a:rPr>
              <a:t>Salinity screening</a:t>
            </a:r>
            <a:r>
              <a:rPr sz="1200" spc="-15" dirty="0">
                <a:latin typeface="Arial MT"/>
                <a:cs typeface="Arial MT"/>
              </a:rPr>
              <a:t> </a:t>
            </a:r>
            <a:r>
              <a:rPr sz="1200" spc="-5" dirty="0">
                <a:latin typeface="Arial MT"/>
                <a:cs typeface="Arial MT"/>
              </a:rPr>
              <a:t>in</a:t>
            </a:r>
            <a:r>
              <a:rPr sz="1200" spc="25" dirty="0">
                <a:latin typeface="Arial MT"/>
                <a:cs typeface="Arial MT"/>
              </a:rPr>
              <a:t> </a:t>
            </a:r>
            <a:r>
              <a:rPr sz="1200" spc="-5" dirty="0">
                <a:latin typeface="Arial MT"/>
                <a:cs typeface="Arial MT"/>
              </a:rPr>
              <a:t>phytotron	Bacterial</a:t>
            </a:r>
            <a:r>
              <a:rPr sz="1200" spc="-30" dirty="0">
                <a:latin typeface="Arial MT"/>
                <a:cs typeface="Arial MT"/>
              </a:rPr>
              <a:t> </a:t>
            </a:r>
            <a:r>
              <a:rPr sz="1200" spc="-5" dirty="0">
                <a:latin typeface="Arial MT"/>
                <a:cs typeface="Arial MT"/>
              </a:rPr>
              <a:t>blight</a:t>
            </a:r>
            <a:r>
              <a:rPr sz="1200" spc="-20" dirty="0">
                <a:latin typeface="Arial MT"/>
                <a:cs typeface="Arial MT"/>
              </a:rPr>
              <a:t> </a:t>
            </a:r>
            <a:r>
              <a:rPr sz="1200" spc="-5" dirty="0">
                <a:latin typeface="Arial MT"/>
                <a:cs typeface="Arial MT"/>
              </a:rPr>
              <a:t>screening</a:t>
            </a:r>
            <a:endParaRPr sz="1200">
              <a:latin typeface="Arial MT"/>
              <a:cs typeface="Arial MT"/>
            </a:endParaRPr>
          </a:p>
        </p:txBody>
      </p:sp>
      <p:sp>
        <p:nvSpPr>
          <p:cNvPr id="22" name="object 22"/>
          <p:cNvSpPr txBox="1"/>
          <p:nvPr/>
        </p:nvSpPr>
        <p:spPr>
          <a:xfrm>
            <a:off x="6251828" y="5973267"/>
            <a:ext cx="1840230"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MT"/>
                <a:cs typeface="Arial MT"/>
              </a:rPr>
              <a:t>Phosphorus</a:t>
            </a:r>
            <a:r>
              <a:rPr sz="1200" spc="-40" dirty="0">
                <a:latin typeface="Arial MT"/>
                <a:cs typeface="Arial MT"/>
              </a:rPr>
              <a:t> </a:t>
            </a:r>
            <a:r>
              <a:rPr sz="1200" spc="-5" dirty="0">
                <a:latin typeface="Arial MT"/>
                <a:cs typeface="Arial MT"/>
              </a:rPr>
              <a:t>deficiency</a:t>
            </a:r>
            <a:r>
              <a:rPr sz="1200" spc="-40" dirty="0">
                <a:latin typeface="Arial MT"/>
                <a:cs typeface="Arial MT"/>
              </a:rPr>
              <a:t> </a:t>
            </a:r>
            <a:r>
              <a:rPr sz="1200" spc="-5" dirty="0">
                <a:latin typeface="Arial MT"/>
                <a:cs typeface="Arial MT"/>
              </a:rPr>
              <a:t>plot</a:t>
            </a:r>
            <a:endParaRPr sz="1200">
              <a:latin typeface="Arial MT"/>
              <a:cs typeface="Arial MT"/>
            </a:endParaRPr>
          </a:p>
        </p:txBody>
      </p:sp>
    </p:spTree>
    <p:extLst>
      <p:ext uri="{BB962C8B-B14F-4D97-AF65-F5344CB8AC3E}">
        <p14:creationId xmlns:p14="http://schemas.microsoft.com/office/powerpoint/2010/main" val="501477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a16="http://schemas.microsoft.com/office/drawing/2014/main" id="{2F1AE61D-F80C-0FFC-3B91-5ED4711CCBDF}"/>
              </a:ext>
            </a:extLst>
          </p:cNvPr>
          <p:cNvSpPr txBox="1">
            <a:spLocks/>
          </p:cNvSpPr>
          <p:nvPr/>
        </p:nvSpPr>
        <p:spPr>
          <a:xfrm>
            <a:off x="171331" y="538873"/>
            <a:ext cx="8736971" cy="50405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l-GR" sz="3200" b="1" dirty="0">
                <a:solidFill>
                  <a:schemeClr val="accent3">
                    <a:lumMod val="50000"/>
                  </a:schemeClr>
                </a:solidFill>
                <a:latin typeface="Corbel" panose="020B0503020204020204" pitchFamily="34" charset="0"/>
              </a:rPr>
              <a:t>Κλασική Βελτίωση</a:t>
            </a:r>
            <a:endParaRPr lang="pt-PT" sz="3200" b="1" dirty="0">
              <a:solidFill>
                <a:schemeClr val="accent3">
                  <a:lumMod val="50000"/>
                </a:schemeClr>
              </a:solidFill>
              <a:latin typeface="Corbel" panose="020B0503020204020204" pitchFamily="34" charset="0"/>
            </a:endParaRPr>
          </a:p>
        </p:txBody>
      </p:sp>
      <p:sp>
        <p:nvSpPr>
          <p:cNvPr id="3" name="CaixaDeTexto 1">
            <a:extLst>
              <a:ext uri="{FF2B5EF4-FFF2-40B4-BE49-F238E27FC236}">
                <a16:creationId xmlns:a16="http://schemas.microsoft.com/office/drawing/2014/main" id="{C4A41000-4FEF-5AEE-F7F4-DAF235C34A3F}"/>
              </a:ext>
            </a:extLst>
          </p:cNvPr>
          <p:cNvSpPr txBox="1"/>
          <p:nvPr/>
        </p:nvSpPr>
        <p:spPr>
          <a:xfrm>
            <a:off x="171331" y="1477549"/>
            <a:ext cx="5581769" cy="2800767"/>
          </a:xfrm>
          <a:prstGeom prst="rect">
            <a:avLst/>
          </a:prstGeom>
          <a:noFill/>
        </p:spPr>
        <p:txBody>
          <a:bodyPr wrap="square" rtlCol="0">
            <a:spAutoFit/>
          </a:bodyPr>
          <a:lstStyle/>
          <a:p>
            <a:pPr marL="342900" indent="-342900">
              <a:buFont typeface="Wingdings" pitchFamily="2" charset="2"/>
              <a:buChar char="ü"/>
            </a:pPr>
            <a:r>
              <a:rPr lang="el-GR" sz="2200" dirty="0">
                <a:solidFill>
                  <a:srgbClr val="002060"/>
                </a:solidFill>
              </a:rPr>
              <a:t>Ακολουθεί τους φυσικούς νόμους της κληρονομικότητας.</a:t>
            </a:r>
          </a:p>
          <a:p>
            <a:pPr marL="342900" indent="-342900">
              <a:buFont typeface="Wingdings" pitchFamily="2" charset="2"/>
              <a:buChar char="ü"/>
            </a:pPr>
            <a:endParaRPr lang="el-GR" sz="2200" dirty="0">
              <a:solidFill>
                <a:srgbClr val="002060"/>
              </a:solidFill>
            </a:endParaRPr>
          </a:p>
          <a:p>
            <a:pPr marL="342900" indent="-342900">
              <a:buFont typeface="Wingdings" pitchFamily="2" charset="2"/>
              <a:buChar char="ü"/>
            </a:pPr>
            <a:r>
              <a:rPr lang="el-GR" sz="2200" dirty="0">
                <a:solidFill>
                  <a:srgbClr val="002060"/>
                </a:solidFill>
              </a:rPr>
              <a:t>Χρησιμοποιεί υβριδισμό – διασταυρώσεις για τη δημιουργία παραλλακτικότητας  </a:t>
            </a:r>
          </a:p>
          <a:p>
            <a:pPr marL="342900" indent="-342900">
              <a:buFont typeface="Wingdings" pitchFamily="2" charset="2"/>
              <a:buChar char="ü"/>
            </a:pPr>
            <a:endParaRPr lang="el-GR" sz="2200" dirty="0">
              <a:solidFill>
                <a:srgbClr val="002060"/>
              </a:solidFill>
            </a:endParaRPr>
          </a:p>
          <a:p>
            <a:pPr marL="342900" indent="-342900">
              <a:buFont typeface="Wingdings" pitchFamily="2" charset="2"/>
              <a:buChar char="ü"/>
            </a:pPr>
            <a:r>
              <a:rPr lang="el-GR" sz="2200" dirty="0">
                <a:solidFill>
                  <a:srgbClr val="002060"/>
                </a:solidFill>
              </a:rPr>
              <a:t>Περιλαμβάνει επιλογή, αξιολόγηση και διάθεση νέων ποικιλιών.</a:t>
            </a:r>
          </a:p>
        </p:txBody>
      </p:sp>
      <p:pic>
        <p:nvPicPr>
          <p:cNvPr id="8194" name="Picture 2">
            <a:extLst>
              <a:ext uri="{FF2B5EF4-FFF2-40B4-BE49-F238E27FC236}">
                <a16:creationId xmlns:a16="http://schemas.microsoft.com/office/drawing/2014/main" id="{CDEBD818-616A-EC35-7F1F-48570E40AF7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18200" y="1526785"/>
            <a:ext cx="3054469" cy="30174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552FD9-21AB-75A9-A56B-743EDD7059F5}"/>
              </a:ext>
            </a:extLst>
          </p:cNvPr>
          <p:cNvSpPr txBox="1"/>
          <p:nvPr/>
        </p:nvSpPr>
        <p:spPr>
          <a:xfrm>
            <a:off x="171331" y="4643497"/>
            <a:ext cx="7918569" cy="2062103"/>
          </a:xfrm>
          <a:prstGeom prst="rect">
            <a:avLst/>
          </a:prstGeom>
          <a:noFill/>
        </p:spPr>
        <p:txBody>
          <a:bodyPr wrap="square">
            <a:spAutoFit/>
          </a:bodyPr>
          <a:lstStyle/>
          <a:p>
            <a:pPr marL="342900" indent="-342900">
              <a:buFont typeface="Wingdings" pitchFamily="2" charset="2"/>
              <a:buChar char="§"/>
            </a:pPr>
            <a:r>
              <a:rPr lang="el-GR" sz="2200" dirty="0">
                <a:solidFill>
                  <a:srgbClr val="C00000"/>
                </a:solidFill>
              </a:rPr>
              <a:t>Αργή διαδικασία — συχνά απαιτούνται &gt;10 χρόνια για την ανάπτυξη νέας ποικιλίας.</a:t>
            </a:r>
          </a:p>
          <a:p>
            <a:pPr marL="342900" indent="-342900">
              <a:buFont typeface="Wingdings" pitchFamily="2" charset="2"/>
              <a:buChar char="§"/>
            </a:pPr>
            <a:endParaRPr lang="el-GR" sz="2200" dirty="0">
              <a:solidFill>
                <a:srgbClr val="C00000"/>
              </a:solidFill>
            </a:endParaRPr>
          </a:p>
          <a:p>
            <a:pPr marL="342900" indent="-342900">
              <a:buFont typeface="Wingdings" pitchFamily="2" charset="2"/>
              <a:buChar char="§"/>
            </a:pPr>
            <a:r>
              <a:rPr lang="el-GR" sz="2200" dirty="0">
                <a:solidFill>
                  <a:srgbClr val="C00000"/>
                </a:solidFill>
              </a:rPr>
              <a:t>Η </a:t>
            </a:r>
            <a:r>
              <a:rPr lang="el-GR" sz="2200" dirty="0" err="1">
                <a:solidFill>
                  <a:srgbClr val="C00000"/>
                </a:solidFill>
              </a:rPr>
              <a:t>φαινοτυπική</a:t>
            </a:r>
            <a:r>
              <a:rPr lang="el-GR" sz="2200" dirty="0">
                <a:solidFill>
                  <a:srgbClr val="C00000"/>
                </a:solidFill>
              </a:rPr>
              <a:t> επιλογή επηρεάζεται από τις αλληλεπιδράσεις </a:t>
            </a:r>
            <a:r>
              <a:rPr lang="el-GR" sz="2200" dirty="0" err="1">
                <a:solidFill>
                  <a:srgbClr val="C00000"/>
                </a:solidFill>
              </a:rPr>
              <a:t>γενότυπου</a:t>
            </a:r>
            <a:r>
              <a:rPr lang="el-GR" sz="2200" dirty="0">
                <a:solidFill>
                  <a:srgbClr val="C00000"/>
                </a:solidFill>
              </a:rPr>
              <a:t> × περιβάλλοντος.</a:t>
            </a:r>
          </a:p>
          <a:p>
            <a:endParaRPr lang="el-GR" dirty="0"/>
          </a:p>
        </p:txBody>
      </p:sp>
    </p:spTree>
    <p:extLst>
      <p:ext uri="{BB962C8B-B14F-4D97-AF65-F5344CB8AC3E}">
        <p14:creationId xmlns:p14="http://schemas.microsoft.com/office/powerpoint/2010/main" val="36605370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
          <a:extLst>
            <a:ext uri="{FF2B5EF4-FFF2-40B4-BE49-F238E27FC236}">
              <a16:creationId xmlns:a16="http://schemas.microsoft.com/office/drawing/2014/main" id="{38103F2E-5AD1-58C4-233D-E32064E10727}"/>
            </a:ext>
          </a:extLst>
        </p:cNvPr>
        <p:cNvGrpSpPr/>
        <p:nvPr/>
      </p:nvGrpSpPr>
      <p:grpSpPr>
        <a:xfrm>
          <a:off x="0" y="0"/>
          <a:ext cx="0" cy="0"/>
          <a:chOff x="0" y="0"/>
          <a:chExt cx="0" cy="0"/>
        </a:xfrm>
      </p:grpSpPr>
      <p:sp>
        <p:nvSpPr>
          <p:cNvPr id="133" name="Google Shape;133;p20">
            <a:extLst>
              <a:ext uri="{FF2B5EF4-FFF2-40B4-BE49-F238E27FC236}">
                <a16:creationId xmlns:a16="http://schemas.microsoft.com/office/drawing/2014/main" id="{87DCF80A-CB20-18AA-9189-D63820D4CC64}"/>
              </a:ext>
            </a:extLst>
          </p:cNvPr>
          <p:cNvSpPr txBox="1">
            <a:spLocks noGrp="1"/>
          </p:cNvSpPr>
          <p:nvPr>
            <p:ph type="title" idx="4294967295"/>
          </p:nvPr>
        </p:nvSpPr>
        <p:spPr>
          <a:xfrm>
            <a:off x="457350" y="640127"/>
            <a:ext cx="8572800" cy="1142700"/>
          </a:xfrm>
          <a:prstGeom prst="rect">
            <a:avLst/>
          </a:prstGeom>
          <a:noFill/>
          <a:ln>
            <a:noFill/>
          </a:ln>
        </p:spPr>
        <p:txBody>
          <a:bodyPr spcFirstLastPara="1" wrap="square" lIns="91425" tIns="45700" rIns="91425" bIns="45700" anchor="ctr" anchorCtr="0">
            <a:noAutofit/>
          </a:bodyPr>
          <a:lstStyle/>
          <a:p>
            <a:pPr>
              <a:lnSpc>
                <a:spcPct val="115000"/>
              </a:lnSpc>
              <a:spcBef>
                <a:spcPts val="1400"/>
              </a:spcBef>
            </a:pPr>
            <a:r>
              <a:rPr lang="el-GR" sz="2600" b="1" dirty="0">
                <a:solidFill>
                  <a:schemeClr val="accent3">
                    <a:lumMod val="50000"/>
                  </a:schemeClr>
                </a:solidFill>
                <a:ea typeface="Calibri"/>
                <a:cs typeface="Calibri"/>
                <a:sym typeface="Calibri"/>
              </a:rPr>
              <a:t>Κύριες μέθοδοι για αυτό ή </a:t>
            </a:r>
            <a:r>
              <a:rPr lang="el-GR" sz="2600" b="1" dirty="0" err="1">
                <a:solidFill>
                  <a:schemeClr val="accent3">
                    <a:lumMod val="50000"/>
                  </a:schemeClr>
                </a:solidFill>
                <a:ea typeface="Calibri"/>
                <a:cs typeface="Calibri"/>
                <a:sym typeface="Calibri"/>
              </a:rPr>
              <a:t>σταυρο</a:t>
            </a:r>
            <a:r>
              <a:rPr lang="el-GR" sz="2600" b="1" dirty="0">
                <a:solidFill>
                  <a:schemeClr val="accent3">
                    <a:lumMod val="50000"/>
                  </a:schemeClr>
                </a:solidFill>
                <a:ea typeface="Calibri"/>
                <a:cs typeface="Calibri"/>
                <a:sym typeface="Calibri"/>
              </a:rPr>
              <a:t> γονιμοποιούμενα φυτά</a:t>
            </a:r>
            <a:br>
              <a:rPr lang="el-GR" sz="2600" b="1" dirty="0">
                <a:solidFill>
                  <a:schemeClr val="accent3">
                    <a:lumMod val="50000"/>
                  </a:schemeClr>
                </a:solidFill>
                <a:ea typeface="Calibri"/>
                <a:cs typeface="Calibri"/>
                <a:sym typeface="Calibri"/>
              </a:rPr>
            </a:br>
            <a:endParaRPr lang="en-US" sz="2600" b="1" dirty="0">
              <a:solidFill>
                <a:schemeClr val="accent3">
                  <a:lumMod val="50000"/>
                </a:schemeClr>
              </a:solidFill>
              <a:latin typeface="Calibri"/>
              <a:ea typeface="Calibri"/>
              <a:cs typeface="Calibri"/>
              <a:sym typeface="Calibri"/>
            </a:endParaRPr>
          </a:p>
        </p:txBody>
      </p:sp>
      <p:sp>
        <p:nvSpPr>
          <p:cNvPr id="134" name="Google Shape;134;p20">
            <a:extLst>
              <a:ext uri="{FF2B5EF4-FFF2-40B4-BE49-F238E27FC236}">
                <a16:creationId xmlns:a16="http://schemas.microsoft.com/office/drawing/2014/main" id="{4D367FF3-E351-0F06-49B2-047D5C175C7B}"/>
              </a:ext>
            </a:extLst>
          </p:cNvPr>
          <p:cNvSpPr txBox="1"/>
          <p:nvPr/>
        </p:nvSpPr>
        <p:spPr>
          <a:xfrm>
            <a:off x="571800" y="1575555"/>
            <a:ext cx="8343900" cy="445811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l-GR" sz="2200" dirty="0">
                <a:solidFill>
                  <a:srgbClr val="C00000"/>
                </a:solidFill>
                <a:latin typeface="Calibri"/>
                <a:ea typeface="Calibri"/>
                <a:cs typeface="Calibri"/>
                <a:sym typeface="Calibri"/>
              </a:rPr>
              <a:t>Μαζική επιλογή: </a:t>
            </a:r>
            <a:r>
              <a:rPr lang="el-GR" sz="2200" dirty="0">
                <a:solidFill>
                  <a:schemeClr val="dk2"/>
                </a:solidFill>
                <a:latin typeface="Calibri"/>
                <a:ea typeface="Calibri"/>
                <a:cs typeface="Calibri"/>
                <a:sym typeface="Calibri"/>
              </a:rPr>
              <a:t>Επιλογή των καλύτερων φυτών με βάση την εμφάνιση (π.χ. ύψος, πρωιμότητα).</a:t>
            </a:r>
          </a:p>
          <a:p>
            <a:pPr marL="0" lvl="0" indent="0" algn="l" rtl="0">
              <a:lnSpc>
                <a:spcPct val="115000"/>
              </a:lnSpc>
              <a:spcBef>
                <a:spcPts val="1200"/>
              </a:spcBef>
              <a:spcAft>
                <a:spcPts val="0"/>
              </a:spcAft>
              <a:buNone/>
            </a:pPr>
            <a:r>
              <a:rPr lang="el-GR" sz="2200" dirty="0">
                <a:solidFill>
                  <a:srgbClr val="C00000"/>
                </a:solidFill>
                <a:latin typeface="Calibri"/>
                <a:ea typeface="Calibri"/>
                <a:cs typeface="Calibri"/>
                <a:sym typeface="Calibri"/>
              </a:rPr>
              <a:t>Επιλογή καθαρής σειράς: </a:t>
            </a:r>
            <a:r>
              <a:rPr lang="el-GR" sz="2200" dirty="0">
                <a:solidFill>
                  <a:schemeClr val="dk2"/>
                </a:solidFill>
                <a:latin typeface="Calibri"/>
                <a:ea typeface="Calibri"/>
                <a:cs typeface="Calibri"/>
                <a:sym typeface="Calibri"/>
              </a:rPr>
              <a:t>Ανάπτυξη ομοιόμορφων σειρών από αρχικά φυτά.</a:t>
            </a:r>
          </a:p>
          <a:p>
            <a:pPr lvl="0">
              <a:lnSpc>
                <a:spcPct val="115000"/>
              </a:lnSpc>
              <a:spcBef>
                <a:spcPts val="1200"/>
              </a:spcBef>
            </a:pPr>
            <a:r>
              <a:rPr lang="el-GR" sz="2200" dirty="0">
                <a:solidFill>
                  <a:srgbClr val="C00000"/>
                </a:solidFill>
                <a:latin typeface="Calibri"/>
                <a:ea typeface="Calibri"/>
                <a:cs typeface="Calibri"/>
                <a:sym typeface="Calibri"/>
              </a:rPr>
              <a:t>Μέθοδος γενεαλογίας (</a:t>
            </a:r>
            <a:r>
              <a:rPr lang="en-US" sz="2200" dirty="0">
                <a:solidFill>
                  <a:srgbClr val="C00000"/>
                </a:solidFill>
                <a:latin typeface="Calibri"/>
                <a:ea typeface="Calibri"/>
                <a:cs typeface="Calibri"/>
                <a:sym typeface="Calibri"/>
              </a:rPr>
              <a:t>pedigree)</a:t>
            </a:r>
            <a:r>
              <a:rPr lang="en-US" sz="2200" dirty="0">
                <a:solidFill>
                  <a:schemeClr val="dk2"/>
                </a:solidFill>
                <a:latin typeface="Calibri"/>
                <a:ea typeface="Calibri"/>
                <a:cs typeface="Calibri"/>
                <a:sym typeface="Calibri"/>
              </a:rPr>
              <a:t>: </a:t>
            </a:r>
            <a:r>
              <a:rPr lang="el-GR" sz="2200" dirty="0">
                <a:solidFill>
                  <a:schemeClr val="dk2"/>
                </a:solidFill>
                <a:latin typeface="Calibri"/>
                <a:ea typeface="Calibri"/>
                <a:cs typeface="Calibri"/>
                <a:sym typeface="Calibri"/>
              </a:rPr>
              <a:t>Ε</a:t>
            </a:r>
            <a:r>
              <a:rPr lang="el-GR" sz="2200" dirty="0">
                <a:solidFill>
                  <a:schemeClr val="dk2"/>
                </a:solidFill>
                <a:ea typeface="Calibri"/>
                <a:cs typeface="Calibri"/>
                <a:sym typeface="Calibri"/>
              </a:rPr>
              <a:t>λεγχόμενες διασταυρώσεις και καταγραφή </a:t>
            </a:r>
            <a:r>
              <a:rPr lang="el-GR" sz="2200" dirty="0">
                <a:solidFill>
                  <a:schemeClr val="dk2"/>
                </a:solidFill>
                <a:latin typeface="Calibri"/>
                <a:ea typeface="Calibri"/>
                <a:cs typeface="Calibri"/>
                <a:sym typeface="Calibri"/>
              </a:rPr>
              <a:t>των </a:t>
            </a:r>
            <a:r>
              <a:rPr lang="el-GR" sz="2200" dirty="0" err="1">
                <a:solidFill>
                  <a:schemeClr val="dk2"/>
                </a:solidFill>
                <a:latin typeface="Calibri"/>
                <a:ea typeface="Calibri"/>
                <a:cs typeface="Calibri"/>
                <a:sym typeface="Calibri"/>
              </a:rPr>
              <a:t>απογονικών</a:t>
            </a:r>
            <a:r>
              <a:rPr lang="el-GR" sz="2200" dirty="0">
                <a:solidFill>
                  <a:schemeClr val="dk2"/>
                </a:solidFill>
                <a:latin typeface="Calibri"/>
                <a:ea typeface="Calibri"/>
                <a:cs typeface="Calibri"/>
                <a:sym typeface="Calibri"/>
              </a:rPr>
              <a:t> χαρακτηριστικών. </a:t>
            </a:r>
          </a:p>
          <a:p>
            <a:pPr lvl="0">
              <a:lnSpc>
                <a:spcPct val="115000"/>
              </a:lnSpc>
              <a:spcBef>
                <a:spcPts val="1200"/>
              </a:spcBef>
            </a:pPr>
            <a:r>
              <a:rPr lang="el-GR" sz="2200" dirty="0" err="1">
                <a:solidFill>
                  <a:srgbClr val="C00000"/>
                </a:solidFill>
                <a:latin typeface="Calibri"/>
                <a:ea typeface="Calibri"/>
                <a:cs typeface="Calibri"/>
                <a:sym typeface="Calibri"/>
              </a:rPr>
              <a:t>Αναδιασταύρωση</a:t>
            </a:r>
            <a:r>
              <a:rPr lang="el-GR" sz="2200" dirty="0">
                <a:solidFill>
                  <a:srgbClr val="C00000"/>
                </a:solidFill>
                <a:latin typeface="Calibri"/>
                <a:ea typeface="Calibri"/>
                <a:cs typeface="Calibri"/>
                <a:sym typeface="Calibri"/>
              </a:rPr>
              <a:t> (</a:t>
            </a:r>
            <a:r>
              <a:rPr lang="en-US" sz="2200" dirty="0">
                <a:solidFill>
                  <a:srgbClr val="C00000"/>
                </a:solidFill>
                <a:latin typeface="Calibri"/>
                <a:ea typeface="Calibri"/>
                <a:cs typeface="Calibri"/>
                <a:sym typeface="Calibri"/>
              </a:rPr>
              <a:t>backcrossing)</a:t>
            </a:r>
            <a:r>
              <a:rPr lang="en-US" sz="2200" dirty="0">
                <a:solidFill>
                  <a:schemeClr val="dk2"/>
                </a:solidFill>
                <a:latin typeface="Calibri"/>
                <a:ea typeface="Calibri"/>
                <a:cs typeface="Calibri"/>
                <a:sym typeface="Calibri"/>
              </a:rPr>
              <a:t>: </a:t>
            </a:r>
            <a:r>
              <a:rPr lang="el-GR" sz="2200" dirty="0">
                <a:solidFill>
                  <a:schemeClr val="dk2"/>
                </a:solidFill>
                <a:latin typeface="Calibri"/>
                <a:ea typeface="Calibri"/>
                <a:cs typeface="Calibri"/>
                <a:sym typeface="Calibri"/>
              </a:rPr>
              <a:t>Μεταφορά ενός συγκεκριμένου χαρακτηριστικού από έναν δότη σε μια </a:t>
            </a:r>
            <a:r>
              <a:rPr lang="el-GR" sz="2200" dirty="0" err="1">
                <a:solidFill>
                  <a:schemeClr val="dk2"/>
                </a:solidFill>
                <a:latin typeface="Calibri"/>
                <a:ea typeface="Calibri"/>
                <a:cs typeface="Calibri"/>
                <a:sym typeface="Calibri"/>
              </a:rPr>
              <a:t>ελιτ</a:t>
            </a:r>
            <a:r>
              <a:rPr lang="el-GR" sz="2200" dirty="0">
                <a:solidFill>
                  <a:schemeClr val="dk2"/>
                </a:solidFill>
                <a:latin typeface="Calibri"/>
                <a:ea typeface="Calibri"/>
                <a:cs typeface="Calibri"/>
                <a:sym typeface="Calibri"/>
              </a:rPr>
              <a:t> ποικιλία.</a:t>
            </a:r>
          </a:p>
          <a:p>
            <a:pPr lvl="0">
              <a:lnSpc>
                <a:spcPct val="115000"/>
              </a:lnSpc>
              <a:spcBef>
                <a:spcPts val="1200"/>
              </a:spcBef>
            </a:pPr>
            <a:r>
              <a:rPr lang="el-GR" sz="2200" dirty="0">
                <a:solidFill>
                  <a:srgbClr val="C00000"/>
                </a:solidFill>
                <a:latin typeface="Calibri"/>
                <a:ea typeface="Calibri"/>
                <a:cs typeface="Calibri"/>
                <a:sym typeface="Calibri"/>
              </a:rPr>
              <a:t>Επαναλαμβανόμενη επιλογή</a:t>
            </a:r>
            <a:r>
              <a:rPr lang="el-GR" sz="2200" dirty="0">
                <a:solidFill>
                  <a:srgbClr val="002060"/>
                </a:solidFill>
                <a:latin typeface="Calibri"/>
                <a:ea typeface="Calibri"/>
                <a:cs typeface="Calibri"/>
                <a:sym typeface="Calibri"/>
              </a:rPr>
              <a:t>: αύξηση ευνοϊκών </a:t>
            </a:r>
            <a:r>
              <a:rPr lang="el-GR" sz="2200" dirty="0" err="1">
                <a:solidFill>
                  <a:srgbClr val="002060"/>
                </a:solidFill>
                <a:latin typeface="Calibri"/>
                <a:ea typeface="Calibri"/>
                <a:cs typeface="Calibri"/>
                <a:sym typeface="Calibri"/>
              </a:rPr>
              <a:t>αλληλομόρφων</a:t>
            </a:r>
            <a:r>
              <a:rPr lang="el-GR" sz="2200" dirty="0">
                <a:solidFill>
                  <a:srgbClr val="002060"/>
                </a:solidFill>
                <a:latin typeface="Calibri"/>
                <a:ea typeface="Calibri"/>
                <a:cs typeface="Calibri"/>
                <a:sym typeface="Calibri"/>
              </a:rPr>
              <a:t> </a:t>
            </a:r>
            <a:endParaRPr lang="en-US" sz="2200" dirty="0">
              <a:solidFill>
                <a:srgbClr val="002060"/>
              </a:solidFill>
              <a:latin typeface="Calibri"/>
              <a:ea typeface="Calibri"/>
              <a:cs typeface="Calibri"/>
              <a:sym typeface="Calibri"/>
            </a:endParaRPr>
          </a:p>
        </p:txBody>
      </p:sp>
    </p:spTree>
    <p:extLst>
      <p:ext uri="{BB962C8B-B14F-4D97-AF65-F5344CB8AC3E}">
        <p14:creationId xmlns:p14="http://schemas.microsoft.com/office/powerpoint/2010/main" val="2851186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30575" y="2820161"/>
            <a:ext cx="363855" cy="391160"/>
          </a:xfrm>
          <a:prstGeom prst="rect">
            <a:avLst/>
          </a:prstGeom>
        </p:spPr>
        <p:txBody>
          <a:bodyPr vert="horz" wrap="square" lIns="0" tIns="12700" rIns="0" bIns="0" rtlCol="0">
            <a:spAutoFit/>
          </a:bodyPr>
          <a:lstStyle/>
          <a:p>
            <a:pPr marL="38100">
              <a:lnSpc>
                <a:spcPct val="100000"/>
              </a:lnSpc>
              <a:spcBef>
                <a:spcPts val="100"/>
              </a:spcBef>
            </a:pPr>
            <a:r>
              <a:rPr sz="2400" b="1" spc="-5" dirty="0">
                <a:cs typeface="Times New Roman"/>
              </a:rPr>
              <a:t>F</a:t>
            </a:r>
            <a:r>
              <a:rPr sz="2400" b="1" spc="-7" baseline="-20833" dirty="0">
                <a:cs typeface="Times New Roman"/>
              </a:rPr>
              <a:t>2</a:t>
            </a:r>
            <a:endParaRPr sz="2400" baseline="-20833" dirty="0">
              <a:cs typeface="Times New Roman"/>
            </a:endParaRPr>
          </a:p>
        </p:txBody>
      </p:sp>
      <p:sp>
        <p:nvSpPr>
          <p:cNvPr id="4" name="object 4"/>
          <p:cNvSpPr/>
          <p:nvPr/>
        </p:nvSpPr>
        <p:spPr>
          <a:xfrm>
            <a:off x="3467100" y="1424939"/>
            <a:ext cx="76200" cy="381000"/>
          </a:xfrm>
          <a:custGeom>
            <a:avLst/>
            <a:gdLst/>
            <a:ahLst/>
            <a:cxnLst/>
            <a:rect l="l" t="t" r="r" b="b"/>
            <a:pathLst>
              <a:path w="76200" h="381000">
                <a:moveTo>
                  <a:pt x="31750" y="304800"/>
                </a:moveTo>
                <a:lnTo>
                  <a:pt x="0" y="304800"/>
                </a:lnTo>
                <a:lnTo>
                  <a:pt x="38100" y="381000"/>
                </a:lnTo>
                <a:lnTo>
                  <a:pt x="69850" y="317500"/>
                </a:lnTo>
                <a:lnTo>
                  <a:pt x="31750" y="317500"/>
                </a:lnTo>
                <a:lnTo>
                  <a:pt x="31750" y="304800"/>
                </a:lnTo>
                <a:close/>
              </a:path>
              <a:path w="76200" h="381000">
                <a:moveTo>
                  <a:pt x="44450" y="0"/>
                </a:moveTo>
                <a:lnTo>
                  <a:pt x="31750" y="0"/>
                </a:lnTo>
                <a:lnTo>
                  <a:pt x="31750" y="317500"/>
                </a:lnTo>
                <a:lnTo>
                  <a:pt x="44450" y="317500"/>
                </a:lnTo>
                <a:lnTo>
                  <a:pt x="44450" y="0"/>
                </a:lnTo>
                <a:close/>
              </a:path>
              <a:path w="76200" h="381000">
                <a:moveTo>
                  <a:pt x="76200" y="304800"/>
                </a:moveTo>
                <a:lnTo>
                  <a:pt x="44450" y="304800"/>
                </a:lnTo>
                <a:lnTo>
                  <a:pt x="44450" y="317500"/>
                </a:lnTo>
                <a:lnTo>
                  <a:pt x="69850" y="317500"/>
                </a:lnTo>
                <a:lnTo>
                  <a:pt x="76200" y="304800"/>
                </a:lnTo>
                <a:close/>
              </a:path>
            </a:pathLst>
          </a:custGeom>
          <a:solidFill>
            <a:srgbClr val="000000"/>
          </a:solidFill>
        </p:spPr>
        <p:txBody>
          <a:bodyPr wrap="square" lIns="0" tIns="0" rIns="0" bIns="0" rtlCol="0"/>
          <a:lstStyle/>
          <a:p>
            <a:endParaRPr/>
          </a:p>
        </p:txBody>
      </p:sp>
      <p:sp>
        <p:nvSpPr>
          <p:cNvPr id="5" name="object 5"/>
          <p:cNvSpPr txBox="1"/>
          <p:nvPr/>
        </p:nvSpPr>
        <p:spPr>
          <a:xfrm>
            <a:off x="3330575" y="1905761"/>
            <a:ext cx="363855" cy="391160"/>
          </a:xfrm>
          <a:prstGeom prst="rect">
            <a:avLst/>
          </a:prstGeom>
        </p:spPr>
        <p:txBody>
          <a:bodyPr vert="horz" wrap="square" lIns="0" tIns="12700" rIns="0" bIns="0" rtlCol="0">
            <a:spAutoFit/>
          </a:bodyPr>
          <a:lstStyle/>
          <a:p>
            <a:pPr marL="38100">
              <a:lnSpc>
                <a:spcPct val="100000"/>
              </a:lnSpc>
              <a:spcBef>
                <a:spcPts val="100"/>
              </a:spcBef>
            </a:pPr>
            <a:r>
              <a:rPr sz="2400" b="1" spc="-5" dirty="0">
                <a:cs typeface="Times New Roman"/>
              </a:rPr>
              <a:t>F</a:t>
            </a:r>
            <a:r>
              <a:rPr sz="2400" b="1" spc="-7" baseline="-20833" dirty="0">
                <a:cs typeface="Times New Roman"/>
              </a:rPr>
              <a:t>1</a:t>
            </a:r>
            <a:endParaRPr sz="2400" baseline="-20833" dirty="0">
              <a:cs typeface="Times New Roman"/>
            </a:endParaRPr>
          </a:p>
        </p:txBody>
      </p:sp>
      <p:sp>
        <p:nvSpPr>
          <p:cNvPr id="6" name="object 6"/>
          <p:cNvSpPr/>
          <p:nvPr/>
        </p:nvSpPr>
        <p:spPr>
          <a:xfrm>
            <a:off x="3467100" y="2415539"/>
            <a:ext cx="76200" cy="381000"/>
          </a:xfrm>
          <a:custGeom>
            <a:avLst/>
            <a:gdLst/>
            <a:ahLst/>
            <a:cxnLst/>
            <a:rect l="l" t="t" r="r" b="b"/>
            <a:pathLst>
              <a:path w="76200" h="381000">
                <a:moveTo>
                  <a:pt x="31750" y="304800"/>
                </a:moveTo>
                <a:lnTo>
                  <a:pt x="0" y="304800"/>
                </a:lnTo>
                <a:lnTo>
                  <a:pt x="38100" y="381000"/>
                </a:lnTo>
                <a:lnTo>
                  <a:pt x="69850" y="317500"/>
                </a:lnTo>
                <a:lnTo>
                  <a:pt x="31750" y="317500"/>
                </a:lnTo>
                <a:lnTo>
                  <a:pt x="31750" y="304800"/>
                </a:lnTo>
                <a:close/>
              </a:path>
              <a:path w="76200" h="381000">
                <a:moveTo>
                  <a:pt x="44450" y="0"/>
                </a:moveTo>
                <a:lnTo>
                  <a:pt x="31750" y="0"/>
                </a:lnTo>
                <a:lnTo>
                  <a:pt x="31750" y="317500"/>
                </a:lnTo>
                <a:lnTo>
                  <a:pt x="44450" y="317500"/>
                </a:lnTo>
                <a:lnTo>
                  <a:pt x="44450" y="0"/>
                </a:lnTo>
                <a:close/>
              </a:path>
              <a:path w="76200" h="381000">
                <a:moveTo>
                  <a:pt x="76200" y="304800"/>
                </a:moveTo>
                <a:lnTo>
                  <a:pt x="44450" y="304800"/>
                </a:lnTo>
                <a:lnTo>
                  <a:pt x="44450" y="317500"/>
                </a:lnTo>
                <a:lnTo>
                  <a:pt x="69850" y="317500"/>
                </a:lnTo>
                <a:lnTo>
                  <a:pt x="76200" y="304800"/>
                </a:lnTo>
                <a:close/>
              </a:path>
            </a:pathLst>
          </a:custGeom>
          <a:solidFill>
            <a:srgbClr val="000000"/>
          </a:solidFill>
        </p:spPr>
        <p:txBody>
          <a:bodyPr wrap="square" lIns="0" tIns="0" rIns="0" bIns="0" rtlCol="0"/>
          <a:lstStyle/>
          <a:p>
            <a:endParaRPr/>
          </a:p>
        </p:txBody>
      </p:sp>
      <p:pic>
        <p:nvPicPr>
          <p:cNvPr id="7" name="object 7"/>
          <p:cNvPicPr/>
          <p:nvPr/>
        </p:nvPicPr>
        <p:blipFill>
          <a:blip r:embed="rId2" cstate="email">
            <a:extLst>
              <a:ext uri="{28A0092B-C50C-407E-A947-70E740481C1C}">
                <a14:useLocalDpi xmlns:a14="http://schemas.microsoft.com/office/drawing/2010/main"/>
              </a:ext>
            </a:extLst>
          </a:blip>
          <a:stretch>
            <a:fillRect/>
          </a:stretch>
        </p:blipFill>
        <p:spPr>
          <a:xfrm>
            <a:off x="2068172" y="970249"/>
            <a:ext cx="271272" cy="222503"/>
          </a:xfrm>
          <a:prstGeom prst="rect">
            <a:avLst/>
          </a:prstGeom>
        </p:spPr>
      </p:pic>
      <p:pic>
        <p:nvPicPr>
          <p:cNvPr id="8" name="object 8"/>
          <p:cNvPicPr/>
          <p:nvPr/>
        </p:nvPicPr>
        <p:blipFill>
          <a:blip r:embed="rId2" cstate="email">
            <a:extLst>
              <a:ext uri="{28A0092B-C50C-407E-A947-70E740481C1C}">
                <a14:useLocalDpi xmlns:a14="http://schemas.microsoft.com/office/drawing/2010/main"/>
              </a:ext>
            </a:extLst>
          </a:blip>
          <a:stretch>
            <a:fillRect/>
          </a:stretch>
        </p:blipFill>
        <p:spPr>
          <a:xfrm>
            <a:off x="4490656" y="983329"/>
            <a:ext cx="271272" cy="222503"/>
          </a:xfrm>
          <a:prstGeom prst="rect">
            <a:avLst/>
          </a:prstGeom>
        </p:spPr>
      </p:pic>
      <p:sp>
        <p:nvSpPr>
          <p:cNvPr id="10" name="object 10"/>
          <p:cNvSpPr/>
          <p:nvPr/>
        </p:nvSpPr>
        <p:spPr>
          <a:xfrm>
            <a:off x="4044770" y="1494675"/>
            <a:ext cx="304800" cy="457200"/>
          </a:xfrm>
          <a:custGeom>
            <a:avLst/>
            <a:gdLst/>
            <a:ahLst/>
            <a:cxnLst/>
            <a:rect l="l" t="t" r="r" b="b"/>
            <a:pathLst>
              <a:path w="304800" h="457200">
                <a:moveTo>
                  <a:pt x="304800" y="0"/>
                </a:moveTo>
                <a:lnTo>
                  <a:pt x="0" y="0"/>
                </a:lnTo>
                <a:lnTo>
                  <a:pt x="0" y="457200"/>
                </a:lnTo>
                <a:lnTo>
                  <a:pt x="304800" y="457200"/>
                </a:lnTo>
                <a:lnTo>
                  <a:pt x="304800" y="0"/>
                </a:lnTo>
                <a:close/>
              </a:path>
            </a:pathLst>
          </a:custGeom>
          <a:solidFill>
            <a:srgbClr val="808080"/>
          </a:solidFill>
        </p:spPr>
        <p:txBody>
          <a:bodyPr wrap="square" lIns="0" tIns="0" rIns="0" bIns="0" rtlCol="0"/>
          <a:lstStyle/>
          <a:p>
            <a:endParaRPr/>
          </a:p>
        </p:txBody>
      </p:sp>
      <p:sp>
        <p:nvSpPr>
          <p:cNvPr id="11" name="object 11"/>
          <p:cNvSpPr/>
          <p:nvPr/>
        </p:nvSpPr>
        <p:spPr>
          <a:xfrm>
            <a:off x="4044770" y="1494675"/>
            <a:ext cx="304800" cy="457200"/>
          </a:xfrm>
          <a:custGeom>
            <a:avLst/>
            <a:gdLst/>
            <a:ahLst/>
            <a:cxnLst/>
            <a:rect l="l" t="t" r="r" b="b"/>
            <a:pathLst>
              <a:path w="304800" h="457200">
                <a:moveTo>
                  <a:pt x="0" y="457200"/>
                </a:moveTo>
                <a:lnTo>
                  <a:pt x="304800" y="457200"/>
                </a:lnTo>
                <a:lnTo>
                  <a:pt x="304800" y="0"/>
                </a:lnTo>
                <a:lnTo>
                  <a:pt x="0" y="0"/>
                </a:lnTo>
                <a:lnTo>
                  <a:pt x="0" y="457200"/>
                </a:lnTo>
                <a:close/>
              </a:path>
              <a:path w="304800" h="457200">
                <a:moveTo>
                  <a:pt x="76200" y="152400"/>
                </a:moveTo>
                <a:lnTo>
                  <a:pt x="262127" y="152400"/>
                </a:lnTo>
                <a:lnTo>
                  <a:pt x="262127" y="76200"/>
                </a:lnTo>
                <a:lnTo>
                  <a:pt x="76200" y="76200"/>
                </a:lnTo>
                <a:lnTo>
                  <a:pt x="76200" y="152400"/>
                </a:lnTo>
                <a:close/>
              </a:path>
            </a:pathLst>
          </a:custGeom>
          <a:ln w="9525">
            <a:solidFill>
              <a:srgbClr val="000000"/>
            </a:solidFill>
          </a:ln>
        </p:spPr>
        <p:txBody>
          <a:bodyPr wrap="square" lIns="0" tIns="0" rIns="0" bIns="0" rtlCol="0"/>
          <a:lstStyle/>
          <a:p>
            <a:endParaRPr/>
          </a:p>
        </p:txBody>
      </p:sp>
      <p:sp>
        <p:nvSpPr>
          <p:cNvPr id="12" name="object 12"/>
          <p:cNvSpPr/>
          <p:nvPr/>
        </p:nvSpPr>
        <p:spPr>
          <a:xfrm>
            <a:off x="4120970" y="1875675"/>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3" name="object 13"/>
          <p:cNvSpPr/>
          <p:nvPr/>
        </p:nvSpPr>
        <p:spPr>
          <a:xfrm>
            <a:off x="4120970" y="1875675"/>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pic>
        <p:nvPicPr>
          <p:cNvPr id="16" name="object 16"/>
          <p:cNvPicPr/>
          <p:nvPr/>
        </p:nvPicPr>
        <p:blipFill>
          <a:blip r:embed="rId3" cstate="email">
            <a:extLst>
              <a:ext uri="{28A0092B-C50C-407E-A947-70E740481C1C}">
                <a14:useLocalDpi xmlns:a14="http://schemas.microsoft.com/office/drawing/2010/main"/>
              </a:ext>
            </a:extLst>
          </a:blip>
          <a:stretch>
            <a:fillRect/>
          </a:stretch>
        </p:blipFill>
        <p:spPr>
          <a:xfrm>
            <a:off x="152400" y="3482340"/>
            <a:ext cx="8763000" cy="196596"/>
          </a:xfrm>
          <a:prstGeom prst="rect">
            <a:avLst/>
          </a:prstGeom>
        </p:spPr>
      </p:pic>
      <p:grpSp>
        <p:nvGrpSpPr>
          <p:cNvPr id="17" name="object 17"/>
          <p:cNvGrpSpPr/>
          <p:nvPr/>
        </p:nvGrpSpPr>
        <p:grpSpPr>
          <a:xfrm>
            <a:off x="2586037" y="1496377"/>
            <a:ext cx="314325" cy="466725"/>
            <a:chOff x="2586037" y="1496377"/>
            <a:chExt cx="314325" cy="466725"/>
          </a:xfrm>
        </p:grpSpPr>
        <p:sp>
          <p:nvSpPr>
            <p:cNvPr id="18" name="object 18"/>
            <p:cNvSpPr/>
            <p:nvPr/>
          </p:nvSpPr>
          <p:spPr>
            <a:xfrm>
              <a:off x="2590800" y="1501139"/>
              <a:ext cx="304800" cy="457200"/>
            </a:xfrm>
            <a:custGeom>
              <a:avLst/>
              <a:gdLst/>
              <a:ahLst/>
              <a:cxnLst/>
              <a:rect l="l" t="t" r="r" b="b"/>
              <a:pathLst>
                <a:path w="304800" h="457200">
                  <a:moveTo>
                    <a:pt x="304800" y="0"/>
                  </a:moveTo>
                  <a:lnTo>
                    <a:pt x="0" y="0"/>
                  </a:lnTo>
                  <a:lnTo>
                    <a:pt x="0" y="457200"/>
                  </a:lnTo>
                  <a:lnTo>
                    <a:pt x="304800" y="457200"/>
                  </a:lnTo>
                  <a:lnTo>
                    <a:pt x="304800" y="0"/>
                  </a:lnTo>
                  <a:close/>
                </a:path>
              </a:pathLst>
            </a:custGeom>
            <a:solidFill>
              <a:srgbClr val="808080"/>
            </a:solidFill>
          </p:spPr>
          <p:txBody>
            <a:bodyPr wrap="square" lIns="0" tIns="0" rIns="0" bIns="0" rtlCol="0"/>
            <a:lstStyle/>
            <a:p>
              <a:endParaRPr/>
            </a:p>
          </p:txBody>
        </p:sp>
        <p:sp>
          <p:nvSpPr>
            <p:cNvPr id="19" name="object 19"/>
            <p:cNvSpPr/>
            <p:nvPr/>
          </p:nvSpPr>
          <p:spPr>
            <a:xfrm>
              <a:off x="2590800" y="1501139"/>
              <a:ext cx="304800" cy="457200"/>
            </a:xfrm>
            <a:custGeom>
              <a:avLst/>
              <a:gdLst/>
              <a:ahLst/>
              <a:cxnLst/>
              <a:rect l="l" t="t" r="r" b="b"/>
              <a:pathLst>
                <a:path w="304800" h="457200">
                  <a:moveTo>
                    <a:pt x="0" y="457200"/>
                  </a:moveTo>
                  <a:lnTo>
                    <a:pt x="304800" y="457200"/>
                  </a:lnTo>
                  <a:lnTo>
                    <a:pt x="304800" y="0"/>
                  </a:lnTo>
                  <a:lnTo>
                    <a:pt x="0" y="0"/>
                  </a:lnTo>
                  <a:lnTo>
                    <a:pt x="0" y="457200"/>
                  </a:lnTo>
                  <a:close/>
                </a:path>
                <a:path w="304800" h="457200">
                  <a:moveTo>
                    <a:pt x="76200" y="152400"/>
                  </a:moveTo>
                  <a:lnTo>
                    <a:pt x="262127" y="152400"/>
                  </a:lnTo>
                  <a:lnTo>
                    <a:pt x="262127" y="76200"/>
                  </a:lnTo>
                  <a:lnTo>
                    <a:pt x="76200" y="76200"/>
                  </a:lnTo>
                  <a:lnTo>
                    <a:pt x="76200" y="152400"/>
                  </a:lnTo>
                  <a:close/>
                </a:path>
              </a:pathLst>
            </a:custGeom>
            <a:ln w="9525">
              <a:solidFill>
                <a:srgbClr val="000000"/>
              </a:solidFill>
            </a:ln>
          </p:spPr>
          <p:txBody>
            <a:bodyPr wrap="square" lIns="0" tIns="0" rIns="0" bIns="0" rtlCol="0"/>
            <a:lstStyle/>
            <a:p>
              <a:endParaRPr/>
            </a:p>
          </p:txBody>
        </p:sp>
        <p:sp>
          <p:nvSpPr>
            <p:cNvPr id="20" name="object 20"/>
            <p:cNvSpPr/>
            <p:nvPr/>
          </p:nvSpPr>
          <p:spPr>
            <a:xfrm>
              <a:off x="2667000" y="1729739"/>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21" name="object 21"/>
            <p:cNvSpPr/>
            <p:nvPr/>
          </p:nvSpPr>
          <p:spPr>
            <a:xfrm>
              <a:off x="2667000" y="1729739"/>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grpSp>
      <p:sp>
        <p:nvSpPr>
          <p:cNvPr id="22" name="object 22"/>
          <p:cNvSpPr txBox="1"/>
          <p:nvPr/>
        </p:nvSpPr>
        <p:spPr>
          <a:xfrm>
            <a:off x="2390394" y="860805"/>
            <a:ext cx="2078355" cy="391160"/>
          </a:xfrm>
          <a:prstGeom prst="rect">
            <a:avLst/>
          </a:prstGeom>
        </p:spPr>
        <p:txBody>
          <a:bodyPr vert="horz" wrap="square" lIns="0" tIns="12700" rIns="0" bIns="0" rtlCol="0">
            <a:spAutoFit/>
          </a:bodyPr>
          <a:lstStyle/>
          <a:p>
            <a:pPr marL="63500">
              <a:lnSpc>
                <a:spcPct val="100000"/>
              </a:lnSpc>
              <a:spcBef>
                <a:spcPts val="100"/>
              </a:spcBef>
              <a:tabLst>
                <a:tab pos="1054100" algn="l"/>
                <a:tab pos="1739900" algn="l"/>
              </a:tabLst>
            </a:pPr>
            <a:r>
              <a:rPr sz="2400" b="1" spc="-5" dirty="0">
                <a:latin typeface="Calibri" panose="020F0502020204030204" pitchFamily="34" charset="0"/>
                <a:cs typeface="Calibri" panose="020F0502020204030204" pitchFamily="34" charset="0"/>
              </a:rPr>
              <a:t>P</a:t>
            </a:r>
            <a:r>
              <a:rPr sz="2400" b="1" spc="-7" baseline="-20833" dirty="0">
                <a:latin typeface="Calibri" panose="020F0502020204030204" pitchFamily="34" charset="0"/>
                <a:cs typeface="Calibri" panose="020F0502020204030204" pitchFamily="34" charset="0"/>
              </a:rPr>
              <a:t>1	</a:t>
            </a:r>
            <a:r>
              <a:rPr sz="2400" dirty="0">
                <a:latin typeface="Calibri" panose="020F0502020204030204" pitchFamily="34" charset="0"/>
                <a:cs typeface="Calibri" panose="020F0502020204030204" pitchFamily="34" charset="0"/>
              </a:rPr>
              <a:t>x	</a:t>
            </a:r>
            <a:r>
              <a:rPr sz="2400" b="1" spc="-5" dirty="0">
                <a:latin typeface="Calibri" panose="020F0502020204030204" pitchFamily="34" charset="0"/>
                <a:cs typeface="Calibri" panose="020F0502020204030204" pitchFamily="34" charset="0"/>
              </a:rPr>
              <a:t>P</a:t>
            </a:r>
            <a:r>
              <a:rPr sz="2400" b="1" spc="-7" baseline="-20833" dirty="0">
                <a:latin typeface="Calibri" panose="020F0502020204030204" pitchFamily="34" charset="0"/>
                <a:cs typeface="Calibri" panose="020F0502020204030204" pitchFamily="34" charset="0"/>
              </a:rPr>
              <a:t>2</a:t>
            </a:r>
            <a:endParaRPr sz="2400" baseline="-20833" dirty="0">
              <a:latin typeface="Calibri" panose="020F0502020204030204" pitchFamily="34" charset="0"/>
              <a:cs typeface="Calibri" panose="020F0502020204030204" pitchFamily="34" charset="0"/>
            </a:endParaRPr>
          </a:p>
        </p:txBody>
      </p:sp>
      <p:sp>
        <p:nvSpPr>
          <p:cNvPr id="23" name="object 23"/>
          <p:cNvSpPr txBox="1"/>
          <p:nvPr/>
        </p:nvSpPr>
        <p:spPr>
          <a:xfrm>
            <a:off x="4791836" y="2667761"/>
            <a:ext cx="4159250" cy="689932"/>
          </a:xfrm>
          <a:prstGeom prst="rect">
            <a:avLst/>
          </a:prstGeom>
        </p:spPr>
        <p:txBody>
          <a:bodyPr vert="horz" wrap="square" lIns="0" tIns="12700" rIns="0" bIns="0" rtlCol="0">
            <a:spAutoFit/>
          </a:bodyPr>
          <a:lstStyle/>
          <a:p>
            <a:pPr algn="ctr">
              <a:lnSpc>
                <a:spcPct val="100000"/>
              </a:lnSpc>
              <a:spcBef>
                <a:spcPts val="100"/>
              </a:spcBef>
            </a:pPr>
            <a:r>
              <a:rPr sz="2200" spc="-5" dirty="0">
                <a:solidFill>
                  <a:srgbClr val="0070C0"/>
                </a:solidFill>
                <a:latin typeface="+mj-lt"/>
                <a:cs typeface="Times New Roman"/>
              </a:rPr>
              <a:t>Μεγάλοι</a:t>
            </a:r>
            <a:r>
              <a:rPr sz="2200" spc="-15" dirty="0">
                <a:solidFill>
                  <a:srgbClr val="0070C0"/>
                </a:solidFill>
                <a:latin typeface="+mj-lt"/>
                <a:cs typeface="Times New Roman"/>
              </a:rPr>
              <a:t> </a:t>
            </a:r>
            <a:r>
              <a:rPr sz="2200" spc="-10" dirty="0">
                <a:solidFill>
                  <a:srgbClr val="0070C0"/>
                </a:solidFill>
                <a:latin typeface="+mj-lt"/>
                <a:cs typeface="Times New Roman"/>
              </a:rPr>
              <a:t>πληθυσμοί</a:t>
            </a:r>
            <a:endParaRPr sz="2200" dirty="0">
              <a:solidFill>
                <a:srgbClr val="0070C0"/>
              </a:solidFill>
              <a:latin typeface="+mj-lt"/>
              <a:cs typeface="Times New Roman"/>
            </a:endParaRPr>
          </a:p>
          <a:p>
            <a:pPr algn="ctr">
              <a:lnSpc>
                <a:spcPct val="100000"/>
              </a:lnSpc>
            </a:pPr>
            <a:r>
              <a:rPr sz="2200" spc="-5" dirty="0">
                <a:solidFill>
                  <a:srgbClr val="0070C0"/>
                </a:solidFill>
                <a:latin typeface="+mj-lt"/>
                <a:cs typeface="Times New Roman"/>
              </a:rPr>
              <a:t>αποτελούμενοι</a:t>
            </a:r>
            <a:r>
              <a:rPr sz="2200" spc="10" dirty="0">
                <a:solidFill>
                  <a:srgbClr val="0070C0"/>
                </a:solidFill>
                <a:latin typeface="+mj-lt"/>
                <a:cs typeface="Times New Roman"/>
              </a:rPr>
              <a:t> </a:t>
            </a:r>
            <a:r>
              <a:rPr sz="2200" dirty="0">
                <a:solidFill>
                  <a:srgbClr val="0070C0"/>
                </a:solidFill>
                <a:latin typeface="+mj-lt"/>
                <a:cs typeface="Times New Roman"/>
              </a:rPr>
              <a:t>από</a:t>
            </a:r>
            <a:r>
              <a:rPr sz="2200" spc="-10" dirty="0">
                <a:solidFill>
                  <a:srgbClr val="0070C0"/>
                </a:solidFill>
                <a:latin typeface="+mj-lt"/>
                <a:cs typeface="Times New Roman"/>
              </a:rPr>
              <a:t> </a:t>
            </a:r>
            <a:r>
              <a:rPr sz="2200" spc="-5" dirty="0">
                <a:solidFill>
                  <a:srgbClr val="0070C0"/>
                </a:solidFill>
                <a:latin typeface="+mj-lt"/>
                <a:cs typeface="Times New Roman"/>
              </a:rPr>
              <a:t>χιλιάδες</a:t>
            </a:r>
            <a:r>
              <a:rPr sz="2200" spc="-10" dirty="0">
                <a:solidFill>
                  <a:srgbClr val="0070C0"/>
                </a:solidFill>
                <a:latin typeface="+mj-lt"/>
                <a:cs typeface="Times New Roman"/>
              </a:rPr>
              <a:t> φυτά</a:t>
            </a:r>
            <a:endParaRPr sz="2200" dirty="0">
              <a:solidFill>
                <a:srgbClr val="0070C0"/>
              </a:solidFill>
              <a:latin typeface="+mj-lt"/>
              <a:cs typeface="Times New Roman"/>
            </a:endParaRPr>
          </a:p>
        </p:txBody>
      </p:sp>
      <p:sp>
        <p:nvSpPr>
          <p:cNvPr id="24" name="object 24"/>
          <p:cNvSpPr txBox="1"/>
          <p:nvPr/>
        </p:nvSpPr>
        <p:spPr>
          <a:xfrm>
            <a:off x="5391911" y="1723275"/>
            <a:ext cx="1054990"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990099"/>
                </a:solidFill>
                <a:cs typeface="Arial"/>
              </a:rPr>
              <a:t>Resistant</a:t>
            </a:r>
            <a:endParaRPr sz="2000" dirty="0">
              <a:cs typeface="Arial"/>
            </a:endParaRPr>
          </a:p>
        </p:txBody>
      </p:sp>
      <p:sp>
        <p:nvSpPr>
          <p:cNvPr id="25" name="object 25"/>
          <p:cNvSpPr txBox="1"/>
          <p:nvPr/>
        </p:nvSpPr>
        <p:spPr>
          <a:xfrm>
            <a:off x="440280" y="1597881"/>
            <a:ext cx="1514989" cy="319959"/>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FF0000"/>
                </a:solidFill>
                <a:cs typeface="Arial"/>
              </a:rPr>
              <a:t>Suscepti</a:t>
            </a:r>
            <a:r>
              <a:rPr sz="2000" b="1" spc="-15" dirty="0">
                <a:solidFill>
                  <a:srgbClr val="FF0000"/>
                </a:solidFill>
                <a:cs typeface="Arial"/>
              </a:rPr>
              <a:t>b</a:t>
            </a:r>
            <a:r>
              <a:rPr sz="2000" b="1" spc="-5" dirty="0">
                <a:solidFill>
                  <a:srgbClr val="FF0000"/>
                </a:solidFill>
                <a:cs typeface="Arial"/>
              </a:rPr>
              <a:t>le</a:t>
            </a:r>
            <a:endParaRPr sz="2000" dirty="0">
              <a:cs typeface="Arial"/>
            </a:endParaRPr>
          </a:p>
        </p:txBody>
      </p:sp>
      <p:sp>
        <p:nvSpPr>
          <p:cNvPr id="26" name="object 26"/>
          <p:cNvSpPr/>
          <p:nvPr/>
        </p:nvSpPr>
        <p:spPr>
          <a:xfrm>
            <a:off x="621791" y="4507991"/>
            <a:ext cx="368935" cy="117475"/>
          </a:xfrm>
          <a:custGeom>
            <a:avLst/>
            <a:gdLst/>
            <a:ahLst/>
            <a:cxnLst/>
            <a:rect l="l" t="t" r="r" b="b"/>
            <a:pathLst>
              <a:path w="368934" h="117475">
                <a:moveTo>
                  <a:pt x="231648" y="0"/>
                </a:moveTo>
                <a:lnTo>
                  <a:pt x="368808" y="117347"/>
                </a:lnTo>
              </a:path>
              <a:path w="368934" h="117475">
                <a:moveTo>
                  <a:pt x="231648" y="117347"/>
                </a:moveTo>
                <a:lnTo>
                  <a:pt x="368808" y="0"/>
                </a:lnTo>
              </a:path>
              <a:path w="368934" h="117475">
                <a:moveTo>
                  <a:pt x="0" y="0"/>
                </a:moveTo>
                <a:lnTo>
                  <a:pt x="140208" y="117347"/>
                </a:lnTo>
              </a:path>
              <a:path w="368934" h="117475">
                <a:moveTo>
                  <a:pt x="0" y="117347"/>
                </a:moveTo>
                <a:lnTo>
                  <a:pt x="140208" y="0"/>
                </a:lnTo>
              </a:path>
            </a:pathLst>
          </a:custGeom>
          <a:ln w="57150">
            <a:solidFill>
              <a:srgbClr val="FF3300"/>
            </a:solidFill>
          </a:ln>
        </p:spPr>
        <p:txBody>
          <a:bodyPr wrap="square" lIns="0" tIns="0" rIns="0" bIns="0" rtlCol="0"/>
          <a:lstStyle/>
          <a:p>
            <a:endParaRPr/>
          </a:p>
        </p:txBody>
      </p:sp>
      <p:sp>
        <p:nvSpPr>
          <p:cNvPr id="27" name="object 27"/>
          <p:cNvSpPr/>
          <p:nvPr/>
        </p:nvSpPr>
        <p:spPr>
          <a:xfrm>
            <a:off x="1307591" y="4549140"/>
            <a:ext cx="826135" cy="119380"/>
          </a:xfrm>
          <a:custGeom>
            <a:avLst/>
            <a:gdLst/>
            <a:ahLst/>
            <a:cxnLst/>
            <a:rect l="l" t="t" r="r" b="b"/>
            <a:pathLst>
              <a:path w="826135" h="119379">
                <a:moveTo>
                  <a:pt x="231648" y="0"/>
                </a:moveTo>
                <a:lnTo>
                  <a:pt x="368808" y="118872"/>
                </a:lnTo>
              </a:path>
              <a:path w="826135" h="119379">
                <a:moveTo>
                  <a:pt x="231648" y="118872"/>
                </a:moveTo>
                <a:lnTo>
                  <a:pt x="368808" y="0"/>
                </a:lnTo>
              </a:path>
              <a:path w="826135" h="119379">
                <a:moveTo>
                  <a:pt x="460247" y="0"/>
                </a:moveTo>
                <a:lnTo>
                  <a:pt x="597408" y="118872"/>
                </a:lnTo>
              </a:path>
              <a:path w="826135" h="119379">
                <a:moveTo>
                  <a:pt x="460247" y="118872"/>
                </a:moveTo>
                <a:lnTo>
                  <a:pt x="597408" y="0"/>
                </a:lnTo>
              </a:path>
              <a:path w="826135" h="119379">
                <a:moveTo>
                  <a:pt x="685800" y="0"/>
                </a:moveTo>
                <a:lnTo>
                  <a:pt x="826008" y="118872"/>
                </a:lnTo>
              </a:path>
              <a:path w="826135" h="119379">
                <a:moveTo>
                  <a:pt x="685800" y="118872"/>
                </a:moveTo>
                <a:lnTo>
                  <a:pt x="826008" y="0"/>
                </a:lnTo>
              </a:path>
              <a:path w="826135" h="119379">
                <a:moveTo>
                  <a:pt x="0" y="0"/>
                </a:moveTo>
                <a:lnTo>
                  <a:pt x="140208" y="118872"/>
                </a:lnTo>
              </a:path>
              <a:path w="826135" h="119379">
                <a:moveTo>
                  <a:pt x="0" y="118872"/>
                </a:moveTo>
                <a:lnTo>
                  <a:pt x="140208" y="0"/>
                </a:lnTo>
              </a:path>
            </a:pathLst>
          </a:custGeom>
          <a:ln w="57150">
            <a:solidFill>
              <a:srgbClr val="FF3300"/>
            </a:solidFill>
          </a:ln>
        </p:spPr>
        <p:txBody>
          <a:bodyPr wrap="square" lIns="0" tIns="0" rIns="0" bIns="0" rtlCol="0"/>
          <a:lstStyle/>
          <a:p>
            <a:endParaRPr/>
          </a:p>
        </p:txBody>
      </p:sp>
      <p:sp>
        <p:nvSpPr>
          <p:cNvPr id="28" name="object 28"/>
          <p:cNvSpPr/>
          <p:nvPr/>
        </p:nvSpPr>
        <p:spPr>
          <a:xfrm>
            <a:off x="2286000" y="4549140"/>
            <a:ext cx="139065" cy="119380"/>
          </a:xfrm>
          <a:custGeom>
            <a:avLst/>
            <a:gdLst/>
            <a:ahLst/>
            <a:cxnLst/>
            <a:rect l="l" t="t" r="r" b="b"/>
            <a:pathLst>
              <a:path w="139064" h="119379">
                <a:moveTo>
                  <a:pt x="0" y="0"/>
                </a:moveTo>
                <a:lnTo>
                  <a:pt x="138683" y="118872"/>
                </a:lnTo>
              </a:path>
              <a:path w="139064" h="119379">
                <a:moveTo>
                  <a:pt x="0" y="118872"/>
                </a:moveTo>
                <a:lnTo>
                  <a:pt x="138683" y="0"/>
                </a:lnTo>
              </a:path>
            </a:pathLst>
          </a:custGeom>
          <a:ln w="57150">
            <a:solidFill>
              <a:srgbClr val="FF3300"/>
            </a:solidFill>
          </a:ln>
        </p:spPr>
        <p:txBody>
          <a:bodyPr wrap="square" lIns="0" tIns="0" rIns="0" bIns="0" rtlCol="0"/>
          <a:lstStyle/>
          <a:p>
            <a:endParaRPr/>
          </a:p>
        </p:txBody>
      </p:sp>
      <p:sp>
        <p:nvSpPr>
          <p:cNvPr id="29" name="object 29"/>
          <p:cNvSpPr/>
          <p:nvPr/>
        </p:nvSpPr>
        <p:spPr>
          <a:xfrm>
            <a:off x="10866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0" name="object 30"/>
          <p:cNvSpPr/>
          <p:nvPr/>
        </p:nvSpPr>
        <p:spPr>
          <a:xfrm>
            <a:off x="27630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1" name="object 31"/>
          <p:cNvSpPr/>
          <p:nvPr/>
        </p:nvSpPr>
        <p:spPr>
          <a:xfrm>
            <a:off x="25344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2" name="object 32"/>
          <p:cNvSpPr/>
          <p:nvPr/>
        </p:nvSpPr>
        <p:spPr>
          <a:xfrm>
            <a:off x="36774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3" name="object 33"/>
          <p:cNvSpPr/>
          <p:nvPr/>
        </p:nvSpPr>
        <p:spPr>
          <a:xfrm>
            <a:off x="48204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4" name="object 34"/>
          <p:cNvSpPr/>
          <p:nvPr/>
        </p:nvSpPr>
        <p:spPr>
          <a:xfrm>
            <a:off x="52776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5" name="object 35"/>
          <p:cNvSpPr/>
          <p:nvPr/>
        </p:nvSpPr>
        <p:spPr>
          <a:xfrm>
            <a:off x="61920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6" name="object 36"/>
          <p:cNvSpPr/>
          <p:nvPr/>
        </p:nvSpPr>
        <p:spPr>
          <a:xfrm>
            <a:off x="68778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37" name="object 37"/>
          <p:cNvSpPr/>
          <p:nvPr/>
        </p:nvSpPr>
        <p:spPr>
          <a:xfrm>
            <a:off x="2971800" y="4549140"/>
            <a:ext cx="609600" cy="119380"/>
          </a:xfrm>
          <a:custGeom>
            <a:avLst/>
            <a:gdLst/>
            <a:ahLst/>
            <a:cxnLst/>
            <a:rect l="l" t="t" r="r" b="b"/>
            <a:pathLst>
              <a:path w="609600" h="119379">
                <a:moveTo>
                  <a:pt x="0" y="0"/>
                </a:moveTo>
                <a:lnTo>
                  <a:pt x="140207" y="118872"/>
                </a:lnTo>
              </a:path>
              <a:path w="609600" h="119379">
                <a:moveTo>
                  <a:pt x="0" y="118872"/>
                </a:moveTo>
                <a:lnTo>
                  <a:pt x="140207" y="0"/>
                </a:lnTo>
              </a:path>
              <a:path w="609600" h="119379">
                <a:moveTo>
                  <a:pt x="240792" y="0"/>
                </a:moveTo>
                <a:lnTo>
                  <a:pt x="381000" y="118872"/>
                </a:lnTo>
              </a:path>
              <a:path w="609600" h="119379">
                <a:moveTo>
                  <a:pt x="240792" y="118872"/>
                </a:moveTo>
                <a:lnTo>
                  <a:pt x="381000" y="0"/>
                </a:lnTo>
              </a:path>
              <a:path w="609600" h="119379">
                <a:moveTo>
                  <a:pt x="469391" y="0"/>
                </a:moveTo>
                <a:lnTo>
                  <a:pt x="609600" y="118872"/>
                </a:lnTo>
              </a:path>
              <a:path w="609600" h="119379">
                <a:moveTo>
                  <a:pt x="469391" y="118872"/>
                </a:moveTo>
                <a:lnTo>
                  <a:pt x="609600" y="0"/>
                </a:lnTo>
              </a:path>
            </a:pathLst>
          </a:custGeom>
          <a:ln w="57150">
            <a:solidFill>
              <a:srgbClr val="FF3300"/>
            </a:solidFill>
          </a:ln>
        </p:spPr>
        <p:txBody>
          <a:bodyPr wrap="square" lIns="0" tIns="0" rIns="0" bIns="0" rtlCol="0"/>
          <a:lstStyle/>
          <a:p>
            <a:endParaRPr/>
          </a:p>
        </p:txBody>
      </p:sp>
      <p:sp>
        <p:nvSpPr>
          <p:cNvPr id="38" name="object 38"/>
          <p:cNvSpPr/>
          <p:nvPr/>
        </p:nvSpPr>
        <p:spPr>
          <a:xfrm>
            <a:off x="3886200" y="4549140"/>
            <a:ext cx="838200" cy="119380"/>
          </a:xfrm>
          <a:custGeom>
            <a:avLst/>
            <a:gdLst/>
            <a:ahLst/>
            <a:cxnLst/>
            <a:rect l="l" t="t" r="r" b="b"/>
            <a:pathLst>
              <a:path w="838200" h="119379">
                <a:moveTo>
                  <a:pt x="0" y="0"/>
                </a:moveTo>
                <a:lnTo>
                  <a:pt x="140208" y="118872"/>
                </a:lnTo>
              </a:path>
              <a:path w="838200" h="119379">
                <a:moveTo>
                  <a:pt x="0" y="118872"/>
                </a:moveTo>
                <a:lnTo>
                  <a:pt x="140208" y="0"/>
                </a:lnTo>
              </a:path>
              <a:path w="838200" h="119379">
                <a:moveTo>
                  <a:pt x="240791" y="0"/>
                </a:moveTo>
                <a:lnTo>
                  <a:pt x="381000" y="118872"/>
                </a:lnTo>
              </a:path>
              <a:path w="838200" h="119379">
                <a:moveTo>
                  <a:pt x="240791" y="118872"/>
                </a:moveTo>
                <a:lnTo>
                  <a:pt x="381000" y="0"/>
                </a:lnTo>
              </a:path>
              <a:path w="838200" h="119379">
                <a:moveTo>
                  <a:pt x="469391" y="0"/>
                </a:moveTo>
                <a:lnTo>
                  <a:pt x="609600" y="118872"/>
                </a:lnTo>
              </a:path>
              <a:path w="838200" h="119379">
                <a:moveTo>
                  <a:pt x="469391" y="118872"/>
                </a:moveTo>
                <a:lnTo>
                  <a:pt x="609600" y="0"/>
                </a:lnTo>
              </a:path>
              <a:path w="838200" h="119379">
                <a:moveTo>
                  <a:pt x="697991" y="0"/>
                </a:moveTo>
                <a:lnTo>
                  <a:pt x="838200" y="118872"/>
                </a:lnTo>
              </a:path>
              <a:path w="838200" h="119379">
                <a:moveTo>
                  <a:pt x="697991" y="118872"/>
                </a:moveTo>
                <a:lnTo>
                  <a:pt x="838200" y="0"/>
                </a:lnTo>
              </a:path>
            </a:pathLst>
          </a:custGeom>
          <a:ln w="57150">
            <a:solidFill>
              <a:srgbClr val="FF3300"/>
            </a:solidFill>
          </a:ln>
        </p:spPr>
        <p:txBody>
          <a:bodyPr wrap="square" lIns="0" tIns="0" rIns="0" bIns="0" rtlCol="0"/>
          <a:lstStyle/>
          <a:p>
            <a:endParaRPr/>
          </a:p>
        </p:txBody>
      </p:sp>
      <p:sp>
        <p:nvSpPr>
          <p:cNvPr id="39" name="object 39"/>
          <p:cNvSpPr/>
          <p:nvPr/>
        </p:nvSpPr>
        <p:spPr>
          <a:xfrm>
            <a:off x="5041391" y="4549140"/>
            <a:ext cx="140335" cy="119380"/>
          </a:xfrm>
          <a:custGeom>
            <a:avLst/>
            <a:gdLst/>
            <a:ahLst/>
            <a:cxnLst/>
            <a:rect l="l" t="t" r="r" b="b"/>
            <a:pathLst>
              <a:path w="140335" h="119379">
                <a:moveTo>
                  <a:pt x="0" y="0"/>
                </a:moveTo>
                <a:lnTo>
                  <a:pt x="140208" y="118872"/>
                </a:lnTo>
              </a:path>
              <a:path w="140335" h="119379">
                <a:moveTo>
                  <a:pt x="0" y="118872"/>
                </a:moveTo>
                <a:lnTo>
                  <a:pt x="140208" y="0"/>
                </a:lnTo>
              </a:path>
            </a:pathLst>
          </a:custGeom>
          <a:ln w="57150">
            <a:solidFill>
              <a:srgbClr val="FF3300"/>
            </a:solidFill>
          </a:ln>
        </p:spPr>
        <p:txBody>
          <a:bodyPr wrap="square" lIns="0" tIns="0" rIns="0" bIns="0" rtlCol="0"/>
          <a:lstStyle/>
          <a:p>
            <a:endParaRPr/>
          </a:p>
        </p:txBody>
      </p:sp>
      <p:sp>
        <p:nvSpPr>
          <p:cNvPr id="40" name="object 40"/>
          <p:cNvSpPr/>
          <p:nvPr/>
        </p:nvSpPr>
        <p:spPr>
          <a:xfrm>
            <a:off x="5498591" y="4549140"/>
            <a:ext cx="597535" cy="119380"/>
          </a:xfrm>
          <a:custGeom>
            <a:avLst/>
            <a:gdLst/>
            <a:ahLst/>
            <a:cxnLst/>
            <a:rect l="l" t="t" r="r" b="b"/>
            <a:pathLst>
              <a:path w="597535" h="119379">
                <a:moveTo>
                  <a:pt x="0" y="0"/>
                </a:moveTo>
                <a:lnTo>
                  <a:pt x="140208" y="118872"/>
                </a:lnTo>
              </a:path>
              <a:path w="597535" h="119379">
                <a:moveTo>
                  <a:pt x="0" y="118872"/>
                </a:moveTo>
                <a:lnTo>
                  <a:pt x="140208" y="0"/>
                </a:lnTo>
              </a:path>
              <a:path w="597535" h="119379">
                <a:moveTo>
                  <a:pt x="228600" y="0"/>
                </a:moveTo>
                <a:lnTo>
                  <a:pt x="368808" y="118872"/>
                </a:lnTo>
              </a:path>
              <a:path w="597535" h="119379">
                <a:moveTo>
                  <a:pt x="228600" y="118872"/>
                </a:moveTo>
                <a:lnTo>
                  <a:pt x="368808" y="0"/>
                </a:lnTo>
              </a:path>
              <a:path w="597535" h="119379">
                <a:moveTo>
                  <a:pt x="457200" y="0"/>
                </a:moveTo>
                <a:lnTo>
                  <a:pt x="597408" y="118872"/>
                </a:lnTo>
              </a:path>
              <a:path w="597535" h="119379">
                <a:moveTo>
                  <a:pt x="457200" y="118872"/>
                </a:moveTo>
                <a:lnTo>
                  <a:pt x="597408" y="0"/>
                </a:lnTo>
              </a:path>
            </a:pathLst>
          </a:custGeom>
          <a:ln w="57150">
            <a:solidFill>
              <a:srgbClr val="FF3300"/>
            </a:solidFill>
          </a:ln>
        </p:spPr>
        <p:txBody>
          <a:bodyPr wrap="square" lIns="0" tIns="0" rIns="0" bIns="0" rtlCol="0"/>
          <a:lstStyle/>
          <a:p>
            <a:endParaRPr/>
          </a:p>
        </p:txBody>
      </p:sp>
      <p:sp>
        <p:nvSpPr>
          <p:cNvPr id="41" name="object 41"/>
          <p:cNvSpPr/>
          <p:nvPr/>
        </p:nvSpPr>
        <p:spPr>
          <a:xfrm>
            <a:off x="6412991" y="4549140"/>
            <a:ext cx="356870" cy="119380"/>
          </a:xfrm>
          <a:custGeom>
            <a:avLst/>
            <a:gdLst/>
            <a:ahLst/>
            <a:cxnLst/>
            <a:rect l="l" t="t" r="r" b="b"/>
            <a:pathLst>
              <a:path w="356870" h="119379">
                <a:moveTo>
                  <a:pt x="0" y="0"/>
                </a:moveTo>
                <a:lnTo>
                  <a:pt x="140208" y="118872"/>
                </a:lnTo>
              </a:path>
              <a:path w="356870" h="119379">
                <a:moveTo>
                  <a:pt x="0" y="118872"/>
                </a:moveTo>
                <a:lnTo>
                  <a:pt x="140208" y="0"/>
                </a:lnTo>
              </a:path>
              <a:path w="356870" h="119379">
                <a:moveTo>
                  <a:pt x="216408" y="0"/>
                </a:moveTo>
                <a:lnTo>
                  <a:pt x="356615" y="118872"/>
                </a:lnTo>
              </a:path>
              <a:path w="356870" h="119379">
                <a:moveTo>
                  <a:pt x="216408" y="118872"/>
                </a:moveTo>
                <a:lnTo>
                  <a:pt x="356615" y="0"/>
                </a:lnTo>
              </a:path>
            </a:pathLst>
          </a:custGeom>
          <a:ln w="57150">
            <a:solidFill>
              <a:srgbClr val="FF3300"/>
            </a:solidFill>
          </a:ln>
        </p:spPr>
        <p:txBody>
          <a:bodyPr wrap="square" lIns="0" tIns="0" rIns="0" bIns="0" rtlCol="0"/>
          <a:lstStyle/>
          <a:p>
            <a:endParaRPr/>
          </a:p>
        </p:txBody>
      </p:sp>
      <p:sp>
        <p:nvSpPr>
          <p:cNvPr id="42" name="object 42"/>
          <p:cNvSpPr/>
          <p:nvPr/>
        </p:nvSpPr>
        <p:spPr>
          <a:xfrm>
            <a:off x="152400" y="4507991"/>
            <a:ext cx="367665" cy="117475"/>
          </a:xfrm>
          <a:custGeom>
            <a:avLst/>
            <a:gdLst/>
            <a:ahLst/>
            <a:cxnLst/>
            <a:rect l="l" t="t" r="r" b="b"/>
            <a:pathLst>
              <a:path w="367665" h="117475">
                <a:moveTo>
                  <a:pt x="228600" y="0"/>
                </a:moveTo>
                <a:lnTo>
                  <a:pt x="367284" y="117347"/>
                </a:lnTo>
              </a:path>
              <a:path w="367665" h="117475">
                <a:moveTo>
                  <a:pt x="228600" y="117347"/>
                </a:moveTo>
                <a:lnTo>
                  <a:pt x="367284" y="0"/>
                </a:lnTo>
              </a:path>
              <a:path w="367665" h="117475">
                <a:moveTo>
                  <a:pt x="0" y="0"/>
                </a:moveTo>
                <a:lnTo>
                  <a:pt x="138684" y="117347"/>
                </a:lnTo>
              </a:path>
              <a:path w="367665" h="117475">
                <a:moveTo>
                  <a:pt x="0" y="117347"/>
                </a:moveTo>
                <a:lnTo>
                  <a:pt x="138684" y="0"/>
                </a:lnTo>
              </a:path>
            </a:pathLst>
          </a:custGeom>
          <a:ln w="57150">
            <a:solidFill>
              <a:srgbClr val="FF3300"/>
            </a:solidFill>
          </a:ln>
        </p:spPr>
        <p:txBody>
          <a:bodyPr wrap="square" lIns="0" tIns="0" rIns="0" bIns="0" rtlCol="0"/>
          <a:lstStyle/>
          <a:p>
            <a:endParaRPr/>
          </a:p>
        </p:txBody>
      </p:sp>
      <p:sp>
        <p:nvSpPr>
          <p:cNvPr id="43" name="object 43"/>
          <p:cNvSpPr/>
          <p:nvPr/>
        </p:nvSpPr>
        <p:spPr>
          <a:xfrm>
            <a:off x="7086600" y="4549140"/>
            <a:ext cx="1066800" cy="119380"/>
          </a:xfrm>
          <a:custGeom>
            <a:avLst/>
            <a:gdLst/>
            <a:ahLst/>
            <a:cxnLst/>
            <a:rect l="l" t="t" r="r" b="b"/>
            <a:pathLst>
              <a:path w="1066800" h="119379">
                <a:moveTo>
                  <a:pt x="0" y="0"/>
                </a:moveTo>
                <a:lnTo>
                  <a:pt x="140207" y="118872"/>
                </a:lnTo>
              </a:path>
              <a:path w="1066800" h="119379">
                <a:moveTo>
                  <a:pt x="0" y="118872"/>
                </a:moveTo>
                <a:lnTo>
                  <a:pt x="140207" y="0"/>
                </a:lnTo>
              </a:path>
              <a:path w="1066800" h="119379">
                <a:moveTo>
                  <a:pt x="240792" y="0"/>
                </a:moveTo>
                <a:lnTo>
                  <a:pt x="381000" y="118872"/>
                </a:lnTo>
              </a:path>
              <a:path w="1066800" h="119379">
                <a:moveTo>
                  <a:pt x="240792" y="118872"/>
                </a:moveTo>
                <a:lnTo>
                  <a:pt x="381000" y="0"/>
                </a:lnTo>
              </a:path>
              <a:path w="1066800" h="119379">
                <a:moveTo>
                  <a:pt x="469392" y="0"/>
                </a:moveTo>
                <a:lnTo>
                  <a:pt x="609600" y="118872"/>
                </a:lnTo>
              </a:path>
              <a:path w="1066800" h="119379">
                <a:moveTo>
                  <a:pt x="469392" y="118872"/>
                </a:moveTo>
                <a:lnTo>
                  <a:pt x="609600" y="0"/>
                </a:lnTo>
              </a:path>
              <a:path w="1066800" h="119379">
                <a:moveTo>
                  <a:pt x="697992" y="0"/>
                </a:moveTo>
                <a:lnTo>
                  <a:pt x="838200" y="118872"/>
                </a:lnTo>
              </a:path>
              <a:path w="1066800" h="119379">
                <a:moveTo>
                  <a:pt x="697992" y="118872"/>
                </a:moveTo>
                <a:lnTo>
                  <a:pt x="838200" y="0"/>
                </a:lnTo>
              </a:path>
              <a:path w="1066800" h="119379">
                <a:moveTo>
                  <a:pt x="926592" y="0"/>
                </a:moveTo>
                <a:lnTo>
                  <a:pt x="1066800" y="118872"/>
                </a:lnTo>
              </a:path>
              <a:path w="1066800" h="119379">
                <a:moveTo>
                  <a:pt x="926592" y="118872"/>
                </a:moveTo>
                <a:lnTo>
                  <a:pt x="1066800" y="0"/>
                </a:lnTo>
              </a:path>
            </a:pathLst>
          </a:custGeom>
          <a:ln w="57150">
            <a:solidFill>
              <a:srgbClr val="FF3300"/>
            </a:solidFill>
          </a:ln>
        </p:spPr>
        <p:txBody>
          <a:bodyPr wrap="square" lIns="0" tIns="0" rIns="0" bIns="0" rtlCol="0"/>
          <a:lstStyle/>
          <a:p>
            <a:endParaRPr/>
          </a:p>
        </p:txBody>
      </p:sp>
      <p:sp>
        <p:nvSpPr>
          <p:cNvPr id="44" name="object 44"/>
          <p:cNvSpPr/>
          <p:nvPr/>
        </p:nvSpPr>
        <p:spPr>
          <a:xfrm>
            <a:off x="8470392" y="4549140"/>
            <a:ext cx="368935" cy="119380"/>
          </a:xfrm>
          <a:custGeom>
            <a:avLst/>
            <a:gdLst/>
            <a:ahLst/>
            <a:cxnLst/>
            <a:rect l="l" t="t" r="r" b="b"/>
            <a:pathLst>
              <a:path w="368934" h="119379">
                <a:moveTo>
                  <a:pt x="0" y="0"/>
                </a:moveTo>
                <a:lnTo>
                  <a:pt x="140207" y="118872"/>
                </a:lnTo>
              </a:path>
              <a:path w="368934" h="119379">
                <a:moveTo>
                  <a:pt x="0" y="118872"/>
                </a:moveTo>
                <a:lnTo>
                  <a:pt x="140207" y="0"/>
                </a:lnTo>
              </a:path>
              <a:path w="368934" h="119379">
                <a:moveTo>
                  <a:pt x="228600" y="0"/>
                </a:moveTo>
                <a:lnTo>
                  <a:pt x="368807" y="118872"/>
                </a:lnTo>
              </a:path>
              <a:path w="368934" h="119379">
                <a:moveTo>
                  <a:pt x="228600" y="118872"/>
                </a:moveTo>
                <a:lnTo>
                  <a:pt x="368807" y="0"/>
                </a:lnTo>
              </a:path>
            </a:pathLst>
          </a:custGeom>
          <a:ln w="57150">
            <a:solidFill>
              <a:srgbClr val="FF3300"/>
            </a:solidFill>
          </a:ln>
        </p:spPr>
        <p:txBody>
          <a:bodyPr wrap="square" lIns="0" tIns="0" rIns="0" bIns="0" rtlCol="0"/>
          <a:lstStyle/>
          <a:p>
            <a:endParaRPr/>
          </a:p>
        </p:txBody>
      </p:sp>
      <p:sp>
        <p:nvSpPr>
          <p:cNvPr id="45" name="object 45"/>
          <p:cNvSpPr/>
          <p:nvPr/>
        </p:nvSpPr>
        <p:spPr>
          <a:xfrm>
            <a:off x="8249411" y="4397502"/>
            <a:ext cx="114300" cy="609600"/>
          </a:xfrm>
          <a:custGeom>
            <a:avLst/>
            <a:gdLst/>
            <a:ahLst/>
            <a:cxnLst/>
            <a:rect l="l" t="t" r="r" b="b"/>
            <a:pathLst>
              <a:path w="114300" h="609600">
                <a:moveTo>
                  <a:pt x="38100" y="495300"/>
                </a:moveTo>
                <a:lnTo>
                  <a:pt x="0" y="495300"/>
                </a:lnTo>
                <a:lnTo>
                  <a:pt x="57150" y="609600"/>
                </a:lnTo>
                <a:lnTo>
                  <a:pt x="104775" y="514350"/>
                </a:lnTo>
                <a:lnTo>
                  <a:pt x="38100" y="514350"/>
                </a:lnTo>
                <a:lnTo>
                  <a:pt x="38100" y="495300"/>
                </a:lnTo>
                <a:close/>
              </a:path>
              <a:path w="114300" h="609600">
                <a:moveTo>
                  <a:pt x="76200" y="0"/>
                </a:moveTo>
                <a:lnTo>
                  <a:pt x="38100" y="0"/>
                </a:lnTo>
                <a:lnTo>
                  <a:pt x="38100" y="514350"/>
                </a:lnTo>
                <a:lnTo>
                  <a:pt x="76200" y="514350"/>
                </a:lnTo>
                <a:lnTo>
                  <a:pt x="76200" y="0"/>
                </a:lnTo>
                <a:close/>
              </a:path>
              <a:path w="114300" h="609600">
                <a:moveTo>
                  <a:pt x="114300" y="495300"/>
                </a:moveTo>
                <a:lnTo>
                  <a:pt x="76200" y="495300"/>
                </a:lnTo>
                <a:lnTo>
                  <a:pt x="76200" y="514350"/>
                </a:lnTo>
                <a:lnTo>
                  <a:pt x="104775" y="514350"/>
                </a:lnTo>
                <a:lnTo>
                  <a:pt x="114300" y="495300"/>
                </a:lnTo>
                <a:close/>
              </a:path>
            </a:pathLst>
          </a:custGeom>
          <a:solidFill>
            <a:srgbClr val="000000"/>
          </a:solidFill>
        </p:spPr>
        <p:txBody>
          <a:bodyPr wrap="square" lIns="0" tIns="0" rIns="0" bIns="0" rtlCol="0"/>
          <a:lstStyle/>
          <a:p>
            <a:endParaRPr/>
          </a:p>
        </p:txBody>
      </p:sp>
      <p:sp>
        <p:nvSpPr>
          <p:cNvPr id="46" name="object 46"/>
          <p:cNvSpPr txBox="1"/>
          <p:nvPr/>
        </p:nvSpPr>
        <p:spPr>
          <a:xfrm>
            <a:off x="1752600" y="5417668"/>
            <a:ext cx="6781800" cy="406522"/>
          </a:xfrm>
          <a:prstGeom prst="rect">
            <a:avLst/>
          </a:prstGeom>
          <a:solidFill>
            <a:srgbClr val="FFFFFF"/>
          </a:solidFill>
        </p:spPr>
        <p:txBody>
          <a:bodyPr vert="horz" wrap="square" lIns="0" tIns="36830" rIns="0" bIns="0" rtlCol="0">
            <a:spAutoFit/>
          </a:bodyPr>
          <a:lstStyle/>
          <a:p>
            <a:pPr marL="500380">
              <a:lnSpc>
                <a:spcPct val="100000"/>
              </a:lnSpc>
              <a:spcBef>
                <a:spcPts val="290"/>
              </a:spcBef>
            </a:pPr>
            <a:endParaRPr sz="2400" dirty="0">
              <a:solidFill>
                <a:srgbClr val="0070C0"/>
              </a:solidFill>
              <a:cs typeface="Times New Roman"/>
            </a:endParaRPr>
          </a:p>
        </p:txBody>
      </p:sp>
      <p:grpSp>
        <p:nvGrpSpPr>
          <p:cNvPr id="47" name="object 47"/>
          <p:cNvGrpSpPr/>
          <p:nvPr/>
        </p:nvGrpSpPr>
        <p:grpSpPr>
          <a:xfrm>
            <a:off x="-4762" y="3793045"/>
            <a:ext cx="9153525" cy="608965"/>
            <a:chOff x="-4762" y="3793045"/>
            <a:chExt cx="9153525" cy="608965"/>
          </a:xfrm>
        </p:grpSpPr>
        <p:sp>
          <p:nvSpPr>
            <p:cNvPr id="48" name="object 48"/>
            <p:cNvSpPr/>
            <p:nvPr/>
          </p:nvSpPr>
          <p:spPr>
            <a:xfrm>
              <a:off x="0" y="3797808"/>
              <a:ext cx="8991600" cy="523240"/>
            </a:xfrm>
            <a:custGeom>
              <a:avLst/>
              <a:gdLst/>
              <a:ahLst/>
              <a:cxnLst/>
              <a:rect l="l" t="t" r="r" b="b"/>
              <a:pathLst>
                <a:path w="8991600" h="523239">
                  <a:moveTo>
                    <a:pt x="8991600" y="0"/>
                  </a:moveTo>
                  <a:lnTo>
                    <a:pt x="0" y="0"/>
                  </a:lnTo>
                  <a:lnTo>
                    <a:pt x="0" y="522732"/>
                  </a:lnTo>
                  <a:lnTo>
                    <a:pt x="8991600" y="522732"/>
                  </a:lnTo>
                  <a:lnTo>
                    <a:pt x="8991600" y="0"/>
                  </a:lnTo>
                  <a:close/>
                </a:path>
              </a:pathLst>
            </a:custGeom>
            <a:solidFill>
              <a:srgbClr val="808080"/>
            </a:solidFill>
          </p:spPr>
          <p:txBody>
            <a:bodyPr wrap="square" lIns="0" tIns="0" rIns="0" bIns="0" rtlCol="0"/>
            <a:lstStyle/>
            <a:p>
              <a:endParaRPr/>
            </a:p>
          </p:txBody>
        </p:sp>
        <p:sp>
          <p:nvSpPr>
            <p:cNvPr id="49" name="object 49"/>
            <p:cNvSpPr/>
            <p:nvPr/>
          </p:nvSpPr>
          <p:spPr>
            <a:xfrm>
              <a:off x="0" y="3797808"/>
              <a:ext cx="8991600" cy="523240"/>
            </a:xfrm>
            <a:custGeom>
              <a:avLst/>
              <a:gdLst/>
              <a:ahLst/>
              <a:cxnLst/>
              <a:rect l="l" t="t" r="r" b="b"/>
              <a:pathLst>
                <a:path w="8991600" h="523239">
                  <a:moveTo>
                    <a:pt x="0" y="522732"/>
                  </a:moveTo>
                  <a:lnTo>
                    <a:pt x="8991600" y="522732"/>
                  </a:lnTo>
                  <a:lnTo>
                    <a:pt x="8991600" y="0"/>
                  </a:lnTo>
                  <a:lnTo>
                    <a:pt x="0" y="0"/>
                  </a:lnTo>
                  <a:lnTo>
                    <a:pt x="0" y="522732"/>
                  </a:lnTo>
                  <a:close/>
                </a:path>
              </a:pathLst>
            </a:custGeom>
            <a:ln w="9525">
              <a:solidFill>
                <a:srgbClr val="000000"/>
              </a:solidFill>
            </a:ln>
          </p:spPr>
          <p:txBody>
            <a:bodyPr wrap="square" lIns="0" tIns="0" rIns="0" bIns="0" rtlCol="0"/>
            <a:lstStyle/>
            <a:p>
              <a:endParaRPr/>
            </a:p>
          </p:txBody>
        </p:sp>
        <p:sp>
          <p:nvSpPr>
            <p:cNvPr id="50" name="object 50"/>
            <p:cNvSpPr/>
            <p:nvPr/>
          </p:nvSpPr>
          <p:spPr>
            <a:xfrm>
              <a:off x="2002535" y="4015740"/>
              <a:ext cx="182880" cy="38100"/>
            </a:xfrm>
            <a:custGeom>
              <a:avLst/>
              <a:gdLst/>
              <a:ahLst/>
              <a:cxnLst/>
              <a:rect l="l" t="t" r="r" b="b"/>
              <a:pathLst>
                <a:path w="182880" h="38100">
                  <a:moveTo>
                    <a:pt x="182880" y="0"/>
                  </a:moveTo>
                  <a:lnTo>
                    <a:pt x="0" y="0"/>
                  </a:lnTo>
                  <a:lnTo>
                    <a:pt x="0" y="38100"/>
                  </a:lnTo>
                  <a:lnTo>
                    <a:pt x="182880" y="38100"/>
                  </a:lnTo>
                  <a:lnTo>
                    <a:pt x="182880" y="0"/>
                  </a:lnTo>
                  <a:close/>
                </a:path>
              </a:pathLst>
            </a:custGeom>
            <a:solidFill>
              <a:srgbClr val="FFFFFF"/>
            </a:solidFill>
          </p:spPr>
          <p:txBody>
            <a:bodyPr wrap="square" lIns="0" tIns="0" rIns="0" bIns="0" rtlCol="0"/>
            <a:lstStyle/>
            <a:p>
              <a:endParaRPr/>
            </a:p>
          </p:txBody>
        </p:sp>
        <p:sp>
          <p:nvSpPr>
            <p:cNvPr id="51" name="object 51"/>
            <p:cNvSpPr/>
            <p:nvPr/>
          </p:nvSpPr>
          <p:spPr>
            <a:xfrm>
              <a:off x="2002535" y="4015740"/>
              <a:ext cx="182880" cy="38100"/>
            </a:xfrm>
            <a:custGeom>
              <a:avLst/>
              <a:gdLst/>
              <a:ahLst/>
              <a:cxnLst/>
              <a:rect l="l" t="t" r="r" b="b"/>
              <a:pathLst>
                <a:path w="182880" h="38100">
                  <a:moveTo>
                    <a:pt x="0" y="38100"/>
                  </a:moveTo>
                  <a:lnTo>
                    <a:pt x="182880" y="38100"/>
                  </a:lnTo>
                  <a:lnTo>
                    <a:pt x="182880" y="0"/>
                  </a:lnTo>
                  <a:lnTo>
                    <a:pt x="0" y="0"/>
                  </a:lnTo>
                  <a:lnTo>
                    <a:pt x="0" y="38100"/>
                  </a:lnTo>
                  <a:close/>
                </a:path>
              </a:pathLst>
            </a:custGeom>
            <a:ln w="9525">
              <a:solidFill>
                <a:srgbClr val="000000"/>
              </a:solidFill>
            </a:ln>
          </p:spPr>
          <p:txBody>
            <a:bodyPr wrap="square" lIns="0" tIns="0" rIns="0" bIns="0" rtlCol="0"/>
            <a:lstStyle/>
            <a:p>
              <a:endParaRPr/>
            </a:p>
          </p:txBody>
        </p:sp>
        <p:sp>
          <p:nvSpPr>
            <p:cNvPr id="52" name="object 52"/>
            <p:cNvSpPr/>
            <p:nvPr/>
          </p:nvSpPr>
          <p:spPr>
            <a:xfrm>
              <a:off x="2234183" y="4015740"/>
              <a:ext cx="181610" cy="38100"/>
            </a:xfrm>
            <a:custGeom>
              <a:avLst/>
              <a:gdLst/>
              <a:ahLst/>
              <a:cxnLst/>
              <a:rect l="l" t="t" r="r" b="b"/>
              <a:pathLst>
                <a:path w="181610" h="38100">
                  <a:moveTo>
                    <a:pt x="181356" y="0"/>
                  </a:moveTo>
                  <a:lnTo>
                    <a:pt x="0" y="0"/>
                  </a:lnTo>
                  <a:lnTo>
                    <a:pt x="0" y="38100"/>
                  </a:lnTo>
                  <a:lnTo>
                    <a:pt x="181356" y="38100"/>
                  </a:lnTo>
                  <a:lnTo>
                    <a:pt x="181356" y="0"/>
                  </a:lnTo>
                  <a:close/>
                </a:path>
              </a:pathLst>
            </a:custGeom>
            <a:solidFill>
              <a:srgbClr val="FFFFFF"/>
            </a:solidFill>
          </p:spPr>
          <p:txBody>
            <a:bodyPr wrap="square" lIns="0" tIns="0" rIns="0" bIns="0" rtlCol="0"/>
            <a:lstStyle/>
            <a:p>
              <a:endParaRPr/>
            </a:p>
          </p:txBody>
        </p:sp>
        <p:sp>
          <p:nvSpPr>
            <p:cNvPr id="53" name="object 53"/>
            <p:cNvSpPr/>
            <p:nvPr/>
          </p:nvSpPr>
          <p:spPr>
            <a:xfrm>
              <a:off x="2234183" y="4015740"/>
              <a:ext cx="181610" cy="38100"/>
            </a:xfrm>
            <a:custGeom>
              <a:avLst/>
              <a:gdLst/>
              <a:ahLst/>
              <a:cxnLst/>
              <a:rect l="l" t="t" r="r" b="b"/>
              <a:pathLst>
                <a:path w="181610" h="38100">
                  <a:moveTo>
                    <a:pt x="0" y="38100"/>
                  </a:moveTo>
                  <a:lnTo>
                    <a:pt x="181356" y="38100"/>
                  </a:lnTo>
                  <a:lnTo>
                    <a:pt x="181356" y="0"/>
                  </a:lnTo>
                  <a:lnTo>
                    <a:pt x="0" y="0"/>
                  </a:lnTo>
                  <a:lnTo>
                    <a:pt x="0" y="38100"/>
                  </a:lnTo>
                  <a:close/>
                </a:path>
              </a:pathLst>
            </a:custGeom>
            <a:ln w="9525">
              <a:solidFill>
                <a:srgbClr val="000000"/>
              </a:solidFill>
            </a:ln>
          </p:spPr>
          <p:txBody>
            <a:bodyPr wrap="square" lIns="0" tIns="0" rIns="0" bIns="0" rtlCol="0"/>
            <a:lstStyle/>
            <a:p>
              <a:endParaRPr/>
            </a:p>
          </p:txBody>
        </p:sp>
        <p:sp>
          <p:nvSpPr>
            <p:cNvPr id="54" name="object 54"/>
            <p:cNvSpPr/>
            <p:nvPr/>
          </p:nvSpPr>
          <p:spPr>
            <a:xfrm>
              <a:off x="2481072" y="42062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55" name="object 55"/>
            <p:cNvSpPr/>
            <p:nvPr/>
          </p:nvSpPr>
          <p:spPr>
            <a:xfrm>
              <a:off x="2481072" y="4206240"/>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56" name="object 56"/>
            <p:cNvSpPr/>
            <p:nvPr/>
          </p:nvSpPr>
          <p:spPr>
            <a:xfrm>
              <a:off x="2939795" y="4015740"/>
              <a:ext cx="184785" cy="38100"/>
            </a:xfrm>
            <a:custGeom>
              <a:avLst/>
              <a:gdLst/>
              <a:ahLst/>
              <a:cxnLst/>
              <a:rect l="l" t="t" r="r" b="b"/>
              <a:pathLst>
                <a:path w="184785" h="38100">
                  <a:moveTo>
                    <a:pt x="184404" y="0"/>
                  </a:moveTo>
                  <a:lnTo>
                    <a:pt x="0" y="0"/>
                  </a:lnTo>
                  <a:lnTo>
                    <a:pt x="0" y="38100"/>
                  </a:lnTo>
                  <a:lnTo>
                    <a:pt x="184404" y="38100"/>
                  </a:lnTo>
                  <a:lnTo>
                    <a:pt x="184404" y="0"/>
                  </a:lnTo>
                  <a:close/>
                </a:path>
              </a:pathLst>
            </a:custGeom>
            <a:solidFill>
              <a:srgbClr val="FFFFFF"/>
            </a:solidFill>
          </p:spPr>
          <p:txBody>
            <a:bodyPr wrap="square" lIns="0" tIns="0" rIns="0" bIns="0" rtlCol="0"/>
            <a:lstStyle/>
            <a:p>
              <a:endParaRPr/>
            </a:p>
          </p:txBody>
        </p:sp>
        <p:sp>
          <p:nvSpPr>
            <p:cNvPr id="57" name="object 57"/>
            <p:cNvSpPr/>
            <p:nvPr/>
          </p:nvSpPr>
          <p:spPr>
            <a:xfrm>
              <a:off x="2939795" y="4015740"/>
              <a:ext cx="184785" cy="38100"/>
            </a:xfrm>
            <a:custGeom>
              <a:avLst/>
              <a:gdLst/>
              <a:ahLst/>
              <a:cxnLst/>
              <a:rect l="l" t="t" r="r" b="b"/>
              <a:pathLst>
                <a:path w="184785" h="38100">
                  <a:moveTo>
                    <a:pt x="0" y="38100"/>
                  </a:moveTo>
                  <a:lnTo>
                    <a:pt x="184404" y="38100"/>
                  </a:lnTo>
                  <a:lnTo>
                    <a:pt x="184404" y="0"/>
                  </a:lnTo>
                  <a:lnTo>
                    <a:pt x="0" y="0"/>
                  </a:lnTo>
                  <a:lnTo>
                    <a:pt x="0" y="38100"/>
                  </a:lnTo>
                  <a:close/>
                </a:path>
              </a:pathLst>
            </a:custGeom>
            <a:ln w="9525">
              <a:solidFill>
                <a:srgbClr val="000000"/>
              </a:solidFill>
            </a:ln>
          </p:spPr>
          <p:txBody>
            <a:bodyPr wrap="square" lIns="0" tIns="0" rIns="0" bIns="0" rtlCol="0"/>
            <a:lstStyle/>
            <a:p>
              <a:endParaRPr/>
            </a:p>
          </p:txBody>
        </p:sp>
        <p:sp>
          <p:nvSpPr>
            <p:cNvPr id="58" name="object 58"/>
            <p:cNvSpPr/>
            <p:nvPr/>
          </p:nvSpPr>
          <p:spPr>
            <a:xfrm>
              <a:off x="3848100" y="40157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59" name="object 59"/>
            <p:cNvSpPr/>
            <p:nvPr/>
          </p:nvSpPr>
          <p:spPr>
            <a:xfrm>
              <a:off x="3848100" y="40157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60" name="object 60"/>
            <p:cNvSpPr/>
            <p:nvPr/>
          </p:nvSpPr>
          <p:spPr>
            <a:xfrm>
              <a:off x="4998720" y="4015740"/>
              <a:ext cx="182880" cy="38100"/>
            </a:xfrm>
            <a:custGeom>
              <a:avLst/>
              <a:gdLst/>
              <a:ahLst/>
              <a:cxnLst/>
              <a:rect l="l" t="t" r="r" b="b"/>
              <a:pathLst>
                <a:path w="182879" h="38100">
                  <a:moveTo>
                    <a:pt x="182879" y="0"/>
                  </a:moveTo>
                  <a:lnTo>
                    <a:pt x="0" y="0"/>
                  </a:lnTo>
                  <a:lnTo>
                    <a:pt x="0" y="38100"/>
                  </a:lnTo>
                  <a:lnTo>
                    <a:pt x="182879" y="38100"/>
                  </a:lnTo>
                  <a:lnTo>
                    <a:pt x="182879" y="0"/>
                  </a:lnTo>
                  <a:close/>
                </a:path>
              </a:pathLst>
            </a:custGeom>
            <a:solidFill>
              <a:srgbClr val="FFFFFF"/>
            </a:solidFill>
          </p:spPr>
          <p:txBody>
            <a:bodyPr wrap="square" lIns="0" tIns="0" rIns="0" bIns="0" rtlCol="0"/>
            <a:lstStyle/>
            <a:p>
              <a:endParaRPr/>
            </a:p>
          </p:txBody>
        </p:sp>
        <p:sp>
          <p:nvSpPr>
            <p:cNvPr id="61" name="object 61"/>
            <p:cNvSpPr/>
            <p:nvPr/>
          </p:nvSpPr>
          <p:spPr>
            <a:xfrm>
              <a:off x="4998720" y="4015740"/>
              <a:ext cx="182880" cy="38100"/>
            </a:xfrm>
            <a:custGeom>
              <a:avLst/>
              <a:gdLst/>
              <a:ahLst/>
              <a:cxnLst/>
              <a:rect l="l" t="t" r="r" b="b"/>
              <a:pathLst>
                <a:path w="182879" h="38100">
                  <a:moveTo>
                    <a:pt x="0" y="38100"/>
                  </a:moveTo>
                  <a:lnTo>
                    <a:pt x="182879" y="38100"/>
                  </a:lnTo>
                  <a:lnTo>
                    <a:pt x="182879" y="0"/>
                  </a:lnTo>
                  <a:lnTo>
                    <a:pt x="0" y="0"/>
                  </a:lnTo>
                  <a:lnTo>
                    <a:pt x="0" y="38100"/>
                  </a:lnTo>
                  <a:close/>
                </a:path>
              </a:pathLst>
            </a:custGeom>
            <a:ln w="9525">
              <a:solidFill>
                <a:srgbClr val="000000"/>
              </a:solidFill>
            </a:ln>
          </p:spPr>
          <p:txBody>
            <a:bodyPr wrap="square" lIns="0" tIns="0" rIns="0" bIns="0" rtlCol="0"/>
            <a:lstStyle/>
            <a:p>
              <a:endParaRPr/>
            </a:p>
          </p:txBody>
        </p:sp>
        <p:sp>
          <p:nvSpPr>
            <p:cNvPr id="62" name="object 62"/>
            <p:cNvSpPr/>
            <p:nvPr/>
          </p:nvSpPr>
          <p:spPr>
            <a:xfrm>
              <a:off x="4538471" y="40157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63" name="object 63"/>
            <p:cNvSpPr/>
            <p:nvPr/>
          </p:nvSpPr>
          <p:spPr>
            <a:xfrm>
              <a:off x="4538471" y="40157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64" name="object 64"/>
            <p:cNvSpPr/>
            <p:nvPr/>
          </p:nvSpPr>
          <p:spPr>
            <a:xfrm>
              <a:off x="4311396"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65" name="object 65"/>
            <p:cNvSpPr/>
            <p:nvPr/>
          </p:nvSpPr>
          <p:spPr>
            <a:xfrm>
              <a:off x="4311396"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66" name="object 66"/>
            <p:cNvSpPr/>
            <p:nvPr/>
          </p:nvSpPr>
          <p:spPr>
            <a:xfrm>
              <a:off x="5225796"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67" name="object 67"/>
            <p:cNvSpPr/>
            <p:nvPr/>
          </p:nvSpPr>
          <p:spPr>
            <a:xfrm>
              <a:off x="1539239" y="3867912"/>
              <a:ext cx="4570730" cy="376555"/>
            </a:xfrm>
            <a:custGeom>
              <a:avLst/>
              <a:gdLst/>
              <a:ahLst/>
              <a:cxnLst/>
              <a:rect l="l" t="t" r="r" b="b"/>
              <a:pathLst>
                <a:path w="4570730" h="376554">
                  <a:moveTo>
                    <a:pt x="3686556" y="376427"/>
                  </a:moveTo>
                  <a:lnTo>
                    <a:pt x="3870960" y="376427"/>
                  </a:lnTo>
                  <a:lnTo>
                    <a:pt x="3870960" y="338327"/>
                  </a:lnTo>
                  <a:lnTo>
                    <a:pt x="3686556" y="338327"/>
                  </a:lnTo>
                  <a:lnTo>
                    <a:pt x="3686556" y="376427"/>
                  </a:lnTo>
                  <a:close/>
                </a:path>
                <a:path w="4570730" h="376554">
                  <a:moveTo>
                    <a:pt x="0" y="77724"/>
                  </a:moveTo>
                  <a:lnTo>
                    <a:pt x="185928" y="77724"/>
                  </a:lnTo>
                  <a:lnTo>
                    <a:pt x="185928" y="0"/>
                  </a:lnTo>
                  <a:lnTo>
                    <a:pt x="0" y="0"/>
                  </a:lnTo>
                  <a:lnTo>
                    <a:pt x="0" y="77724"/>
                  </a:lnTo>
                  <a:close/>
                </a:path>
                <a:path w="4570730" h="376554">
                  <a:moveTo>
                    <a:pt x="230123" y="77724"/>
                  </a:moveTo>
                  <a:lnTo>
                    <a:pt x="416051" y="77724"/>
                  </a:lnTo>
                  <a:lnTo>
                    <a:pt x="416051" y="0"/>
                  </a:lnTo>
                  <a:lnTo>
                    <a:pt x="230123" y="0"/>
                  </a:lnTo>
                  <a:lnTo>
                    <a:pt x="230123" y="77724"/>
                  </a:lnTo>
                  <a:close/>
                </a:path>
                <a:path w="4570730" h="376554">
                  <a:moveTo>
                    <a:pt x="463296" y="77724"/>
                  </a:moveTo>
                  <a:lnTo>
                    <a:pt x="646176" y="77724"/>
                  </a:lnTo>
                  <a:lnTo>
                    <a:pt x="646176" y="0"/>
                  </a:lnTo>
                  <a:lnTo>
                    <a:pt x="463296" y="0"/>
                  </a:lnTo>
                  <a:lnTo>
                    <a:pt x="463296" y="77724"/>
                  </a:lnTo>
                  <a:close/>
                </a:path>
                <a:path w="4570730" h="376554">
                  <a:moveTo>
                    <a:pt x="923543" y="77724"/>
                  </a:moveTo>
                  <a:lnTo>
                    <a:pt x="1109472" y="77724"/>
                  </a:lnTo>
                  <a:lnTo>
                    <a:pt x="1109472" y="0"/>
                  </a:lnTo>
                  <a:lnTo>
                    <a:pt x="923543" y="0"/>
                  </a:lnTo>
                  <a:lnTo>
                    <a:pt x="923543" y="77724"/>
                  </a:lnTo>
                  <a:close/>
                </a:path>
                <a:path w="4570730" h="376554">
                  <a:moveTo>
                    <a:pt x="694943" y="77724"/>
                  </a:moveTo>
                  <a:lnTo>
                    <a:pt x="876299" y="77724"/>
                  </a:lnTo>
                  <a:lnTo>
                    <a:pt x="876299" y="0"/>
                  </a:lnTo>
                  <a:lnTo>
                    <a:pt x="694943" y="0"/>
                  </a:lnTo>
                  <a:lnTo>
                    <a:pt x="694943" y="77724"/>
                  </a:lnTo>
                  <a:close/>
                </a:path>
                <a:path w="4570730" h="376554">
                  <a:moveTo>
                    <a:pt x="1155192" y="77724"/>
                  </a:moveTo>
                  <a:lnTo>
                    <a:pt x="1341120" y="77724"/>
                  </a:lnTo>
                  <a:lnTo>
                    <a:pt x="1341120" y="0"/>
                  </a:lnTo>
                  <a:lnTo>
                    <a:pt x="1155192" y="0"/>
                  </a:lnTo>
                  <a:lnTo>
                    <a:pt x="1155192" y="77724"/>
                  </a:lnTo>
                  <a:close/>
                </a:path>
                <a:path w="4570730" h="376554">
                  <a:moveTo>
                    <a:pt x="1386840" y="77724"/>
                  </a:moveTo>
                  <a:lnTo>
                    <a:pt x="1571244" y="77724"/>
                  </a:lnTo>
                  <a:lnTo>
                    <a:pt x="1571244" y="0"/>
                  </a:lnTo>
                  <a:lnTo>
                    <a:pt x="1386840" y="0"/>
                  </a:lnTo>
                  <a:lnTo>
                    <a:pt x="1386840" y="77724"/>
                  </a:lnTo>
                  <a:close/>
                </a:path>
                <a:path w="4570730" h="376554">
                  <a:moveTo>
                    <a:pt x="1616964" y="77724"/>
                  </a:moveTo>
                  <a:lnTo>
                    <a:pt x="1801368" y="77724"/>
                  </a:lnTo>
                  <a:lnTo>
                    <a:pt x="1801368" y="0"/>
                  </a:lnTo>
                  <a:lnTo>
                    <a:pt x="1616964" y="0"/>
                  </a:lnTo>
                  <a:lnTo>
                    <a:pt x="1616964" y="77724"/>
                  </a:lnTo>
                  <a:close/>
                </a:path>
                <a:path w="4570730" h="376554">
                  <a:moveTo>
                    <a:pt x="1847088" y="77724"/>
                  </a:moveTo>
                  <a:lnTo>
                    <a:pt x="2031491" y="77724"/>
                  </a:lnTo>
                  <a:lnTo>
                    <a:pt x="2031491" y="0"/>
                  </a:lnTo>
                  <a:lnTo>
                    <a:pt x="1847088" y="0"/>
                  </a:lnTo>
                  <a:lnTo>
                    <a:pt x="1847088" y="77724"/>
                  </a:lnTo>
                  <a:close/>
                </a:path>
                <a:path w="4570730" h="376554">
                  <a:moveTo>
                    <a:pt x="2077212" y="77724"/>
                  </a:moveTo>
                  <a:lnTo>
                    <a:pt x="2263140" y="77724"/>
                  </a:lnTo>
                  <a:lnTo>
                    <a:pt x="2263140" y="0"/>
                  </a:lnTo>
                  <a:lnTo>
                    <a:pt x="2077212" y="0"/>
                  </a:lnTo>
                  <a:lnTo>
                    <a:pt x="2077212" y="77724"/>
                  </a:lnTo>
                  <a:close/>
                </a:path>
                <a:path w="4570730" h="376554">
                  <a:moveTo>
                    <a:pt x="2308860" y="77724"/>
                  </a:moveTo>
                  <a:lnTo>
                    <a:pt x="2494788" y="77724"/>
                  </a:lnTo>
                  <a:lnTo>
                    <a:pt x="2494788" y="0"/>
                  </a:lnTo>
                  <a:lnTo>
                    <a:pt x="2308860" y="0"/>
                  </a:lnTo>
                  <a:lnTo>
                    <a:pt x="2308860" y="77724"/>
                  </a:lnTo>
                  <a:close/>
                </a:path>
                <a:path w="4570730" h="376554">
                  <a:moveTo>
                    <a:pt x="2540508" y="77724"/>
                  </a:moveTo>
                  <a:lnTo>
                    <a:pt x="2723388" y="77724"/>
                  </a:lnTo>
                  <a:lnTo>
                    <a:pt x="2723388" y="0"/>
                  </a:lnTo>
                  <a:lnTo>
                    <a:pt x="2540508" y="0"/>
                  </a:lnTo>
                  <a:lnTo>
                    <a:pt x="2540508" y="77724"/>
                  </a:lnTo>
                  <a:close/>
                </a:path>
                <a:path w="4570730" h="376554">
                  <a:moveTo>
                    <a:pt x="3000756" y="77724"/>
                  </a:moveTo>
                  <a:lnTo>
                    <a:pt x="3186684" y="77724"/>
                  </a:lnTo>
                  <a:lnTo>
                    <a:pt x="3186684" y="0"/>
                  </a:lnTo>
                  <a:lnTo>
                    <a:pt x="3000756" y="0"/>
                  </a:lnTo>
                  <a:lnTo>
                    <a:pt x="3000756" y="77724"/>
                  </a:lnTo>
                  <a:close/>
                </a:path>
                <a:path w="4570730" h="376554">
                  <a:moveTo>
                    <a:pt x="3230880" y="77724"/>
                  </a:moveTo>
                  <a:lnTo>
                    <a:pt x="3416808" y="77724"/>
                  </a:lnTo>
                  <a:lnTo>
                    <a:pt x="3416808" y="0"/>
                  </a:lnTo>
                  <a:lnTo>
                    <a:pt x="3230880" y="0"/>
                  </a:lnTo>
                  <a:lnTo>
                    <a:pt x="3230880" y="77724"/>
                  </a:lnTo>
                  <a:close/>
                </a:path>
                <a:path w="4570730" h="376554">
                  <a:moveTo>
                    <a:pt x="3462528" y="77724"/>
                  </a:moveTo>
                  <a:lnTo>
                    <a:pt x="3646931" y="77724"/>
                  </a:lnTo>
                  <a:lnTo>
                    <a:pt x="3646931" y="0"/>
                  </a:lnTo>
                  <a:lnTo>
                    <a:pt x="3462528" y="0"/>
                  </a:lnTo>
                  <a:lnTo>
                    <a:pt x="3462528" y="77724"/>
                  </a:lnTo>
                  <a:close/>
                </a:path>
                <a:path w="4570730" h="376554">
                  <a:moveTo>
                    <a:pt x="2770632" y="77724"/>
                  </a:moveTo>
                  <a:lnTo>
                    <a:pt x="2955036" y="77724"/>
                  </a:lnTo>
                  <a:lnTo>
                    <a:pt x="2955036" y="0"/>
                  </a:lnTo>
                  <a:lnTo>
                    <a:pt x="2770632" y="0"/>
                  </a:lnTo>
                  <a:lnTo>
                    <a:pt x="2770632" y="77724"/>
                  </a:lnTo>
                  <a:close/>
                </a:path>
                <a:path w="4570730" h="376554">
                  <a:moveTo>
                    <a:pt x="3694176" y="77724"/>
                  </a:moveTo>
                  <a:lnTo>
                    <a:pt x="3877055" y="77724"/>
                  </a:lnTo>
                  <a:lnTo>
                    <a:pt x="3877055" y="0"/>
                  </a:lnTo>
                  <a:lnTo>
                    <a:pt x="3694176" y="0"/>
                  </a:lnTo>
                  <a:lnTo>
                    <a:pt x="3694176" y="77724"/>
                  </a:lnTo>
                  <a:close/>
                </a:path>
                <a:path w="4570730" h="376554">
                  <a:moveTo>
                    <a:pt x="3922776" y="77724"/>
                  </a:moveTo>
                  <a:lnTo>
                    <a:pt x="4108704" y="77724"/>
                  </a:lnTo>
                  <a:lnTo>
                    <a:pt x="4108704" y="0"/>
                  </a:lnTo>
                  <a:lnTo>
                    <a:pt x="3922776" y="0"/>
                  </a:lnTo>
                  <a:lnTo>
                    <a:pt x="3922776" y="77724"/>
                  </a:lnTo>
                  <a:close/>
                </a:path>
                <a:path w="4570730" h="376554">
                  <a:moveTo>
                    <a:pt x="4154424" y="77724"/>
                  </a:moveTo>
                  <a:lnTo>
                    <a:pt x="4340352" y="77724"/>
                  </a:lnTo>
                  <a:lnTo>
                    <a:pt x="4340352" y="0"/>
                  </a:lnTo>
                  <a:lnTo>
                    <a:pt x="4154424" y="0"/>
                  </a:lnTo>
                  <a:lnTo>
                    <a:pt x="4154424" y="77724"/>
                  </a:lnTo>
                  <a:close/>
                </a:path>
                <a:path w="4570730" h="376554">
                  <a:moveTo>
                    <a:pt x="4387596" y="77724"/>
                  </a:moveTo>
                  <a:lnTo>
                    <a:pt x="4570476" y="77724"/>
                  </a:lnTo>
                  <a:lnTo>
                    <a:pt x="4570476" y="0"/>
                  </a:lnTo>
                  <a:lnTo>
                    <a:pt x="4387596" y="0"/>
                  </a:lnTo>
                  <a:lnTo>
                    <a:pt x="4387596" y="77724"/>
                  </a:lnTo>
                  <a:close/>
                </a:path>
              </a:pathLst>
            </a:custGeom>
            <a:ln w="9525">
              <a:solidFill>
                <a:srgbClr val="000000"/>
              </a:solidFill>
            </a:ln>
          </p:spPr>
          <p:txBody>
            <a:bodyPr wrap="square" lIns="0" tIns="0" rIns="0" bIns="0" rtlCol="0"/>
            <a:lstStyle/>
            <a:p>
              <a:endParaRPr/>
            </a:p>
          </p:txBody>
        </p:sp>
        <p:sp>
          <p:nvSpPr>
            <p:cNvPr id="68" name="object 68"/>
            <p:cNvSpPr/>
            <p:nvPr/>
          </p:nvSpPr>
          <p:spPr>
            <a:xfrm>
              <a:off x="1524000" y="42062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69" name="object 69"/>
            <p:cNvSpPr/>
            <p:nvPr/>
          </p:nvSpPr>
          <p:spPr>
            <a:xfrm>
              <a:off x="1524000" y="4206240"/>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70" name="object 70"/>
            <p:cNvSpPr/>
            <p:nvPr/>
          </p:nvSpPr>
          <p:spPr>
            <a:xfrm>
              <a:off x="1524000" y="40157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71" name="object 71"/>
            <p:cNvSpPr/>
            <p:nvPr/>
          </p:nvSpPr>
          <p:spPr>
            <a:xfrm>
              <a:off x="1524000" y="4015740"/>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72" name="object 72"/>
            <p:cNvSpPr/>
            <p:nvPr/>
          </p:nvSpPr>
          <p:spPr>
            <a:xfrm>
              <a:off x="1752600" y="40157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73" name="object 73"/>
            <p:cNvSpPr/>
            <p:nvPr/>
          </p:nvSpPr>
          <p:spPr>
            <a:xfrm>
              <a:off x="152400" y="3863340"/>
              <a:ext cx="1786255" cy="190500"/>
            </a:xfrm>
            <a:custGeom>
              <a:avLst/>
              <a:gdLst/>
              <a:ahLst/>
              <a:cxnLst/>
              <a:rect l="l" t="t" r="r" b="b"/>
              <a:pathLst>
                <a:path w="1786255" h="190500">
                  <a:moveTo>
                    <a:pt x="1600200" y="190500"/>
                  </a:moveTo>
                  <a:lnTo>
                    <a:pt x="1786127" y="190500"/>
                  </a:lnTo>
                  <a:lnTo>
                    <a:pt x="1786127" y="152400"/>
                  </a:lnTo>
                  <a:lnTo>
                    <a:pt x="1600200" y="152400"/>
                  </a:lnTo>
                  <a:lnTo>
                    <a:pt x="1600200" y="190500"/>
                  </a:lnTo>
                  <a:close/>
                </a:path>
                <a:path w="1786255" h="190500">
                  <a:moveTo>
                    <a:pt x="1143000" y="77724"/>
                  </a:moveTo>
                  <a:lnTo>
                    <a:pt x="1328928" y="77724"/>
                  </a:lnTo>
                  <a:lnTo>
                    <a:pt x="1328928" y="0"/>
                  </a:lnTo>
                  <a:lnTo>
                    <a:pt x="1143000" y="0"/>
                  </a:lnTo>
                  <a:lnTo>
                    <a:pt x="1143000" y="77724"/>
                  </a:lnTo>
                  <a:close/>
                </a:path>
                <a:path w="1786255" h="190500">
                  <a:moveTo>
                    <a:pt x="914400" y="77724"/>
                  </a:moveTo>
                  <a:lnTo>
                    <a:pt x="1100328" y="77724"/>
                  </a:lnTo>
                  <a:lnTo>
                    <a:pt x="1100328" y="0"/>
                  </a:lnTo>
                  <a:lnTo>
                    <a:pt x="914400" y="0"/>
                  </a:lnTo>
                  <a:lnTo>
                    <a:pt x="914400" y="77724"/>
                  </a:lnTo>
                  <a:close/>
                </a:path>
                <a:path w="1786255" h="190500">
                  <a:moveTo>
                    <a:pt x="685800" y="77724"/>
                  </a:moveTo>
                  <a:lnTo>
                    <a:pt x="871728" y="77724"/>
                  </a:lnTo>
                  <a:lnTo>
                    <a:pt x="871728" y="0"/>
                  </a:lnTo>
                  <a:lnTo>
                    <a:pt x="685800" y="0"/>
                  </a:lnTo>
                  <a:lnTo>
                    <a:pt x="685800" y="77724"/>
                  </a:lnTo>
                  <a:close/>
                </a:path>
                <a:path w="1786255" h="190500">
                  <a:moveTo>
                    <a:pt x="457200" y="77724"/>
                  </a:moveTo>
                  <a:lnTo>
                    <a:pt x="643128" y="77724"/>
                  </a:lnTo>
                  <a:lnTo>
                    <a:pt x="643128" y="0"/>
                  </a:lnTo>
                  <a:lnTo>
                    <a:pt x="457200" y="0"/>
                  </a:lnTo>
                  <a:lnTo>
                    <a:pt x="457200" y="77724"/>
                  </a:lnTo>
                  <a:close/>
                </a:path>
                <a:path w="1786255" h="190500">
                  <a:moveTo>
                    <a:pt x="0" y="77724"/>
                  </a:moveTo>
                  <a:lnTo>
                    <a:pt x="185928" y="77724"/>
                  </a:lnTo>
                  <a:lnTo>
                    <a:pt x="185928" y="0"/>
                  </a:lnTo>
                  <a:lnTo>
                    <a:pt x="0" y="0"/>
                  </a:lnTo>
                  <a:lnTo>
                    <a:pt x="0" y="77724"/>
                  </a:lnTo>
                  <a:close/>
                </a:path>
              </a:pathLst>
            </a:custGeom>
            <a:ln w="9525">
              <a:solidFill>
                <a:srgbClr val="000000"/>
              </a:solidFill>
            </a:ln>
          </p:spPr>
          <p:txBody>
            <a:bodyPr wrap="square" lIns="0" tIns="0" rIns="0" bIns="0" rtlCol="0"/>
            <a:lstStyle/>
            <a:p>
              <a:endParaRPr/>
            </a:p>
          </p:txBody>
        </p:sp>
        <p:sp>
          <p:nvSpPr>
            <p:cNvPr id="74" name="object 74"/>
            <p:cNvSpPr/>
            <p:nvPr/>
          </p:nvSpPr>
          <p:spPr>
            <a:xfrm>
              <a:off x="381000" y="4015740"/>
              <a:ext cx="186055" cy="38100"/>
            </a:xfrm>
            <a:custGeom>
              <a:avLst/>
              <a:gdLst/>
              <a:ahLst/>
              <a:cxnLst/>
              <a:rect l="l" t="t" r="r" b="b"/>
              <a:pathLst>
                <a:path w="186054"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75" name="object 75"/>
            <p:cNvSpPr/>
            <p:nvPr/>
          </p:nvSpPr>
          <p:spPr>
            <a:xfrm>
              <a:off x="381000" y="4015740"/>
              <a:ext cx="186055" cy="38100"/>
            </a:xfrm>
            <a:custGeom>
              <a:avLst/>
              <a:gdLst/>
              <a:ahLst/>
              <a:cxnLst/>
              <a:rect l="l" t="t" r="r" b="b"/>
              <a:pathLst>
                <a:path w="186054"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76" name="object 76"/>
            <p:cNvSpPr/>
            <p:nvPr/>
          </p:nvSpPr>
          <p:spPr>
            <a:xfrm>
              <a:off x="381000" y="4206240"/>
              <a:ext cx="186055" cy="38100"/>
            </a:xfrm>
            <a:custGeom>
              <a:avLst/>
              <a:gdLst/>
              <a:ahLst/>
              <a:cxnLst/>
              <a:rect l="l" t="t" r="r" b="b"/>
              <a:pathLst>
                <a:path w="186054"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77" name="object 77"/>
            <p:cNvSpPr/>
            <p:nvPr/>
          </p:nvSpPr>
          <p:spPr>
            <a:xfrm>
              <a:off x="381000" y="4206240"/>
              <a:ext cx="186055" cy="38100"/>
            </a:xfrm>
            <a:custGeom>
              <a:avLst/>
              <a:gdLst/>
              <a:ahLst/>
              <a:cxnLst/>
              <a:rect l="l" t="t" r="r" b="b"/>
              <a:pathLst>
                <a:path w="186054"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78" name="object 78"/>
            <p:cNvSpPr/>
            <p:nvPr/>
          </p:nvSpPr>
          <p:spPr>
            <a:xfrm>
              <a:off x="609600" y="4015740"/>
              <a:ext cx="186055" cy="38100"/>
            </a:xfrm>
            <a:custGeom>
              <a:avLst/>
              <a:gdLst/>
              <a:ahLst/>
              <a:cxnLst/>
              <a:rect l="l" t="t" r="r" b="b"/>
              <a:pathLst>
                <a:path w="186054"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79" name="object 79"/>
            <p:cNvSpPr/>
            <p:nvPr/>
          </p:nvSpPr>
          <p:spPr>
            <a:xfrm>
              <a:off x="609600" y="4015740"/>
              <a:ext cx="186055" cy="38100"/>
            </a:xfrm>
            <a:custGeom>
              <a:avLst/>
              <a:gdLst/>
              <a:ahLst/>
              <a:cxnLst/>
              <a:rect l="l" t="t" r="r" b="b"/>
              <a:pathLst>
                <a:path w="186054"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80" name="object 80"/>
            <p:cNvSpPr/>
            <p:nvPr/>
          </p:nvSpPr>
          <p:spPr>
            <a:xfrm>
              <a:off x="838200" y="4015740"/>
              <a:ext cx="186055" cy="38100"/>
            </a:xfrm>
            <a:custGeom>
              <a:avLst/>
              <a:gdLst/>
              <a:ahLst/>
              <a:cxnLst/>
              <a:rect l="l" t="t" r="r" b="b"/>
              <a:pathLst>
                <a:path w="186055"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81" name="object 81"/>
            <p:cNvSpPr/>
            <p:nvPr/>
          </p:nvSpPr>
          <p:spPr>
            <a:xfrm>
              <a:off x="838200" y="4015740"/>
              <a:ext cx="186055" cy="38100"/>
            </a:xfrm>
            <a:custGeom>
              <a:avLst/>
              <a:gdLst/>
              <a:ahLst/>
              <a:cxnLst/>
              <a:rect l="l" t="t" r="r" b="b"/>
              <a:pathLst>
                <a:path w="186055"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82" name="object 82"/>
            <p:cNvSpPr/>
            <p:nvPr/>
          </p:nvSpPr>
          <p:spPr>
            <a:xfrm>
              <a:off x="838200" y="4206240"/>
              <a:ext cx="186055" cy="38100"/>
            </a:xfrm>
            <a:custGeom>
              <a:avLst/>
              <a:gdLst/>
              <a:ahLst/>
              <a:cxnLst/>
              <a:rect l="l" t="t" r="r" b="b"/>
              <a:pathLst>
                <a:path w="186055"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83" name="object 83"/>
            <p:cNvSpPr/>
            <p:nvPr/>
          </p:nvSpPr>
          <p:spPr>
            <a:xfrm>
              <a:off x="838200" y="4206240"/>
              <a:ext cx="186055" cy="38100"/>
            </a:xfrm>
            <a:custGeom>
              <a:avLst/>
              <a:gdLst/>
              <a:ahLst/>
              <a:cxnLst/>
              <a:rect l="l" t="t" r="r" b="b"/>
              <a:pathLst>
                <a:path w="186055"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84" name="object 84"/>
            <p:cNvSpPr/>
            <p:nvPr/>
          </p:nvSpPr>
          <p:spPr>
            <a:xfrm>
              <a:off x="1066800" y="4206240"/>
              <a:ext cx="186055" cy="38100"/>
            </a:xfrm>
            <a:custGeom>
              <a:avLst/>
              <a:gdLst/>
              <a:ahLst/>
              <a:cxnLst/>
              <a:rect l="l" t="t" r="r" b="b"/>
              <a:pathLst>
                <a:path w="186055"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85" name="object 85"/>
            <p:cNvSpPr/>
            <p:nvPr/>
          </p:nvSpPr>
          <p:spPr>
            <a:xfrm>
              <a:off x="1066800" y="4206240"/>
              <a:ext cx="186055" cy="38100"/>
            </a:xfrm>
            <a:custGeom>
              <a:avLst/>
              <a:gdLst/>
              <a:ahLst/>
              <a:cxnLst/>
              <a:rect l="l" t="t" r="r" b="b"/>
              <a:pathLst>
                <a:path w="186055"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86" name="object 86"/>
            <p:cNvSpPr/>
            <p:nvPr/>
          </p:nvSpPr>
          <p:spPr>
            <a:xfrm>
              <a:off x="1295400" y="4015740"/>
              <a:ext cx="186055" cy="38100"/>
            </a:xfrm>
            <a:custGeom>
              <a:avLst/>
              <a:gdLst/>
              <a:ahLst/>
              <a:cxnLst/>
              <a:rect l="l" t="t" r="r" b="b"/>
              <a:pathLst>
                <a:path w="186055"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87" name="object 87"/>
            <p:cNvSpPr/>
            <p:nvPr/>
          </p:nvSpPr>
          <p:spPr>
            <a:xfrm>
              <a:off x="1295400" y="4015740"/>
              <a:ext cx="186055" cy="38100"/>
            </a:xfrm>
            <a:custGeom>
              <a:avLst/>
              <a:gdLst/>
              <a:ahLst/>
              <a:cxnLst/>
              <a:rect l="l" t="t" r="r" b="b"/>
              <a:pathLst>
                <a:path w="186055"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88" name="object 88"/>
            <p:cNvSpPr/>
            <p:nvPr/>
          </p:nvSpPr>
          <p:spPr>
            <a:xfrm>
              <a:off x="1295400" y="4206240"/>
              <a:ext cx="186055" cy="38100"/>
            </a:xfrm>
            <a:custGeom>
              <a:avLst/>
              <a:gdLst/>
              <a:ahLst/>
              <a:cxnLst/>
              <a:rect l="l" t="t" r="r" b="b"/>
              <a:pathLst>
                <a:path w="186055"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89" name="object 89"/>
            <p:cNvSpPr/>
            <p:nvPr/>
          </p:nvSpPr>
          <p:spPr>
            <a:xfrm>
              <a:off x="1295400" y="4206240"/>
              <a:ext cx="186055" cy="38100"/>
            </a:xfrm>
            <a:custGeom>
              <a:avLst/>
              <a:gdLst/>
              <a:ahLst/>
              <a:cxnLst/>
              <a:rect l="l" t="t" r="r" b="b"/>
              <a:pathLst>
                <a:path w="186055"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90" name="object 90"/>
            <p:cNvSpPr/>
            <p:nvPr/>
          </p:nvSpPr>
          <p:spPr>
            <a:xfrm>
              <a:off x="1752600" y="42062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91" name="object 91"/>
            <p:cNvSpPr/>
            <p:nvPr/>
          </p:nvSpPr>
          <p:spPr>
            <a:xfrm>
              <a:off x="1752600" y="4206240"/>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92" name="object 92"/>
            <p:cNvSpPr/>
            <p:nvPr/>
          </p:nvSpPr>
          <p:spPr>
            <a:xfrm>
              <a:off x="2252472" y="42062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93" name="object 93"/>
            <p:cNvSpPr/>
            <p:nvPr/>
          </p:nvSpPr>
          <p:spPr>
            <a:xfrm>
              <a:off x="2252472" y="3863340"/>
              <a:ext cx="4986655" cy="381000"/>
            </a:xfrm>
            <a:custGeom>
              <a:avLst/>
              <a:gdLst/>
              <a:ahLst/>
              <a:cxnLst/>
              <a:rect l="l" t="t" r="r" b="b"/>
              <a:pathLst>
                <a:path w="4986655" h="381000">
                  <a:moveTo>
                    <a:pt x="0" y="381000"/>
                  </a:moveTo>
                  <a:lnTo>
                    <a:pt x="185927" y="381000"/>
                  </a:lnTo>
                  <a:lnTo>
                    <a:pt x="185927" y="342900"/>
                  </a:lnTo>
                  <a:lnTo>
                    <a:pt x="0" y="342900"/>
                  </a:lnTo>
                  <a:lnTo>
                    <a:pt x="0" y="381000"/>
                  </a:lnTo>
                  <a:close/>
                </a:path>
                <a:path w="4986655" h="381000">
                  <a:moveTo>
                    <a:pt x="3887724" y="77724"/>
                  </a:moveTo>
                  <a:lnTo>
                    <a:pt x="4072128" y="77724"/>
                  </a:lnTo>
                  <a:lnTo>
                    <a:pt x="4072128" y="0"/>
                  </a:lnTo>
                  <a:lnTo>
                    <a:pt x="3887724" y="0"/>
                  </a:lnTo>
                  <a:lnTo>
                    <a:pt x="3887724" y="77724"/>
                  </a:lnTo>
                  <a:close/>
                </a:path>
                <a:path w="4986655" h="381000">
                  <a:moveTo>
                    <a:pt x="4116324" y="77724"/>
                  </a:moveTo>
                  <a:lnTo>
                    <a:pt x="4300728" y="77724"/>
                  </a:lnTo>
                  <a:lnTo>
                    <a:pt x="4300728" y="0"/>
                  </a:lnTo>
                  <a:lnTo>
                    <a:pt x="4116324" y="0"/>
                  </a:lnTo>
                  <a:lnTo>
                    <a:pt x="4116324" y="77724"/>
                  </a:lnTo>
                  <a:close/>
                </a:path>
                <a:path w="4986655" h="381000">
                  <a:moveTo>
                    <a:pt x="4344924" y="77724"/>
                  </a:moveTo>
                  <a:lnTo>
                    <a:pt x="4529328" y="77724"/>
                  </a:lnTo>
                  <a:lnTo>
                    <a:pt x="4529328" y="0"/>
                  </a:lnTo>
                  <a:lnTo>
                    <a:pt x="4344924" y="0"/>
                  </a:lnTo>
                  <a:lnTo>
                    <a:pt x="4344924" y="77724"/>
                  </a:lnTo>
                  <a:close/>
                </a:path>
                <a:path w="4986655" h="381000">
                  <a:moveTo>
                    <a:pt x="4573524" y="77724"/>
                  </a:moveTo>
                  <a:lnTo>
                    <a:pt x="4757928" y="77724"/>
                  </a:lnTo>
                  <a:lnTo>
                    <a:pt x="4757928" y="0"/>
                  </a:lnTo>
                  <a:lnTo>
                    <a:pt x="4573524" y="0"/>
                  </a:lnTo>
                  <a:lnTo>
                    <a:pt x="4573524" y="77724"/>
                  </a:lnTo>
                  <a:close/>
                </a:path>
                <a:path w="4986655" h="381000">
                  <a:moveTo>
                    <a:pt x="4802124" y="77724"/>
                  </a:moveTo>
                  <a:lnTo>
                    <a:pt x="4986528" y="77724"/>
                  </a:lnTo>
                  <a:lnTo>
                    <a:pt x="4986528" y="0"/>
                  </a:lnTo>
                  <a:lnTo>
                    <a:pt x="4802124" y="0"/>
                  </a:lnTo>
                  <a:lnTo>
                    <a:pt x="4802124" y="77724"/>
                  </a:lnTo>
                  <a:close/>
                </a:path>
              </a:pathLst>
            </a:custGeom>
            <a:ln w="9525">
              <a:solidFill>
                <a:srgbClr val="000000"/>
              </a:solidFill>
            </a:ln>
          </p:spPr>
          <p:txBody>
            <a:bodyPr wrap="square" lIns="0" tIns="0" rIns="0" bIns="0" rtlCol="0"/>
            <a:lstStyle/>
            <a:p>
              <a:endParaRPr/>
            </a:p>
          </p:txBody>
        </p:sp>
        <p:sp>
          <p:nvSpPr>
            <p:cNvPr id="94" name="object 94"/>
            <p:cNvSpPr/>
            <p:nvPr/>
          </p:nvSpPr>
          <p:spPr>
            <a:xfrm>
              <a:off x="2709672" y="4206240"/>
              <a:ext cx="186055" cy="38100"/>
            </a:xfrm>
            <a:custGeom>
              <a:avLst/>
              <a:gdLst/>
              <a:ahLst/>
              <a:cxnLst/>
              <a:rect l="l" t="t" r="r" b="b"/>
              <a:pathLst>
                <a:path w="186055"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95" name="object 95"/>
            <p:cNvSpPr/>
            <p:nvPr/>
          </p:nvSpPr>
          <p:spPr>
            <a:xfrm>
              <a:off x="2709672" y="4206240"/>
              <a:ext cx="186055" cy="38100"/>
            </a:xfrm>
            <a:custGeom>
              <a:avLst/>
              <a:gdLst/>
              <a:ahLst/>
              <a:cxnLst/>
              <a:rect l="l" t="t" r="r" b="b"/>
              <a:pathLst>
                <a:path w="186055"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96" name="object 96"/>
            <p:cNvSpPr/>
            <p:nvPr/>
          </p:nvSpPr>
          <p:spPr>
            <a:xfrm>
              <a:off x="3168395" y="4015740"/>
              <a:ext cx="184785" cy="38100"/>
            </a:xfrm>
            <a:custGeom>
              <a:avLst/>
              <a:gdLst/>
              <a:ahLst/>
              <a:cxnLst/>
              <a:rect l="l" t="t" r="r" b="b"/>
              <a:pathLst>
                <a:path w="184785" h="38100">
                  <a:moveTo>
                    <a:pt x="184404" y="0"/>
                  </a:moveTo>
                  <a:lnTo>
                    <a:pt x="0" y="0"/>
                  </a:lnTo>
                  <a:lnTo>
                    <a:pt x="0" y="38100"/>
                  </a:lnTo>
                  <a:lnTo>
                    <a:pt x="184404" y="38100"/>
                  </a:lnTo>
                  <a:lnTo>
                    <a:pt x="184404" y="0"/>
                  </a:lnTo>
                  <a:close/>
                </a:path>
              </a:pathLst>
            </a:custGeom>
            <a:solidFill>
              <a:srgbClr val="FFFFFF"/>
            </a:solidFill>
          </p:spPr>
          <p:txBody>
            <a:bodyPr wrap="square" lIns="0" tIns="0" rIns="0" bIns="0" rtlCol="0"/>
            <a:lstStyle/>
            <a:p>
              <a:endParaRPr/>
            </a:p>
          </p:txBody>
        </p:sp>
        <p:sp>
          <p:nvSpPr>
            <p:cNvPr id="97" name="object 97"/>
            <p:cNvSpPr/>
            <p:nvPr/>
          </p:nvSpPr>
          <p:spPr>
            <a:xfrm>
              <a:off x="3168395" y="4015740"/>
              <a:ext cx="184785" cy="38100"/>
            </a:xfrm>
            <a:custGeom>
              <a:avLst/>
              <a:gdLst/>
              <a:ahLst/>
              <a:cxnLst/>
              <a:rect l="l" t="t" r="r" b="b"/>
              <a:pathLst>
                <a:path w="184785" h="38100">
                  <a:moveTo>
                    <a:pt x="0" y="38100"/>
                  </a:moveTo>
                  <a:lnTo>
                    <a:pt x="184404" y="38100"/>
                  </a:lnTo>
                  <a:lnTo>
                    <a:pt x="184404" y="0"/>
                  </a:lnTo>
                  <a:lnTo>
                    <a:pt x="0" y="0"/>
                  </a:lnTo>
                  <a:lnTo>
                    <a:pt x="0" y="38100"/>
                  </a:lnTo>
                  <a:close/>
                </a:path>
              </a:pathLst>
            </a:custGeom>
            <a:ln w="9525">
              <a:solidFill>
                <a:srgbClr val="000000"/>
              </a:solidFill>
            </a:ln>
          </p:spPr>
          <p:txBody>
            <a:bodyPr wrap="square" lIns="0" tIns="0" rIns="0" bIns="0" rtlCol="0"/>
            <a:lstStyle/>
            <a:p>
              <a:endParaRPr/>
            </a:p>
          </p:txBody>
        </p:sp>
        <p:sp>
          <p:nvSpPr>
            <p:cNvPr id="98" name="object 98"/>
            <p:cNvSpPr/>
            <p:nvPr/>
          </p:nvSpPr>
          <p:spPr>
            <a:xfrm>
              <a:off x="3168395" y="4206240"/>
              <a:ext cx="184785" cy="38100"/>
            </a:xfrm>
            <a:custGeom>
              <a:avLst/>
              <a:gdLst/>
              <a:ahLst/>
              <a:cxnLst/>
              <a:rect l="l" t="t" r="r" b="b"/>
              <a:pathLst>
                <a:path w="184785" h="38100">
                  <a:moveTo>
                    <a:pt x="184404" y="0"/>
                  </a:moveTo>
                  <a:lnTo>
                    <a:pt x="0" y="0"/>
                  </a:lnTo>
                  <a:lnTo>
                    <a:pt x="0" y="38100"/>
                  </a:lnTo>
                  <a:lnTo>
                    <a:pt x="184404" y="38100"/>
                  </a:lnTo>
                  <a:lnTo>
                    <a:pt x="184404" y="0"/>
                  </a:lnTo>
                  <a:close/>
                </a:path>
              </a:pathLst>
            </a:custGeom>
            <a:solidFill>
              <a:srgbClr val="FFFFFF"/>
            </a:solidFill>
          </p:spPr>
          <p:txBody>
            <a:bodyPr wrap="square" lIns="0" tIns="0" rIns="0" bIns="0" rtlCol="0"/>
            <a:lstStyle/>
            <a:p>
              <a:endParaRPr/>
            </a:p>
          </p:txBody>
        </p:sp>
        <p:sp>
          <p:nvSpPr>
            <p:cNvPr id="99" name="object 99"/>
            <p:cNvSpPr/>
            <p:nvPr/>
          </p:nvSpPr>
          <p:spPr>
            <a:xfrm>
              <a:off x="3168395" y="4206240"/>
              <a:ext cx="184785" cy="38100"/>
            </a:xfrm>
            <a:custGeom>
              <a:avLst/>
              <a:gdLst/>
              <a:ahLst/>
              <a:cxnLst/>
              <a:rect l="l" t="t" r="r" b="b"/>
              <a:pathLst>
                <a:path w="184785" h="38100">
                  <a:moveTo>
                    <a:pt x="0" y="38100"/>
                  </a:moveTo>
                  <a:lnTo>
                    <a:pt x="184404" y="38100"/>
                  </a:lnTo>
                  <a:lnTo>
                    <a:pt x="184404" y="0"/>
                  </a:lnTo>
                  <a:lnTo>
                    <a:pt x="0" y="0"/>
                  </a:lnTo>
                  <a:lnTo>
                    <a:pt x="0" y="38100"/>
                  </a:lnTo>
                  <a:close/>
                </a:path>
              </a:pathLst>
            </a:custGeom>
            <a:ln w="9525">
              <a:solidFill>
                <a:srgbClr val="000000"/>
              </a:solidFill>
            </a:ln>
          </p:spPr>
          <p:txBody>
            <a:bodyPr wrap="square" lIns="0" tIns="0" rIns="0" bIns="0" rtlCol="0"/>
            <a:lstStyle/>
            <a:p>
              <a:endParaRPr/>
            </a:p>
          </p:txBody>
        </p:sp>
        <p:sp>
          <p:nvSpPr>
            <p:cNvPr id="100" name="object 100"/>
            <p:cNvSpPr/>
            <p:nvPr/>
          </p:nvSpPr>
          <p:spPr>
            <a:xfrm>
              <a:off x="3396996" y="40157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01" name="object 101"/>
            <p:cNvSpPr/>
            <p:nvPr/>
          </p:nvSpPr>
          <p:spPr>
            <a:xfrm>
              <a:off x="3396996" y="40157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02" name="object 102"/>
            <p:cNvSpPr/>
            <p:nvPr/>
          </p:nvSpPr>
          <p:spPr>
            <a:xfrm>
              <a:off x="3396996"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03" name="object 103"/>
            <p:cNvSpPr/>
            <p:nvPr/>
          </p:nvSpPr>
          <p:spPr>
            <a:xfrm>
              <a:off x="3396996"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04" name="object 104"/>
            <p:cNvSpPr/>
            <p:nvPr/>
          </p:nvSpPr>
          <p:spPr>
            <a:xfrm>
              <a:off x="3625596"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05" name="object 105"/>
            <p:cNvSpPr/>
            <p:nvPr/>
          </p:nvSpPr>
          <p:spPr>
            <a:xfrm>
              <a:off x="3625596"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06" name="object 106"/>
            <p:cNvSpPr/>
            <p:nvPr/>
          </p:nvSpPr>
          <p:spPr>
            <a:xfrm>
              <a:off x="4081271" y="42062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07" name="object 107"/>
            <p:cNvSpPr/>
            <p:nvPr/>
          </p:nvSpPr>
          <p:spPr>
            <a:xfrm>
              <a:off x="4081271" y="42062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108" name="object 108"/>
            <p:cNvSpPr/>
            <p:nvPr/>
          </p:nvSpPr>
          <p:spPr>
            <a:xfrm>
              <a:off x="4081271" y="40157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09" name="object 109"/>
            <p:cNvSpPr/>
            <p:nvPr/>
          </p:nvSpPr>
          <p:spPr>
            <a:xfrm>
              <a:off x="4081271" y="40157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110" name="object 110"/>
            <p:cNvSpPr/>
            <p:nvPr/>
          </p:nvSpPr>
          <p:spPr>
            <a:xfrm>
              <a:off x="4309871" y="40157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11" name="object 111"/>
            <p:cNvSpPr/>
            <p:nvPr/>
          </p:nvSpPr>
          <p:spPr>
            <a:xfrm>
              <a:off x="4309871" y="40157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112" name="object 112"/>
            <p:cNvSpPr/>
            <p:nvPr/>
          </p:nvSpPr>
          <p:spPr>
            <a:xfrm>
              <a:off x="4767071" y="42062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13" name="object 113"/>
            <p:cNvSpPr/>
            <p:nvPr/>
          </p:nvSpPr>
          <p:spPr>
            <a:xfrm>
              <a:off x="4767071" y="42062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114" name="object 114"/>
            <p:cNvSpPr/>
            <p:nvPr/>
          </p:nvSpPr>
          <p:spPr>
            <a:xfrm>
              <a:off x="4995671" y="4206240"/>
              <a:ext cx="186055" cy="38100"/>
            </a:xfrm>
            <a:custGeom>
              <a:avLst/>
              <a:gdLst/>
              <a:ahLst/>
              <a:cxnLst/>
              <a:rect l="l" t="t" r="r" b="b"/>
              <a:pathLst>
                <a:path w="186054" h="38100">
                  <a:moveTo>
                    <a:pt x="185927" y="0"/>
                  </a:moveTo>
                  <a:lnTo>
                    <a:pt x="0" y="0"/>
                  </a:lnTo>
                  <a:lnTo>
                    <a:pt x="0" y="38100"/>
                  </a:lnTo>
                  <a:lnTo>
                    <a:pt x="185927" y="38100"/>
                  </a:lnTo>
                  <a:lnTo>
                    <a:pt x="185927" y="0"/>
                  </a:lnTo>
                  <a:close/>
                </a:path>
              </a:pathLst>
            </a:custGeom>
            <a:solidFill>
              <a:srgbClr val="FFFFFF"/>
            </a:solidFill>
          </p:spPr>
          <p:txBody>
            <a:bodyPr wrap="square" lIns="0" tIns="0" rIns="0" bIns="0" rtlCol="0"/>
            <a:lstStyle/>
            <a:p>
              <a:endParaRPr/>
            </a:p>
          </p:txBody>
        </p:sp>
        <p:sp>
          <p:nvSpPr>
            <p:cNvPr id="115" name="object 115"/>
            <p:cNvSpPr/>
            <p:nvPr/>
          </p:nvSpPr>
          <p:spPr>
            <a:xfrm>
              <a:off x="4995671" y="4206240"/>
              <a:ext cx="186055" cy="38100"/>
            </a:xfrm>
            <a:custGeom>
              <a:avLst/>
              <a:gdLst/>
              <a:ahLst/>
              <a:cxnLst/>
              <a:rect l="l" t="t" r="r" b="b"/>
              <a:pathLst>
                <a:path w="186054" h="38100">
                  <a:moveTo>
                    <a:pt x="0" y="38100"/>
                  </a:moveTo>
                  <a:lnTo>
                    <a:pt x="185927" y="38100"/>
                  </a:lnTo>
                  <a:lnTo>
                    <a:pt x="185927" y="0"/>
                  </a:lnTo>
                  <a:lnTo>
                    <a:pt x="0" y="0"/>
                  </a:lnTo>
                  <a:lnTo>
                    <a:pt x="0" y="38100"/>
                  </a:lnTo>
                  <a:close/>
                </a:path>
              </a:pathLst>
            </a:custGeom>
            <a:ln w="9525">
              <a:solidFill>
                <a:srgbClr val="000000"/>
              </a:solidFill>
            </a:ln>
          </p:spPr>
          <p:txBody>
            <a:bodyPr wrap="square" lIns="0" tIns="0" rIns="0" bIns="0" rtlCol="0"/>
            <a:lstStyle/>
            <a:p>
              <a:endParaRPr/>
            </a:p>
          </p:txBody>
        </p:sp>
        <p:sp>
          <p:nvSpPr>
            <p:cNvPr id="116" name="object 116"/>
            <p:cNvSpPr/>
            <p:nvPr/>
          </p:nvSpPr>
          <p:spPr>
            <a:xfrm>
              <a:off x="5486400" y="40157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17" name="object 117"/>
            <p:cNvSpPr/>
            <p:nvPr/>
          </p:nvSpPr>
          <p:spPr>
            <a:xfrm>
              <a:off x="5486400" y="40157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18" name="object 118"/>
            <p:cNvSpPr/>
            <p:nvPr/>
          </p:nvSpPr>
          <p:spPr>
            <a:xfrm>
              <a:off x="5486400"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19" name="object 119"/>
            <p:cNvSpPr/>
            <p:nvPr/>
          </p:nvSpPr>
          <p:spPr>
            <a:xfrm>
              <a:off x="5486400"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20" name="object 120"/>
            <p:cNvSpPr/>
            <p:nvPr/>
          </p:nvSpPr>
          <p:spPr>
            <a:xfrm>
              <a:off x="5943600" y="40157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21" name="object 121"/>
            <p:cNvSpPr/>
            <p:nvPr/>
          </p:nvSpPr>
          <p:spPr>
            <a:xfrm>
              <a:off x="5943600" y="40157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22" name="object 122"/>
            <p:cNvSpPr/>
            <p:nvPr/>
          </p:nvSpPr>
          <p:spPr>
            <a:xfrm>
              <a:off x="5715000" y="40157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23" name="object 123"/>
            <p:cNvSpPr/>
            <p:nvPr/>
          </p:nvSpPr>
          <p:spPr>
            <a:xfrm>
              <a:off x="5715000" y="40157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24" name="object 124"/>
            <p:cNvSpPr/>
            <p:nvPr/>
          </p:nvSpPr>
          <p:spPr>
            <a:xfrm>
              <a:off x="5943600"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25" name="object 125"/>
            <p:cNvSpPr/>
            <p:nvPr/>
          </p:nvSpPr>
          <p:spPr>
            <a:xfrm>
              <a:off x="5943600"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26" name="object 126"/>
            <p:cNvSpPr/>
            <p:nvPr/>
          </p:nvSpPr>
          <p:spPr>
            <a:xfrm>
              <a:off x="6172200" y="4206240"/>
              <a:ext cx="184785" cy="38100"/>
            </a:xfrm>
            <a:custGeom>
              <a:avLst/>
              <a:gdLst/>
              <a:ahLst/>
              <a:cxnLst/>
              <a:rect l="l" t="t" r="r" b="b"/>
              <a:pathLst>
                <a:path w="184785"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27" name="object 127"/>
            <p:cNvSpPr/>
            <p:nvPr/>
          </p:nvSpPr>
          <p:spPr>
            <a:xfrm>
              <a:off x="6172200" y="4206240"/>
              <a:ext cx="184785" cy="38100"/>
            </a:xfrm>
            <a:custGeom>
              <a:avLst/>
              <a:gdLst/>
              <a:ahLst/>
              <a:cxnLst/>
              <a:rect l="l" t="t" r="r" b="b"/>
              <a:pathLst>
                <a:path w="184785"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28" name="object 128"/>
            <p:cNvSpPr/>
            <p:nvPr/>
          </p:nvSpPr>
          <p:spPr>
            <a:xfrm>
              <a:off x="6368796"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29" name="object 129"/>
            <p:cNvSpPr/>
            <p:nvPr/>
          </p:nvSpPr>
          <p:spPr>
            <a:xfrm>
              <a:off x="6368796"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30" name="object 130"/>
            <p:cNvSpPr/>
            <p:nvPr/>
          </p:nvSpPr>
          <p:spPr>
            <a:xfrm>
              <a:off x="6368796"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31" name="object 131"/>
            <p:cNvSpPr/>
            <p:nvPr/>
          </p:nvSpPr>
          <p:spPr>
            <a:xfrm>
              <a:off x="6368796"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32" name="object 132"/>
            <p:cNvSpPr/>
            <p:nvPr/>
          </p:nvSpPr>
          <p:spPr>
            <a:xfrm>
              <a:off x="6597395"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33" name="object 133"/>
            <p:cNvSpPr/>
            <p:nvPr/>
          </p:nvSpPr>
          <p:spPr>
            <a:xfrm>
              <a:off x="6597395"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34" name="object 134"/>
            <p:cNvSpPr/>
            <p:nvPr/>
          </p:nvSpPr>
          <p:spPr>
            <a:xfrm>
              <a:off x="6825995"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35" name="object 135"/>
            <p:cNvSpPr/>
            <p:nvPr/>
          </p:nvSpPr>
          <p:spPr>
            <a:xfrm>
              <a:off x="6825995"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36" name="object 136"/>
            <p:cNvSpPr/>
            <p:nvPr/>
          </p:nvSpPr>
          <p:spPr>
            <a:xfrm>
              <a:off x="7054595"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37" name="object 137"/>
            <p:cNvSpPr/>
            <p:nvPr/>
          </p:nvSpPr>
          <p:spPr>
            <a:xfrm>
              <a:off x="7054595"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38" name="object 138"/>
            <p:cNvSpPr/>
            <p:nvPr/>
          </p:nvSpPr>
          <p:spPr>
            <a:xfrm>
              <a:off x="7054595"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39" name="object 139"/>
            <p:cNvSpPr/>
            <p:nvPr/>
          </p:nvSpPr>
          <p:spPr>
            <a:xfrm>
              <a:off x="7054595" y="3863340"/>
              <a:ext cx="673735" cy="381000"/>
            </a:xfrm>
            <a:custGeom>
              <a:avLst/>
              <a:gdLst/>
              <a:ahLst/>
              <a:cxnLst/>
              <a:rect l="l" t="t" r="r" b="b"/>
              <a:pathLst>
                <a:path w="673734" h="381000">
                  <a:moveTo>
                    <a:pt x="0" y="381000"/>
                  </a:moveTo>
                  <a:lnTo>
                    <a:pt x="184403" y="381000"/>
                  </a:lnTo>
                  <a:lnTo>
                    <a:pt x="184403" y="342900"/>
                  </a:lnTo>
                  <a:lnTo>
                    <a:pt x="0" y="342900"/>
                  </a:lnTo>
                  <a:lnTo>
                    <a:pt x="0" y="381000"/>
                  </a:lnTo>
                  <a:close/>
                </a:path>
                <a:path w="673734" h="381000">
                  <a:moveTo>
                    <a:pt x="260603" y="77724"/>
                  </a:moveTo>
                  <a:lnTo>
                    <a:pt x="445007" y="77724"/>
                  </a:lnTo>
                  <a:lnTo>
                    <a:pt x="445007" y="0"/>
                  </a:lnTo>
                  <a:lnTo>
                    <a:pt x="260603" y="0"/>
                  </a:lnTo>
                  <a:lnTo>
                    <a:pt x="260603" y="77724"/>
                  </a:lnTo>
                  <a:close/>
                </a:path>
                <a:path w="673734" h="381000">
                  <a:moveTo>
                    <a:pt x="489203" y="77724"/>
                  </a:moveTo>
                  <a:lnTo>
                    <a:pt x="673607" y="77724"/>
                  </a:lnTo>
                  <a:lnTo>
                    <a:pt x="673607" y="0"/>
                  </a:lnTo>
                  <a:lnTo>
                    <a:pt x="489203" y="0"/>
                  </a:lnTo>
                  <a:lnTo>
                    <a:pt x="489203" y="77724"/>
                  </a:lnTo>
                  <a:close/>
                </a:path>
              </a:pathLst>
            </a:custGeom>
            <a:ln w="9525">
              <a:solidFill>
                <a:srgbClr val="000000"/>
              </a:solidFill>
            </a:ln>
          </p:spPr>
          <p:txBody>
            <a:bodyPr wrap="square" lIns="0" tIns="0" rIns="0" bIns="0" rtlCol="0"/>
            <a:lstStyle/>
            <a:p>
              <a:endParaRPr/>
            </a:p>
          </p:txBody>
        </p:sp>
        <p:sp>
          <p:nvSpPr>
            <p:cNvPr id="140" name="object 140"/>
            <p:cNvSpPr/>
            <p:nvPr/>
          </p:nvSpPr>
          <p:spPr>
            <a:xfrm>
              <a:off x="7543800"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41" name="object 141"/>
            <p:cNvSpPr/>
            <p:nvPr/>
          </p:nvSpPr>
          <p:spPr>
            <a:xfrm>
              <a:off x="7543800"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42" name="object 142"/>
            <p:cNvSpPr/>
            <p:nvPr/>
          </p:nvSpPr>
          <p:spPr>
            <a:xfrm>
              <a:off x="7543800"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43" name="object 143"/>
            <p:cNvSpPr/>
            <p:nvPr/>
          </p:nvSpPr>
          <p:spPr>
            <a:xfrm>
              <a:off x="7543800"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44" name="object 144"/>
            <p:cNvSpPr/>
            <p:nvPr/>
          </p:nvSpPr>
          <p:spPr>
            <a:xfrm>
              <a:off x="7315200"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45" name="object 145"/>
            <p:cNvSpPr/>
            <p:nvPr/>
          </p:nvSpPr>
          <p:spPr>
            <a:xfrm>
              <a:off x="381000" y="3863340"/>
              <a:ext cx="8490585" cy="190500"/>
            </a:xfrm>
            <a:custGeom>
              <a:avLst/>
              <a:gdLst/>
              <a:ahLst/>
              <a:cxnLst/>
              <a:rect l="l" t="t" r="r" b="b"/>
              <a:pathLst>
                <a:path w="8490585" h="190500">
                  <a:moveTo>
                    <a:pt x="6934200" y="190500"/>
                  </a:moveTo>
                  <a:lnTo>
                    <a:pt x="7118604" y="190500"/>
                  </a:lnTo>
                  <a:lnTo>
                    <a:pt x="7118604" y="152400"/>
                  </a:lnTo>
                  <a:lnTo>
                    <a:pt x="6934200" y="152400"/>
                  </a:lnTo>
                  <a:lnTo>
                    <a:pt x="6934200" y="190500"/>
                  </a:lnTo>
                  <a:close/>
                </a:path>
                <a:path w="8490585" h="190500">
                  <a:moveTo>
                    <a:pt x="7391400" y="77724"/>
                  </a:moveTo>
                  <a:lnTo>
                    <a:pt x="7575804" y="77724"/>
                  </a:lnTo>
                  <a:lnTo>
                    <a:pt x="7575804" y="0"/>
                  </a:lnTo>
                  <a:lnTo>
                    <a:pt x="7391400" y="0"/>
                  </a:lnTo>
                  <a:lnTo>
                    <a:pt x="7391400" y="77724"/>
                  </a:lnTo>
                  <a:close/>
                </a:path>
                <a:path w="8490585" h="190500">
                  <a:moveTo>
                    <a:pt x="7620000" y="77724"/>
                  </a:moveTo>
                  <a:lnTo>
                    <a:pt x="7804404" y="77724"/>
                  </a:lnTo>
                  <a:lnTo>
                    <a:pt x="7804404" y="0"/>
                  </a:lnTo>
                  <a:lnTo>
                    <a:pt x="7620000" y="0"/>
                  </a:lnTo>
                  <a:lnTo>
                    <a:pt x="7620000" y="77724"/>
                  </a:lnTo>
                  <a:close/>
                </a:path>
                <a:path w="8490585" h="190500">
                  <a:moveTo>
                    <a:pt x="7848600" y="77724"/>
                  </a:moveTo>
                  <a:lnTo>
                    <a:pt x="8033004" y="77724"/>
                  </a:lnTo>
                  <a:lnTo>
                    <a:pt x="8033004" y="0"/>
                  </a:lnTo>
                  <a:lnTo>
                    <a:pt x="7848600" y="0"/>
                  </a:lnTo>
                  <a:lnTo>
                    <a:pt x="7848600" y="77724"/>
                  </a:lnTo>
                  <a:close/>
                </a:path>
                <a:path w="8490585" h="190500">
                  <a:moveTo>
                    <a:pt x="8077200" y="77724"/>
                  </a:moveTo>
                  <a:lnTo>
                    <a:pt x="8261604" y="77724"/>
                  </a:lnTo>
                  <a:lnTo>
                    <a:pt x="8261604" y="0"/>
                  </a:lnTo>
                  <a:lnTo>
                    <a:pt x="8077200" y="0"/>
                  </a:lnTo>
                  <a:lnTo>
                    <a:pt x="8077200" y="77724"/>
                  </a:lnTo>
                  <a:close/>
                </a:path>
                <a:path w="8490585" h="190500">
                  <a:moveTo>
                    <a:pt x="8305800" y="77724"/>
                  </a:moveTo>
                  <a:lnTo>
                    <a:pt x="8490204" y="77724"/>
                  </a:lnTo>
                  <a:lnTo>
                    <a:pt x="8490204" y="0"/>
                  </a:lnTo>
                  <a:lnTo>
                    <a:pt x="8305800" y="0"/>
                  </a:lnTo>
                  <a:lnTo>
                    <a:pt x="8305800" y="77724"/>
                  </a:lnTo>
                  <a:close/>
                </a:path>
                <a:path w="8490585" h="190500">
                  <a:moveTo>
                    <a:pt x="0" y="77724"/>
                  </a:moveTo>
                  <a:lnTo>
                    <a:pt x="185928" y="77724"/>
                  </a:lnTo>
                  <a:lnTo>
                    <a:pt x="185928" y="0"/>
                  </a:lnTo>
                  <a:lnTo>
                    <a:pt x="0" y="0"/>
                  </a:lnTo>
                  <a:lnTo>
                    <a:pt x="0" y="77724"/>
                  </a:lnTo>
                  <a:close/>
                </a:path>
              </a:pathLst>
            </a:custGeom>
            <a:ln w="9525">
              <a:solidFill>
                <a:srgbClr val="000000"/>
              </a:solidFill>
            </a:ln>
          </p:spPr>
          <p:txBody>
            <a:bodyPr wrap="square" lIns="0" tIns="0" rIns="0" bIns="0" rtlCol="0"/>
            <a:lstStyle/>
            <a:p>
              <a:endParaRPr/>
            </a:p>
          </p:txBody>
        </p:sp>
        <p:sp>
          <p:nvSpPr>
            <p:cNvPr id="146" name="object 146"/>
            <p:cNvSpPr/>
            <p:nvPr/>
          </p:nvSpPr>
          <p:spPr>
            <a:xfrm>
              <a:off x="152400" y="4015740"/>
              <a:ext cx="186055" cy="38100"/>
            </a:xfrm>
            <a:custGeom>
              <a:avLst/>
              <a:gdLst/>
              <a:ahLst/>
              <a:cxnLst/>
              <a:rect l="l" t="t" r="r" b="b"/>
              <a:pathLst>
                <a:path w="186054"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147" name="object 147"/>
            <p:cNvSpPr/>
            <p:nvPr/>
          </p:nvSpPr>
          <p:spPr>
            <a:xfrm>
              <a:off x="152400" y="4015740"/>
              <a:ext cx="186055" cy="38100"/>
            </a:xfrm>
            <a:custGeom>
              <a:avLst/>
              <a:gdLst/>
              <a:ahLst/>
              <a:cxnLst/>
              <a:rect l="l" t="t" r="r" b="b"/>
              <a:pathLst>
                <a:path w="186054"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148" name="object 148"/>
            <p:cNvSpPr/>
            <p:nvPr/>
          </p:nvSpPr>
          <p:spPr>
            <a:xfrm>
              <a:off x="152400" y="4206240"/>
              <a:ext cx="186055" cy="38100"/>
            </a:xfrm>
            <a:custGeom>
              <a:avLst/>
              <a:gdLst/>
              <a:ahLst/>
              <a:cxnLst/>
              <a:rect l="l" t="t" r="r" b="b"/>
              <a:pathLst>
                <a:path w="186054" h="38100">
                  <a:moveTo>
                    <a:pt x="185928" y="0"/>
                  </a:moveTo>
                  <a:lnTo>
                    <a:pt x="0" y="0"/>
                  </a:lnTo>
                  <a:lnTo>
                    <a:pt x="0" y="38100"/>
                  </a:lnTo>
                  <a:lnTo>
                    <a:pt x="185928" y="38100"/>
                  </a:lnTo>
                  <a:lnTo>
                    <a:pt x="185928" y="0"/>
                  </a:lnTo>
                  <a:close/>
                </a:path>
              </a:pathLst>
            </a:custGeom>
            <a:solidFill>
              <a:srgbClr val="FFFFFF"/>
            </a:solidFill>
          </p:spPr>
          <p:txBody>
            <a:bodyPr wrap="square" lIns="0" tIns="0" rIns="0" bIns="0" rtlCol="0"/>
            <a:lstStyle/>
            <a:p>
              <a:endParaRPr/>
            </a:p>
          </p:txBody>
        </p:sp>
        <p:sp>
          <p:nvSpPr>
            <p:cNvPr id="149" name="object 149"/>
            <p:cNvSpPr/>
            <p:nvPr/>
          </p:nvSpPr>
          <p:spPr>
            <a:xfrm>
              <a:off x="152400" y="4206240"/>
              <a:ext cx="186055" cy="38100"/>
            </a:xfrm>
            <a:custGeom>
              <a:avLst/>
              <a:gdLst/>
              <a:ahLst/>
              <a:cxnLst/>
              <a:rect l="l" t="t" r="r" b="b"/>
              <a:pathLst>
                <a:path w="186054" h="38100">
                  <a:moveTo>
                    <a:pt x="0" y="38100"/>
                  </a:moveTo>
                  <a:lnTo>
                    <a:pt x="185928" y="38100"/>
                  </a:lnTo>
                  <a:lnTo>
                    <a:pt x="185928" y="0"/>
                  </a:lnTo>
                  <a:lnTo>
                    <a:pt x="0" y="0"/>
                  </a:lnTo>
                  <a:lnTo>
                    <a:pt x="0" y="38100"/>
                  </a:lnTo>
                  <a:close/>
                </a:path>
              </a:pathLst>
            </a:custGeom>
            <a:ln w="9525">
              <a:solidFill>
                <a:srgbClr val="000000"/>
              </a:solidFill>
            </a:ln>
          </p:spPr>
          <p:txBody>
            <a:bodyPr wrap="square" lIns="0" tIns="0" rIns="0" bIns="0" rtlCol="0"/>
            <a:lstStyle/>
            <a:p>
              <a:endParaRPr/>
            </a:p>
          </p:txBody>
        </p:sp>
        <p:sp>
          <p:nvSpPr>
            <p:cNvPr id="150" name="object 150"/>
            <p:cNvSpPr/>
            <p:nvPr/>
          </p:nvSpPr>
          <p:spPr>
            <a:xfrm>
              <a:off x="7772400"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51" name="object 151"/>
            <p:cNvSpPr/>
            <p:nvPr/>
          </p:nvSpPr>
          <p:spPr>
            <a:xfrm>
              <a:off x="7772400"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52" name="object 152"/>
            <p:cNvSpPr/>
            <p:nvPr/>
          </p:nvSpPr>
          <p:spPr>
            <a:xfrm>
              <a:off x="8001000"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53" name="object 153"/>
            <p:cNvSpPr/>
            <p:nvPr/>
          </p:nvSpPr>
          <p:spPr>
            <a:xfrm>
              <a:off x="8001000"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54" name="object 154"/>
            <p:cNvSpPr/>
            <p:nvPr/>
          </p:nvSpPr>
          <p:spPr>
            <a:xfrm>
              <a:off x="8686800"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55" name="object 155"/>
            <p:cNvSpPr/>
            <p:nvPr/>
          </p:nvSpPr>
          <p:spPr>
            <a:xfrm>
              <a:off x="8686800"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56" name="object 156"/>
            <p:cNvSpPr/>
            <p:nvPr/>
          </p:nvSpPr>
          <p:spPr>
            <a:xfrm>
              <a:off x="8426195" y="40157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57" name="object 157"/>
            <p:cNvSpPr/>
            <p:nvPr/>
          </p:nvSpPr>
          <p:spPr>
            <a:xfrm>
              <a:off x="8426195" y="40157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58" name="object 158"/>
            <p:cNvSpPr/>
            <p:nvPr/>
          </p:nvSpPr>
          <p:spPr>
            <a:xfrm>
              <a:off x="7772400"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59" name="object 159"/>
            <p:cNvSpPr/>
            <p:nvPr/>
          </p:nvSpPr>
          <p:spPr>
            <a:xfrm>
              <a:off x="7772400"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60" name="object 160"/>
            <p:cNvSpPr/>
            <p:nvPr/>
          </p:nvSpPr>
          <p:spPr>
            <a:xfrm>
              <a:off x="8001000"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61" name="object 161"/>
            <p:cNvSpPr/>
            <p:nvPr/>
          </p:nvSpPr>
          <p:spPr>
            <a:xfrm>
              <a:off x="8001000"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62" name="object 162"/>
            <p:cNvSpPr/>
            <p:nvPr/>
          </p:nvSpPr>
          <p:spPr>
            <a:xfrm>
              <a:off x="8229600"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63" name="object 163"/>
            <p:cNvSpPr/>
            <p:nvPr/>
          </p:nvSpPr>
          <p:spPr>
            <a:xfrm>
              <a:off x="8229600"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64" name="object 164"/>
            <p:cNvSpPr/>
            <p:nvPr/>
          </p:nvSpPr>
          <p:spPr>
            <a:xfrm>
              <a:off x="8686800" y="4206240"/>
              <a:ext cx="184785" cy="38100"/>
            </a:xfrm>
            <a:custGeom>
              <a:avLst/>
              <a:gdLst/>
              <a:ahLst/>
              <a:cxnLst/>
              <a:rect l="l" t="t" r="r" b="b"/>
              <a:pathLst>
                <a:path w="184784" h="38100">
                  <a:moveTo>
                    <a:pt x="184403" y="0"/>
                  </a:moveTo>
                  <a:lnTo>
                    <a:pt x="0" y="0"/>
                  </a:lnTo>
                  <a:lnTo>
                    <a:pt x="0" y="38100"/>
                  </a:lnTo>
                  <a:lnTo>
                    <a:pt x="184403" y="38100"/>
                  </a:lnTo>
                  <a:lnTo>
                    <a:pt x="184403" y="0"/>
                  </a:lnTo>
                  <a:close/>
                </a:path>
              </a:pathLst>
            </a:custGeom>
            <a:solidFill>
              <a:srgbClr val="FFFFFF"/>
            </a:solidFill>
          </p:spPr>
          <p:txBody>
            <a:bodyPr wrap="square" lIns="0" tIns="0" rIns="0" bIns="0" rtlCol="0"/>
            <a:lstStyle/>
            <a:p>
              <a:endParaRPr/>
            </a:p>
          </p:txBody>
        </p:sp>
        <p:sp>
          <p:nvSpPr>
            <p:cNvPr id="165" name="object 165"/>
            <p:cNvSpPr/>
            <p:nvPr/>
          </p:nvSpPr>
          <p:spPr>
            <a:xfrm>
              <a:off x="8686800" y="4206240"/>
              <a:ext cx="184785" cy="38100"/>
            </a:xfrm>
            <a:custGeom>
              <a:avLst/>
              <a:gdLst/>
              <a:ahLst/>
              <a:cxnLst/>
              <a:rect l="l" t="t" r="r" b="b"/>
              <a:pathLst>
                <a:path w="184784" h="38100">
                  <a:moveTo>
                    <a:pt x="0" y="38100"/>
                  </a:moveTo>
                  <a:lnTo>
                    <a:pt x="184403" y="38100"/>
                  </a:lnTo>
                  <a:lnTo>
                    <a:pt x="184403" y="0"/>
                  </a:lnTo>
                  <a:lnTo>
                    <a:pt x="0" y="0"/>
                  </a:lnTo>
                  <a:lnTo>
                    <a:pt x="0" y="38100"/>
                  </a:lnTo>
                  <a:close/>
                </a:path>
              </a:pathLst>
            </a:custGeom>
            <a:ln w="9525">
              <a:solidFill>
                <a:srgbClr val="000000"/>
              </a:solidFill>
            </a:ln>
          </p:spPr>
          <p:txBody>
            <a:bodyPr wrap="square" lIns="0" tIns="0" rIns="0" bIns="0" rtlCol="0"/>
            <a:lstStyle/>
            <a:p>
              <a:endParaRPr/>
            </a:p>
          </p:txBody>
        </p:sp>
        <p:sp>
          <p:nvSpPr>
            <p:cNvPr id="166" name="object 166"/>
            <p:cNvSpPr/>
            <p:nvPr/>
          </p:nvSpPr>
          <p:spPr>
            <a:xfrm>
              <a:off x="8839200" y="4091940"/>
              <a:ext cx="304800" cy="304800"/>
            </a:xfrm>
            <a:custGeom>
              <a:avLst/>
              <a:gdLst/>
              <a:ahLst/>
              <a:cxnLst/>
              <a:rect l="l" t="t" r="r" b="b"/>
              <a:pathLst>
                <a:path w="304800" h="304800">
                  <a:moveTo>
                    <a:pt x="76200" y="0"/>
                  </a:moveTo>
                  <a:lnTo>
                    <a:pt x="0" y="152400"/>
                  </a:lnTo>
                  <a:lnTo>
                    <a:pt x="76200" y="304800"/>
                  </a:lnTo>
                  <a:lnTo>
                    <a:pt x="76200" y="228600"/>
                  </a:lnTo>
                  <a:lnTo>
                    <a:pt x="304800" y="228600"/>
                  </a:lnTo>
                  <a:lnTo>
                    <a:pt x="304800" y="76200"/>
                  </a:lnTo>
                  <a:lnTo>
                    <a:pt x="76200" y="76200"/>
                  </a:lnTo>
                  <a:lnTo>
                    <a:pt x="76200" y="0"/>
                  </a:lnTo>
                  <a:close/>
                </a:path>
              </a:pathLst>
            </a:custGeom>
            <a:solidFill>
              <a:srgbClr val="990099"/>
            </a:solidFill>
          </p:spPr>
          <p:txBody>
            <a:bodyPr wrap="square" lIns="0" tIns="0" rIns="0" bIns="0" rtlCol="0"/>
            <a:lstStyle/>
            <a:p>
              <a:endParaRPr/>
            </a:p>
          </p:txBody>
        </p:sp>
        <p:sp>
          <p:nvSpPr>
            <p:cNvPr id="167" name="object 167"/>
            <p:cNvSpPr/>
            <p:nvPr/>
          </p:nvSpPr>
          <p:spPr>
            <a:xfrm>
              <a:off x="8839200" y="4091940"/>
              <a:ext cx="304800" cy="304800"/>
            </a:xfrm>
            <a:custGeom>
              <a:avLst/>
              <a:gdLst/>
              <a:ahLst/>
              <a:cxnLst/>
              <a:rect l="l" t="t" r="r" b="b"/>
              <a:pathLst>
                <a:path w="304800" h="304800">
                  <a:moveTo>
                    <a:pt x="0" y="152400"/>
                  </a:moveTo>
                  <a:lnTo>
                    <a:pt x="76200" y="0"/>
                  </a:lnTo>
                  <a:lnTo>
                    <a:pt x="76200" y="76200"/>
                  </a:lnTo>
                  <a:lnTo>
                    <a:pt x="304800" y="76200"/>
                  </a:lnTo>
                  <a:lnTo>
                    <a:pt x="304800" y="228600"/>
                  </a:lnTo>
                  <a:lnTo>
                    <a:pt x="76200" y="228600"/>
                  </a:lnTo>
                  <a:lnTo>
                    <a:pt x="76200" y="304800"/>
                  </a:lnTo>
                  <a:lnTo>
                    <a:pt x="0" y="152400"/>
                  </a:lnTo>
                  <a:close/>
                </a:path>
              </a:pathLst>
            </a:custGeom>
            <a:ln w="9525">
              <a:solidFill>
                <a:srgbClr val="000000"/>
              </a:solidFill>
            </a:ln>
          </p:spPr>
          <p:txBody>
            <a:bodyPr wrap="square" lIns="0" tIns="0" rIns="0" bIns="0" rtlCol="0"/>
            <a:lstStyle/>
            <a:p>
              <a:endParaRPr/>
            </a:p>
          </p:txBody>
        </p:sp>
      </p:grpSp>
      <p:sp>
        <p:nvSpPr>
          <p:cNvPr id="168" name="object 168"/>
          <p:cNvSpPr txBox="1">
            <a:spLocks noGrp="1"/>
          </p:cNvSpPr>
          <p:nvPr>
            <p:ph type="title"/>
          </p:nvPr>
        </p:nvSpPr>
        <p:spPr>
          <a:xfrm>
            <a:off x="838199" y="328649"/>
            <a:ext cx="7525511" cy="412934"/>
          </a:xfrm>
          <a:prstGeom prst="rect">
            <a:avLst/>
          </a:prstGeom>
        </p:spPr>
        <p:txBody>
          <a:bodyPr vert="horz" wrap="square" lIns="0" tIns="12700" rIns="0" bIns="0" rtlCol="0">
            <a:spAutoFit/>
          </a:bodyPr>
          <a:lstStyle/>
          <a:p>
            <a:pPr algn="l">
              <a:lnSpc>
                <a:spcPct val="100000"/>
              </a:lnSpc>
              <a:spcBef>
                <a:spcPts val="100"/>
              </a:spcBef>
            </a:pPr>
            <a:r>
              <a:rPr sz="2600" spc="-5" dirty="0">
                <a:solidFill>
                  <a:srgbClr val="C00000"/>
                </a:solidFill>
                <a:latin typeface="+mn-lt"/>
                <a:cs typeface="Arial"/>
              </a:rPr>
              <a:t>Βελτίωση</a:t>
            </a:r>
            <a:r>
              <a:rPr sz="2600" spc="-30" dirty="0">
                <a:solidFill>
                  <a:srgbClr val="C00000"/>
                </a:solidFill>
                <a:latin typeface="+mn-lt"/>
                <a:cs typeface="Arial"/>
              </a:rPr>
              <a:t> </a:t>
            </a:r>
            <a:r>
              <a:rPr sz="2600" spc="-10" dirty="0">
                <a:solidFill>
                  <a:srgbClr val="C00000"/>
                </a:solidFill>
                <a:latin typeface="+mn-lt"/>
                <a:cs typeface="Arial"/>
              </a:rPr>
              <a:t>υποβοηθούμενη</a:t>
            </a:r>
            <a:r>
              <a:rPr sz="2600" spc="-5" dirty="0">
                <a:solidFill>
                  <a:srgbClr val="C00000"/>
                </a:solidFill>
                <a:latin typeface="+mn-lt"/>
                <a:cs typeface="Arial"/>
              </a:rPr>
              <a:t> </a:t>
            </a:r>
            <a:r>
              <a:rPr sz="2600" dirty="0">
                <a:solidFill>
                  <a:srgbClr val="C00000"/>
                </a:solidFill>
                <a:latin typeface="+mn-lt"/>
                <a:cs typeface="Arial"/>
              </a:rPr>
              <a:t>από</a:t>
            </a:r>
            <a:r>
              <a:rPr sz="2600" spc="-35" dirty="0">
                <a:solidFill>
                  <a:srgbClr val="C00000"/>
                </a:solidFill>
                <a:latin typeface="+mn-lt"/>
                <a:cs typeface="Arial"/>
              </a:rPr>
              <a:t> </a:t>
            </a:r>
            <a:r>
              <a:rPr sz="2600" spc="-25" dirty="0" err="1">
                <a:solidFill>
                  <a:srgbClr val="C00000"/>
                </a:solidFill>
                <a:latin typeface="+mn-lt"/>
                <a:cs typeface="Arial"/>
              </a:rPr>
              <a:t>τους</a:t>
            </a:r>
            <a:r>
              <a:rPr sz="2600" dirty="0">
                <a:solidFill>
                  <a:srgbClr val="C00000"/>
                </a:solidFill>
                <a:latin typeface="+mn-lt"/>
                <a:cs typeface="Arial"/>
              </a:rPr>
              <a:t> </a:t>
            </a:r>
            <a:r>
              <a:rPr sz="2600" spc="-10" dirty="0" err="1">
                <a:solidFill>
                  <a:srgbClr val="C00000"/>
                </a:solidFill>
                <a:latin typeface="+mn-lt"/>
                <a:cs typeface="Arial"/>
              </a:rPr>
              <a:t>μορι</a:t>
            </a:r>
            <a:r>
              <a:rPr sz="2600" spc="-10" dirty="0">
                <a:solidFill>
                  <a:srgbClr val="C00000"/>
                </a:solidFill>
                <a:latin typeface="+mn-lt"/>
                <a:cs typeface="Arial"/>
              </a:rPr>
              <a:t>α</a:t>
            </a:r>
            <a:r>
              <a:rPr sz="2600" spc="-10" dirty="0" err="1">
                <a:solidFill>
                  <a:srgbClr val="C00000"/>
                </a:solidFill>
                <a:latin typeface="+mn-lt"/>
                <a:cs typeface="Arial"/>
              </a:rPr>
              <a:t>κούς</a:t>
            </a:r>
            <a:r>
              <a:rPr lang="el-GR" sz="2600" dirty="0">
                <a:solidFill>
                  <a:srgbClr val="C00000"/>
                </a:solidFill>
                <a:latin typeface="+mn-lt"/>
                <a:cs typeface="Arial"/>
              </a:rPr>
              <a:t> </a:t>
            </a:r>
            <a:r>
              <a:rPr sz="2600" spc="-5" dirty="0" err="1">
                <a:solidFill>
                  <a:srgbClr val="C00000"/>
                </a:solidFill>
                <a:latin typeface="+mn-lt"/>
                <a:cs typeface="Arial"/>
              </a:rPr>
              <a:t>δείκτες</a:t>
            </a:r>
            <a:endParaRPr sz="2600" dirty="0">
              <a:solidFill>
                <a:srgbClr val="C00000"/>
              </a:solidFill>
              <a:latin typeface="+mn-lt"/>
              <a:cs typeface="Arial"/>
            </a:endParaRPr>
          </a:p>
        </p:txBody>
      </p:sp>
      <p:cxnSp>
        <p:nvCxnSpPr>
          <p:cNvPr id="171" name="Ευθύγραμμο βέλος σύνδεσης 170">
            <a:extLst>
              <a:ext uri="{FF2B5EF4-FFF2-40B4-BE49-F238E27FC236}">
                <a16:creationId xmlns:a16="http://schemas.microsoft.com/office/drawing/2014/main" id="{ADCA8095-22B0-3745-01FB-FAE4219B6EEA}"/>
              </a:ext>
            </a:extLst>
          </p:cNvPr>
          <p:cNvCxnSpPr>
            <a:cxnSpLocks/>
          </p:cNvCxnSpPr>
          <p:nvPr/>
        </p:nvCxnSpPr>
        <p:spPr>
          <a:xfrm>
            <a:off x="1772359" y="1767839"/>
            <a:ext cx="70871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Ευθύγραμμο βέλος σύνδεσης 174">
            <a:extLst>
              <a:ext uri="{FF2B5EF4-FFF2-40B4-BE49-F238E27FC236}">
                <a16:creationId xmlns:a16="http://schemas.microsoft.com/office/drawing/2014/main" id="{7EBAB572-77D6-FD48-36B5-080388033B70}"/>
              </a:ext>
            </a:extLst>
          </p:cNvPr>
          <p:cNvCxnSpPr>
            <a:cxnSpLocks/>
          </p:cNvCxnSpPr>
          <p:nvPr/>
        </p:nvCxnSpPr>
        <p:spPr>
          <a:xfrm flipH="1" flipV="1">
            <a:off x="4458461" y="1901517"/>
            <a:ext cx="838200" cy="3483"/>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55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771" y="811550"/>
            <a:ext cx="2954766" cy="5583126"/>
          </a:xfrm>
        </p:spPr>
        <p:txBody>
          <a:bodyPr>
            <a:normAutofit/>
          </a:bodyPr>
          <a:lstStyle/>
          <a:p>
            <a:pPr>
              <a:lnSpc>
                <a:spcPct val="90000"/>
              </a:lnSpc>
            </a:pPr>
            <a:r>
              <a:rPr lang="el-GR" sz="4200" dirty="0">
                <a:solidFill>
                  <a:srgbClr val="C00000"/>
                </a:solidFill>
              </a:rPr>
              <a:t>Εξέλιξη μεθόδων στη Βελτίωση Φυτών </a:t>
            </a:r>
            <a:endParaRPr lang="en-GB" sz="4200" dirty="0">
              <a:solidFill>
                <a:srgbClr val="C00000"/>
              </a:solidFill>
            </a:endParaRPr>
          </a:p>
        </p:txBody>
      </p:sp>
      <p:graphicFrame>
        <p:nvGraphicFramePr>
          <p:cNvPr id="5" name="Content Placeholder 2">
            <a:extLst>
              <a:ext uri="{FF2B5EF4-FFF2-40B4-BE49-F238E27FC236}">
                <a16:creationId xmlns:a16="http://schemas.microsoft.com/office/drawing/2014/main" id="{C52F8B07-5FC9-6B3E-D619-B88B29F373CB}"/>
              </a:ext>
            </a:extLst>
          </p:cNvPr>
          <p:cNvGraphicFramePr>
            <a:graphicFrameLocks noGrp="1"/>
          </p:cNvGraphicFramePr>
          <p:nvPr>
            <p:ph idx="1"/>
            <p:extLst>
              <p:ext uri="{D42A27DB-BD31-4B8C-83A1-F6EECF244321}">
                <p14:modId xmlns:p14="http://schemas.microsoft.com/office/powerpoint/2010/main" val="3448991333"/>
              </p:ext>
            </p:extLst>
          </p:nvPr>
        </p:nvGraphicFramePr>
        <p:xfrm>
          <a:off x="4003045" y="805329"/>
          <a:ext cx="4683949"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044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a:extLst>
              <a:ext uri="{FF2B5EF4-FFF2-40B4-BE49-F238E27FC236}">
                <a16:creationId xmlns:a16="http://schemas.microsoft.com/office/drawing/2014/main" id="{D1B2131F-AAD8-AEA7-E870-F198A40A9221}"/>
              </a:ext>
            </a:extLst>
          </p:cNvPr>
          <p:cNvSpPr>
            <a:spLocks noGrp="1"/>
          </p:cNvSpPr>
          <p:nvPr>
            <p:ph idx="1"/>
          </p:nvPr>
        </p:nvSpPr>
        <p:spPr>
          <a:xfrm>
            <a:off x="678426" y="1434179"/>
            <a:ext cx="8008374" cy="2493052"/>
          </a:xfrm>
          <a:solidFill>
            <a:schemeClr val="accent3">
              <a:lumMod val="20000"/>
              <a:lumOff val="80000"/>
              <a:alpha val="85000"/>
            </a:schemeClr>
          </a:solidFill>
        </p:spPr>
        <p:txBody>
          <a:bodyPr>
            <a:noAutofit/>
          </a:bodyPr>
          <a:lstStyle/>
          <a:p>
            <a:pPr algn="just">
              <a:buFont typeface="Wingdings" pitchFamily="2" charset="2"/>
              <a:buChar char="ü"/>
            </a:pPr>
            <a:r>
              <a:rPr lang="el-GR" sz="2200" dirty="0">
                <a:solidFill>
                  <a:srgbClr val="7030A0"/>
                </a:solidFill>
              </a:rPr>
              <a:t>Μέθοδος στην οποία η επιλογή βασίζεται σε μοριακούς δείκτες</a:t>
            </a:r>
          </a:p>
          <a:p>
            <a:pPr algn="just">
              <a:buFont typeface="Wingdings" pitchFamily="2" charset="2"/>
              <a:buChar char="ü"/>
            </a:pPr>
            <a:endParaRPr lang="el-GR" sz="2200" dirty="0">
              <a:solidFill>
                <a:srgbClr val="7030A0"/>
              </a:solidFill>
            </a:endParaRPr>
          </a:p>
          <a:p>
            <a:pPr algn="just">
              <a:buFont typeface="Wingdings" pitchFamily="2" charset="2"/>
              <a:buChar char="ü"/>
            </a:pPr>
            <a:r>
              <a:rPr lang="el-GR" sz="2200" dirty="0">
                <a:solidFill>
                  <a:srgbClr val="C00000"/>
                </a:solidFill>
              </a:rPr>
              <a:t>Η επιλογή με βάση το γονότυπο και όχι το φαινότυπο</a:t>
            </a:r>
            <a:r>
              <a:rPr lang="en-US" sz="2200" dirty="0">
                <a:solidFill>
                  <a:srgbClr val="C00000"/>
                </a:solidFill>
              </a:rPr>
              <a:t> -</a:t>
            </a:r>
            <a:r>
              <a:rPr lang="el-GR" sz="2200" dirty="0">
                <a:solidFill>
                  <a:srgbClr val="C00000"/>
                </a:solidFill>
              </a:rPr>
              <a:t> ταχύτερη και αποδοτικότερη επιλογή.</a:t>
            </a:r>
            <a:endParaRPr lang="en-US" altLang="en-GR" sz="2200" dirty="0">
              <a:solidFill>
                <a:srgbClr val="C00000"/>
              </a:solidFill>
            </a:endParaRPr>
          </a:p>
          <a:p>
            <a:pPr algn="just">
              <a:buFont typeface="Wingdings" pitchFamily="2" charset="2"/>
              <a:buChar char="ü"/>
            </a:pPr>
            <a:endParaRPr lang="el-GR" altLang="en-GR" sz="2200" dirty="0">
              <a:solidFill>
                <a:srgbClr val="002060"/>
              </a:solidFill>
            </a:endParaRPr>
          </a:p>
          <a:p>
            <a:pPr algn="just">
              <a:buFont typeface="Wingdings" pitchFamily="2" charset="2"/>
              <a:buChar char="ü"/>
            </a:pPr>
            <a:r>
              <a:rPr lang="el-GR" altLang="en-GR" sz="2200" dirty="0">
                <a:solidFill>
                  <a:srgbClr val="002060"/>
                </a:solidFill>
              </a:rPr>
              <a:t>Μειώνουμε την ανάγκη για εκτεταμένη </a:t>
            </a:r>
            <a:r>
              <a:rPr lang="el-GR" altLang="en-GR" sz="2200" dirty="0" err="1">
                <a:solidFill>
                  <a:srgbClr val="002060"/>
                </a:solidFill>
              </a:rPr>
              <a:t>φαινοτυπική</a:t>
            </a:r>
            <a:r>
              <a:rPr lang="el-GR" altLang="en-GR" sz="2200" dirty="0">
                <a:solidFill>
                  <a:srgbClr val="002060"/>
                </a:solidFill>
              </a:rPr>
              <a:t> αξιολόγηση.</a:t>
            </a:r>
            <a:endParaRPr lang="en-US" altLang="en-GR" sz="2200" b="1" dirty="0">
              <a:solidFill>
                <a:srgbClr val="002060"/>
              </a:solidFill>
            </a:endParaRPr>
          </a:p>
        </p:txBody>
      </p:sp>
      <p:sp>
        <p:nvSpPr>
          <p:cNvPr id="5" name="Title 1">
            <a:extLst>
              <a:ext uri="{FF2B5EF4-FFF2-40B4-BE49-F238E27FC236}">
                <a16:creationId xmlns:a16="http://schemas.microsoft.com/office/drawing/2014/main" id="{CC008BE0-375B-537B-5708-13B7DCE2AC45}"/>
              </a:ext>
            </a:extLst>
          </p:cNvPr>
          <p:cNvSpPr>
            <a:spLocks noGrp="1"/>
          </p:cNvSpPr>
          <p:nvPr>
            <p:ph type="title"/>
          </p:nvPr>
        </p:nvSpPr>
        <p:spPr>
          <a:xfrm>
            <a:off x="457200" y="274638"/>
            <a:ext cx="8229600" cy="1143000"/>
          </a:xfrm>
        </p:spPr>
        <p:txBody>
          <a:bodyPr>
            <a:normAutofit/>
          </a:bodyPr>
          <a:lstStyle/>
          <a:p>
            <a:r>
              <a:rPr lang="en-GB" sz="3200" b="1" dirty="0">
                <a:solidFill>
                  <a:srgbClr val="C00000"/>
                </a:solidFill>
              </a:rPr>
              <a:t>Marker-Assisted Selection (MAS)</a:t>
            </a:r>
            <a:endParaRPr lang="en-GR" sz="3200" dirty="0">
              <a:solidFill>
                <a:srgbClr val="C00000"/>
              </a:solidFill>
            </a:endParaRPr>
          </a:p>
        </p:txBody>
      </p:sp>
      <p:sp>
        <p:nvSpPr>
          <p:cNvPr id="7" name="TextBox 6">
            <a:extLst>
              <a:ext uri="{FF2B5EF4-FFF2-40B4-BE49-F238E27FC236}">
                <a16:creationId xmlns:a16="http://schemas.microsoft.com/office/drawing/2014/main" id="{2991F21E-205D-4EA5-0312-0C0FECD0F454}"/>
              </a:ext>
            </a:extLst>
          </p:cNvPr>
          <p:cNvSpPr txBox="1"/>
          <p:nvPr/>
        </p:nvSpPr>
        <p:spPr>
          <a:xfrm>
            <a:off x="737420" y="4531269"/>
            <a:ext cx="8008374" cy="769441"/>
          </a:xfrm>
          <a:prstGeom prst="rect">
            <a:avLst/>
          </a:prstGeom>
          <a:noFill/>
        </p:spPr>
        <p:txBody>
          <a:bodyPr wrap="square">
            <a:spAutoFit/>
          </a:bodyPr>
          <a:lstStyle/>
          <a:p>
            <a:pPr algn="just">
              <a:buNone/>
            </a:pPr>
            <a:r>
              <a:rPr lang="en" sz="2200" b="1" dirty="0">
                <a:solidFill>
                  <a:srgbClr val="C00000"/>
                </a:solidFill>
              </a:rPr>
              <a:t>Genomic Selection: </a:t>
            </a:r>
            <a:r>
              <a:rPr lang="el-GR" sz="2200" dirty="0">
                <a:solidFill>
                  <a:schemeClr val="accent4">
                    <a:lumMod val="75000"/>
                  </a:schemeClr>
                </a:solidFill>
              </a:rPr>
              <a:t>Επέκταση </a:t>
            </a:r>
            <a:r>
              <a:rPr lang="en" sz="2200" dirty="0">
                <a:solidFill>
                  <a:schemeClr val="accent4">
                    <a:lumMod val="75000"/>
                  </a:schemeClr>
                </a:solidFill>
              </a:rPr>
              <a:t>MAS </a:t>
            </a:r>
            <a:r>
              <a:rPr lang="el-GR" sz="2200" dirty="0">
                <a:solidFill>
                  <a:schemeClr val="accent4">
                    <a:lumMod val="75000"/>
                  </a:schemeClr>
                </a:solidFill>
              </a:rPr>
              <a:t>με δείκτες από σάρωση πλήρους </a:t>
            </a:r>
            <a:r>
              <a:rPr lang="el-GR" sz="2200" dirty="0" err="1">
                <a:solidFill>
                  <a:schemeClr val="accent4">
                    <a:lumMod val="75000"/>
                  </a:schemeClr>
                </a:solidFill>
              </a:rPr>
              <a:t>γονιδιώματος</a:t>
            </a:r>
            <a:r>
              <a:rPr lang="el-GR" sz="2200" dirty="0">
                <a:solidFill>
                  <a:schemeClr val="accent4">
                    <a:lumMod val="75000"/>
                  </a:schemeClr>
                </a:solidFill>
              </a:rPr>
              <a:t> και μοντέλων πρόβλεψης για σύνθετους χαρακτήρες</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02EBA-55A7-68BE-E44C-1B852428EC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651" y="2676905"/>
            <a:ext cx="7609339" cy="3811129"/>
          </a:xfrm>
          <a:prstGeom prst="rect">
            <a:avLst/>
          </a:prstGeom>
        </p:spPr>
      </p:pic>
      <p:sp>
        <p:nvSpPr>
          <p:cNvPr id="3" name="TextBox 2">
            <a:extLst>
              <a:ext uri="{FF2B5EF4-FFF2-40B4-BE49-F238E27FC236}">
                <a16:creationId xmlns:a16="http://schemas.microsoft.com/office/drawing/2014/main" id="{4CA875C7-461E-B5A9-2423-9A300D091812}"/>
              </a:ext>
            </a:extLst>
          </p:cNvPr>
          <p:cNvSpPr txBox="1"/>
          <p:nvPr/>
        </p:nvSpPr>
        <p:spPr>
          <a:xfrm>
            <a:off x="2072945" y="2291795"/>
            <a:ext cx="8233679" cy="480131"/>
          </a:xfrm>
          <a:prstGeom prst="rect">
            <a:avLst/>
          </a:prstGeom>
          <a:noFill/>
        </p:spPr>
        <p:txBody>
          <a:bodyPr wrap="square">
            <a:spAutoFit/>
          </a:bodyPr>
          <a:lstStyle/>
          <a:p>
            <a:pPr marL="622300" marR="149225" indent="-610235">
              <a:lnSpc>
                <a:spcPct val="90000"/>
              </a:lnSpc>
              <a:spcBef>
                <a:spcPts val="535"/>
              </a:spcBef>
              <a:tabLst>
                <a:tab pos="4016375" algn="l"/>
              </a:tabLst>
            </a:pPr>
            <a:r>
              <a:rPr lang="en" sz="2800" dirty="0">
                <a:solidFill>
                  <a:srgbClr val="C00000"/>
                </a:solidFill>
                <a:latin typeface="Calibri Light" panose="020F0302020204030204" pitchFamily="34" charset="0"/>
                <a:cs typeface="Calibri Light" panose="020F0302020204030204" pitchFamily="34" charset="0"/>
              </a:rPr>
              <a:t>Marker </a:t>
            </a:r>
            <a:r>
              <a:rPr lang="en" sz="2800" spc="-5" dirty="0">
                <a:solidFill>
                  <a:srgbClr val="C00000"/>
                </a:solidFill>
                <a:latin typeface="Calibri Light" panose="020F0302020204030204" pitchFamily="34" charset="0"/>
                <a:cs typeface="Calibri Light" panose="020F0302020204030204" pitchFamily="34" charset="0"/>
              </a:rPr>
              <a:t>assisted selection (MAS): </a:t>
            </a:r>
            <a:endParaRPr lang="el-GR" sz="2800" spc="-5" dirty="0">
              <a:solidFill>
                <a:srgbClr val="C00000"/>
              </a:solidFill>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311407E2-B377-494C-9E9F-3FA4A015C2D0}"/>
              </a:ext>
            </a:extLst>
          </p:cNvPr>
          <p:cNvSpPr txBox="1"/>
          <p:nvPr/>
        </p:nvSpPr>
        <p:spPr>
          <a:xfrm>
            <a:off x="645651" y="822356"/>
            <a:ext cx="7939454" cy="1107996"/>
          </a:xfrm>
          <a:prstGeom prst="rect">
            <a:avLst/>
          </a:prstGeom>
          <a:noFill/>
        </p:spPr>
        <p:txBody>
          <a:bodyPr wrap="square">
            <a:spAutoFit/>
          </a:bodyPr>
          <a:lstStyle/>
          <a:p>
            <a:pPr algn="just">
              <a:buNone/>
            </a:pPr>
            <a:r>
              <a:rPr lang="el-GR" sz="2200" dirty="0">
                <a:solidFill>
                  <a:schemeClr val="accent3">
                    <a:lumMod val="75000"/>
                  </a:schemeClr>
                </a:solidFill>
              </a:rPr>
              <a:t>Στη βελτίωση φυτών, </a:t>
            </a:r>
            <a:r>
              <a:rPr lang="el-GR" sz="2200" dirty="0">
                <a:solidFill>
                  <a:srgbClr val="C00000"/>
                </a:solidFill>
              </a:rPr>
              <a:t>γενετικός δείκτης είναι μια ανιχνεύσιμη παραλλαγή DNA</a:t>
            </a:r>
            <a:r>
              <a:rPr lang="el-GR" sz="2200" dirty="0">
                <a:solidFill>
                  <a:schemeClr val="accent3">
                    <a:lumMod val="75000"/>
                  </a:schemeClr>
                </a:solidFill>
              </a:rPr>
              <a:t> που συνδέεται με συγκεκριμένο χαρακτήρα και χρησιμοποιείται για </a:t>
            </a:r>
            <a:r>
              <a:rPr lang="el-GR" sz="2200" b="1" dirty="0">
                <a:solidFill>
                  <a:srgbClr val="C00000"/>
                </a:solidFill>
              </a:rPr>
              <a:t>επιλογή με τη βοήθεια δεικτών</a:t>
            </a:r>
          </a:p>
        </p:txBody>
      </p:sp>
    </p:spTree>
    <p:extLst>
      <p:ext uri="{BB962C8B-B14F-4D97-AF65-F5344CB8AC3E}">
        <p14:creationId xmlns:p14="http://schemas.microsoft.com/office/powerpoint/2010/main" val="475798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155383-F5FB-6375-5E95-C04520FB4ABC}"/>
              </a:ext>
            </a:extLst>
          </p:cNvPr>
          <p:cNvSpPr txBox="1"/>
          <p:nvPr/>
        </p:nvSpPr>
        <p:spPr>
          <a:xfrm>
            <a:off x="416828" y="3429000"/>
            <a:ext cx="8310343" cy="2800767"/>
          </a:xfrm>
          <a:prstGeom prst="rect">
            <a:avLst/>
          </a:prstGeom>
          <a:noFill/>
        </p:spPr>
        <p:txBody>
          <a:bodyPr wrap="square">
            <a:spAutoFit/>
          </a:bodyPr>
          <a:lstStyle/>
          <a:p>
            <a:pPr algn="just"/>
            <a:r>
              <a:rPr lang="en-GB" sz="2200" b="1" dirty="0">
                <a:solidFill>
                  <a:srgbClr val="002060"/>
                </a:solidFill>
              </a:rPr>
              <a:t>Use mapping approaches</a:t>
            </a:r>
            <a:r>
              <a:rPr lang="en-GB" sz="2200" dirty="0"/>
              <a:t>:</a:t>
            </a:r>
          </a:p>
          <a:p>
            <a:pPr algn="just"/>
            <a:endParaRPr lang="en-GB" sz="2200" dirty="0"/>
          </a:p>
          <a:p>
            <a:pPr marL="742950" lvl="1" indent="-285750" algn="just">
              <a:buFont typeface="Arial" panose="020B0604020202020204" pitchFamily="34" charset="0"/>
              <a:buChar char="•"/>
            </a:pPr>
            <a:r>
              <a:rPr lang="en-GB" sz="2200" b="1" dirty="0">
                <a:solidFill>
                  <a:srgbClr val="002060"/>
                </a:solidFill>
              </a:rPr>
              <a:t>Linkage mapping</a:t>
            </a:r>
            <a:r>
              <a:rPr lang="en-GB" sz="2200" dirty="0">
                <a:solidFill>
                  <a:srgbClr val="002060"/>
                </a:solidFill>
              </a:rPr>
              <a:t> </a:t>
            </a:r>
            <a:r>
              <a:rPr lang="en-GB" sz="2200" dirty="0"/>
              <a:t>(in structured populations) or</a:t>
            </a:r>
          </a:p>
          <a:p>
            <a:pPr marL="742950" lvl="1" indent="-285750" algn="just">
              <a:buFont typeface="Arial" panose="020B0604020202020204" pitchFamily="34" charset="0"/>
              <a:buChar char="•"/>
            </a:pPr>
            <a:r>
              <a:rPr lang="en-GB" sz="2200" b="1" dirty="0">
                <a:solidFill>
                  <a:srgbClr val="C00000"/>
                </a:solidFill>
              </a:rPr>
              <a:t>Association mapping / GWAS</a:t>
            </a:r>
            <a:r>
              <a:rPr lang="en-GB" sz="2200" dirty="0">
                <a:solidFill>
                  <a:srgbClr val="C00000"/>
                </a:solidFill>
              </a:rPr>
              <a:t> </a:t>
            </a:r>
            <a:r>
              <a:rPr lang="en-GB" sz="2200" dirty="0"/>
              <a:t>(in natural populations).</a:t>
            </a:r>
          </a:p>
          <a:p>
            <a:pPr algn="just"/>
            <a:endParaRPr lang="en-GB" sz="2200" dirty="0"/>
          </a:p>
          <a:p>
            <a:pPr marL="342900" indent="-342900" algn="just">
              <a:buFont typeface="Wingdings" pitchFamily="2" charset="2"/>
              <a:buChar char="§"/>
            </a:pPr>
            <a:r>
              <a:rPr lang="el-GR" sz="2200" dirty="0">
                <a:solidFill>
                  <a:schemeClr val="accent3">
                    <a:lumMod val="50000"/>
                  </a:schemeClr>
                </a:solidFill>
              </a:rPr>
              <a:t>Η βασική λογική :</a:t>
            </a:r>
            <a:r>
              <a:rPr lang="en-US" sz="2200" dirty="0">
                <a:solidFill>
                  <a:schemeClr val="accent3">
                    <a:lumMod val="50000"/>
                  </a:schemeClr>
                </a:solidFill>
              </a:rPr>
              <a:t> </a:t>
            </a:r>
            <a:r>
              <a:rPr lang="el-GR" sz="2200" dirty="0">
                <a:solidFill>
                  <a:schemeClr val="accent3">
                    <a:lumMod val="50000"/>
                  </a:schemeClr>
                </a:solidFill>
              </a:rPr>
              <a:t>Αν ένα μοριακός δείκτης και ένα </a:t>
            </a:r>
            <a:r>
              <a:rPr lang="el-GR" sz="2200" dirty="0" err="1">
                <a:solidFill>
                  <a:schemeClr val="accent3">
                    <a:lumMod val="50000"/>
                  </a:schemeClr>
                </a:solidFill>
              </a:rPr>
              <a:t>φαινοτυπικό</a:t>
            </a:r>
            <a:r>
              <a:rPr lang="el-GR" sz="2200" dirty="0">
                <a:solidFill>
                  <a:schemeClr val="accent3">
                    <a:lumMod val="50000"/>
                  </a:schemeClr>
                </a:solidFill>
              </a:rPr>
              <a:t> γνώρισμα συν-κληρονομούνται </a:t>
            </a:r>
            <a:r>
              <a:rPr lang="en-US" sz="2200" dirty="0">
                <a:solidFill>
                  <a:schemeClr val="accent3">
                    <a:lumMod val="50000"/>
                  </a:schemeClr>
                </a:solidFill>
              </a:rPr>
              <a:t>(co-segregate)</a:t>
            </a:r>
            <a:r>
              <a:rPr lang="el-GR" sz="2200" dirty="0">
                <a:solidFill>
                  <a:schemeClr val="accent3">
                    <a:lumMod val="50000"/>
                  </a:schemeClr>
                </a:solidFill>
              </a:rPr>
              <a:t> τότε η γενετική περιοχή κοντά στον δείκτη επηρεάζει το γνώρισμα.</a:t>
            </a:r>
            <a:endParaRPr lang="en-GR" sz="2200" dirty="0">
              <a:solidFill>
                <a:schemeClr val="accent3">
                  <a:lumMod val="50000"/>
                </a:schemeClr>
              </a:solidFill>
            </a:endParaRPr>
          </a:p>
        </p:txBody>
      </p:sp>
      <p:sp>
        <p:nvSpPr>
          <p:cNvPr id="8" name="TextBox 7">
            <a:extLst>
              <a:ext uri="{FF2B5EF4-FFF2-40B4-BE49-F238E27FC236}">
                <a16:creationId xmlns:a16="http://schemas.microsoft.com/office/drawing/2014/main" id="{5A180932-BF6D-4AD2-A196-DD8B6B2640C0}"/>
              </a:ext>
            </a:extLst>
          </p:cNvPr>
          <p:cNvSpPr txBox="1"/>
          <p:nvPr/>
        </p:nvSpPr>
        <p:spPr>
          <a:xfrm>
            <a:off x="152400" y="621464"/>
            <a:ext cx="4572000" cy="1785104"/>
          </a:xfrm>
          <a:prstGeom prst="rect">
            <a:avLst/>
          </a:prstGeom>
          <a:noFill/>
        </p:spPr>
        <p:txBody>
          <a:bodyPr wrap="square">
            <a:spAutoFit/>
          </a:bodyPr>
          <a:lstStyle/>
          <a:p>
            <a:pPr marL="342900" indent="-342900" algn="just">
              <a:buFont typeface="Wingdings" pitchFamily="2" charset="2"/>
              <a:buChar char="§"/>
            </a:pPr>
            <a:r>
              <a:rPr lang="en-GB" sz="2200" b="1" dirty="0">
                <a:solidFill>
                  <a:schemeClr val="accent2">
                    <a:lumMod val="75000"/>
                  </a:schemeClr>
                </a:solidFill>
              </a:rPr>
              <a:t>Genotyping</a:t>
            </a:r>
          </a:p>
          <a:p>
            <a:pPr algn="just"/>
            <a:endParaRPr lang="en-GB" sz="2200" b="1" dirty="0">
              <a:solidFill>
                <a:schemeClr val="accent2">
                  <a:lumMod val="75000"/>
                </a:schemeClr>
              </a:solidFill>
            </a:endParaRPr>
          </a:p>
          <a:p>
            <a:pPr marL="342900" indent="-342900" algn="just">
              <a:buFont typeface="Wingdings" pitchFamily="2" charset="2"/>
              <a:buChar char="§"/>
            </a:pPr>
            <a:r>
              <a:rPr lang="en-GB" sz="2200" b="1" dirty="0">
                <a:solidFill>
                  <a:schemeClr val="accent2">
                    <a:lumMod val="75000"/>
                  </a:schemeClr>
                </a:solidFill>
              </a:rPr>
              <a:t>Phenotyping</a:t>
            </a:r>
          </a:p>
          <a:p>
            <a:pPr algn="just"/>
            <a:endParaRPr lang="en-GB" sz="2200" b="1" dirty="0">
              <a:solidFill>
                <a:schemeClr val="accent2">
                  <a:lumMod val="75000"/>
                </a:schemeClr>
              </a:solidFill>
            </a:endParaRPr>
          </a:p>
          <a:p>
            <a:pPr marL="342900" indent="-342900" algn="just">
              <a:buFont typeface="Wingdings" pitchFamily="2" charset="2"/>
              <a:buChar char="§"/>
            </a:pPr>
            <a:r>
              <a:rPr lang="en-GB" sz="2200" b="1" dirty="0">
                <a:solidFill>
                  <a:schemeClr val="accent2">
                    <a:lumMod val="75000"/>
                  </a:schemeClr>
                </a:solidFill>
              </a:rPr>
              <a:t>Statistical Association</a:t>
            </a:r>
          </a:p>
        </p:txBody>
      </p:sp>
      <p:pic>
        <p:nvPicPr>
          <p:cNvPr id="3" name="Picture 2">
            <a:extLst>
              <a:ext uri="{FF2B5EF4-FFF2-40B4-BE49-F238E27FC236}">
                <a16:creationId xmlns:a16="http://schemas.microsoft.com/office/drawing/2014/main" id="{8044265F-FD41-8D31-3652-88C3F446FC2B}"/>
              </a:ext>
            </a:extLst>
          </p:cNvPr>
          <p:cNvPicPr>
            <a:picLocks noChangeAspect="1"/>
          </p:cNvPicPr>
          <p:nvPr/>
        </p:nvPicPr>
        <p:blipFill>
          <a:blip r:embed="rId3"/>
          <a:stretch>
            <a:fillRect/>
          </a:stretch>
        </p:blipFill>
        <p:spPr>
          <a:xfrm>
            <a:off x="3284976" y="462632"/>
            <a:ext cx="5706624" cy="2709620"/>
          </a:xfrm>
          <a:prstGeom prst="rect">
            <a:avLst/>
          </a:prstGeom>
        </p:spPr>
      </p:pic>
    </p:spTree>
    <p:extLst>
      <p:ext uri="{BB962C8B-B14F-4D97-AF65-F5344CB8AC3E}">
        <p14:creationId xmlns:p14="http://schemas.microsoft.com/office/powerpoint/2010/main" val="22490320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F599C-3E7E-36AC-93B0-9ECC42F4B7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B91A74-284E-F2A1-1637-26DF7F13B6BA}"/>
              </a:ext>
            </a:extLst>
          </p:cNvPr>
          <p:cNvSpPr txBox="1"/>
          <p:nvPr/>
        </p:nvSpPr>
        <p:spPr>
          <a:xfrm>
            <a:off x="287434" y="1389885"/>
            <a:ext cx="8334667" cy="3139321"/>
          </a:xfrm>
          <a:prstGeom prst="rect">
            <a:avLst/>
          </a:prstGeom>
          <a:noFill/>
        </p:spPr>
        <p:txBody>
          <a:bodyPr wrap="square">
            <a:spAutoFit/>
          </a:bodyPr>
          <a:lstStyle/>
          <a:p>
            <a:pPr marL="350838" indent="-350838" algn="just">
              <a:buFont typeface="Wingdings" pitchFamily="2" charset="2"/>
              <a:buChar char="§"/>
              <a:tabLst>
                <a:tab pos="212725" algn="l"/>
              </a:tabLst>
            </a:pPr>
            <a:r>
              <a:rPr lang="el-GR" sz="2200" dirty="0">
                <a:solidFill>
                  <a:srgbClr val="002060"/>
                </a:solidFill>
                <a:cs typeface="Calibri" panose="020F0502020204030204" pitchFamily="34" charset="0"/>
              </a:rPr>
              <a:t>Η ευρείας κλίμακας συσχέτιση </a:t>
            </a:r>
            <a:r>
              <a:rPr lang="el-GR" sz="2200" dirty="0" err="1">
                <a:solidFill>
                  <a:srgbClr val="002060"/>
                </a:solidFill>
                <a:cs typeface="Calibri" panose="020F0502020204030204" pitchFamily="34" charset="0"/>
              </a:rPr>
              <a:t>γονιδιώματος</a:t>
            </a:r>
            <a:r>
              <a:rPr lang="el-GR" sz="2200" dirty="0">
                <a:solidFill>
                  <a:srgbClr val="002060"/>
                </a:solidFill>
                <a:cs typeface="Calibri" panose="020F0502020204030204" pitchFamily="34" charset="0"/>
              </a:rPr>
              <a:t> </a:t>
            </a:r>
            <a:r>
              <a:rPr lang="el-GR" sz="2200" b="1" dirty="0">
                <a:solidFill>
                  <a:schemeClr val="accent2"/>
                </a:solidFill>
                <a:cs typeface="Calibri" panose="020F0502020204030204" pitchFamily="34" charset="0"/>
              </a:rPr>
              <a:t>(</a:t>
            </a:r>
            <a:r>
              <a:rPr lang="en" sz="2200" b="1" dirty="0">
                <a:solidFill>
                  <a:schemeClr val="accent2"/>
                </a:solidFill>
                <a:cs typeface="Calibri" panose="020F0502020204030204" pitchFamily="34" charset="0"/>
              </a:rPr>
              <a:t>GWAS)</a:t>
            </a:r>
            <a:r>
              <a:rPr lang="en" sz="2200" b="1" dirty="0">
                <a:solidFill>
                  <a:srgbClr val="002060"/>
                </a:solidFill>
                <a:cs typeface="Calibri" panose="020F0502020204030204" pitchFamily="34" charset="0"/>
              </a:rPr>
              <a:t> </a:t>
            </a:r>
            <a:r>
              <a:rPr lang="el-GR" sz="2200" dirty="0">
                <a:solidFill>
                  <a:srgbClr val="002060"/>
                </a:solidFill>
                <a:cs typeface="Calibri" panose="020F0502020204030204" pitchFamily="34" charset="0"/>
              </a:rPr>
              <a:t>χρησιμοποιείται για τον εντοπισμό συσχετίσεων μεταξύ γενετικών παραλλαγών και συγκεκριμένων φαινοτυπικών χαρακτηριστικών (</a:t>
            </a:r>
            <a:r>
              <a:rPr lang="en" sz="2200" dirty="0">
                <a:solidFill>
                  <a:srgbClr val="002060"/>
                </a:solidFill>
                <a:cs typeface="Calibri" panose="020F0502020204030204" pitchFamily="34" charset="0"/>
              </a:rPr>
              <a:t>traits) </a:t>
            </a:r>
            <a:r>
              <a:rPr lang="el-GR" sz="2200" dirty="0">
                <a:solidFill>
                  <a:srgbClr val="002060"/>
                </a:solidFill>
                <a:cs typeface="Calibri" panose="020F0502020204030204" pitchFamily="34" charset="0"/>
              </a:rPr>
              <a:t>σε έναν πληθυσμό.</a:t>
            </a:r>
          </a:p>
          <a:p>
            <a:pPr marL="342900" indent="-342900" algn="just">
              <a:buFont typeface="Wingdings" pitchFamily="2" charset="2"/>
              <a:buChar char="§"/>
            </a:pPr>
            <a:endParaRPr lang="el-GR" sz="2200" dirty="0">
              <a:solidFill>
                <a:srgbClr val="002060"/>
              </a:solidFill>
              <a:cs typeface="Calibri" panose="020F0502020204030204" pitchFamily="34" charset="0"/>
            </a:endParaRPr>
          </a:p>
          <a:p>
            <a:pPr marL="342900" indent="-342900" algn="just">
              <a:buFont typeface="Wingdings" pitchFamily="2" charset="2"/>
              <a:buChar char="§"/>
            </a:pPr>
            <a:r>
              <a:rPr lang="el-GR" sz="2200" dirty="0">
                <a:solidFill>
                  <a:srgbClr val="002060"/>
                </a:solidFill>
                <a:cs typeface="Calibri" panose="020F0502020204030204" pitchFamily="34" charset="0"/>
              </a:rPr>
              <a:t>Αναλύει </a:t>
            </a:r>
            <a:r>
              <a:rPr lang="el-GR" sz="2200" dirty="0">
                <a:solidFill>
                  <a:schemeClr val="accent2"/>
                </a:solidFill>
                <a:cs typeface="Calibri" panose="020F0502020204030204" pitchFamily="34" charset="0"/>
              </a:rPr>
              <a:t>χιλιάδες ή εκατομμύρια </a:t>
            </a:r>
            <a:r>
              <a:rPr lang="en" sz="2200" dirty="0">
                <a:solidFill>
                  <a:schemeClr val="accent2"/>
                </a:solidFill>
                <a:cs typeface="Calibri" panose="020F0502020204030204" pitchFamily="34" charset="0"/>
              </a:rPr>
              <a:t>SNPs </a:t>
            </a:r>
            <a:r>
              <a:rPr lang="el-GR" sz="2200" dirty="0">
                <a:solidFill>
                  <a:srgbClr val="002060"/>
                </a:solidFill>
                <a:cs typeface="Calibri" panose="020F0502020204030204" pitchFamily="34" charset="0"/>
              </a:rPr>
              <a:t>διασκορπισμένα σε όλο το γονιδίωμα, προκειμένου να εντοπίσει εκείνους που σχετίζονται στατιστικά με ένα χαρακτηριστικό, όπως: πχ απόδοση, αντοχή σε ασθένειες κλπ.</a:t>
            </a:r>
          </a:p>
        </p:txBody>
      </p:sp>
      <p:sp>
        <p:nvSpPr>
          <p:cNvPr id="9" name="TextBox 8">
            <a:extLst>
              <a:ext uri="{FF2B5EF4-FFF2-40B4-BE49-F238E27FC236}">
                <a16:creationId xmlns:a16="http://schemas.microsoft.com/office/drawing/2014/main" id="{CEE6605B-E8AA-CED2-4B98-70D5CCB80459}"/>
              </a:ext>
            </a:extLst>
          </p:cNvPr>
          <p:cNvSpPr txBox="1"/>
          <p:nvPr/>
        </p:nvSpPr>
        <p:spPr>
          <a:xfrm>
            <a:off x="1770184" y="606641"/>
            <a:ext cx="5603631" cy="461665"/>
          </a:xfrm>
          <a:prstGeom prst="rect">
            <a:avLst/>
          </a:prstGeom>
          <a:noFill/>
        </p:spPr>
        <p:txBody>
          <a:bodyPr wrap="square">
            <a:spAutoFit/>
          </a:bodyPr>
          <a:lstStyle/>
          <a:p>
            <a:r>
              <a:rPr lang="el-GR" sz="2400" b="1" dirty="0">
                <a:solidFill>
                  <a:schemeClr val="accent3">
                    <a:lumMod val="50000"/>
                  </a:schemeClr>
                </a:solidFill>
                <a:cs typeface="Calibri" panose="020F0502020204030204" pitchFamily="34" charset="0"/>
              </a:rPr>
              <a:t>(</a:t>
            </a:r>
            <a:r>
              <a:rPr lang="en" sz="2400" b="1" dirty="0">
                <a:solidFill>
                  <a:schemeClr val="accent3">
                    <a:lumMod val="50000"/>
                  </a:schemeClr>
                </a:solidFill>
                <a:cs typeface="Calibri" panose="020F0502020204030204" pitchFamily="34" charset="0"/>
              </a:rPr>
              <a:t>Genome-wide association </a:t>
            </a:r>
            <a:r>
              <a:rPr lang="en-US" sz="2400" b="1" dirty="0">
                <a:solidFill>
                  <a:schemeClr val="accent3">
                    <a:lumMod val="50000"/>
                  </a:schemeClr>
                </a:solidFill>
                <a:cs typeface="Calibri" panose="020F0502020204030204" pitchFamily="34" charset="0"/>
              </a:rPr>
              <a:t>study </a:t>
            </a:r>
            <a:r>
              <a:rPr lang="en" sz="2400" b="1" dirty="0">
                <a:solidFill>
                  <a:schemeClr val="accent3">
                    <a:lumMod val="50000"/>
                  </a:schemeClr>
                </a:solidFill>
                <a:cs typeface="Calibri" panose="020F0502020204030204" pitchFamily="34" charset="0"/>
              </a:rPr>
              <a:t>– GWAS)</a:t>
            </a:r>
            <a:endParaRPr lang="en-US" sz="2400" dirty="0">
              <a:solidFill>
                <a:schemeClr val="accent3">
                  <a:lumMod val="50000"/>
                </a:schemeClr>
              </a:solidFill>
            </a:endParaRPr>
          </a:p>
        </p:txBody>
      </p:sp>
    </p:spTree>
    <p:extLst>
      <p:ext uri="{BB962C8B-B14F-4D97-AF65-F5344CB8AC3E}">
        <p14:creationId xmlns:p14="http://schemas.microsoft.com/office/powerpoint/2010/main" val="628022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7884120-1A03-3BC1-CC35-E881E9C7BA51}"/>
              </a:ext>
            </a:extLst>
          </p:cNvPr>
          <p:cNvSpPr txBox="1"/>
          <p:nvPr/>
        </p:nvSpPr>
        <p:spPr>
          <a:xfrm>
            <a:off x="619439" y="401516"/>
            <a:ext cx="8069246" cy="2523768"/>
          </a:xfrm>
          <a:prstGeom prst="rect">
            <a:avLst/>
          </a:prstGeom>
          <a:pattFill prst="lgConfetti">
            <a:fgClr>
              <a:schemeClr val="accent6">
                <a:lumMod val="20000"/>
                <a:lumOff val="80000"/>
              </a:schemeClr>
            </a:fgClr>
            <a:bgClr>
              <a:schemeClr val="bg1"/>
            </a:bgClr>
          </a:pattFill>
        </p:spPr>
        <p:txBody>
          <a:bodyPr wrap="square">
            <a:spAutoFit/>
          </a:bodyPr>
          <a:lstStyle/>
          <a:p>
            <a:pPr algn="just">
              <a:buNone/>
            </a:pPr>
            <a:r>
              <a:rPr lang="el-GR" sz="2400" b="1" dirty="0">
                <a:solidFill>
                  <a:srgbClr val="C00000"/>
                </a:solidFill>
                <a:latin typeface="Calibri" panose="020F0502020204030204" pitchFamily="34" charset="0"/>
                <a:cs typeface="Calibri" panose="020F0502020204030204" pitchFamily="34" charset="0"/>
              </a:rPr>
              <a:t>Χρήση στη βελτίωση φυτών:</a:t>
            </a:r>
            <a:endParaRPr lang="en-US" sz="2400" b="1" dirty="0">
              <a:solidFill>
                <a:srgbClr val="C00000"/>
              </a:solidFill>
              <a:latin typeface="Calibri" panose="020F0502020204030204" pitchFamily="34" charset="0"/>
              <a:cs typeface="Calibri" panose="020F0502020204030204" pitchFamily="34" charset="0"/>
            </a:endParaRPr>
          </a:p>
          <a:p>
            <a:pPr algn="just">
              <a:buNone/>
            </a:pPr>
            <a:endParaRPr lang="el-GR" sz="2400" b="1" dirty="0">
              <a:solidFill>
                <a:srgbClr val="C00000"/>
              </a:solidFill>
              <a:latin typeface="Calibri" panose="020F0502020204030204" pitchFamily="34" charset="0"/>
              <a:cs typeface="Calibri" panose="020F0502020204030204" pitchFamily="34" charset="0"/>
            </a:endParaRPr>
          </a:p>
          <a:p>
            <a:pPr marL="285750" indent="-285750" algn="just">
              <a:buFont typeface="Wingdings" pitchFamily="2" charset="2"/>
              <a:buChar char="Ø"/>
            </a:pPr>
            <a:r>
              <a:rPr lang="el-GR" sz="2200" dirty="0">
                <a:solidFill>
                  <a:schemeClr val="accent6">
                    <a:lumMod val="50000"/>
                  </a:schemeClr>
                </a:solidFill>
                <a:latin typeface="Calibri" panose="020F0502020204030204" pitchFamily="34" charset="0"/>
                <a:cs typeface="Calibri" panose="020F0502020204030204" pitchFamily="34" charset="0"/>
              </a:rPr>
              <a:t>Εντοπισμός υποψήφιων γονιδίων και περιοχών </a:t>
            </a:r>
            <a:r>
              <a:rPr lang="en-US" sz="2200" dirty="0">
                <a:solidFill>
                  <a:schemeClr val="accent6">
                    <a:lumMod val="50000"/>
                  </a:schemeClr>
                </a:solidFill>
                <a:latin typeface="Calibri" panose="020F0502020204030204" pitchFamily="34" charset="0"/>
                <a:cs typeface="Calibri" panose="020F0502020204030204" pitchFamily="34" charset="0"/>
              </a:rPr>
              <a:t>DNA</a:t>
            </a:r>
            <a:r>
              <a:rPr lang="el-GR" sz="2200" dirty="0">
                <a:solidFill>
                  <a:schemeClr val="accent6">
                    <a:lumMod val="50000"/>
                  </a:schemeClr>
                </a:solidFill>
                <a:latin typeface="Calibri" panose="020F0502020204030204" pitchFamily="34" charset="0"/>
                <a:cs typeface="Calibri" panose="020F0502020204030204" pitchFamily="34" charset="0"/>
              </a:rPr>
              <a:t> (</a:t>
            </a:r>
            <a:r>
              <a:rPr lang="en" sz="2200" dirty="0">
                <a:solidFill>
                  <a:schemeClr val="accent6">
                    <a:lumMod val="50000"/>
                  </a:schemeClr>
                </a:solidFill>
                <a:latin typeface="Calibri" panose="020F0502020204030204" pitchFamily="34" charset="0"/>
                <a:cs typeface="Calibri" panose="020F0502020204030204" pitchFamily="34" charset="0"/>
              </a:rPr>
              <a:t>QTLs</a:t>
            </a:r>
            <a:r>
              <a:rPr lang="el-GR" sz="2200" b="1" dirty="0">
                <a:solidFill>
                  <a:schemeClr val="accent6">
                    <a:lumMod val="50000"/>
                  </a:schemeClr>
                </a:solidFill>
                <a:latin typeface="Calibri" panose="020F0502020204030204" pitchFamily="34" charset="0"/>
                <a:cs typeface="Calibri" panose="020F0502020204030204" pitchFamily="34" charset="0"/>
              </a:rPr>
              <a:t>) </a:t>
            </a:r>
            <a:r>
              <a:rPr lang="el-GR" sz="2200" dirty="0">
                <a:solidFill>
                  <a:schemeClr val="accent6">
                    <a:lumMod val="50000"/>
                  </a:schemeClr>
                </a:solidFill>
                <a:latin typeface="Calibri" panose="020F0502020204030204" pitchFamily="34" charset="0"/>
                <a:cs typeface="Calibri" panose="020F0502020204030204" pitchFamily="34" charset="0"/>
              </a:rPr>
              <a:t>που σχετίζονται με ποσοτικά γνωρίσματα.</a:t>
            </a:r>
            <a:endParaRPr lang="en-US" sz="2200" dirty="0">
              <a:solidFill>
                <a:schemeClr val="accent6">
                  <a:lumMod val="50000"/>
                </a:schemeClr>
              </a:solidFill>
              <a:latin typeface="Calibri" panose="020F0502020204030204" pitchFamily="34" charset="0"/>
              <a:cs typeface="Calibri" panose="020F0502020204030204" pitchFamily="34" charset="0"/>
            </a:endParaRPr>
          </a:p>
          <a:p>
            <a:pPr marL="285750" indent="-285750" algn="just">
              <a:buFont typeface="Wingdings" pitchFamily="2" charset="2"/>
              <a:buChar char="Ø"/>
            </a:pPr>
            <a:endParaRPr lang="el-GR" sz="2200" dirty="0">
              <a:solidFill>
                <a:schemeClr val="accent6">
                  <a:lumMod val="50000"/>
                </a:schemeClr>
              </a:solidFill>
              <a:latin typeface="Calibri" panose="020F0502020204030204" pitchFamily="34" charset="0"/>
              <a:cs typeface="Calibri" panose="020F0502020204030204" pitchFamily="34" charset="0"/>
            </a:endParaRPr>
          </a:p>
          <a:p>
            <a:pPr marL="285750" indent="-285750" algn="just">
              <a:buFont typeface="Wingdings" pitchFamily="2" charset="2"/>
              <a:buChar char="Ø"/>
            </a:pPr>
            <a:r>
              <a:rPr lang="el-GR" sz="2200" dirty="0">
                <a:solidFill>
                  <a:schemeClr val="accent6">
                    <a:lumMod val="50000"/>
                  </a:schemeClr>
                </a:solidFill>
                <a:latin typeface="Calibri" panose="020F0502020204030204" pitchFamily="34" charset="0"/>
                <a:cs typeface="Calibri" panose="020F0502020204030204" pitchFamily="34" charset="0"/>
              </a:rPr>
              <a:t>Χρήση των σημαντικών S</a:t>
            </a:r>
            <a:r>
              <a:rPr lang="en-US" sz="2200" dirty="0">
                <a:solidFill>
                  <a:schemeClr val="accent6">
                    <a:lumMod val="50000"/>
                  </a:schemeClr>
                </a:solidFill>
                <a:latin typeface="Calibri" panose="020F0502020204030204" pitchFamily="34" charset="0"/>
                <a:cs typeface="Calibri" panose="020F0502020204030204" pitchFamily="34" charset="0"/>
              </a:rPr>
              <a:t>NPs </a:t>
            </a:r>
            <a:r>
              <a:rPr lang="el-GR" sz="2200" dirty="0">
                <a:solidFill>
                  <a:schemeClr val="accent6">
                    <a:lumMod val="50000"/>
                  </a:schemeClr>
                </a:solidFill>
                <a:latin typeface="Calibri" panose="020F0502020204030204" pitchFamily="34" charset="0"/>
                <a:cs typeface="Calibri" panose="020F0502020204030204" pitchFamily="34" charset="0"/>
              </a:rPr>
              <a:t>ως δείκτες (</a:t>
            </a:r>
            <a:r>
              <a:rPr lang="en" sz="2200" dirty="0">
                <a:solidFill>
                  <a:schemeClr val="accent6">
                    <a:lumMod val="50000"/>
                  </a:schemeClr>
                </a:solidFill>
                <a:latin typeface="Calibri" panose="020F0502020204030204" pitchFamily="34" charset="0"/>
                <a:cs typeface="Calibri" panose="020F0502020204030204" pitchFamily="34" charset="0"/>
              </a:rPr>
              <a:t>markers) </a:t>
            </a:r>
            <a:r>
              <a:rPr lang="el-GR" sz="2200" dirty="0">
                <a:solidFill>
                  <a:schemeClr val="accent6">
                    <a:lumMod val="50000"/>
                  </a:schemeClr>
                </a:solidFill>
                <a:latin typeface="Calibri" panose="020F0502020204030204" pitchFamily="34" charset="0"/>
                <a:cs typeface="Calibri" panose="020F0502020204030204" pitchFamily="34" charset="0"/>
              </a:rPr>
              <a:t>για επιλογή γονέων ή απογόνων με επιθυμητά χαρακτηριστικά.</a:t>
            </a:r>
          </a:p>
        </p:txBody>
      </p:sp>
      <p:pic>
        <p:nvPicPr>
          <p:cNvPr id="2" name="Picture 1">
            <a:extLst>
              <a:ext uri="{FF2B5EF4-FFF2-40B4-BE49-F238E27FC236}">
                <a16:creationId xmlns:a16="http://schemas.microsoft.com/office/drawing/2014/main" id="{B271A012-B363-4BB8-E06D-FECC96E706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0095" y="3282462"/>
            <a:ext cx="6398332" cy="3575537"/>
          </a:xfrm>
          <a:prstGeom prst="rect">
            <a:avLst/>
          </a:prstGeom>
        </p:spPr>
      </p:pic>
    </p:spTree>
    <p:extLst>
      <p:ext uri="{BB962C8B-B14F-4D97-AF65-F5344CB8AC3E}">
        <p14:creationId xmlns:p14="http://schemas.microsoft.com/office/powerpoint/2010/main" val="28317020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8F76-6F50-54B4-B831-EA8F9D871F61}"/>
              </a:ext>
            </a:extLst>
          </p:cNvPr>
          <p:cNvSpPr>
            <a:spLocks noGrp="1"/>
          </p:cNvSpPr>
          <p:nvPr>
            <p:ph type="title"/>
          </p:nvPr>
        </p:nvSpPr>
        <p:spPr>
          <a:xfrm>
            <a:off x="457199" y="136091"/>
            <a:ext cx="8229600" cy="1143000"/>
          </a:xfrm>
        </p:spPr>
        <p:txBody>
          <a:bodyPr>
            <a:normAutofit/>
          </a:bodyPr>
          <a:lstStyle/>
          <a:p>
            <a:r>
              <a:rPr lang="en-GR" sz="3200" b="1">
                <a:solidFill>
                  <a:srgbClr val="0070C0"/>
                </a:solidFill>
              </a:rPr>
              <a:t>Genomic Selection</a:t>
            </a:r>
            <a:r>
              <a:rPr lang="en-US" sz="3200" b="1" dirty="0">
                <a:solidFill>
                  <a:srgbClr val="0070C0"/>
                </a:solidFill>
              </a:rPr>
              <a:t> - GS</a:t>
            </a:r>
            <a:endParaRPr lang="en-GR" sz="3200" b="1" dirty="0">
              <a:solidFill>
                <a:srgbClr val="0070C0"/>
              </a:solidFill>
            </a:endParaRPr>
          </a:p>
        </p:txBody>
      </p:sp>
      <p:sp>
        <p:nvSpPr>
          <p:cNvPr id="5" name="TextBox 4">
            <a:extLst>
              <a:ext uri="{FF2B5EF4-FFF2-40B4-BE49-F238E27FC236}">
                <a16:creationId xmlns:a16="http://schemas.microsoft.com/office/drawing/2014/main" id="{7FFAA40F-60FD-2A4E-E847-4E9B1C13DB88}"/>
              </a:ext>
            </a:extLst>
          </p:cNvPr>
          <p:cNvSpPr txBox="1"/>
          <p:nvPr/>
        </p:nvSpPr>
        <p:spPr>
          <a:xfrm>
            <a:off x="745414" y="3429000"/>
            <a:ext cx="7941383" cy="2462213"/>
          </a:xfrm>
          <a:prstGeom prst="rect">
            <a:avLst/>
          </a:prstGeom>
          <a:noFill/>
        </p:spPr>
        <p:txBody>
          <a:bodyPr wrap="square">
            <a:spAutoFit/>
          </a:bodyPr>
          <a:lstStyle/>
          <a:p>
            <a:pPr marL="342900" indent="-342900" algn="just">
              <a:buFont typeface="Wingdings" pitchFamily="2" charset="2"/>
              <a:buChar char="§"/>
            </a:pPr>
            <a:r>
              <a:rPr lang="el-GR" sz="2200" dirty="0">
                <a:solidFill>
                  <a:schemeClr val="accent2">
                    <a:lumMod val="75000"/>
                  </a:schemeClr>
                </a:solidFill>
              </a:rPr>
              <a:t>Σε αντίθεση με τη</a:t>
            </a:r>
            <a:r>
              <a:rPr lang="en-US" sz="2200" dirty="0">
                <a:solidFill>
                  <a:schemeClr val="accent2">
                    <a:lumMod val="75000"/>
                  </a:schemeClr>
                </a:solidFill>
              </a:rPr>
              <a:t> MAS </a:t>
            </a:r>
            <a:r>
              <a:rPr lang="el-GR" sz="2200" dirty="0">
                <a:solidFill>
                  <a:schemeClr val="accent2">
                    <a:lumMod val="75000"/>
                  </a:schemeClr>
                </a:solidFill>
              </a:rPr>
              <a:t>αξιολογεί ολόκληρο το γονιδίωμα (</a:t>
            </a:r>
            <a:r>
              <a:rPr lang="el-GR" sz="2200" dirty="0" err="1">
                <a:solidFill>
                  <a:schemeClr val="accent2">
                    <a:lumMod val="75000"/>
                  </a:schemeClr>
                </a:solidFill>
              </a:rPr>
              <a:t>πολυγονιδιακούς</a:t>
            </a:r>
            <a:r>
              <a:rPr lang="el-GR" sz="2200" dirty="0">
                <a:solidFill>
                  <a:schemeClr val="accent2">
                    <a:lumMod val="75000"/>
                  </a:schemeClr>
                </a:solidFill>
              </a:rPr>
              <a:t> σύνθετους χαρακτήρες)</a:t>
            </a:r>
          </a:p>
          <a:p>
            <a:pPr algn="just"/>
            <a:r>
              <a:rPr lang="el-GR" sz="2200" dirty="0">
                <a:solidFill>
                  <a:schemeClr val="accent2">
                    <a:lumMod val="75000"/>
                  </a:schemeClr>
                </a:solidFill>
              </a:rPr>
              <a:t> </a:t>
            </a:r>
          </a:p>
          <a:p>
            <a:pPr marL="342900" indent="-342900" algn="just">
              <a:buFont typeface="Wingdings" pitchFamily="2" charset="2"/>
              <a:buChar char="§"/>
            </a:pPr>
            <a:r>
              <a:rPr lang="el-GR" sz="2200" dirty="0">
                <a:solidFill>
                  <a:schemeClr val="accent2">
                    <a:lumMod val="75000"/>
                  </a:schemeClr>
                </a:solidFill>
              </a:rPr>
              <a:t>Απαιτούνται μοντέλα πρόβλεψης (GBLUP, </a:t>
            </a:r>
            <a:r>
              <a:rPr lang="el-GR" sz="2200" dirty="0" err="1">
                <a:solidFill>
                  <a:schemeClr val="accent2">
                    <a:lumMod val="75000"/>
                  </a:schemeClr>
                </a:solidFill>
              </a:rPr>
              <a:t>Bayesian</a:t>
            </a:r>
            <a:r>
              <a:rPr lang="el-GR" sz="2200" dirty="0">
                <a:solidFill>
                  <a:schemeClr val="accent2">
                    <a:lumMod val="75000"/>
                  </a:schemeClr>
                </a:solidFill>
              </a:rPr>
              <a:t>, ML)</a:t>
            </a:r>
          </a:p>
          <a:p>
            <a:pPr algn="just"/>
            <a:endParaRPr lang="el-GR" sz="2200" dirty="0">
              <a:solidFill>
                <a:schemeClr val="accent2">
                  <a:lumMod val="75000"/>
                </a:schemeClr>
              </a:solidFill>
            </a:endParaRPr>
          </a:p>
          <a:p>
            <a:pPr marL="342900" indent="-342900" algn="just">
              <a:buFont typeface="Wingdings" pitchFamily="2" charset="2"/>
              <a:buChar char="§"/>
            </a:pPr>
            <a:r>
              <a:rPr lang="el-GR" sz="2200" dirty="0">
                <a:solidFill>
                  <a:schemeClr val="accent2">
                    <a:lumMod val="75000"/>
                  </a:schemeClr>
                </a:solidFill>
              </a:rPr>
              <a:t>Αποδίδει πολύ καλύτερα από τη </a:t>
            </a:r>
            <a:r>
              <a:rPr lang="en-US" sz="2200" dirty="0">
                <a:solidFill>
                  <a:schemeClr val="accent2">
                    <a:lumMod val="75000"/>
                  </a:schemeClr>
                </a:solidFill>
              </a:rPr>
              <a:t>MAS </a:t>
            </a:r>
            <a:r>
              <a:rPr lang="el-GR" sz="2200" dirty="0">
                <a:solidFill>
                  <a:schemeClr val="accent2">
                    <a:lumMod val="75000"/>
                  </a:schemeClr>
                </a:solidFill>
              </a:rPr>
              <a:t>για σύνθετους χαρακτήρες.</a:t>
            </a:r>
            <a:endParaRPr lang="en-GR" sz="2200" dirty="0">
              <a:solidFill>
                <a:schemeClr val="accent2">
                  <a:lumMod val="75000"/>
                </a:schemeClr>
              </a:solidFill>
            </a:endParaRPr>
          </a:p>
        </p:txBody>
      </p:sp>
      <p:sp>
        <p:nvSpPr>
          <p:cNvPr id="4" name="TextBox 3">
            <a:extLst>
              <a:ext uri="{FF2B5EF4-FFF2-40B4-BE49-F238E27FC236}">
                <a16:creationId xmlns:a16="http://schemas.microsoft.com/office/drawing/2014/main" id="{FB415BCE-2C93-F426-02D8-53F740FF8ACA}"/>
              </a:ext>
            </a:extLst>
          </p:cNvPr>
          <p:cNvSpPr txBox="1"/>
          <p:nvPr/>
        </p:nvSpPr>
        <p:spPr>
          <a:xfrm>
            <a:off x="745414" y="1500042"/>
            <a:ext cx="7941383" cy="1446550"/>
          </a:xfrm>
          <a:prstGeom prst="rect">
            <a:avLst/>
          </a:prstGeom>
          <a:solidFill>
            <a:schemeClr val="accent6">
              <a:lumMod val="20000"/>
              <a:lumOff val="80000"/>
            </a:schemeClr>
          </a:solidFill>
        </p:spPr>
        <p:txBody>
          <a:bodyPr wrap="square">
            <a:spAutoFit/>
          </a:bodyPr>
          <a:lstStyle/>
          <a:p>
            <a:pPr marL="342900" indent="-342900" algn="just">
              <a:buFont typeface="Wingdings" pitchFamily="2" charset="2"/>
              <a:buChar char="§"/>
            </a:pPr>
            <a:r>
              <a:rPr lang="el-GR" sz="2200" dirty="0">
                <a:solidFill>
                  <a:schemeClr val="accent5">
                    <a:lumMod val="50000"/>
                  </a:schemeClr>
                </a:solidFill>
              </a:rPr>
              <a:t>Μέθοδος βελτίωσης που χρησιμοποιεί </a:t>
            </a:r>
            <a:r>
              <a:rPr lang="el-GR" sz="2200" dirty="0" err="1">
                <a:solidFill>
                  <a:schemeClr val="accent5">
                    <a:lumMod val="50000"/>
                  </a:schemeClr>
                </a:solidFill>
              </a:rPr>
              <a:t>γονιδιωματικούς</a:t>
            </a:r>
            <a:r>
              <a:rPr lang="el-GR" sz="2200" dirty="0">
                <a:solidFill>
                  <a:schemeClr val="accent5">
                    <a:lumMod val="50000"/>
                  </a:schemeClr>
                </a:solidFill>
              </a:rPr>
              <a:t> δείκτες κατανεμημένους σε όλο το </a:t>
            </a:r>
            <a:r>
              <a:rPr lang="el-GR" sz="2200" dirty="0" err="1">
                <a:solidFill>
                  <a:schemeClr val="accent5">
                    <a:lumMod val="50000"/>
                  </a:schemeClr>
                </a:solidFill>
              </a:rPr>
              <a:t>γονιδίωμα</a:t>
            </a:r>
            <a:r>
              <a:rPr lang="el-GR" sz="2200" dirty="0">
                <a:solidFill>
                  <a:schemeClr val="accent5">
                    <a:lumMod val="50000"/>
                  </a:schemeClr>
                </a:solidFill>
              </a:rPr>
              <a:t> </a:t>
            </a:r>
            <a:r>
              <a:rPr lang="el-GR" sz="2200" dirty="0">
                <a:solidFill>
                  <a:srgbClr val="C00000"/>
                </a:solidFill>
              </a:rPr>
              <a:t>για να προβλέψει την </a:t>
            </a:r>
            <a:r>
              <a:rPr lang="el-GR" sz="2200" dirty="0" err="1">
                <a:solidFill>
                  <a:srgbClr val="C00000"/>
                </a:solidFill>
              </a:rPr>
              <a:t>κληροδοτική</a:t>
            </a:r>
            <a:r>
              <a:rPr lang="el-GR" sz="2200" dirty="0">
                <a:solidFill>
                  <a:srgbClr val="C00000"/>
                </a:solidFill>
              </a:rPr>
              <a:t> τιμή  (γενετική αξία - GEBV) </a:t>
            </a:r>
            <a:r>
              <a:rPr lang="el-GR" sz="2200" dirty="0">
                <a:solidFill>
                  <a:schemeClr val="accent5">
                    <a:lumMod val="50000"/>
                  </a:schemeClr>
                </a:solidFill>
              </a:rPr>
              <a:t>ενός φυτού, επιτρέποντας επιλογή πριν από τη </a:t>
            </a:r>
            <a:r>
              <a:rPr lang="el-GR" sz="2200" dirty="0" err="1">
                <a:solidFill>
                  <a:schemeClr val="accent5">
                    <a:lumMod val="50000"/>
                  </a:schemeClr>
                </a:solidFill>
              </a:rPr>
              <a:t>φαινοτυπική</a:t>
            </a:r>
            <a:r>
              <a:rPr lang="el-GR" sz="2200" dirty="0">
                <a:solidFill>
                  <a:schemeClr val="accent5">
                    <a:lumMod val="50000"/>
                  </a:schemeClr>
                </a:solidFill>
              </a:rPr>
              <a:t> αξιολόγηση.</a:t>
            </a:r>
          </a:p>
        </p:txBody>
      </p:sp>
    </p:spTree>
    <p:extLst>
      <p:ext uri="{BB962C8B-B14F-4D97-AF65-F5344CB8AC3E}">
        <p14:creationId xmlns:p14="http://schemas.microsoft.com/office/powerpoint/2010/main" val="270528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0C0A8-8D31-3524-CCB2-6A24B86E66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8852" y="680315"/>
            <a:ext cx="8346295" cy="5497369"/>
          </a:xfrm>
          <a:prstGeom prst="rect">
            <a:avLst/>
          </a:prstGeom>
        </p:spPr>
      </p:pic>
    </p:spTree>
    <p:extLst>
      <p:ext uri="{BB962C8B-B14F-4D97-AF65-F5344CB8AC3E}">
        <p14:creationId xmlns:p14="http://schemas.microsoft.com/office/powerpoint/2010/main" val="3167378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5433023-8039-B777-B9E4-A7C1BDF35638}"/>
              </a:ext>
            </a:extLst>
          </p:cNvPr>
          <p:cNvPicPr>
            <a:picLocks noChangeAspect="1"/>
          </p:cNvPicPr>
          <p:nvPr/>
        </p:nvPicPr>
        <p:blipFill>
          <a:blip r:embed="rId2"/>
          <a:stretch>
            <a:fillRect/>
          </a:stretch>
        </p:blipFill>
        <p:spPr>
          <a:xfrm>
            <a:off x="260850" y="980983"/>
            <a:ext cx="8622299" cy="4750579"/>
          </a:xfrm>
          <a:prstGeom prst="rect">
            <a:avLst/>
          </a:prstGeom>
        </p:spPr>
      </p:pic>
    </p:spTree>
    <p:extLst>
      <p:ext uri="{BB962C8B-B14F-4D97-AF65-F5344CB8AC3E}">
        <p14:creationId xmlns:p14="http://schemas.microsoft.com/office/powerpoint/2010/main" val="4206730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86BC2-BDC2-499C-015D-A67C37039DD4}"/>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CCEB09F6-5185-F920-B7BF-CF9B68EACEB5}"/>
              </a:ext>
            </a:extLst>
          </p:cNvPr>
          <p:cNvSpPr>
            <a:spLocks noGrp="1"/>
          </p:cNvSpPr>
          <p:nvPr>
            <p:ph type="title"/>
          </p:nvPr>
        </p:nvSpPr>
        <p:spPr>
          <a:xfrm>
            <a:off x="407029" y="514960"/>
            <a:ext cx="8736971" cy="504057"/>
          </a:xfrm>
        </p:spPr>
        <p:txBody>
          <a:bodyPr/>
          <a:lstStyle/>
          <a:p>
            <a:r>
              <a:rPr lang="pt-PT" sz="2800" dirty="0">
                <a:solidFill>
                  <a:srgbClr val="002060"/>
                </a:solidFill>
              </a:rPr>
              <a:t>Genome Editing</a:t>
            </a:r>
            <a:r>
              <a:rPr lang="el-GR" sz="2800" dirty="0">
                <a:solidFill>
                  <a:srgbClr val="002060"/>
                </a:solidFill>
              </a:rPr>
              <a:t> _ </a:t>
            </a:r>
            <a:r>
              <a:rPr lang="el-GR" sz="2800" dirty="0">
                <a:solidFill>
                  <a:srgbClr val="C00000"/>
                </a:solidFill>
              </a:rPr>
              <a:t>Επεξεργασία </a:t>
            </a:r>
            <a:r>
              <a:rPr lang="el-GR" sz="2800" dirty="0" err="1">
                <a:solidFill>
                  <a:srgbClr val="C00000"/>
                </a:solidFill>
              </a:rPr>
              <a:t>Γονιδιώματος</a:t>
            </a:r>
            <a:endParaRPr lang="pt-PT" sz="2800" dirty="0">
              <a:solidFill>
                <a:srgbClr val="C00000"/>
              </a:solidFill>
            </a:endParaRPr>
          </a:p>
        </p:txBody>
      </p:sp>
      <p:pic>
        <p:nvPicPr>
          <p:cNvPr id="6" name="Picture 2" descr="http://img.medscape.com/thumbnail_library/is_151203_scissors_dna_genes_800x600.jpg">
            <a:extLst>
              <a:ext uri="{FF2B5EF4-FFF2-40B4-BE49-F238E27FC236}">
                <a16:creationId xmlns:a16="http://schemas.microsoft.com/office/drawing/2014/main" id="{E1FC566C-EC68-0E1A-8C9F-EF1E257168F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3868" y="4222849"/>
            <a:ext cx="2778190" cy="208364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1099E86B-8C8C-EF5A-3770-9D0C9F602760}"/>
              </a:ext>
            </a:extLst>
          </p:cNvPr>
          <p:cNvSpPr txBox="1"/>
          <p:nvPr/>
        </p:nvSpPr>
        <p:spPr>
          <a:xfrm>
            <a:off x="474135" y="1286999"/>
            <a:ext cx="8397923" cy="1107996"/>
          </a:xfrm>
          <a:prstGeom prst="rect">
            <a:avLst/>
          </a:prstGeom>
          <a:ln w="57150">
            <a:solidFill>
              <a:srgbClr val="7FBC10"/>
            </a:solidFill>
            <a:prstDash val="sysDash"/>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l-GR" sz="2200" dirty="0">
                <a:solidFill>
                  <a:schemeClr val="accent3">
                    <a:lumMod val="75000"/>
                  </a:schemeClr>
                </a:solidFill>
              </a:rPr>
              <a:t>Το σύνολο των σύγχρονων μοριακών τεχνικών που επιτρέπουν τη </a:t>
            </a:r>
            <a:r>
              <a:rPr lang="el-GR" sz="2200" b="1" dirty="0" err="1">
                <a:solidFill>
                  <a:schemeClr val="accent3">
                    <a:lumMod val="75000"/>
                  </a:schemeClr>
                </a:solidFill>
              </a:rPr>
              <a:t>στοχευμένη</a:t>
            </a:r>
            <a:r>
              <a:rPr lang="el-GR" sz="2200" b="1" dirty="0">
                <a:solidFill>
                  <a:schemeClr val="accent3">
                    <a:lumMod val="75000"/>
                  </a:schemeClr>
                </a:solidFill>
              </a:rPr>
              <a:t>, ακριβή και ελεγχόμενη τροποποίηση </a:t>
            </a:r>
            <a:r>
              <a:rPr lang="el-GR" sz="2200" dirty="0">
                <a:solidFill>
                  <a:schemeClr val="accent3">
                    <a:lumMod val="75000"/>
                  </a:schemeClr>
                </a:solidFill>
              </a:rPr>
              <a:t>της αλληλουχίας του DNA ενός οργανισμού. </a:t>
            </a:r>
            <a:endParaRPr lang="en-GB" sz="2200" b="1" dirty="0">
              <a:solidFill>
                <a:schemeClr val="accent3">
                  <a:lumMod val="75000"/>
                </a:schemeClr>
              </a:solidFill>
              <a:highlight>
                <a:srgbClr val="00FF00"/>
              </a:highlight>
              <a:latin typeface="+mj-lt"/>
            </a:endParaRPr>
          </a:p>
        </p:txBody>
      </p:sp>
      <p:sp>
        <p:nvSpPr>
          <p:cNvPr id="3" name="Retângulo 2">
            <a:extLst>
              <a:ext uri="{FF2B5EF4-FFF2-40B4-BE49-F238E27FC236}">
                <a16:creationId xmlns:a16="http://schemas.microsoft.com/office/drawing/2014/main" id="{67F1CEF8-4244-C684-BD34-25363B8ECF26}"/>
              </a:ext>
            </a:extLst>
          </p:cNvPr>
          <p:cNvSpPr/>
          <p:nvPr/>
        </p:nvSpPr>
        <p:spPr>
          <a:xfrm>
            <a:off x="26668" y="4156738"/>
            <a:ext cx="6067200" cy="2215863"/>
          </a:xfrm>
          <a:prstGeom prst="rect">
            <a:avLst/>
          </a:prstGeom>
        </p:spPr>
        <p:txBody>
          <a:bodyPr wrap="square">
            <a:spAutoFit/>
          </a:bodyPr>
          <a:lstStyle/>
          <a:p>
            <a:pPr marL="342882" algn="just">
              <a:lnSpc>
                <a:spcPct val="150000"/>
              </a:lnSpc>
              <a:spcAft>
                <a:spcPts val="600"/>
              </a:spcAft>
              <a:buClr>
                <a:srgbClr val="77D208"/>
              </a:buClr>
              <a:buSzPct val="120000"/>
            </a:pPr>
            <a:r>
              <a:rPr lang="pt-PT" sz="1700" b="1" dirty="0">
                <a:solidFill>
                  <a:schemeClr val="accent6">
                    <a:lumMod val="75000"/>
                  </a:schemeClr>
                </a:solidFill>
                <a:latin typeface="Calibri" panose="020F0502020204030204" pitchFamily="34" charset="0"/>
                <a:cs typeface="Calibri" panose="020F0502020204030204" pitchFamily="34" charset="0"/>
              </a:rPr>
              <a:t>Site-</a:t>
            </a:r>
            <a:r>
              <a:rPr lang="pt-PT" sz="1700" b="1" dirty="0" err="1">
                <a:solidFill>
                  <a:schemeClr val="accent6">
                    <a:lumMod val="75000"/>
                  </a:schemeClr>
                </a:solidFill>
                <a:latin typeface="Calibri" panose="020F0502020204030204" pitchFamily="34" charset="0"/>
                <a:cs typeface="Calibri" panose="020F0502020204030204" pitchFamily="34" charset="0"/>
              </a:rPr>
              <a:t>Directed</a:t>
            </a:r>
            <a:r>
              <a:rPr lang="pt-PT" sz="1700" b="1" dirty="0">
                <a:solidFill>
                  <a:schemeClr val="accent6">
                    <a:lumMod val="75000"/>
                  </a:schemeClr>
                </a:solidFill>
                <a:latin typeface="Calibri" panose="020F0502020204030204" pitchFamily="34" charset="0"/>
                <a:cs typeface="Calibri" panose="020F0502020204030204" pitchFamily="34" charset="0"/>
              </a:rPr>
              <a:t> </a:t>
            </a:r>
            <a:r>
              <a:rPr lang="pt-PT" sz="1700" b="1" dirty="0" err="1">
                <a:solidFill>
                  <a:schemeClr val="accent6">
                    <a:lumMod val="75000"/>
                  </a:schemeClr>
                </a:solidFill>
                <a:latin typeface="Calibri" panose="020F0502020204030204" pitchFamily="34" charset="0"/>
                <a:cs typeface="Calibri" panose="020F0502020204030204" pitchFamily="34" charset="0"/>
              </a:rPr>
              <a:t>Nucleases</a:t>
            </a:r>
            <a:r>
              <a:rPr lang="pt-PT" sz="1700" b="1" dirty="0">
                <a:solidFill>
                  <a:schemeClr val="accent6">
                    <a:lumMod val="75000"/>
                  </a:schemeClr>
                </a:solidFill>
                <a:latin typeface="Calibri" panose="020F0502020204030204" pitchFamily="34" charset="0"/>
                <a:cs typeface="Calibri" panose="020F0502020204030204" pitchFamily="34" charset="0"/>
              </a:rPr>
              <a:t> (SDN):</a:t>
            </a:r>
          </a:p>
          <a:p>
            <a:pPr marL="528612" indent="1588" algn="just">
              <a:lnSpc>
                <a:spcPts val="3000"/>
              </a:lnSpc>
              <a:spcAft>
                <a:spcPts val="600"/>
              </a:spcAft>
              <a:buClr>
                <a:srgbClr val="77D208"/>
              </a:buClr>
              <a:buSzPct val="120000"/>
              <a:buFont typeface="Wingdings" panose="05000000000000000000" pitchFamily="2" charset="2"/>
              <a:buChar char="ü"/>
              <a:tabLst>
                <a:tab pos="893718" algn="l"/>
                <a:tab pos="1076272" algn="l"/>
              </a:tabLst>
            </a:pPr>
            <a:r>
              <a:rPr lang="pt-PT" sz="1700" dirty="0">
                <a:latin typeface="Calibri" panose="020F0502020204030204" pitchFamily="34" charset="0"/>
                <a:cs typeface="Calibri" panose="020F0502020204030204" pitchFamily="34" charset="0"/>
              </a:rPr>
              <a:t> </a:t>
            </a:r>
            <a:r>
              <a:rPr lang="pt-PT" sz="1700" b="1" dirty="0" err="1">
                <a:latin typeface="Calibri" panose="020F0502020204030204" pitchFamily="34" charset="0"/>
                <a:cs typeface="Calibri" panose="020F0502020204030204" pitchFamily="34" charset="0"/>
              </a:rPr>
              <a:t>Zinc</a:t>
            </a:r>
            <a:r>
              <a:rPr lang="pt-PT" sz="1700" b="1" dirty="0">
                <a:latin typeface="Calibri" panose="020F0502020204030204" pitchFamily="34" charset="0"/>
                <a:cs typeface="Calibri" panose="020F0502020204030204" pitchFamily="34" charset="0"/>
              </a:rPr>
              <a:t> </a:t>
            </a:r>
            <a:r>
              <a:rPr lang="pt-PT" sz="1700" b="1" dirty="0" err="1">
                <a:latin typeface="Calibri" panose="020F0502020204030204" pitchFamily="34" charset="0"/>
                <a:cs typeface="Calibri" panose="020F0502020204030204" pitchFamily="34" charset="0"/>
              </a:rPr>
              <a:t>Finger</a:t>
            </a:r>
            <a:r>
              <a:rPr lang="pt-PT" sz="1700" b="1" dirty="0">
                <a:latin typeface="Calibri" panose="020F0502020204030204" pitchFamily="34" charset="0"/>
                <a:cs typeface="Calibri" panose="020F0502020204030204" pitchFamily="34" charset="0"/>
              </a:rPr>
              <a:t> </a:t>
            </a:r>
          </a:p>
          <a:p>
            <a:pPr marL="528612" indent="1588" algn="just">
              <a:lnSpc>
                <a:spcPts val="3000"/>
              </a:lnSpc>
              <a:spcAft>
                <a:spcPts val="600"/>
              </a:spcAft>
              <a:buClr>
                <a:srgbClr val="77D208"/>
              </a:buClr>
              <a:buSzPct val="120000"/>
              <a:buFont typeface="Wingdings" panose="05000000000000000000" pitchFamily="2" charset="2"/>
              <a:buChar char="ü"/>
              <a:tabLst>
                <a:tab pos="893718" algn="l"/>
                <a:tab pos="1076272" algn="l"/>
              </a:tabLst>
            </a:pPr>
            <a:r>
              <a:rPr lang="pt-PT" sz="1700" b="1" dirty="0">
                <a:latin typeface="Calibri" panose="020F0502020204030204" pitchFamily="34" charset="0"/>
                <a:cs typeface="Calibri" panose="020F0502020204030204" pitchFamily="34" charset="0"/>
              </a:rPr>
              <a:t> </a:t>
            </a:r>
            <a:r>
              <a:rPr lang="pt-PT" sz="1700" b="1" dirty="0" err="1">
                <a:latin typeface="Calibri" panose="020F0502020204030204" pitchFamily="34" charset="0"/>
                <a:cs typeface="Calibri" panose="020F0502020204030204" pitchFamily="34" charset="0"/>
              </a:rPr>
              <a:t>TALENs</a:t>
            </a:r>
            <a:r>
              <a:rPr lang="pt-PT" sz="1700" b="1" dirty="0">
                <a:latin typeface="Calibri" panose="020F0502020204030204" pitchFamily="34" charset="0"/>
                <a:cs typeface="Calibri" panose="020F0502020204030204" pitchFamily="34" charset="0"/>
              </a:rPr>
              <a:t> </a:t>
            </a:r>
            <a:r>
              <a:rPr lang="pt-PT" sz="1700" dirty="0">
                <a:latin typeface="Calibri" panose="020F0502020204030204" pitchFamily="34" charset="0"/>
                <a:cs typeface="Calibri" panose="020F0502020204030204" pitchFamily="34" charset="0"/>
              </a:rPr>
              <a:t>(</a:t>
            </a:r>
            <a:r>
              <a:rPr lang="pt-PT" sz="1700" dirty="0" err="1">
                <a:latin typeface="Calibri" panose="020F0502020204030204" pitchFamily="34" charset="0"/>
                <a:cs typeface="Calibri" panose="020F0502020204030204" pitchFamily="34" charset="0"/>
              </a:rPr>
              <a:t>transcription</a:t>
            </a:r>
            <a:r>
              <a:rPr lang="pt-PT" sz="1700" dirty="0">
                <a:latin typeface="Calibri" panose="020F0502020204030204" pitchFamily="34" charset="0"/>
                <a:cs typeface="Calibri" panose="020F0502020204030204" pitchFamily="34" charset="0"/>
              </a:rPr>
              <a:t> </a:t>
            </a:r>
            <a:r>
              <a:rPr lang="pt-PT" sz="1700" dirty="0" err="1">
                <a:latin typeface="Calibri" panose="020F0502020204030204" pitchFamily="34" charset="0"/>
                <a:cs typeface="Calibri" panose="020F0502020204030204" pitchFamily="34" charset="0"/>
              </a:rPr>
              <a:t>activator-like</a:t>
            </a:r>
            <a:r>
              <a:rPr lang="pt-PT" sz="1700" dirty="0">
                <a:latin typeface="Calibri" panose="020F0502020204030204" pitchFamily="34" charset="0"/>
                <a:cs typeface="Calibri" panose="020F0502020204030204" pitchFamily="34" charset="0"/>
              </a:rPr>
              <a:t> </a:t>
            </a:r>
            <a:r>
              <a:rPr lang="pt-PT" sz="1700" dirty="0" err="1">
                <a:latin typeface="Calibri" panose="020F0502020204030204" pitchFamily="34" charset="0"/>
                <a:cs typeface="Calibri" panose="020F0502020204030204" pitchFamily="34" charset="0"/>
              </a:rPr>
              <a:t>effector</a:t>
            </a:r>
            <a:r>
              <a:rPr lang="pt-PT" sz="1700" dirty="0">
                <a:latin typeface="Calibri" panose="020F0502020204030204" pitchFamily="34" charset="0"/>
                <a:cs typeface="Calibri" panose="020F0502020204030204" pitchFamily="34" charset="0"/>
              </a:rPr>
              <a:t> </a:t>
            </a:r>
            <a:r>
              <a:rPr lang="pt-PT" sz="1700" dirty="0" err="1">
                <a:latin typeface="Calibri" panose="020F0502020204030204" pitchFamily="34" charset="0"/>
                <a:cs typeface="Calibri" panose="020F0502020204030204" pitchFamily="34" charset="0"/>
              </a:rPr>
              <a:t>nucleases</a:t>
            </a:r>
            <a:r>
              <a:rPr lang="pt-PT" sz="1700" dirty="0">
                <a:latin typeface="Calibri" panose="020F0502020204030204" pitchFamily="34" charset="0"/>
                <a:cs typeface="Calibri" panose="020F0502020204030204" pitchFamily="34" charset="0"/>
              </a:rPr>
              <a:t>)</a:t>
            </a:r>
          </a:p>
          <a:p>
            <a:pPr marL="528612" indent="1588" algn="just">
              <a:lnSpc>
                <a:spcPts val="3000"/>
              </a:lnSpc>
              <a:spcAft>
                <a:spcPts val="600"/>
              </a:spcAft>
              <a:buClr>
                <a:srgbClr val="77D208"/>
              </a:buClr>
              <a:buSzPct val="120000"/>
              <a:buFont typeface="Wingdings" panose="05000000000000000000" pitchFamily="2" charset="2"/>
              <a:buChar char="ü"/>
              <a:tabLst>
                <a:tab pos="893718" algn="l"/>
                <a:tab pos="1076272" algn="l"/>
              </a:tabLst>
            </a:pPr>
            <a:r>
              <a:rPr lang="pt-PT" sz="1700" b="1" dirty="0">
                <a:latin typeface="Calibri" panose="020F0502020204030204" pitchFamily="34" charset="0"/>
                <a:cs typeface="Calibri" panose="020F0502020204030204" pitchFamily="34" charset="0"/>
              </a:rPr>
              <a:t> </a:t>
            </a:r>
            <a:r>
              <a:rPr lang="pt-PT" sz="1700" b="1" dirty="0">
                <a:solidFill>
                  <a:srgbClr val="FF0000"/>
                </a:solidFill>
                <a:latin typeface="Calibri" panose="020F0502020204030204" pitchFamily="34" charset="0"/>
                <a:cs typeface="Calibri" panose="020F0502020204030204" pitchFamily="34" charset="0"/>
              </a:rPr>
              <a:t>CRISPR/Cas9</a:t>
            </a:r>
            <a:r>
              <a:rPr lang="pt-PT" sz="1700" b="1" dirty="0">
                <a:latin typeface="Calibri" panose="020F0502020204030204" pitchFamily="34" charset="0"/>
                <a:cs typeface="Calibri" panose="020F0502020204030204" pitchFamily="34" charset="0"/>
              </a:rPr>
              <a:t> </a:t>
            </a:r>
            <a:r>
              <a:rPr lang="pt-PT" sz="1700"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Clustered Regularly Interspaced Short Palindromic Repeats - associated protein-9 nuclease (Cas9)</a:t>
            </a:r>
            <a:endParaRPr lang="pt-PT" sz="17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E454B2-C461-A93F-1A5D-B0FDABB48148}"/>
              </a:ext>
            </a:extLst>
          </p:cNvPr>
          <p:cNvSpPr txBox="1"/>
          <p:nvPr/>
        </p:nvSpPr>
        <p:spPr>
          <a:xfrm>
            <a:off x="508314" y="2790200"/>
            <a:ext cx="8363744" cy="1061829"/>
          </a:xfrm>
          <a:prstGeom prst="rect">
            <a:avLst/>
          </a:prstGeom>
          <a:noFill/>
        </p:spPr>
        <p:txBody>
          <a:bodyPr wrap="square">
            <a:spAutoFit/>
          </a:bodyPr>
          <a:lstStyle/>
          <a:p>
            <a:pPr>
              <a:buNone/>
            </a:pPr>
            <a:r>
              <a:rPr lang="el-GR" sz="2100" dirty="0"/>
              <a:t>Περιλαμβάνει παρεμβάσεις όπως:</a:t>
            </a:r>
          </a:p>
          <a:p>
            <a:r>
              <a:rPr lang="el-GR" sz="2100" b="1" dirty="0"/>
              <a:t>εισαγωγή</a:t>
            </a:r>
            <a:r>
              <a:rPr lang="el-GR" sz="2100" dirty="0"/>
              <a:t>,</a:t>
            </a:r>
            <a:r>
              <a:rPr lang="en-US" sz="2100" dirty="0"/>
              <a:t> </a:t>
            </a:r>
            <a:r>
              <a:rPr lang="el-GR" sz="2100" b="1" dirty="0"/>
              <a:t>διαγραφή</a:t>
            </a:r>
            <a:r>
              <a:rPr lang="el-GR" sz="2100" dirty="0"/>
              <a:t> ή</a:t>
            </a:r>
            <a:r>
              <a:rPr lang="en-US" sz="2100" dirty="0"/>
              <a:t> </a:t>
            </a:r>
            <a:r>
              <a:rPr lang="el-GR" sz="2100" b="1" dirty="0"/>
              <a:t>αντικατάσταση </a:t>
            </a:r>
            <a:r>
              <a:rPr lang="el-GR" sz="2100" dirty="0"/>
              <a:t>συγκεκριμένων </a:t>
            </a:r>
            <a:r>
              <a:rPr lang="el-GR" sz="2100" dirty="0" err="1"/>
              <a:t>νουκλεοτιδίων</a:t>
            </a:r>
            <a:r>
              <a:rPr lang="el-GR" sz="2100" dirty="0"/>
              <a:t> ή γονιδίων σε προκαθορισμένες θέσεις του </a:t>
            </a:r>
            <a:r>
              <a:rPr lang="el-GR" sz="2100" dirty="0" err="1"/>
              <a:t>γονιδιώματος</a:t>
            </a:r>
            <a:r>
              <a:rPr lang="el-GR" sz="2100" dirty="0"/>
              <a:t>.</a:t>
            </a:r>
          </a:p>
        </p:txBody>
      </p:sp>
    </p:spTree>
    <p:extLst>
      <p:ext uri="{BB962C8B-B14F-4D97-AF65-F5344CB8AC3E}">
        <p14:creationId xmlns:p14="http://schemas.microsoft.com/office/powerpoint/2010/main" val="205151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13AE-ED9C-1314-C45C-87CF312D69C8}"/>
            </a:ext>
          </a:extLst>
        </p:cNvPr>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A6AB48F5-2962-96C0-5F9A-5BCE97CABB4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9287" y="1"/>
            <a:ext cx="7958137" cy="657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669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403445-D855-0B3E-22A4-8002D1190352}"/>
              </a:ext>
            </a:extLst>
          </p:cNvPr>
          <p:cNvPicPr>
            <a:picLocks noChangeAspect="1"/>
          </p:cNvPicPr>
          <p:nvPr/>
        </p:nvPicPr>
        <p:blipFill>
          <a:blip r:embed="rId2"/>
          <a:srcRect b="15370"/>
          <a:stretch>
            <a:fillRect/>
          </a:stretch>
        </p:blipFill>
        <p:spPr>
          <a:xfrm>
            <a:off x="201536" y="527050"/>
            <a:ext cx="8740927" cy="5803900"/>
          </a:xfrm>
          <a:prstGeom prst="rect">
            <a:avLst/>
          </a:prstGeom>
        </p:spPr>
      </p:pic>
    </p:spTree>
    <p:extLst>
      <p:ext uri="{BB962C8B-B14F-4D97-AF65-F5344CB8AC3E}">
        <p14:creationId xmlns:p14="http://schemas.microsoft.com/office/powerpoint/2010/main" val="1687129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6EA30-36CA-090B-9B6B-0429A9906327}"/>
            </a:ext>
          </a:extLst>
        </p:cNvPr>
        <p:cNvGrpSpPr/>
        <p:nvPr/>
      </p:nvGrpSpPr>
      <p:grpSpPr>
        <a:xfrm>
          <a:off x="0" y="0"/>
          <a:ext cx="0" cy="0"/>
          <a:chOff x="0" y="0"/>
          <a:chExt cx="0" cy="0"/>
        </a:xfrm>
      </p:grpSpPr>
      <p:sp>
        <p:nvSpPr>
          <p:cNvPr id="4" name="Τίτλος 3">
            <a:extLst>
              <a:ext uri="{FF2B5EF4-FFF2-40B4-BE49-F238E27FC236}">
                <a16:creationId xmlns:a16="http://schemas.microsoft.com/office/drawing/2014/main" id="{A334EEC0-B3F3-909D-B0CA-DF828A476783}"/>
              </a:ext>
            </a:extLst>
          </p:cNvPr>
          <p:cNvSpPr>
            <a:spLocks noGrp="1"/>
          </p:cNvSpPr>
          <p:nvPr>
            <p:ph type="title"/>
          </p:nvPr>
        </p:nvSpPr>
        <p:spPr>
          <a:xfrm>
            <a:off x="457200" y="211234"/>
            <a:ext cx="8229600" cy="1143000"/>
          </a:xfrm>
        </p:spPr>
        <p:txBody>
          <a:bodyPr anchor="ctr">
            <a:normAutofit/>
          </a:bodyPr>
          <a:lstStyle/>
          <a:p>
            <a:pPr algn="ctr"/>
            <a:r>
              <a:rPr lang="en-US" sz="3600" dirty="0">
                <a:solidFill>
                  <a:schemeClr val="accent2"/>
                </a:solidFill>
              </a:rPr>
              <a:t>CRISPER/Cas9 in Plant Breeding</a:t>
            </a:r>
          </a:p>
        </p:txBody>
      </p:sp>
      <p:pic>
        <p:nvPicPr>
          <p:cNvPr id="2" name="Εικόνα 1">
            <a:extLst>
              <a:ext uri="{FF2B5EF4-FFF2-40B4-BE49-F238E27FC236}">
                <a16:creationId xmlns:a16="http://schemas.microsoft.com/office/drawing/2014/main" id="{F59C0B12-99BE-A22D-CD04-E9BF01B44DD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212850" y="1095479"/>
            <a:ext cx="6718300" cy="5551287"/>
          </a:xfrm>
          <a:prstGeom prst="rect">
            <a:avLst/>
          </a:prstGeom>
        </p:spPr>
      </p:pic>
      <p:sp>
        <p:nvSpPr>
          <p:cNvPr id="5" name="TextBox 4">
            <a:extLst>
              <a:ext uri="{FF2B5EF4-FFF2-40B4-BE49-F238E27FC236}">
                <a16:creationId xmlns:a16="http://schemas.microsoft.com/office/drawing/2014/main" id="{35E04A71-1998-231B-97EC-63D854AE6D9F}"/>
              </a:ext>
            </a:extLst>
          </p:cNvPr>
          <p:cNvSpPr txBox="1"/>
          <p:nvPr/>
        </p:nvSpPr>
        <p:spPr>
          <a:xfrm>
            <a:off x="1587500" y="5538770"/>
            <a:ext cx="4572000" cy="1107996"/>
          </a:xfrm>
          <a:prstGeom prst="rect">
            <a:avLst/>
          </a:prstGeom>
          <a:noFill/>
        </p:spPr>
        <p:txBody>
          <a:bodyPr wrap="square">
            <a:spAutoFit/>
          </a:bodyPr>
          <a:lstStyle/>
          <a:p>
            <a:pPr>
              <a:buNone/>
            </a:pPr>
            <a:br>
              <a:rPr lang="en" dirty="0">
                <a:effectLst/>
                <a:latin typeface="Helvetica" pitchFamily="2" charset="0"/>
              </a:rPr>
            </a:br>
            <a:endParaRPr lang="en" dirty="0">
              <a:effectLst/>
              <a:latin typeface="Helvetica" pitchFamily="2" charset="0"/>
            </a:endParaRPr>
          </a:p>
          <a:p>
            <a:pPr>
              <a:buNone/>
            </a:pPr>
            <a:r>
              <a:rPr lang="en" dirty="0">
                <a:effectLst/>
                <a:latin typeface="Helvetica" pitchFamily="2" charset="0"/>
              </a:rPr>
              <a:t> </a:t>
            </a:r>
          </a:p>
          <a:p>
            <a:r>
              <a:rPr lang="en" sz="1200" dirty="0">
                <a:effectLst/>
                <a:latin typeface="Calibri" panose="020F0502020204030204" pitchFamily="34" charset="0"/>
                <a:cs typeface="Calibri" panose="020F0502020204030204" pitchFamily="34" charset="0"/>
              </a:rPr>
              <a:t>https://</a:t>
            </a:r>
            <a:r>
              <a:rPr lang="en" sz="1200" dirty="0" err="1">
                <a:effectLst/>
                <a:latin typeface="Calibri" panose="020F0502020204030204" pitchFamily="34" charset="0"/>
                <a:cs typeface="Calibri" panose="020F0502020204030204" pitchFamily="34" charset="0"/>
              </a:rPr>
              <a:t>doi.org</a:t>
            </a:r>
            <a:r>
              <a:rPr lang="en" sz="1200" dirty="0">
                <a:effectLst/>
                <a:latin typeface="Calibri" panose="020F0502020204030204" pitchFamily="34" charset="0"/>
                <a:cs typeface="Calibri" panose="020F0502020204030204" pitchFamily="34" charset="0"/>
              </a:rPr>
              <a:t>/10.1080/21645698.2023.2256930 </a:t>
            </a:r>
          </a:p>
        </p:txBody>
      </p:sp>
    </p:spTree>
    <p:extLst>
      <p:ext uri="{BB962C8B-B14F-4D97-AF65-F5344CB8AC3E}">
        <p14:creationId xmlns:p14="http://schemas.microsoft.com/office/powerpoint/2010/main" val="2046304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8566B-A521-473E-8CA3-476F0187DBB5}"/>
            </a:ext>
          </a:extLst>
        </p:cNvPr>
        <p:cNvGrpSpPr/>
        <p:nvPr/>
      </p:nvGrpSpPr>
      <p:grpSpPr>
        <a:xfrm>
          <a:off x="0" y="0"/>
          <a:ext cx="0" cy="0"/>
          <a:chOff x="0" y="0"/>
          <a:chExt cx="0" cy="0"/>
        </a:xfrm>
      </p:grpSpPr>
      <p:sp>
        <p:nvSpPr>
          <p:cNvPr id="4" name="Τίτλος 3">
            <a:extLst>
              <a:ext uri="{FF2B5EF4-FFF2-40B4-BE49-F238E27FC236}">
                <a16:creationId xmlns:a16="http://schemas.microsoft.com/office/drawing/2014/main" id="{72165BE8-F78A-54B0-D9FA-970D4E8AFCAE}"/>
              </a:ext>
            </a:extLst>
          </p:cNvPr>
          <p:cNvSpPr>
            <a:spLocks noGrp="1"/>
          </p:cNvSpPr>
          <p:nvPr>
            <p:ph type="title"/>
          </p:nvPr>
        </p:nvSpPr>
        <p:spPr>
          <a:xfrm>
            <a:off x="786575" y="348712"/>
            <a:ext cx="6552728" cy="504057"/>
          </a:xfrm>
        </p:spPr>
        <p:txBody>
          <a:bodyPr/>
          <a:lstStyle/>
          <a:p>
            <a:r>
              <a:rPr lang="en-US" sz="4200" dirty="0" err="1">
                <a:solidFill>
                  <a:schemeClr val="accent2"/>
                </a:solidFill>
                <a:latin typeface="Corbel" panose="020B0503020204020204" pitchFamily="34" charset="0"/>
              </a:rPr>
              <a:t>Cisgenesis</a:t>
            </a:r>
            <a:endParaRPr lang="en-US" sz="4200" dirty="0">
              <a:solidFill>
                <a:schemeClr val="accent2"/>
              </a:solidFill>
              <a:latin typeface="Corbel" panose="020B0503020204020204" pitchFamily="34" charset="0"/>
            </a:endParaRPr>
          </a:p>
        </p:txBody>
      </p:sp>
      <p:pic>
        <p:nvPicPr>
          <p:cNvPr id="6" name="Εικόνα 5">
            <a:extLst>
              <a:ext uri="{FF2B5EF4-FFF2-40B4-BE49-F238E27FC236}">
                <a16:creationId xmlns:a16="http://schemas.microsoft.com/office/drawing/2014/main" id="{7DC6BE4D-B93A-B3B3-5D01-71E2B6E1EBA6}"/>
              </a:ext>
            </a:extLst>
          </p:cNvPr>
          <p:cNvPicPr>
            <a:picLocks noChangeAspect="1"/>
          </p:cNvPicPr>
          <p:nvPr/>
        </p:nvPicPr>
        <p:blipFill>
          <a:blip r:embed="rId2"/>
          <a:srcRect t="18654" r="78176"/>
          <a:stretch/>
        </p:blipFill>
        <p:spPr>
          <a:xfrm>
            <a:off x="447695" y="1649886"/>
            <a:ext cx="1838305" cy="4187328"/>
          </a:xfrm>
          <a:prstGeom prst="rect">
            <a:avLst/>
          </a:prstGeom>
        </p:spPr>
      </p:pic>
      <p:sp>
        <p:nvSpPr>
          <p:cNvPr id="7" name="TextBox 6">
            <a:extLst>
              <a:ext uri="{FF2B5EF4-FFF2-40B4-BE49-F238E27FC236}">
                <a16:creationId xmlns:a16="http://schemas.microsoft.com/office/drawing/2014/main" id="{0174428A-1276-727C-655D-A51C1EB8EC71}"/>
              </a:ext>
            </a:extLst>
          </p:cNvPr>
          <p:cNvSpPr txBox="1"/>
          <p:nvPr/>
        </p:nvSpPr>
        <p:spPr>
          <a:xfrm>
            <a:off x="2286000" y="1859339"/>
            <a:ext cx="6323744" cy="3816429"/>
          </a:xfrm>
          <a:prstGeom prst="rect">
            <a:avLst/>
          </a:prstGeom>
          <a:noFill/>
        </p:spPr>
        <p:txBody>
          <a:bodyPr wrap="square">
            <a:spAutoFit/>
          </a:bodyPr>
          <a:lstStyle/>
          <a:p>
            <a:pPr marL="342900" indent="-342900" algn="just">
              <a:buFont typeface="Wingdings" panose="05000000000000000000" pitchFamily="2" charset="2"/>
              <a:buChar char="§"/>
            </a:pPr>
            <a:r>
              <a:rPr lang="el-GR" sz="2200" dirty="0"/>
              <a:t>Το γενετικό υλικό που μεταφέρεται στο φυτό πρέπει να προέρχεται </a:t>
            </a:r>
            <a:r>
              <a:rPr lang="el-GR" sz="2200" dirty="0">
                <a:solidFill>
                  <a:schemeClr val="accent6">
                    <a:lumMod val="75000"/>
                  </a:schemeClr>
                </a:solidFill>
              </a:rPr>
              <a:t>από το ίδιο το φυτό ή από συγγενικά είδη που είναι συμβατά για διασταύρωση.</a:t>
            </a:r>
            <a:endParaRPr lang="en-US" sz="2200" dirty="0">
              <a:solidFill>
                <a:schemeClr val="accent6">
                  <a:lumMod val="75000"/>
                </a:schemeClr>
              </a:solidFill>
            </a:endParaRPr>
          </a:p>
          <a:p>
            <a:pPr algn="just"/>
            <a:endParaRPr lang="el-GR" sz="2200" dirty="0"/>
          </a:p>
          <a:p>
            <a:pPr marL="342900" indent="-342900" algn="just">
              <a:buFont typeface="Wingdings" panose="05000000000000000000" pitchFamily="2" charset="2"/>
              <a:buChar char="§"/>
            </a:pPr>
            <a:r>
              <a:rPr lang="el-GR" sz="2200" dirty="0"/>
              <a:t>Η γονιδιακή δεξαμενή (</a:t>
            </a:r>
            <a:r>
              <a:rPr lang="el-GR" sz="2200" dirty="0" err="1"/>
              <a:t>gene</a:t>
            </a:r>
            <a:r>
              <a:rPr lang="el-GR" sz="2200" dirty="0"/>
              <a:t> </a:t>
            </a:r>
            <a:r>
              <a:rPr lang="el-GR" sz="2200" dirty="0" err="1"/>
              <a:t>pool</a:t>
            </a:r>
            <a:r>
              <a:rPr lang="el-GR" sz="2200" dirty="0"/>
              <a:t>) που είναι διαθέσιμη για τη </a:t>
            </a:r>
            <a:r>
              <a:rPr lang="el-GR" sz="2200" dirty="0" err="1"/>
              <a:t>cisgenesis</a:t>
            </a:r>
            <a:r>
              <a:rPr lang="el-GR" sz="2200" dirty="0"/>
              <a:t> είναι ταυτόσημη με αυτήν που είναι διαθέσιμη μέσω της κλασικής βελτίωσης.</a:t>
            </a:r>
          </a:p>
          <a:p>
            <a:pPr marL="342900" indent="-342900" algn="just">
              <a:buFont typeface="Wingdings" panose="05000000000000000000" pitchFamily="2" charset="2"/>
              <a:buChar char="§"/>
            </a:pPr>
            <a:endParaRPr lang="el-GR" sz="2200" dirty="0"/>
          </a:p>
          <a:p>
            <a:pPr marL="342900" indent="-342900" algn="just">
              <a:buFont typeface="Wingdings" panose="05000000000000000000" pitchFamily="2" charset="2"/>
              <a:buChar char="§"/>
            </a:pPr>
            <a:endParaRPr lang="el-GR" sz="2200" dirty="0"/>
          </a:p>
        </p:txBody>
      </p:sp>
    </p:spTree>
    <p:extLst>
      <p:ext uri="{BB962C8B-B14F-4D97-AF65-F5344CB8AC3E}">
        <p14:creationId xmlns:p14="http://schemas.microsoft.com/office/powerpoint/2010/main" val="14863074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50AD9-D336-395E-F4B6-82AF4B8239E1}"/>
            </a:ext>
          </a:extLst>
        </p:cNvPr>
        <p:cNvGrpSpPr/>
        <p:nvPr/>
      </p:nvGrpSpPr>
      <p:grpSpPr>
        <a:xfrm>
          <a:off x="0" y="0"/>
          <a:ext cx="0" cy="0"/>
          <a:chOff x="0" y="0"/>
          <a:chExt cx="0" cy="0"/>
        </a:xfrm>
      </p:grpSpPr>
      <p:sp>
        <p:nvSpPr>
          <p:cNvPr id="4" name="Τίτλος 3">
            <a:extLst>
              <a:ext uri="{FF2B5EF4-FFF2-40B4-BE49-F238E27FC236}">
                <a16:creationId xmlns:a16="http://schemas.microsoft.com/office/drawing/2014/main" id="{F831C8DD-7FEE-F1CE-21B3-2A702B1D93A5}"/>
              </a:ext>
            </a:extLst>
          </p:cNvPr>
          <p:cNvSpPr>
            <a:spLocks noGrp="1"/>
          </p:cNvSpPr>
          <p:nvPr>
            <p:ph type="title"/>
          </p:nvPr>
        </p:nvSpPr>
        <p:spPr/>
        <p:txBody>
          <a:bodyPr/>
          <a:lstStyle/>
          <a:p>
            <a:r>
              <a:rPr lang="en-US" sz="3200" b="1" i="0" u="none" strike="noStrike" baseline="0" dirty="0" err="1">
                <a:solidFill>
                  <a:schemeClr val="accent2"/>
                </a:solidFill>
                <a:latin typeface="Corbel" panose="020B0503020204020204" pitchFamily="34" charset="0"/>
              </a:rPr>
              <a:t>Intragenesis</a:t>
            </a:r>
            <a:endParaRPr lang="en-US" sz="3200" dirty="0">
              <a:solidFill>
                <a:schemeClr val="accent2"/>
              </a:solidFill>
              <a:latin typeface="Corbel" panose="020B0503020204020204" pitchFamily="34" charset="0"/>
            </a:endParaRPr>
          </a:p>
        </p:txBody>
      </p:sp>
      <p:sp>
        <p:nvSpPr>
          <p:cNvPr id="7" name="TextBox 6">
            <a:extLst>
              <a:ext uri="{FF2B5EF4-FFF2-40B4-BE49-F238E27FC236}">
                <a16:creationId xmlns:a16="http://schemas.microsoft.com/office/drawing/2014/main" id="{2E0BA87C-B0EE-C804-05C4-023FC044AFD3}"/>
              </a:ext>
            </a:extLst>
          </p:cNvPr>
          <p:cNvSpPr txBox="1"/>
          <p:nvPr/>
        </p:nvSpPr>
        <p:spPr>
          <a:xfrm>
            <a:off x="534256" y="1490427"/>
            <a:ext cx="8075488" cy="3139321"/>
          </a:xfrm>
          <a:prstGeom prst="rect">
            <a:avLst/>
          </a:prstGeom>
          <a:noFill/>
        </p:spPr>
        <p:txBody>
          <a:bodyPr wrap="square">
            <a:spAutoFit/>
          </a:bodyPr>
          <a:lstStyle/>
          <a:p>
            <a:pPr>
              <a:buNone/>
            </a:pPr>
            <a:r>
              <a:rPr lang="el-GR" sz="2200" b="1" dirty="0">
                <a:solidFill>
                  <a:schemeClr val="accent6">
                    <a:lumMod val="75000"/>
                  </a:schemeClr>
                </a:solidFill>
              </a:rPr>
              <a:t>Μεταφορά γονιδίων μεταξύ συμβατών προς διασταύρωση ειδών</a:t>
            </a:r>
          </a:p>
          <a:p>
            <a:endParaRPr lang="el-GR" sz="2200" dirty="0"/>
          </a:p>
          <a:p>
            <a:r>
              <a:rPr lang="el-GR" sz="2200" b="1" dirty="0">
                <a:solidFill>
                  <a:srgbClr val="FF0000"/>
                </a:solidFill>
              </a:rPr>
              <a:t>Ωστόσο, σε αντίθεση με τα </a:t>
            </a:r>
            <a:r>
              <a:rPr lang="el-GR" sz="2200" b="1" dirty="0" err="1">
                <a:solidFill>
                  <a:srgbClr val="FF0000"/>
                </a:solidFill>
              </a:rPr>
              <a:t>cisgenes</a:t>
            </a:r>
            <a:r>
              <a:rPr lang="el-GR" sz="2200" b="1" dirty="0">
                <a:solidFill>
                  <a:srgbClr val="FF0000"/>
                </a:solidFill>
              </a:rPr>
              <a:t>, τα </a:t>
            </a:r>
            <a:r>
              <a:rPr lang="el-GR" sz="2200" b="1" dirty="0" err="1">
                <a:solidFill>
                  <a:srgbClr val="FF0000"/>
                </a:solidFill>
              </a:rPr>
              <a:t>intragenes</a:t>
            </a:r>
            <a:r>
              <a:rPr lang="el-GR" sz="2200" b="1" dirty="0">
                <a:solidFill>
                  <a:srgbClr val="FF0000"/>
                </a:solidFill>
              </a:rPr>
              <a:t> είναι υβριδικά γονίδια.</a:t>
            </a:r>
            <a:endParaRPr lang="el-GR" sz="2200" dirty="0">
              <a:solidFill>
                <a:srgbClr val="FF0000"/>
              </a:solidFill>
            </a:endParaRPr>
          </a:p>
          <a:p>
            <a:pPr>
              <a:buNone/>
            </a:pPr>
            <a:endParaRPr lang="el-GR" sz="2200" i="1" dirty="0"/>
          </a:p>
          <a:p>
            <a:pPr algn="just">
              <a:buNone/>
            </a:pPr>
            <a:r>
              <a:rPr lang="el-GR" sz="2200" dirty="0" err="1"/>
              <a:t>Καθ</a:t>
            </a:r>
            <a:r>
              <a:rPr lang="en-US" sz="2200" dirty="0" err="1"/>
              <a:t>ώ</a:t>
            </a:r>
            <a:r>
              <a:rPr lang="el-GR" sz="2200" dirty="0"/>
              <a:t>ς δημιουργείται ένα νέο, </a:t>
            </a:r>
            <a:r>
              <a:rPr lang="el-GR" sz="2200" dirty="0" err="1"/>
              <a:t>ανασυνδυασμένο</a:t>
            </a:r>
            <a:r>
              <a:rPr lang="el-GR" sz="2200" dirty="0"/>
              <a:t> γονιδιακό κατασκεύασμα, το οποίο αποτελείται αποκλειστικά από γενετικά στοιχεία (</a:t>
            </a:r>
            <a:r>
              <a:rPr lang="en" sz="2200" dirty="0"/>
              <a:t>promoters, coding sequences, terminators) </a:t>
            </a:r>
            <a:r>
              <a:rPr lang="el-GR" sz="2200" dirty="0"/>
              <a:t>που προέρχονται από το ίδιο είδος ή από αναπαραγωγικά συμβατά είδη.</a:t>
            </a:r>
          </a:p>
        </p:txBody>
      </p:sp>
    </p:spTree>
    <p:extLst>
      <p:ext uri="{BB962C8B-B14F-4D97-AF65-F5344CB8AC3E}">
        <p14:creationId xmlns:p14="http://schemas.microsoft.com/office/powerpoint/2010/main" val="40160563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isgenesis and Intragenesis as a Biotechnological Tool to Improve Abiotic  Stress Tolerance in Commercial Crops | SpringerLink">
            <a:extLst>
              <a:ext uri="{FF2B5EF4-FFF2-40B4-BE49-F238E27FC236}">
                <a16:creationId xmlns:a16="http://schemas.microsoft.com/office/drawing/2014/main" id="{64FCC756-99B3-12BE-4A75-EAE1813F7DE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2848" y="539262"/>
            <a:ext cx="4916686" cy="3710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3BD0CC1-73E2-4A09-7336-07547F5848B7}"/>
              </a:ext>
            </a:extLst>
          </p:cNvPr>
          <p:cNvSpPr>
            <a:spLocks noChangeArrowheads="1"/>
          </p:cNvSpPr>
          <p:nvPr/>
        </p:nvSpPr>
        <p:spPr bwMode="auto">
          <a:xfrm>
            <a:off x="263770" y="4421632"/>
            <a:ext cx="8616460"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err="1">
                <a:ln>
                  <a:noFill/>
                </a:ln>
                <a:solidFill>
                  <a:srgbClr val="C00000"/>
                </a:solidFill>
                <a:effectLst/>
              </a:rPr>
              <a:t>Μετ</a:t>
            </a:r>
            <a:r>
              <a:rPr kumimoji="0" lang="en-US" altLang="en-US" sz="2000" i="0" u="none" strike="noStrike" cap="none" normalizeH="0" baseline="0" dirty="0">
                <a:ln>
                  <a:noFill/>
                </a:ln>
                <a:solidFill>
                  <a:srgbClr val="C00000"/>
                </a:solidFill>
                <a:effectLst/>
              </a:rPr>
              <a:t>αφορά γονιδίων ανθεκτικότητας σε σκωριάσεις</a:t>
            </a:r>
            <a:r>
              <a:rPr lang="el-GR" altLang="en-US" sz="2000" dirty="0">
                <a:solidFill>
                  <a:srgbClr val="C00000"/>
                </a:solidFill>
              </a:rPr>
              <a:t> από </a:t>
            </a:r>
            <a:r>
              <a:rPr kumimoji="0" lang="en-US" altLang="en-US" sz="2000" i="0" u="none" strike="noStrike" cap="none" normalizeH="0" baseline="0" dirty="0" err="1">
                <a:ln>
                  <a:noFill/>
                </a:ln>
                <a:solidFill>
                  <a:srgbClr val="C00000"/>
                </a:solidFill>
                <a:effectLst/>
              </a:rPr>
              <a:t>άγρι</a:t>
            </a:r>
            <a:r>
              <a:rPr kumimoji="0" lang="en-US" altLang="en-US" sz="2000" i="0" u="none" strike="noStrike" cap="none" normalizeH="0" baseline="0" dirty="0">
                <a:ln>
                  <a:noFill/>
                </a:ln>
                <a:solidFill>
                  <a:srgbClr val="C00000"/>
                </a:solidFill>
                <a:effectLst/>
              </a:rPr>
              <a:t>α συγγενικά είδη σιταριού (π.χ. Aegilops)</a:t>
            </a:r>
            <a:endParaRPr kumimoji="0" lang="el-GR" altLang="en-US" sz="2000" i="0" u="none" strike="noStrike" cap="none" normalizeH="0" baseline="0" dirty="0">
              <a:ln>
                <a:noFill/>
              </a:ln>
              <a:solidFill>
                <a:srgbClr val="C00000"/>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endParaRPr lang="el-GR" altLang="en-US" sz="2000" dirty="0"/>
          </a:p>
          <a:p>
            <a:pPr lvl="0" defTabSz="914400" eaLnBrk="0" fontAlgn="base" hangingPunct="0">
              <a:spcBef>
                <a:spcPct val="0"/>
              </a:spcBef>
              <a:spcAft>
                <a:spcPct val="0"/>
              </a:spcAft>
            </a:pPr>
            <a:r>
              <a:rPr lang="el-GR" sz="2000" dirty="0" err="1"/>
              <a:t>Ελαιοκράμβη</a:t>
            </a:r>
            <a:r>
              <a:rPr lang="el-GR" sz="2000" dirty="0"/>
              <a:t>: </a:t>
            </a:r>
            <a:r>
              <a:rPr lang="el-GR" sz="2000" dirty="0">
                <a:solidFill>
                  <a:srgbClr val="FFC000"/>
                </a:solidFill>
              </a:rPr>
              <a:t>Μεταφορά γονιδίων μεταξύ ειδών </a:t>
            </a:r>
            <a:r>
              <a:rPr lang="el-GR" sz="2000" dirty="0" err="1">
                <a:solidFill>
                  <a:srgbClr val="FFC000"/>
                </a:solidFill>
              </a:rPr>
              <a:t>Brassica</a:t>
            </a:r>
            <a:endParaRPr lang="el-GR" sz="2000" dirty="0">
              <a:solidFill>
                <a:srgbClr val="FFC000"/>
              </a:solidFill>
            </a:endParaRPr>
          </a:p>
          <a:p>
            <a:pPr lvl="0" defTabSz="914400" eaLnBrk="0" fontAlgn="base" hangingPunct="0">
              <a:spcBef>
                <a:spcPct val="0"/>
              </a:spcBef>
              <a:spcAft>
                <a:spcPct val="0"/>
              </a:spcAft>
            </a:pPr>
            <a:endParaRPr kumimoji="0" lang="el-GR" altLang="en-US" sz="2000" i="0" u="none" strike="noStrike" cap="none" normalizeH="0" baseline="0" dirty="0">
              <a:ln>
                <a:noFill/>
              </a:ln>
              <a:solidFill>
                <a:schemeClr val="tx1"/>
              </a:solidFill>
              <a:effectLst/>
            </a:endParaRPr>
          </a:p>
          <a:p>
            <a:pPr defTabSz="914400" eaLnBrk="0" fontAlgn="base" hangingPunct="0">
              <a:spcBef>
                <a:spcPct val="0"/>
              </a:spcBef>
              <a:spcAft>
                <a:spcPct val="0"/>
              </a:spcAft>
            </a:pPr>
            <a:r>
              <a:rPr lang="el-GR" sz="2000" dirty="0">
                <a:solidFill>
                  <a:schemeClr val="accent6">
                    <a:lumMod val="75000"/>
                  </a:schemeClr>
                </a:solidFill>
              </a:rPr>
              <a:t>Πατάτα </a:t>
            </a:r>
            <a:r>
              <a:rPr lang="el-GR" sz="2000" dirty="0" err="1">
                <a:solidFill>
                  <a:srgbClr val="7030A0"/>
                </a:solidFill>
              </a:rPr>
              <a:t>Cisgenic</a:t>
            </a:r>
            <a:r>
              <a:rPr lang="el-GR" sz="2000" dirty="0">
                <a:solidFill>
                  <a:srgbClr val="7030A0"/>
                </a:solidFill>
              </a:rPr>
              <a:t> πατάτα με γονίδια ανθεκτικότητας (R </a:t>
            </a:r>
            <a:r>
              <a:rPr lang="el-GR" sz="2000" dirty="0" err="1">
                <a:solidFill>
                  <a:srgbClr val="7030A0"/>
                </a:solidFill>
              </a:rPr>
              <a:t>genes</a:t>
            </a:r>
            <a:r>
              <a:rPr lang="el-GR" sz="2000" dirty="0">
                <a:solidFill>
                  <a:srgbClr val="7030A0"/>
                </a:solidFill>
              </a:rPr>
              <a:t>) από άγρια συγγενικά είδη </a:t>
            </a:r>
            <a:r>
              <a:rPr lang="el-GR" sz="2000" dirty="0" err="1">
                <a:solidFill>
                  <a:srgbClr val="7030A0"/>
                </a:solidFill>
              </a:rPr>
              <a:t>Solanum</a:t>
            </a:r>
            <a:endParaRPr lang="el-GR" sz="2000" dirty="0">
              <a:solidFill>
                <a:srgbClr val="7030A0"/>
              </a:solidFill>
            </a:endParaRPr>
          </a:p>
        </p:txBody>
      </p:sp>
    </p:spTree>
    <p:extLst>
      <p:ext uri="{BB962C8B-B14F-4D97-AF65-F5344CB8AC3E}">
        <p14:creationId xmlns:p14="http://schemas.microsoft.com/office/powerpoint/2010/main" val="27310583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22D0838-F3B7-E6AA-C4A1-376A19AF3E6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276970" y="352025"/>
            <a:ext cx="6590053" cy="1352836"/>
          </a:xfrm>
          <a:prstGeom prst="rect">
            <a:avLst/>
          </a:prstGeom>
        </p:spPr>
      </p:pic>
      <p:pic>
        <p:nvPicPr>
          <p:cNvPr id="4" name="Εικόνα 3">
            <a:extLst>
              <a:ext uri="{FF2B5EF4-FFF2-40B4-BE49-F238E27FC236}">
                <a16:creationId xmlns:a16="http://schemas.microsoft.com/office/drawing/2014/main" id="{0BC26082-6189-C554-2695-90D0AFF99B0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22243" y="2045494"/>
            <a:ext cx="6344780" cy="3660812"/>
          </a:xfrm>
          <a:prstGeom prst="rect">
            <a:avLst/>
          </a:prstGeom>
        </p:spPr>
      </p:pic>
      <p:sp>
        <p:nvSpPr>
          <p:cNvPr id="6" name="TextBox 5">
            <a:extLst>
              <a:ext uri="{FF2B5EF4-FFF2-40B4-BE49-F238E27FC236}">
                <a16:creationId xmlns:a16="http://schemas.microsoft.com/office/drawing/2014/main" id="{90967BE0-B1FA-DE56-49F7-5044E81239DD}"/>
              </a:ext>
            </a:extLst>
          </p:cNvPr>
          <p:cNvSpPr txBox="1"/>
          <p:nvPr/>
        </p:nvSpPr>
        <p:spPr>
          <a:xfrm>
            <a:off x="539746" y="5706306"/>
            <a:ext cx="8064500" cy="707886"/>
          </a:xfrm>
          <a:prstGeom prst="rect">
            <a:avLst/>
          </a:prstGeom>
          <a:noFill/>
        </p:spPr>
        <p:txBody>
          <a:bodyPr wrap="square">
            <a:spAutoFit/>
          </a:bodyPr>
          <a:lstStyle/>
          <a:p>
            <a:pPr marL="342900" indent="-342900" algn="just">
              <a:buFont typeface="Wingdings" pitchFamily="2" charset="2"/>
              <a:buChar char="Ø"/>
            </a:pPr>
            <a:r>
              <a:rPr lang="el-GR" sz="2000" b="0" i="0" dirty="0">
                <a:solidFill>
                  <a:srgbClr val="FF0000"/>
                </a:solidFill>
                <a:effectLst/>
                <a:latin typeface="Calibri" panose="020F0502020204030204" pitchFamily="34" charset="0"/>
                <a:cs typeface="Calibri" panose="020F0502020204030204" pitchFamily="34" charset="0"/>
              </a:rPr>
              <a:t>Οι ΓΤΟ εξακολουθούν να ρυθμίζονται από τη </a:t>
            </a:r>
            <a:r>
              <a:rPr lang="el-GR" sz="2000" b="0" i="0" dirty="0" err="1">
                <a:solidFill>
                  <a:srgbClr val="FF0000"/>
                </a:solidFill>
                <a:effectLst/>
                <a:latin typeface="Calibri" panose="020F0502020204030204" pitchFamily="34" charset="0"/>
                <a:cs typeface="Calibri" panose="020F0502020204030204" pitchFamily="34" charset="0"/>
              </a:rPr>
              <a:t>ενωσιακή</a:t>
            </a:r>
            <a:r>
              <a:rPr lang="el-GR" sz="2000" b="0" i="0" dirty="0">
                <a:solidFill>
                  <a:srgbClr val="FF0000"/>
                </a:solidFill>
                <a:effectLst/>
                <a:latin typeface="Calibri" panose="020F0502020204030204" pitchFamily="34" charset="0"/>
                <a:cs typeface="Calibri" panose="020F0502020204030204" pitchFamily="34" charset="0"/>
              </a:rPr>
              <a:t> νομοθεσία περί ΓΤΟ, η οποία παραμένει αμετάβλητη.</a:t>
            </a:r>
          </a:p>
        </p:txBody>
      </p:sp>
    </p:spTree>
    <p:extLst>
      <p:ext uri="{BB962C8B-B14F-4D97-AF65-F5344CB8AC3E}">
        <p14:creationId xmlns:p14="http://schemas.microsoft.com/office/powerpoint/2010/main" val="836089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0ED257-71EE-C4FB-D246-CB8B2E5EB4F4}"/>
              </a:ext>
            </a:extLst>
          </p:cNvPr>
          <p:cNvSpPr txBox="1"/>
          <p:nvPr/>
        </p:nvSpPr>
        <p:spPr>
          <a:xfrm>
            <a:off x="628650" y="700097"/>
            <a:ext cx="7886700" cy="5632311"/>
          </a:xfrm>
          <a:prstGeom prst="rect">
            <a:avLst/>
          </a:prstGeom>
          <a:noFill/>
        </p:spPr>
        <p:txBody>
          <a:bodyPr wrap="square">
            <a:spAutoFit/>
          </a:bodyPr>
          <a:lstStyle/>
          <a:p>
            <a:pPr marL="342900" indent="-342900" algn="just">
              <a:buFont typeface="Wingdings" pitchFamily="2" charset="2"/>
              <a:buChar char="q"/>
            </a:pPr>
            <a:r>
              <a:rPr lang="el-GR" sz="2000" dirty="0">
                <a:solidFill>
                  <a:schemeClr val="tx2"/>
                </a:solidFill>
                <a:effectLst/>
                <a:cs typeface="Calibri" panose="020F0502020204030204" pitchFamily="34" charset="0"/>
              </a:rPr>
              <a:t>Το πεδίο εφαρμογής είναι τα φυτά που παράγονται με </a:t>
            </a:r>
            <a:r>
              <a:rPr lang="el-GR" sz="2000" dirty="0" err="1">
                <a:solidFill>
                  <a:schemeClr val="tx2"/>
                </a:solidFill>
                <a:effectLst/>
                <a:cs typeface="Calibri" panose="020F0502020204030204" pitchFamily="34" charset="0"/>
              </a:rPr>
              <a:t>στοχευμένη</a:t>
            </a:r>
            <a:r>
              <a:rPr lang="el-GR" sz="2000" dirty="0">
                <a:solidFill>
                  <a:schemeClr val="tx2"/>
                </a:solidFill>
                <a:effectLst/>
                <a:cs typeface="Calibri" panose="020F0502020204030204" pitchFamily="34" charset="0"/>
              </a:rPr>
              <a:t> </a:t>
            </a:r>
            <a:r>
              <a:rPr lang="el-GR" sz="2000" dirty="0" err="1">
                <a:solidFill>
                  <a:schemeClr val="tx2"/>
                </a:solidFill>
                <a:effectLst/>
                <a:cs typeface="Calibri" panose="020F0502020204030204" pitchFamily="34" charset="0"/>
              </a:rPr>
              <a:t>μεταλλαξιγένεση</a:t>
            </a:r>
            <a:r>
              <a:rPr lang="el-GR" sz="2000" dirty="0">
                <a:solidFill>
                  <a:schemeClr val="tx2"/>
                </a:solidFill>
                <a:effectLst/>
                <a:cs typeface="Calibri" panose="020F0502020204030204" pitchFamily="34" charset="0"/>
              </a:rPr>
              <a:t> και </a:t>
            </a:r>
            <a:r>
              <a:rPr lang="en" sz="2000" dirty="0" err="1">
                <a:solidFill>
                  <a:schemeClr val="tx2"/>
                </a:solidFill>
                <a:effectLst/>
                <a:cs typeface="Calibri" panose="020F0502020204030204" pitchFamily="34" charset="0"/>
              </a:rPr>
              <a:t>cisgenesis</a:t>
            </a:r>
            <a:r>
              <a:rPr lang="en" sz="2000" dirty="0">
                <a:solidFill>
                  <a:schemeClr val="tx2"/>
                </a:solidFill>
                <a:effectLst/>
                <a:cs typeface="Calibri" panose="020F0502020204030204" pitchFamily="34" charset="0"/>
              </a:rPr>
              <a:t> (</a:t>
            </a:r>
            <a:r>
              <a:rPr lang="el-GR" sz="2000" dirty="0">
                <a:solidFill>
                  <a:schemeClr val="tx2"/>
                </a:solidFill>
                <a:effectLst/>
                <a:cs typeface="Calibri" panose="020F0502020204030204" pitchFamily="34" charset="0"/>
              </a:rPr>
              <a:t>συμπεριλαμβανομένης της </a:t>
            </a:r>
            <a:r>
              <a:rPr lang="en" sz="2000" dirty="0" err="1">
                <a:solidFill>
                  <a:schemeClr val="tx2"/>
                </a:solidFill>
                <a:effectLst/>
                <a:cs typeface="Calibri" panose="020F0502020204030204" pitchFamily="34" charset="0"/>
              </a:rPr>
              <a:t>intragenesis</a:t>
            </a:r>
            <a:r>
              <a:rPr lang="en" sz="2000" dirty="0">
                <a:solidFill>
                  <a:schemeClr val="tx2"/>
                </a:solidFill>
                <a:effectLst/>
                <a:cs typeface="Calibri" panose="020F0502020204030204" pitchFamily="34" charset="0"/>
              </a:rPr>
              <a:t>), </a:t>
            </a:r>
            <a:r>
              <a:rPr lang="el-GR" sz="2000" dirty="0">
                <a:solidFill>
                  <a:schemeClr val="tx2"/>
                </a:solidFill>
                <a:effectLst/>
                <a:cs typeface="Calibri" panose="020F0502020204030204" pitchFamily="34" charset="0"/>
              </a:rPr>
              <a:t>τα προϊόντα που περιέχουν ή αποτελούνται από τέτοια φυτά και τα τρόφιμα και οι ζωοτροφές που περιέχουν, αποτελούνται ή παράγονται από τέτοια φυτά. </a:t>
            </a:r>
          </a:p>
          <a:p>
            <a:pPr algn="just"/>
            <a:endParaRPr lang="el-GR" sz="2000" dirty="0">
              <a:solidFill>
                <a:schemeClr val="tx2"/>
              </a:solidFill>
              <a:effectLst/>
              <a:cs typeface="Calibri" panose="020F0502020204030204" pitchFamily="34" charset="0"/>
            </a:endParaRPr>
          </a:p>
          <a:p>
            <a:pPr marL="342900" indent="-342900" algn="just">
              <a:buFont typeface="Wingdings" pitchFamily="2" charset="2"/>
              <a:buChar char="q"/>
            </a:pPr>
            <a:r>
              <a:rPr lang="el-GR" sz="2000" b="1" dirty="0" err="1">
                <a:solidFill>
                  <a:schemeClr val="tx2"/>
                </a:solidFill>
              </a:rPr>
              <a:t>Cisgenic</a:t>
            </a:r>
            <a:r>
              <a:rPr lang="el-GR" sz="2000" b="1" dirty="0">
                <a:solidFill>
                  <a:schemeClr val="tx2"/>
                </a:solidFill>
              </a:rPr>
              <a:t> και </a:t>
            </a:r>
            <a:r>
              <a:rPr lang="el-GR" sz="2000" b="1" dirty="0" err="1">
                <a:solidFill>
                  <a:schemeClr val="tx2"/>
                </a:solidFill>
              </a:rPr>
              <a:t>intragenic</a:t>
            </a:r>
            <a:r>
              <a:rPr lang="el-GR" sz="2000" b="1" dirty="0">
                <a:solidFill>
                  <a:schemeClr val="tx2"/>
                </a:solidFill>
              </a:rPr>
              <a:t> φυτά κατατάσσονται στην κατηγορία </a:t>
            </a:r>
            <a:r>
              <a:rPr lang="el-GR" sz="2000" b="1" i="1" dirty="0">
                <a:solidFill>
                  <a:schemeClr val="tx2"/>
                </a:solidFill>
              </a:rPr>
              <a:t>NGT1</a:t>
            </a:r>
            <a:r>
              <a:rPr lang="el-GR" sz="2000" dirty="0">
                <a:solidFill>
                  <a:schemeClr val="tx2"/>
                </a:solidFill>
              </a:rPr>
              <a:t>, εφόσον πληρούν τα κριτήρια της NGT1 (</a:t>
            </a:r>
            <a:r>
              <a:rPr lang="el-GR" sz="2000" dirty="0">
                <a:solidFill>
                  <a:srgbClr val="C00000"/>
                </a:solidFill>
              </a:rPr>
              <a:t>δηλαδή δεν περιέχουν ξένο γενετικό υλικό εκτός του αναπαραγωγικά συμβατού </a:t>
            </a:r>
            <a:r>
              <a:rPr lang="el-GR" sz="2000" dirty="0" err="1">
                <a:solidFill>
                  <a:srgbClr val="C00000"/>
                </a:solidFill>
              </a:rPr>
              <a:t>gene</a:t>
            </a:r>
            <a:r>
              <a:rPr lang="el-GR" sz="2000" dirty="0">
                <a:solidFill>
                  <a:srgbClr val="C00000"/>
                </a:solidFill>
              </a:rPr>
              <a:t> </a:t>
            </a:r>
            <a:r>
              <a:rPr lang="el-GR" sz="2000" dirty="0" err="1">
                <a:solidFill>
                  <a:srgbClr val="C00000"/>
                </a:solidFill>
              </a:rPr>
              <a:t>pool</a:t>
            </a:r>
            <a:r>
              <a:rPr lang="el-GR" sz="2000" dirty="0">
                <a:solidFill>
                  <a:schemeClr val="tx2"/>
                </a:solidFill>
              </a:rPr>
              <a:t>).</a:t>
            </a:r>
          </a:p>
          <a:p>
            <a:pPr algn="just"/>
            <a:endParaRPr lang="el-GR" sz="2000" dirty="0">
              <a:solidFill>
                <a:schemeClr val="tx2"/>
              </a:solidFill>
            </a:endParaRPr>
          </a:p>
          <a:p>
            <a:pPr marL="342900" indent="-342900" algn="just">
              <a:buFont typeface="Wingdings" pitchFamily="2" charset="2"/>
              <a:buChar char="q"/>
            </a:pPr>
            <a:r>
              <a:rPr lang="el-GR" sz="2000" dirty="0">
                <a:solidFill>
                  <a:schemeClr val="tx2"/>
                </a:solidFill>
                <a:effectLst/>
              </a:rPr>
              <a:t>Το θεσμικό πλαίσιο δεν έχει ακόμη οριστικοποιηθεί πλήρως. Βρίσκεται σε διαδικασία διαπραγμάτευσης μεταξύ: Ευρωπαϊκής Επιτροπής, Ευρωπαϊκού Κοινοβουλίου, Συμβουλίου</a:t>
            </a:r>
          </a:p>
          <a:p>
            <a:pPr marL="342900" indent="-342900" algn="just">
              <a:buFont typeface="Wingdings" pitchFamily="2" charset="2"/>
              <a:buChar char="q"/>
            </a:pPr>
            <a:endParaRPr lang="el-GR" sz="2000" dirty="0">
              <a:solidFill>
                <a:schemeClr val="tx2"/>
              </a:solidFill>
              <a:effectLst/>
            </a:endParaRPr>
          </a:p>
          <a:p>
            <a:pPr marL="342900" indent="-342900" algn="just">
              <a:buFont typeface="Wingdings" pitchFamily="2" charset="2"/>
              <a:buChar char="q"/>
            </a:pPr>
            <a:r>
              <a:rPr lang="el-GR" sz="2000" dirty="0">
                <a:solidFill>
                  <a:schemeClr val="tx2"/>
                </a:solidFill>
                <a:effectLst/>
              </a:rPr>
              <a:t>Διάκριση NGT1 ≠ GMO</a:t>
            </a:r>
          </a:p>
          <a:p>
            <a:pPr marL="342900" indent="-342900" algn="just">
              <a:buFont typeface="Wingdings" pitchFamily="2" charset="2"/>
              <a:buChar char="q"/>
            </a:pPr>
            <a:endParaRPr lang="el-GR" sz="2000" dirty="0">
              <a:solidFill>
                <a:schemeClr val="tx2"/>
              </a:solidFill>
              <a:effectLst/>
            </a:endParaRPr>
          </a:p>
          <a:p>
            <a:pPr marL="342900" indent="-342900" algn="just">
              <a:buFont typeface="Wingdings" pitchFamily="2" charset="2"/>
              <a:buChar char="q"/>
            </a:pPr>
            <a:r>
              <a:rPr lang="el-GR" sz="2000" dirty="0">
                <a:solidFill>
                  <a:schemeClr val="tx2"/>
                </a:solidFill>
                <a:effectLst/>
              </a:rPr>
              <a:t>Η εφαρμογή στο χωράφι εξαρτάται από την τελική νομική μορφή του κανονισμού</a:t>
            </a:r>
          </a:p>
        </p:txBody>
      </p:sp>
    </p:spTree>
    <p:extLst>
      <p:ext uri="{BB962C8B-B14F-4D97-AF65-F5344CB8AC3E}">
        <p14:creationId xmlns:p14="http://schemas.microsoft.com/office/powerpoint/2010/main" val="11524181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CE8848-F507-E19A-494E-4CB863B412F3}"/>
              </a:ext>
            </a:extLst>
          </p:cNvPr>
          <p:cNvSpPr txBox="1"/>
          <p:nvPr/>
        </p:nvSpPr>
        <p:spPr>
          <a:xfrm>
            <a:off x="457200" y="274638"/>
            <a:ext cx="8229600" cy="11430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l-GR" sz="2000" dirty="0">
                <a:solidFill>
                  <a:srgbClr val="C00000"/>
                </a:solidFill>
                <a:latin typeface="+mj-lt"/>
                <a:ea typeface="+mj-ea"/>
                <a:cs typeface="+mj-cs"/>
              </a:rPr>
              <a:t>Τεχνικές ευφυούς </a:t>
            </a:r>
            <a:r>
              <a:rPr lang="el-GR" sz="2000" b="0" i="0" kern="1200" dirty="0">
                <a:solidFill>
                  <a:srgbClr val="C00000"/>
                </a:solidFill>
                <a:effectLst/>
                <a:latin typeface="+mj-lt"/>
                <a:ea typeface="+mj-ea"/>
                <a:cs typeface="+mj-cs"/>
              </a:rPr>
              <a:t>βελτίωσης στη </a:t>
            </a:r>
            <a:r>
              <a:rPr lang="el-GR" sz="2000" b="0" i="0" kern="1200" dirty="0" err="1">
                <a:solidFill>
                  <a:srgbClr val="C00000"/>
                </a:solidFill>
                <a:effectLst/>
                <a:latin typeface="+mj-lt"/>
                <a:ea typeface="+mj-ea"/>
                <a:cs typeface="+mj-cs"/>
              </a:rPr>
              <a:t>μετα</a:t>
            </a:r>
            <a:r>
              <a:rPr lang="el-GR" sz="2000" b="0" i="0" kern="1200" dirty="0">
                <a:solidFill>
                  <a:srgbClr val="C00000"/>
                </a:solidFill>
                <a:effectLst/>
                <a:latin typeface="+mj-lt"/>
                <a:ea typeface="+mj-ea"/>
                <a:cs typeface="+mj-cs"/>
              </a:rPr>
              <a:t>-γονιδιωματική εποχή με δυνατότητα να ανατρέψουν τα προβλήματα της επισιτιστικής ασφάλειας.</a:t>
            </a:r>
            <a:endParaRPr lang="en-US" sz="2000" kern="1200" dirty="0">
              <a:solidFill>
                <a:srgbClr val="C00000"/>
              </a:solidFill>
              <a:latin typeface="+mj-lt"/>
              <a:ea typeface="+mj-ea"/>
              <a:cs typeface="+mj-cs"/>
            </a:endParaRPr>
          </a:p>
        </p:txBody>
      </p:sp>
      <p:pic>
        <p:nvPicPr>
          <p:cNvPr id="10242" name="Picture 2" descr="A diagram of a future crops&#10;&#10;AI-generated content may be incorrect.">
            <a:extLst>
              <a:ext uri="{FF2B5EF4-FFF2-40B4-BE49-F238E27FC236}">
                <a16:creationId xmlns:a16="http://schemas.microsoft.com/office/drawing/2014/main" id="{D2F8925B-E4DB-E093-104D-77811E041C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263103" y="1417638"/>
            <a:ext cx="6959735" cy="5306798"/>
          </a:xfrm>
          <a:prstGeom prst="rect">
            <a:avLst/>
          </a:prstGeom>
          <a:solidFill>
            <a:srgbClr val="FFFFFF"/>
          </a:solidFill>
        </p:spPr>
      </p:pic>
    </p:spTree>
    <p:extLst>
      <p:ext uri="{BB962C8B-B14F-4D97-AF65-F5344CB8AC3E}">
        <p14:creationId xmlns:p14="http://schemas.microsoft.com/office/powerpoint/2010/main" val="80603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9989A-F6B0-AB85-A063-7826D97BE53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7796530-A854-336F-D023-F71302473955}"/>
              </a:ext>
            </a:extLst>
          </p:cNvPr>
          <p:cNvPicPr>
            <a:picLocks noChangeAspect="1"/>
          </p:cNvPicPr>
          <p:nvPr/>
        </p:nvPicPr>
        <p:blipFill>
          <a:blip r:embed="rId2"/>
          <a:stretch>
            <a:fillRect/>
          </a:stretch>
        </p:blipFill>
        <p:spPr>
          <a:xfrm>
            <a:off x="3238500" y="1411438"/>
            <a:ext cx="5709675" cy="5355923"/>
          </a:xfrm>
          <a:prstGeom prst="rect">
            <a:avLst/>
          </a:prstGeom>
        </p:spPr>
      </p:pic>
      <p:sp>
        <p:nvSpPr>
          <p:cNvPr id="3" name="TextBox 2">
            <a:extLst>
              <a:ext uri="{FF2B5EF4-FFF2-40B4-BE49-F238E27FC236}">
                <a16:creationId xmlns:a16="http://schemas.microsoft.com/office/drawing/2014/main" id="{AA5CAC61-3D21-A031-E4A9-A40D7236696E}"/>
              </a:ext>
            </a:extLst>
          </p:cNvPr>
          <p:cNvSpPr txBox="1"/>
          <p:nvPr/>
        </p:nvSpPr>
        <p:spPr>
          <a:xfrm>
            <a:off x="437505" y="2600202"/>
            <a:ext cx="3080775" cy="2462213"/>
          </a:xfrm>
          <a:prstGeom prst="rect">
            <a:avLst/>
          </a:prstGeom>
          <a:noFill/>
        </p:spPr>
        <p:txBody>
          <a:bodyPr wrap="square">
            <a:spAutoFit/>
          </a:bodyPr>
          <a:lstStyle/>
          <a:p>
            <a:pPr marL="342900" indent="-342900">
              <a:buFont typeface="Wingdings" pitchFamily="2" charset="2"/>
              <a:buChar char="ü"/>
            </a:pPr>
            <a:r>
              <a:rPr lang="en-GB" sz="2200" b="1" dirty="0">
                <a:solidFill>
                  <a:srgbClr val="C00000"/>
                </a:solidFill>
                <a:effectLst/>
                <a:latin typeface="Calibri" panose="020F0502020204030204" pitchFamily="34" charset="0"/>
                <a:cs typeface="Calibri" panose="020F0502020204030204" pitchFamily="34" charset="0"/>
              </a:rPr>
              <a:t>‘</a:t>
            </a:r>
            <a:r>
              <a:rPr lang="el-GR" sz="2200" b="1" dirty="0">
                <a:solidFill>
                  <a:srgbClr val="C00000"/>
                </a:solidFill>
                <a:effectLst/>
                <a:latin typeface="Calibri" panose="020F0502020204030204" pitchFamily="34" charset="0"/>
                <a:cs typeface="Calibri" panose="020F0502020204030204" pitchFamily="34" charset="0"/>
              </a:rPr>
              <a:t>Βελτίωση</a:t>
            </a:r>
            <a:r>
              <a:rPr lang="en-GB" sz="2200" b="1" dirty="0">
                <a:solidFill>
                  <a:srgbClr val="C00000"/>
                </a:solidFill>
                <a:effectLst/>
                <a:latin typeface="Calibri" panose="020F0502020204030204" pitchFamily="34" charset="0"/>
                <a:cs typeface="Calibri" panose="020F0502020204030204" pitchFamily="34" charset="0"/>
              </a:rPr>
              <a:t> 1.0’, </a:t>
            </a:r>
          </a:p>
          <a:p>
            <a:pPr marL="342900" indent="-342900">
              <a:buFont typeface="Wingdings" pitchFamily="2" charset="2"/>
              <a:buChar char="ü"/>
            </a:pPr>
            <a:endParaRPr lang="en-GB" sz="2200" dirty="0">
              <a:solidFill>
                <a:srgbClr val="C00000"/>
              </a:solidFill>
              <a:latin typeface="Calibri" panose="020F0502020204030204" pitchFamily="34" charset="0"/>
              <a:cs typeface="Calibri" panose="020F0502020204030204" pitchFamily="34" charset="0"/>
            </a:endParaRPr>
          </a:p>
          <a:p>
            <a:pPr marL="342900" indent="-342900">
              <a:buFont typeface="Wingdings" pitchFamily="2" charset="2"/>
              <a:buChar char="ü"/>
            </a:pPr>
            <a:r>
              <a:rPr lang="en-GB" sz="2200" dirty="0">
                <a:solidFill>
                  <a:srgbClr val="C00000"/>
                </a:solidFill>
                <a:effectLst/>
                <a:latin typeface="Calibri" panose="020F0502020204030204" pitchFamily="34" charset="0"/>
                <a:cs typeface="Calibri" panose="020F0502020204030204" pitchFamily="34" charset="0"/>
              </a:rPr>
              <a:t>‘</a:t>
            </a:r>
            <a:r>
              <a:rPr lang="el-GR" sz="2200" b="1" dirty="0">
                <a:solidFill>
                  <a:srgbClr val="C00000"/>
                </a:solidFill>
                <a:effectLst/>
                <a:latin typeface="Calibri" panose="020F0502020204030204" pitchFamily="34" charset="0"/>
                <a:cs typeface="Calibri" panose="020F0502020204030204" pitchFamily="34" charset="0"/>
              </a:rPr>
              <a:t>Βελτίωση</a:t>
            </a:r>
            <a:r>
              <a:rPr lang="en-GB" sz="2200" b="1" dirty="0">
                <a:solidFill>
                  <a:srgbClr val="C00000"/>
                </a:solidFill>
                <a:effectLst/>
                <a:latin typeface="Calibri" panose="020F0502020204030204" pitchFamily="34" charset="0"/>
                <a:cs typeface="Calibri" panose="020F0502020204030204" pitchFamily="34" charset="0"/>
              </a:rPr>
              <a:t> 2.0’, </a:t>
            </a:r>
          </a:p>
          <a:p>
            <a:pPr marL="342900" indent="-342900">
              <a:buFont typeface="Wingdings" pitchFamily="2" charset="2"/>
              <a:buChar char="ü"/>
            </a:pPr>
            <a:endParaRPr lang="en-GB" sz="2200" b="1" dirty="0">
              <a:solidFill>
                <a:srgbClr val="C00000"/>
              </a:solidFill>
              <a:latin typeface="Calibri" panose="020F0502020204030204" pitchFamily="34" charset="0"/>
              <a:cs typeface="Calibri" panose="020F0502020204030204" pitchFamily="34" charset="0"/>
            </a:endParaRPr>
          </a:p>
          <a:p>
            <a:pPr marL="342900" indent="-342900">
              <a:buFont typeface="Wingdings" pitchFamily="2" charset="2"/>
              <a:buChar char="ü"/>
            </a:pPr>
            <a:r>
              <a:rPr lang="en-GB" sz="2200" b="1" dirty="0">
                <a:solidFill>
                  <a:srgbClr val="C00000"/>
                </a:solidFill>
                <a:effectLst/>
                <a:latin typeface="Calibri" panose="020F0502020204030204" pitchFamily="34" charset="0"/>
                <a:cs typeface="Calibri" panose="020F0502020204030204" pitchFamily="34" charset="0"/>
              </a:rPr>
              <a:t>‘</a:t>
            </a:r>
            <a:r>
              <a:rPr lang="el-GR" sz="2200" b="1" dirty="0">
                <a:solidFill>
                  <a:srgbClr val="C00000"/>
                </a:solidFill>
                <a:effectLst/>
                <a:latin typeface="Calibri" panose="020F0502020204030204" pitchFamily="34" charset="0"/>
                <a:cs typeface="Calibri" panose="020F0502020204030204" pitchFamily="34" charset="0"/>
              </a:rPr>
              <a:t>Βελτίωση</a:t>
            </a:r>
            <a:r>
              <a:rPr lang="en-GB" sz="2200" b="1" dirty="0">
                <a:solidFill>
                  <a:srgbClr val="C00000"/>
                </a:solidFill>
                <a:effectLst/>
                <a:latin typeface="Calibri" panose="020F0502020204030204" pitchFamily="34" charset="0"/>
                <a:cs typeface="Calibri" panose="020F0502020204030204" pitchFamily="34" charset="0"/>
              </a:rPr>
              <a:t> 3.0’ </a:t>
            </a:r>
          </a:p>
          <a:p>
            <a:pPr marL="342900" indent="-342900">
              <a:buFont typeface="Wingdings" pitchFamily="2" charset="2"/>
              <a:buChar char="ü"/>
            </a:pPr>
            <a:endParaRPr lang="en-GB" sz="2200" b="1" dirty="0">
              <a:solidFill>
                <a:srgbClr val="C00000"/>
              </a:solidFill>
              <a:latin typeface="Calibri" panose="020F0502020204030204" pitchFamily="34" charset="0"/>
              <a:cs typeface="Calibri" panose="020F0502020204030204" pitchFamily="34" charset="0"/>
            </a:endParaRPr>
          </a:p>
          <a:p>
            <a:pPr marL="342900" indent="-342900">
              <a:buFont typeface="Wingdings" pitchFamily="2" charset="2"/>
              <a:buChar char="ü"/>
            </a:pPr>
            <a:r>
              <a:rPr lang="el-GR" sz="2200" b="1" dirty="0">
                <a:solidFill>
                  <a:srgbClr val="C00000"/>
                </a:solidFill>
                <a:latin typeface="Calibri" panose="020F0502020204030204" pitchFamily="34" charset="0"/>
                <a:cs typeface="Calibri" panose="020F0502020204030204" pitchFamily="34" charset="0"/>
              </a:rPr>
              <a:t>κ</a:t>
            </a:r>
            <a:r>
              <a:rPr lang="el-GR" sz="2200" b="1" dirty="0">
                <a:solidFill>
                  <a:srgbClr val="C00000"/>
                </a:solidFill>
                <a:effectLst/>
                <a:latin typeface="Calibri" panose="020F0502020204030204" pitchFamily="34" charset="0"/>
                <a:cs typeface="Calibri" panose="020F0502020204030204" pitchFamily="34" charset="0"/>
              </a:rPr>
              <a:t>αι </a:t>
            </a:r>
            <a:r>
              <a:rPr lang="en-GB" sz="2200" b="1" dirty="0">
                <a:solidFill>
                  <a:srgbClr val="C00000"/>
                </a:solidFill>
                <a:effectLst/>
                <a:latin typeface="Calibri" panose="020F0502020204030204" pitchFamily="34" charset="0"/>
                <a:cs typeface="Calibri" panose="020F0502020204030204" pitchFamily="34" charset="0"/>
              </a:rPr>
              <a:t> ‘</a:t>
            </a:r>
            <a:r>
              <a:rPr lang="el-GR" sz="2200" b="1" dirty="0">
                <a:solidFill>
                  <a:srgbClr val="C00000"/>
                </a:solidFill>
                <a:effectLst/>
                <a:latin typeface="Calibri" panose="020F0502020204030204" pitchFamily="34" charset="0"/>
                <a:cs typeface="Calibri" panose="020F0502020204030204" pitchFamily="34" charset="0"/>
              </a:rPr>
              <a:t>Βελτίωση</a:t>
            </a:r>
            <a:r>
              <a:rPr lang="en-GB" sz="2200" b="1" dirty="0">
                <a:solidFill>
                  <a:srgbClr val="C00000"/>
                </a:solidFill>
                <a:effectLst/>
                <a:latin typeface="Calibri" panose="020F0502020204030204" pitchFamily="34" charset="0"/>
                <a:cs typeface="Calibri" panose="020F0502020204030204" pitchFamily="34" charset="0"/>
              </a:rPr>
              <a:t> 4.0’ </a:t>
            </a:r>
          </a:p>
        </p:txBody>
      </p:sp>
      <p:sp>
        <p:nvSpPr>
          <p:cNvPr id="4" name="TextBox 3">
            <a:extLst>
              <a:ext uri="{FF2B5EF4-FFF2-40B4-BE49-F238E27FC236}">
                <a16:creationId xmlns:a16="http://schemas.microsoft.com/office/drawing/2014/main" id="{EB16CB9B-0D8B-1B03-826B-16577E67D272}"/>
              </a:ext>
            </a:extLst>
          </p:cNvPr>
          <p:cNvSpPr txBox="1"/>
          <p:nvPr/>
        </p:nvSpPr>
        <p:spPr>
          <a:xfrm>
            <a:off x="335905" y="520130"/>
            <a:ext cx="8115300" cy="769441"/>
          </a:xfrm>
          <a:prstGeom prst="rect">
            <a:avLst/>
          </a:prstGeom>
          <a:noFill/>
        </p:spPr>
        <p:txBody>
          <a:bodyPr wrap="square">
            <a:spAutoFit/>
          </a:bodyPr>
          <a:lstStyle/>
          <a:p>
            <a:pPr marL="342900" indent="-342900" algn="just">
              <a:buFont typeface="Wingdings" pitchFamily="2" charset="2"/>
              <a:buChar char="§"/>
            </a:pPr>
            <a:r>
              <a:rPr lang="el-GR" sz="2200" dirty="0">
                <a:solidFill>
                  <a:srgbClr val="002060"/>
                </a:solidFill>
                <a:latin typeface="Calibri" panose="020F0502020204030204" pitchFamily="34" charset="0"/>
                <a:cs typeface="Calibri" panose="020F0502020204030204" pitchFamily="34" charset="0"/>
              </a:rPr>
              <a:t>Η γενετική βελτίωση φυτών μπορεί να διακριθεί </a:t>
            </a:r>
            <a:r>
              <a:rPr lang="el-GR" sz="2200" b="1" dirty="0">
                <a:solidFill>
                  <a:schemeClr val="accent6">
                    <a:lumMod val="75000"/>
                  </a:schemeClr>
                </a:solidFill>
                <a:latin typeface="Calibri" panose="020F0502020204030204" pitchFamily="34" charset="0"/>
                <a:cs typeface="Calibri" panose="020F0502020204030204" pitchFamily="34" charset="0"/>
              </a:rPr>
              <a:t>βάσει της γενετικής και τεχνολογικής προόδου</a:t>
            </a:r>
            <a:r>
              <a:rPr lang="el-GR" sz="2200" b="1" dirty="0">
                <a:solidFill>
                  <a:srgbClr val="C00000"/>
                </a:solidFill>
                <a:latin typeface="Calibri" panose="020F0502020204030204" pitchFamily="34" charset="0"/>
                <a:cs typeface="Calibri" panose="020F0502020204030204" pitchFamily="34" charset="0"/>
              </a:rPr>
              <a:t> </a:t>
            </a:r>
            <a:r>
              <a:rPr lang="el-GR" sz="2200" dirty="0">
                <a:solidFill>
                  <a:srgbClr val="002060"/>
                </a:solidFill>
                <a:latin typeface="Calibri" panose="020F0502020204030204" pitchFamily="34" charset="0"/>
                <a:cs typeface="Calibri" panose="020F0502020204030204" pitchFamily="34" charset="0"/>
              </a:rPr>
              <a:t>σε τέσσερις εποχές.</a:t>
            </a:r>
          </a:p>
        </p:txBody>
      </p:sp>
    </p:spTree>
    <p:extLst>
      <p:ext uri="{BB962C8B-B14F-4D97-AF65-F5344CB8AC3E}">
        <p14:creationId xmlns:p14="http://schemas.microsoft.com/office/powerpoint/2010/main" val="4277665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BA9AB9-EC10-696C-2CDF-54AAA727A295}"/>
              </a:ext>
            </a:extLst>
          </p:cNvPr>
          <p:cNvSpPr txBox="1"/>
          <p:nvPr/>
        </p:nvSpPr>
        <p:spPr>
          <a:xfrm>
            <a:off x="513319" y="458226"/>
            <a:ext cx="7881381" cy="3447098"/>
          </a:xfrm>
          <a:prstGeom prst="rect">
            <a:avLst/>
          </a:prstGeom>
          <a:noFill/>
        </p:spPr>
        <p:txBody>
          <a:bodyPr wrap="square">
            <a:spAutoFit/>
          </a:bodyPr>
          <a:lstStyle/>
          <a:p>
            <a:pPr>
              <a:buNone/>
            </a:pPr>
            <a:r>
              <a:rPr lang="el-GR" sz="2800" i="1" dirty="0">
                <a:solidFill>
                  <a:schemeClr val="accent3">
                    <a:lumMod val="75000"/>
                  </a:schemeClr>
                </a:solidFill>
              </a:rPr>
              <a:t>Εξημέρωση φυτικών ειδών</a:t>
            </a:r>
          </a:p>
          <a:p>
            <a:pPr>
              <a:buNone/>
            </a:pPr>
            <a:endParaRPr lang="en-US" i="1" dirty="0">
              <a:effectLst/>
              <a:latin typeface="Helvetica" pitchFamily="2" charset="0"/>
            </a:endParaRPr>
          </a:p>
          <a:p>
            <a:pPr marL="342900" indent="-342900" algn="just">
              <a:buFont typeface="Arial" panose="020B0604020202020204" pitchFamily="34" charset="0"/>
              <a:buChar char="•"/>
            </a:pPr>
            <a:r>
              <a:rPr lang="el-GR" sz="2200" dirty="0">
                <a:solidFill>
                  <a:srgbClr val="C00000"/>
                </a:solidFill>
              </a:rPr>
              <a:t>Αρχή της νεολιθικής εποχής</a:t>
            </a:r>
            <a:r>
              <a:rPr lang="en-US" sz="2200" dirty="0">
                <a:solidFill>
                  <a:srgbClr val="C00000"/>
                </a:solidFill>
              </a:rPr>
              <a:t> 10000 </a:t>
            </a:r>
            <a:r>
              <a:rPr lang="el-GR" sz="2200" dirty="0">
                <a:solidFill>
                  <a:srgbClr val="C00000"/>
                </a:solidFill>
              </a:rPr>
              <a:t>π.Χ.:</a:t>
            </a:r>
            <a:r>
              <a:rPr lang="el-GR" sz="2200" dirty="0">
                <a:solidFill>
                  <a:srgbClr val="002060"/>
                </a:solidFill>
              </a:rPr>
              <a:t> Μετάβαση από νομαδικές σε αγροτικές κοινωνίες, παραγωγή τροφής με συστηματική καλλιέργεια.</a:t>
            </a:r>
          </a:p>
          <a:p>
            <a:pPr algn="just"/>
            <a:endParaRPr lang="en" sz="2200" dirty="0">
              <a:solidFill>
                <a:srgbClr val="002060"/>
              </a:solidFill>
            </a:endParaRPr>
          </a:p>
          <a:p>
            <a:pPr marL="342900" indent="-342900" algn="just">
              <a:buFont typeface="Arial" panose="020B0604020202020204" pitchFamily="34" charset="0"/>
              <a:buChar char="•"/>
            </a:pPr>
            <a:r>
              <a:rPr lang="el-GR" sz="2200" dirty="0">
                <a:solidFill>
                  <a:srgbClr val="C00000"/>
                </a:solidFill>
              </a:rPr>
              <a:t>~2900 π.Χ.:</a:t>
            </a:r>
            <a:r>
              <a:rPr lang="el-GR" sz="2200" dirty="0">
                <a:solidFill>
                  <a:srgbClr val="002060"/>
                </a:solidFill>
              </a:rPr>
              <a:t> επιτάχυνση της εξημέρωσης και της καλλιέργειας των φυτών με την εισαγωγή του αρότρου και των πρώτων συστημάτων άρδευσης</a:t>
            </a:r>
            <a:endParaRPr lang="en" dirty="0">
              <a:effectLst/>
              <a:latin typeface="Helvetica" pitchFamily="2" charset="0"/>
            </a:endParaRPr>
          </a:p>
          <a:p>
            <a:endParaRPr lang="en" dirty="0">
              <a:effectLst/>
              <a:latin typeface="Helvetica" pitchFamily="2" charset="0"/>
            </a:endParaRPr>
          </a:p>
        </p:txBody>
      </p:sp>
      <p:pic>
        <p:nvPicPr>
          <p:cNvPr id="2052" name="Picture 4" descr="The Origins of Agriculture: How We Domesticated Crops and Livestock |  TheCollector">
            <a:extLst>
              <a:ext uri="{FF2B5EF4-FFF2-40B4-BE49-F238E27FC236}">
                <a16:creationId xmlns:a16="http://schemas.microsoft.com/office/drawing/2014/main" id="{4F9A409A-1307-B5BF-3E69-FB3F443F47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16680" y="3905324"/>
            <a:ext cx="496956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28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005C7-3EB9-4757-6315-8DD0502C6A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339DF81-1C36-93CC-3EBF-1AF1158FF574}"/>
              </a:ext>
            </a:extLst>
          </p:cNvPr>
          <p:cNvSpPr txBox="1"/>
          <p:nvPr/>
        </p:nvSpPr>
        <p:spPr>
          <a:xfrm>
            <a:off x="689028" y="628233"/>
            <a:ext cx="7765943" cy="2123658"/>
          </a:xfrm>
          <a:prstGeom prst="rect">
            <a:avLst/>
          </a:prstGeom>
          <a:noFill/>
        </p:spPr>
        <p:txBody>
          <a:bodyPr wrap="square">
            <a:spAutoFit/>
          </a:bodyPr>
          <a:lstStyle/>
          <a:p>
            <a:pPr algn="just">
              <a:buNone/>
            </a:pPr>
            <a:r>
              <a:rPr lang="el-GR" sz="2200" b="1" dirty="0">
                <a:solidFill>
                  <a:srgbClr val="C00000"/>
                </a:solidFill>
                <a:latin typeface="Calibri" panose="020F0502020204030204" pitchFamily="34" charset="0"/>
                <a:cs typeface="Calibri" panose="020F0502020204030204" pitchFamily="34" charset="0"/>
              </a:rPr>
              <a:t>Βελτίωση 1.0:  </a:t>
            </a:r>
            <a:r>
              <a:rPr lang="el-GR" sz="2200" dirty="0">
                <a:solidFill>
                  <a:srgbClr val="002060"/>
                </a:solidFill>
                <a:latin typeface="Calibri" panose="020F0502020204030204" pitchFamily="34" charset="0"/>
                <a:cs typeface="Calibri" panose="020F0502020204030204" pitchFamily="34" charset="0"/>
              </a:rPr>
              <a:t>ξεκίνησε πριν από 10</a:t>
            </a:r>
            <a:r>
              <a:rPr lang="en-US" sz="2200" dirty="0">
                <a:solidFill>
                  <a:srgbClr val="002060"/>
                </a:solidFill>
                <a:latin typeface="Calibri" panose="020F0502020204030204" pitchFamily="34" charset="0"/>
                <a:cs typeface="Calibri" panose="020F0502020204030204" pitchFamily="34" charset="0"/>
              </a:rPr>
              <a:t>000 </a:t>
            </a:r>
            <a:r>
              <a:rPr lang="el-GR" sz="2200" dirty="0">
                <a:solidFill>
                  <a:srgbClr val="002060"/>
                </a:solidFill>
                <a:latin typeface="Calibri" panose="020F0502020204030204" pitchFamily="34" charset="0"/>
                <a:cs typeface="Calibri" panose="020F0502020204030204" pitchFamily="34" charset="0"/>
              </a:rPr>
              <a:t>χρόνια</a:t>
            </a:r>
            <a:r>
              <a:rPr lang="en-US" sz="2200" dirty="0">
                <a:solidFill>
                  <a:srgbClr val="002060"/>
                </a:solidFill>
                <a:latin typeface="Calibri" panose="020F0502020204030204" pitchFamily="34" charset="0"/>
                <a:cs typeface="Calibri" panose="020F0502020204030204" pitchFamily="34" charset="0"/>
              </a:rPr>
              <a:t> </a:t>
            </a:r>
            <a:r>
              <a:rPr lang="el-GR" sz="2200" dirty="0">
                <a:solidFill>
                  <a:srgbClr val="002060"/>
                </a:solidFill>
                <a:latin typeface="Calibri" panose="020F0502020204030204" pitchFamily="34" charset="0"/>
                <a:cs typeface="Calibri" panose="020F0502020204030204" pitchFamily="34" charset="0"/>
              </a:rPr>
              <a:t>όταν ανακαλύφθηκαν και εξημερώθηκαν περίπου 7.000 είδη φυτών.</a:t>
            </a:r>
            <a:r>
              <a:rPr lang="en-US" sz="2200" dirty="0">
                <a:solidFill>
                  <a:srgbClr val="002060"/>
                </a:solidFill>
                <a:latin typeface="Calibri" panose="020F0502020204030204" pitchFamily="34" charset="0"/>
                <a:cs typeface="Calibri" panose="020F0502020204030204" pitchFamily="34" charset="0"/>
              </a:rPr>
              <a:t> </a:t>
            </a:r>
            <a:endParaRPr lang="el-GR" sz="2200" dirty="0">
              <a:solidFill>
                <a:srgbClr val="002060"/>
              </a:solidFill>
              <a:latin typeface="Calibri" panose="020F0502020204030204" pitchFamily="34" charset="0"/>
              <a:cs typeface="Calibri" panose="020F0502020204030204" pitchFamily="34" charset="0"/>
            </a:endParaRPr>
          </a:p>
          <a:p>
            <a:pPr algn="just">
              <a:buNone/>
            </a:pPr>
            <a:endParaRPr lang="el-GR" sz="2200" dirty="0">
              <a:solidFill>
                <a:srgbClr val="002060"/>
              </a:solidFill>
              <a:latin typeface="Calibri" panose="020F0502020204030204" pitchFamily="34" charset="0"/>
              <a:cs typeface="Calibri" panose="020F0502020204030204" pitchFamily="34" charset="0"/>
            </a:endParaRPr>
          </a:p>
          <a:p>
            <a:pPr marL="342900" indent="-342900" algn="just">
              <a:buFont typeface="Wingdings" pitchFamily="2" charset="2"/>
              <a:buChar char="§"/>
            </a:pPr>
            <a:r>
              <a:rPr lang="el-GR" sz="2200" dirty="0">
                <a:solidFill>
                  <a:srgbClr val="002060"/>
                </a:solidFill>
                <a:latin typeface="Calibri" panose="020F0502020204030204" pitchFamily="34" charset="0"/>
                <a:cs typeface="Calibri" panose="020F0502020204030204" pitchFamily="34" charset="0"/>
              </a:rPr>
              <a:t>Η επιλογή από τους αγρότες με βάση το φαινότυπο οδήγησε σταδιακά στην καλλιέργεια βελτιωμένων ποικιλιών</a:t>
            </a:r>
            <a:r>
              <a:rPr lang="en-US" sz="2200" dirty="0">
                <a:solidFill>
                  <a:srgbClr val="002060"/>
                </a:solidFill>
                <a:latin typeface="Calibri" panose="020F0502020204030204" pitchFamily="34" charset="0"/>
                <a:cs typeface="Calibri" panose="020F0502020204030204" pitchFamily="34" charset="0"/>
              </a:rPr>
              <a:t> – </a:t>
            </a:r>
            <a:r>
              <a:rPr lang="el-GR" sz="2200" dirty="0">
                <a:solidFill>
                  <a:srgbClr val="002060"/>
                </a:solidFill>
                <a:latin typeface="Calibri" panose="020F0502020204030204" pitchFamily="34" charset="0"/>
                <a:cs typeface="Calibri" panose="020F0502020204030204" pitchFamily="34" charset="0"/>
              </a:rPr>
              <a:t>πληθυσμών.</a:t>
            </a:r>
            <a:endParaRPr lang="en-US" sz="2200" dirty="0">
              <a:solidFill>
                <a:srgbClr val="002060"/>
              </a:solidFill>
              <a:latin typeface="Calibri" panose="020F050202020403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id="{EFC7F09C-4D7D-37B1-1AC0-456EAC913C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46036" y="3379682"/>
            <a:ext cx="5457995" cy="29941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arly records of plant hybridization-Assyrian pollinating Date palm(4,000 BC)">
            <a:extLst>
              <a:ext uri="{FF2B5EF4-FFF2-40B4-BE49-F238E27FC236}">
                <a16:creationId xmlns:a16="http://schemas.microsoft.com/office/drawing/2014/main" id="{BBA76A5B-C4AF-9345-5262-82C39E61FA1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9028" y="3379682"/>
            <a:ext cx="2465362" cy="29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8433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TQ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4192</TotalTime>
  <Words>4018</Words>
  <Application>Microsoft Office PowerPoint</Application>
  <PresentationFormat>Προβολή στην οθόνη (4:3)</PresentationFormat>
  <Paragraphs>448</Paragraphs>
  <Slides>66</Slides>
  <Notes>40</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2</vt:i4>
      </vt:variant>
      <vt:variant>
        <vt:lpstr>Τίτλοι διαφανειών</vt:lpstr>
      </vt:variant>
      <vt:variant>
        <vt:i4>66</vt:i4>
      </vt:variant>
    </vt:vector>
  </HeadingPairs>
  <TitlesOfParts>
    <vt:vector size="79" baseType="lpstr">
      <vt:lpstr>Aptos</vt:lpstr>
      <vt:lpstr>Arial</vt:lpstr>
      <vt:lpstr>Arial MT</vt:lpstr>
      <vt:lpstr>Calibri</vt:lpstr>
      <vt:lpstr>Calibri Light</vt:lpstr>
      <vt:lpstr>Corbel</vt:lpstr>
      <vt:lpstr>Helvetica</vt:lpstr>
      <vt:lpstr>JansonText-Roman</vt:lpstr>
      <vt:lpstr>Lato Black</vt:lpstr>
      <vt:lpstr>Times New Roman</vt:lpstr>
      <vt:lpstr>Wingdings</vt:lpstr>
      <vt:lpstr>Office Theme</vt:lpstr>
      <vt:lpstr>ITQB</vt:lpstr>
      <vt:lpstr>Παρουσίαση του PowerPoint</vt:lpstr>
      <vt:lpstr>Εισαγωγή στη Βελτίωση Φυτών</vt:lpstr>
      <vt:lpstr>Γενετική Βελτίωση Φυτών</vt:lpstr>
      <vt:lpstr>Παρουσίαση του PowerPoint</vt:lpstr>
      <vt:lpstr>Εξέλιξη μεθόδων στη Βελτίωση Φυτών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βελτίωση φυτών απέναντι στις παγκόσμιες προκλήσεις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Οι παγκόσμιες προκλήσεις και ο ρόλος της Βελτίωσης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Τοπικές Ποικιλίες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De novo domestication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Κλασική vs. Μοριακή Βελτίωση</vt:lpstr>
      <vt:lpstr>Κλασσική βελτίωση φυτών</vt:lpstr>
      <vt:lpstr>Παρουσίαση του PowerPoint</vt:lpstr>
      <vt:lpstr>Κύριες μέθοδοι για αυτό ή σταυρο γονιμοποιούμενα φυτά </vt:lpstr>
      <vt:lpstr>Βελτίωση υποβοηθούμενη από τους μοριακούς δείκτες</vt:lpstr>
      <vt:lpstr>Marker-Assisted Selection (MAS)</vt:lpstr>
      <vt:lpstr>Παρουσίαση του PowerPoint</vt:lpstr>
      <vt:lpstr>Παρουσίαση του PowerPoint</vt:lpstr>
      <vt:lpstr>Παρουσίαση του PowerPoint</vt:lpstr>
      <vt:lpstr>Παρουσίαση του PowerPoint</vt:lpstr>
      <vt:lpstr>Genomic Selection - GS</vt:lpstr>
      <vt:lpstr>Παρουσίαση του PowerPoint</vt:lpstr>
      <vt:lpstr>Παρουσίαση του PowerPoint</vt:lpstr>
      <vt:lpstr>Genome Editing _ Επεξεργασία Γονιδιώματος</vt:lpstr>
      <vt:lpstr>Παρουσίαση του PowerPoint</vt:lpstr>
      <vt:lpstr>CRISPER/Cas9 in Plant Breeding</vt:lpstr>
      <vt:lpstr>Cisgenesis</vt:lpstr>
      <vt:lpstr>Intragenesis</vt:lpstr>
      <vt:lpstr>Παρουσίαση του PowerPoint</vt:lpstr>
      <vt:lpstr>Παρουσίαση του PowerPoint</vt:lpstr>
      <vt:lpstr>Παρουσίαση του PowerPoint</vt:lpstr>
      <vt:lpstr>Παρουσίαση του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Andreas Athanasopoulos</cp:lastModifiedBy>
  <cp:revision>384</cp:revision>
  <dcterms:created xsi:type="dcterms:W3CDTF">2013-01-27T09:14:16Z</dcterms:created>
  <dcterms:modified xsi:type="dcterms:W3CDTF">2026-01-29T17:06:34Z</dcterms:modified>
  <cp:category/>
</cp:coreProperties>
</file>