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260" r:id="rId5"/>
    <p:sldId id="266" r:id="rId6"/>
    <p:sldId id="270" r:id="rId7"/>
    <p:sldId id="261" r:id="rId8"/>
    <p:sldId id="262" r:id="rId9"/>
    <p:sldId id="263" r:id="rId10"/>
    <p:sldId id="264" r:id="rId11"/>
    <p:sldId id="265" r:id="rId12"/>
    <p:sldId id="267" r:id="rId13"/>
    <p:sldId id="268" r:id="rId14"/>
    <p:sldId id="269" r:id="rId15"/>
    <p:sldId id="271" r:id="rId16"/>
    <p:sldId id="272" r:id="rId17"/>
  </p:sldIdLst>
  <p:sldSz cx="12192000" cy="6858000"/>
  <p:notesSz cx="6881813" cy="10002838"/>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77" autoAdjust="0"/>
  </p:normalViewPr>
  <p:slideViewPr>
    <p:cSldViewPr snapToGrid="0">
      <p:cViewPr varScale="1">
        <p:scale>
          <a:sx n="75" d="100"/>
          <a:sy n="75" d="100"/>
        </p:scale>
        <p:origin x="54" y="1638"/>
      </p:cViewPr>
      <p:guideLst/>
    </p:cSldViewPr>
  </p:slideViewPr>
  <p:notesTextViewPr>
    <p:cViewPr>
      <p:scale>
        <a:sx n="1" d="1"/>
        <a:sy n="1" d="1"/>
      </p:scale>
      <p:origin x="0" y="0"/>
    </p:cViewPr>
  </p:notesTextViewPr>
  <p:notesViewPr>
    <p:cSldViewPr snapToGrid="0">
      <p:cViewPr varScale="1">
        <p:scale>
          <a:sx n="86" d="100"/>
          <a:sy n="86" d="100"/>
        </p:scale>
        <p:origin x="384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8470AC8-F309-4155-8F46-6B6B79672FA0}"/>
              </a:ext>
            </a:extLst>
          </p:cNvPr>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l-GR"/>
          </a:p>
        </p:txBody>
      </p:sp>
      <p:sp>
        <p:nvSpPr>
          <p:cNvPr id="3" name="Θέση ημερομηνίας 2">
            <a:extLst>
              <a:ext uri="{FF2B5EF4-FFF2-40B4-BE49-F238E27FC236}">
                <a16:creationId xmlns:a16="http://schemas.microsoft.com/office/drawing/2014/main" id="{AA1CA3C9-C93E-4CA6-923B-36C3CB688B34}"/>
              </a:ext>
            </a:extLst>
          </p:cNvPr>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7DC74A42-C367-4C13-BFC4-5449FD1A5CA4}" type="datetime1">
              <a:rPr lang="el-GR" smtClean="0"/>
              <a:t>28/5/2023</a:t>
            </a:fld>
            <a:endParaRPr lang="el-GR" dirty="0"/>
          </a:p>
        </p:txBody>
      </p:sp>
      <p:sp>
        <p:nvSpPr>
          <p:cNvPr id="4" name="Θέση υποσέλιδου 3">
            <a:extLst>
              <a:ext uri="{FF2B5EF4-FFF2-40B4-BE49-F238E27FC236}">
                <a16:creationId xmlns:a16="http://schemas.microsoft.com/office/drawing/2014/main" id="{D674D97E-7709-4545-B73B-0BB078722688}"/>
              </a:ext>
            </a:extLst>
          </p:cNvPr>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el-GR"/>
          </a:p>
        </p:txBody>
      </p:sp>
      <p:sp>
        <p:nvSpPr>
          <p:cNvPr id="5" name="Θέση αριθμού διαφάνειας 4">
            <a:extLst>
              <a:ext uri="{FF2B5EF4-FFF2-40B4-BE49-F238E27FC236}">
                <a16:creationId xmlns:a16="http://schemas.microsoft.com/office/drawing/2014/main" id="{1AC90694-4076-427B-815C-A29C772DD1D7}"/>
              </a:ext>
            </a:extLst>
          </p:cNvPr>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8B314DAF-4E84-471F-A9B4-EAA7C36FF952}" type="slidenum">
              <a:rPr lang="el-GR" smtClean="0"/>
              <a:t>‹#›</a:t>
            </a:fld>
            <a:endParaRPr lang="el-GR"/>
          </a:p>
        </p:txBody>
      </p:sp>
    </p:spTree>
    <p:extLst>
      <p:ext uri="{BB962C8B-B14F-4D97-AF65-F5344CB8AC3E}">
        <p14:creationId xmlns:p14="http://schemas.microsoft.com/office/powerpoint/2010/main" val="16832157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l-GR" noProof="0"/>
          </a:p>
        </p:txBody>
      </p:sp>
      <p:sp>
        <p:nvSpPr>
          <p:cNvPr id="3" name="Θέση ημερομηνίας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2569B296-1190-47C8-B9F7-2513B4D6941B}" type="datetime1">
              <a:rPr lang="el-GR" smtClean="0"/>
              <a:pPr/>
              <a:t>28/5/2023</a:t>
            </a:fld>
            <a:endParaRPr lang="el-GR" dirty="0"/>
          </a:p>
        </p:txBody>
      </p:sp>
      <p:sp>
        <p:nvSpPr>
          <p:cNvPr id="4" name="Θέση εικόνας διαφάνειας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l-GR" noProof="0"/>
          </a:p>
        </p:txBody>
      </p:sp>
      <p:sp>
        <p:nvSpPr>
          <p:cNvPr id="5" name="Θέση σημειώσεων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l-GR" noProof="0"/>
          </a:p>
        </p:txBody>
      </p:sp>
      <p:sp>
        <p:nvSpPr>
          <p:cNvPr id="7" name="Θέση αριθμού διαφάνειας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11E32D06-3768-419F-87D1-8248591A6301}" type="slidenum">
              <a:rPr lang="el-GR" noProof="0" smtClean="0"/>
              <a:t>‹#›</a:t>
            </a:fld>
            <a:endParaRPr lang="el-GR" noProof="0"/>
          </a:p>
        </p:txBody>
      </p:sp>
    </p:spTree>
    <p:extLst>
      <p:ext uri="{BB962C8B-B14F-4D97-AF65-F5344CB8AC3E}">
        <p14:creationId xmlns:p14="http://schemas.microsoft.com/office/powerpoint/2010/main" val="158448748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1E32D06-3768-419F-87D1-8248591A6301}" type="slidenum">
              <a:rPr lang="el-GR" smtClean="0"/>
              <a:t>1</a:t>
            </a:fld>
            <a:endParaRPr lang="el-GR"/>
          </a:p>
        </p:txBody>
      </p:sp>
      <p:sp>
        <p:nvSpPr>
          <p:cNvPr id="5" name="Θέση κεφαλίδας 4">
            <a:extLst>
              <a:ext uri="{FF2B5EF4-FFF2-40B4-BE49-F238E27FC236}">
                <a16:creationId xmlns:a16="http://schemas.microsoft.com/office/drawing/2014/main" id="{4C661745-947F-0D4D-6B8C-29551064B0A0}"/>
              </a:ext>
            </a:extLst>
          </p:cNvPr>
          <p:cNvSpPr>
            <a:spLocks noGrp="1"/>
          </p:cNvSpPr>
          <p:nvPr>
            <p:ph type="hdr" sz="quarter"/>
          </p:nvPr>
        </p:nvSpPr>
        <p:spPr/>
        <p:txBody>
          <a:bodyPr/>
          <a:lstStyle/>
          <a:p>
            <a:endParaRPr lang="el-GR" noProof="0"/>
          </a:p>
        </p:txBody>
      </p:sp>
    </p:spTree>
    <p:extLst>
      <p:ext uri="{BB962C8B-B14F-4D97-AF65-F5344CB8AC3E}">
        <p14:creationId xmlns:p14="http://schemas.microsoft.com/office/powerpoint/2010/main" val="198483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Ομάδα 6"/>
          <p:cNvGrpSpPr/>
          <p:nvPr/>
        </p:nvGrpSpPr>
        <p:grpSpPr>
          <a:xfrm>
            <a:off x="0" y="-8467"/>
            <a:ext cx="12192000" cy="6866467"/>
            <a:chOff x="0" y="-8467"/>
            <a:chExt cx="12192000" cy="6866467"/>
          </a:xfrm>
        </p:grpSpPr>
        <p:cxnSp>
          <p:nvCxnSpPr>
            <p:cNvPr id="32" name="Ευθεία γραμμή σύνδεσης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Ευθεία γραμμή σύνδεσης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Ορθογώνιο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Ορθογώνιο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Ισοσκελές τρίγωνο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Ορθογώνιο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Ορθογώνιο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Ορθογώνιο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Ισοσκελές τρίγωνο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Ισοσκελές τρίγωνο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Τίτλος 1"/>
          <p:cNvSpPr>
            <a:spLocks noGrp="1"/>
          </p:cNvSpPr>
          <p:nvPr>
            <p:ph type="ctrTitle"/>
          </p:nvPr>
        </p:nvSpPr>
        <p:spPr>
          <a:xfrm>
            <a:off x="1507067" y="2404534"/>
            <a:ext cx="7766936" cy="1646302"/>
          </a:xfrm>
        </p:spPr>
        <p:txBody>
          <a:bodyPr rtlCol="0" anchor="b">
            <a:noAutofit/>
          </a:bodyPr>
          <a:lstStyle>
            <a:lvl1pPr algn="r">
              <a:defRPr sz="5400">
                <a:solidFill>
                  <a:schemeClr val="accent1"/>
                </a:solidFill>
              </a:defRPr>
            </a:lvl1pPr>
          </a:lstStyle>
          <a:p>
            <a:pPr rtl="0"/>
            <a:r>
              <a:rPr lang="el-GR" noProof="0"/>
              <a:t>Κάντε κλικ για να επεξεργαστείτε τον τίτλο υποδείγματος</a:t>
            </a:r>
          </a:p>
        </p:txBody>
      </p:sp>
      <p:sp>
        <p:nvSpPr>
          <p:cNvPr id="3" name="Υπότιτλος 2"/>
          <p:cNvSpPr>
            <a:spLocks noGrp="1"/>
          </p:cNvSpPr>
          <p:nvPr>
            <p:ph type="subTitle" idx="1"/>
          </p:nvPr>
        </p:nvSpPr>
        <p:spPr>
          <a:xfrm>
            <a:off x="1507067" y="4050833"/>
            <a:ext cx="7766936" cy="1096899"/>
          </a:xfrm>
        </p:spPr>
        <p:txBody>
          <a:bodyPr rtlCol="0"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5" y="609600"/>
            <a:ext cx="8596668" cy="3403600"/>
          </a:xfrm>
        </p:spPr>
        <p:txBody>
          <a:bodyPr rtlCol="0" anchor="ctr">
            <a:normAutofit/>
          </a:bodyPr>
          <a:lstStyle>
            <a:lvl1pPr algn="l">
              <a:defRPr sz="4400" b="0" cap="none"/>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l-GR" noProof="0"/>
              <a:t>Κάντε κλικ για να επεξεργαστείτε τον τίτλο υποδείγματος</a:t>
            </a:r>
          </a:p>
        </p:txBody>
      </p:sp>
      <p:sp>
        <p:nvSpPr>
          <p:cNvPr id="23" name="Θέση κειμένου 9"/>
          <p:cNvSpPr>
            <a:spLocks noGrp="1"/>
          </p:cNvSpPr>
          <p:nvPr>
            <p:ph type="body" sz="quarter" idx="13"/>
          </p:nvPr>
        </p:nvSpPr>
        <p:spPr>
          <a:xfrm>
            <a:off x="1366139" y="3632200"/>
            <a:ext cx="722452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l-GR" noProof="0"/>
              <a:t>Στυλ κειμένου υποδείγματος</a:t>
            </a:r>
          </a:p>
        </p:txBody>
      </p:sp>
      <p:sp>
        <p:nvSpPr>
          <p:cNvPr id="3" name="Θέση κειμένου 2"/>
          <p:cNvSpPr>
            <a:spLocks noGrp="1"/>
          </p:cNvSpPr>
          <p:nvPr>
            <p:ph type="body" idx="1"/>
          </p:nvPr>
        </p:nvSpPr>
        <p:spPr>
          <a:xfrm>
            <a:off x="677335" y="4470400"/>
            <a:ext cx="8596668" cy="1570962"/>
          </a:xfrm>
        </p:spPr>
        <p:txBody>
          <a:bodyPr rtlCol="0"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
        <p:nvSpPr>
          <p:cNvPr id="20" name="Πλαίσιο κειμένου 19"/>
          <p:cNvSpPr txBox="1"/>
          <p:nvPr/>
        </p:nvSpPr>
        <p:spPr>
          <a:xfrm>
            <a:off x="541870" y="790378"/>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lumMod val="60000"/>
                    <a:lumOff val="40000"/>
                  </a:schemeClr>
                </a:solidFill>
                <a:effectLst/>
                <a:latin typeface="Arial"/>
              </a:rPr>
              <a:t>“</a:t>
            </a:r>
          </a:p>
        </p:txBody>
      </p:sp>
      <p:sp>
        <p:nvSpPr>
          <p:cNvPr id="22" name="Πλαίσιο κειμένου 21"/>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lumMod val="60000"/>
                    <a:lumOff val="40000"/>
                  </a:schemeClr>
                </a:solidFill>
                <a:latin typeface="Arial"/>
              </a:rPr>
              <a:t>”</a:t>
            </a:r>
            <a:endParaRPr lang="el-GR" noProof="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5" y="1931988"/>
            <a:ext cx="8596668" cy="2595460"/>
          </a:xfrm>
        </p:spPr>
        <p:txBody>
          <a:bodyPr rtlCol="0" anchor="b">
            <a:normAutofit/>
          </a:bodyPr>
          <a:lstStyle>
            <a:lvl1pPr algn="l">
              <a:defRPr sz="4400" b="0" cap="none"/>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αποσπάσ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931334" y="609600"/>
            <a:ext cx="8094134" cy="3022600"/>
          </a:xfrm>
        </p:spPr>
        <p:txBody>
          <a:bodyPr rtlCol="0" anchor="ctr">
            <a:normAutofit/>
          </a:bodyPr>
          <a:lstStyle>
            <a:lvl1pPr algn="l">
              <a:defRPr sz="4400" b="0" cap="none"/>
            </a:lvl1pPr>
          </a:lstStyle>
          <a:p>
            <a:pPr rtl="0"/>
            <a:r>
              <a:rPr lang="el-GR" noProof="0"/>
              <a:t>Κάντε κλικ για να επεξεργαστείτε τον τίτλο υποδείγματος</a:t>
            </a:r>
          </a:p>
        </p:txBody>
      </p:sp>
      <p:sp>
        <p:nvSpPr>
          <p:cNvPr id="23" name="Θέση κειμένου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l-GR" noProof="0"/>
              <a:t>Στυλ κειμένου υποδείγματος</a:t>
            </a:r>
          </a:p>
        </p:txBody>
      </p:sp>
      <p:sp>
        <p:nvSpPr>
          <p:cNvPr id="3" name="Θέση κειμένου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
        <p:nvSpPr>
          <p:cNvPr id="24" name="Πλαίσιο κειμένου 23"/>
          <p:cNvSpPr txBox="1"/>
          <p:nvPr/>
        </p:nvSpPr>
        <p:spPr>
          <a:xfrm>
            <a:off x="541870" y="790378"/>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lumMod val="60000"/>
                    <a:lumOff val="40000"/>
                  </a:schemeClr>
                </a:solidFill>
                <a:effectLst/>
                <a:latin typeface="Arial"/>
              </a:rPr>
              <a:t>“</a:t>
            </a:r>
          </a:p>
        </p:txBody>
      </p:sp>
      <p:sp>
        <p:nvSpPr>
          <p:cNvPr id="25" name="Πλαίσιο κειμένου 24"/>
          <p:cNvSpPr txBox="1"/>
          <p:nvPr/>
        </p:nvSpPr>
        <p:spPr>
          <a:xfrm>
            <a:off x="8893011" y="2886556"/>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Σωστό ή λάθ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85799" y="609600"/>
            <a:ext cx="8588203" cy="3022600"/>
          </a:xfrm>
        </p:spPr>
        <p:txBody>
          <a:bodyPr rtlCol="0" anchor="ctr">
            <a:normAutofit/>
          </a:bodyPr>
          <a:lstStyle>
            <a:lvl1pPr algn="l">
              <a:defRPr sz="4400" b="0" cap="none"/>
            </a:lvl1pPr>
          </a:lstStyle>
          <a:p>
            <a:pPr rtl="0"/>
            <a:r>
              <a:rPr lang="el-GR" noProof="0" dirty="0"/>
              <a:t>Κάντε κλικ για να επεξεργαστείτε τον τίτλο υποδείγματος</a:t>
            </a:r>
          </a:p>
        </p:txBody>
      </p:sp>
      <p:sp>
        <p:nvSpPr>
          <p:cNvPr id="23" name="Θέση κειμένου 9"/>
          <p:cNvSpPr>
            <a:spLocks noGrp="1"/>
          </p:cNvSpPr>
          <p:nvPr>
            <p:ph type="body" sz="quarter" idx="13"/>
          </p:nvPr>
        </p:nvSpPr>
        <p:spPr>
          <a:xfrm>
            <a:off x="677332" y="4013200"/>
            <a:ext cx="8596669" cy="514248"/>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l-GR" noProof="0"/>
              <a:t>Στυλ κειμένου υποδείγματος</a:t>
            </a:r>
          </a:p>
        </p:txBody>
      </p:sp>
      <p:sp>
        <p:nvSpPr>
          <p:cNvPr id="3" name="Θέση κειμένου 2"/>
          <p:cNvSpPr>
            <a:spLocks noGrp="1"/>
          </p:cNvSpPr>
          <p:nvPr>
            <p:ph type="body" idx="1"/>
          </p:nvPr>
        </p:nvSpPr>
        <p:spPr>
          <a:xfrm>
            <a:off x="677335" y="4527448"/>
            <a:ext cx="8596668" cy="1513914"/>
          </a:xfrm>
        </p:spPr>
        <p:txBody>
          <a:bodyPr rtlCol="0"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55C6B4A9-1611-4792-9094-5F34BCA07E0B}" type="datetimeFigureOut">
              <a:rPr lang="el-GR" noProof="0" smtClean="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89333C77-0158-454C-844F-B7AB9BD7DAD4}" type="slidenum">
              <a:rPr lang="el-GR" noProof="0" smtClean="0"/>
              <a:t>‹#›</a:t>
            </a:fld>
            <a:endParaRPr lang="el-G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967673" y="609599"/>
            <a:ext cx="1304743" cy="5251451"/>
          </a:xfrm>
        </p:spPr>
        <p:txBody>
          <a:bodyPr vert="eaVert" rtlCol="0" anchor="ctr"/>
          <a:lstStyle/>
          <a:p>
            <a:pPr rtl="0"/>
            <a:r>
              <a:rPr lang="el-GR" noProof="0"/>
              <a:t>Κάντε κλικ για να επεξεργαστείτε τον τίτλο υποδείγματος</a:t>
            </a:r>
          </a:p>
        </p:txBody>
      </p:sp>
      <p:sp>
        <p:nvSpPr>
          <p:cNvPr id="3" name="Σύμβολο κράτησης θέσης κατακόρυφου κειμένου 2"/>
          <p:cNvSpPr>
            <a:spLocks noGrp="1"/>
          </p:cNvSpPr>
          <p:nvPr>
            <p:ph type="body" orient="vert" idx="1"/>
          </p:nvPr>
        </p:nvSpPr>
        <p:spPr>
          <a:xfrm>
            <a:off x="677335" y="609600"/>
            <a:ext cx="7060150" cy="5251450"/>
          </a:xfrm>
        </p:spPr>
        <p:txBody>
          <a:bodyPr vert="eaVert"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lvl1pPr>
              <a:defRPr sz="3600"/>
            </a:lvl1pPr>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idx="1"/>
          </p:nvPr>
        </p:nvSpPr>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5" y="2700867"/>
            <a:ext cx="8596668" cy="1826581"/>
          </a:xfrm>
        </p:spPr>
        <p:txBody>
          <a:bodyPr rtlCol="0" anchor="b"/>
          <a:lstStyle>
            <a:lvl1pPr algn="l">
              <a:defRPr sz="4000" b="0" cap="none"/>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677335" y="4527448"/>
            <a:ext cx="8596668" cy="860400"/>
          </a:xfrm>
        </p:spPr>
        <p:txBody>
          <a:bodyPr rtlCol="0"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sz="half" idx="1"/>
          </p:nvPr>
        </p:nvSpPr>
        <p:spPr>
          <a:xfrm>
            <a:off x="677334" y="2160589"/>
            <a:ext cx="4184035" cy="3880772"/>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p:nvPr>
        </p:nvSpPr>
        <p:spPr>
          <a:xfrm>
            <a:off x="5089970" y="2160589"/>
            <a:ext cx="4184034" cy="3880773"/>
          </a:xfrm>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EB712588-04B1-427B-82EE-E8DB90309F08}" type="datetimeFigureOut">
              <a:rPr lang="el-GR" noProof="0" smtClean="0"/>
              <a:t>28/5/2023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6FF9F0C5-380F-41C2-899A-BAC0F0927E16}" type="slidenum">
              <a:rPr lang="el-GR" noProof="0" smtClean="0"/>
              <a:t>‹#›</a:t>
            </a:fld>
            <a:endParaRPr lang="el-G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675745" y="2160983"/>
            <a:ext cx="4185623"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Θέση περιεχομένου 3"/>
          <p:cNvSpPr>
            <a:spLocks noGrp="1"/>
          </p:cNvSpPr>
          <p:nvPr>
            <p:ph sz="half" idx="2"/>
          </p:nvPr>
        </p:nvSpPr>
        <p:spPr>
          <a:xfrm>
            <a:off x="675745" y="2737245"/>
            <a:ext cx="4185623" cy="3304117"/>
          </a:xfrm>
        </p:spPr>
        <p:txBody>
          <a:bodyPr rtlCol="0">
            <a:normAutofit/>
          </a:body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p:nvPr>
        </p:nvSpPr>
        <p:spPr>
          <a:xfrm>
            <a:off x="5088383" y="2160983"/>
            <a:ext cx="4185618"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6" name="Θέση περιεχομένου 5"/>
          <p:cNvSpPr>
            <a:spLocks noGrp="1"/>
          </p:cNvSpPr>
          <p:nvPr>
            <p:ph sz="quarter" idx="4"/>
          </p:nvPr>
        </p:nvSpPr>
        <p:spPr>
          <a:xfrm>
            <a:off x="5088384" y="2737245"/>
            <a:ext cx="4185617" cy="3304117"/>
          </a:xfrm>
        </p:spPr>
        <p:txBody>
          <a:bodyPr rtlCol="0">
            <a:normAutofit/>
          </a:body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596668" cy="1320800"/>
          </a:xfrm>
        </p:spPr>
        <p:txBody>
          <a:bodyPr rtlCol="0"/>
          <a:lstStyle/>
          <a:p>
            <a:pPr rtl="0"/>
            <a:r>
              <a:rPr lang="el-GR" noProof="0"/>
              <a:t>Κάντε κλικ για να επεξεργαστείτε τον τίτλο υποδείγματος</a:t>
            </a:r>
          </a:p>
        </p:txBody>
      </p:sp>
      <p:sp>
        <p:nvSpPr>
          <p:cNvPr id="3" name="Θέση ημερομηνίας 2"/>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3" name="Θέση υποσέλιδου 2"/>
          <p:cNvSpPr>
            <a:spLocks noGrp="1"/>
          </p:cNvSpPr>
          <p:nvPr>
            <p:ph type="ftr" sz="quarter" idx="11"/>
          </p:nvPr>
        </p:nvSpPr>
        <p:spPr/>
        <p:txBody>
          <a:bodyPr rtlCol="0"/>
          <a:lstStyle/>
          <a:p>
            <a:pPr rtl="0"/>
            <a:endParaRPr lang="el-GR" noProof="0"/>
          </a:p>
        </p:txBody>
      </p:sp>
      <p:sp>
        <p:nvSpPr>
          <p:cNvPr id="4" name="Θέση αριθμού διαφάνειας 3"/>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1498604"/>
            <a:ext cx="3854528" cy="1278466"/>
          </a:xfrm>
        </p:spPr>
        <p:txBody>
          <a:bodyPr rtlCol="0" anchor="b">
            <a:normAutofit/>
          </a:bodyPr>
          <a:lstStyle>
            <a:lvl1pPr>
              <a:defRPr sz="2000"/>
            </a:lvl1pPr>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idx="1"/>
          </p:nvPr>
        </p:nvSpPr>
        <p:spPr>
          <a:xfrm>
            <a:off x="4760461" y="514924"/>
            <a:ext cx="4513541" cy="5526437"/>
          </a:xfrm>
        </p:spPr>
        <p:txBody>
          <a:bodyPr rtlCol="0">
            <a:normAutofit/>
          </a:body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p:nvPr>
        </p:nvSpPr>
        <p:spPr>
          <a:xfrm>
            <a:off x="677334" y="2777069"/>
            <a:ext cx="3854528" cy="2584449"/>
          </a:xfrm>
        </p:spPr>
        <p:txBody>
          <a:bodyPr rtlCol="0">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42A54C80-263E-416B-A8E0-580EDEADCBDC}" type="datetimeFigureOut">
              <a:rPr lang="el-GR" noProof="0" smtClean="0"/>
              <a:t>28/5/2023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519954A3-9DFD-4C44-94BA-B95130A3BA1C}" type="slidenum">
              <a:rPr lang="el-GR" noProof="0" smtClean="0"/>
              <a:t>‹#›</a:t>
            </a:fld>
            <a:endParaRPr lang="el-G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4800600"/>
            <a:ext cx="8596667" cy="566738"/>
          </a:xfrm>
        </p:spPr>
        <p:txBody>
          <a:bodyPr rtlCol="0" anchor="b">
            <a:normAutofit/>
          </a:bodyPr>
          <a:lstStyle>
            <a:lvl1pPr algn="l">
              <a:defRPr sz="2400" b="0"/>
            </a:lvl1pPr>
          </a:lstStyle>
          <a:p>
            <a:pPr rtl="0"/>
            <a:r>
              <a:rPr lang="el-GR" noProof="0"/>
              <a:t>Κάντε κλικ για να επεξεργαστείτε τον τίτλο υποδείγματος</a:t>
            </a:r>
          </a:p>
        </p:txBody>
      </p:sp>
      <p:sp>
        <p:nvSpPr>
          <p:cNvPr id="3" name="Θέση εικόνας 2"/>
          <p:cNvSpPr>
            <a:spLocks noGrp="1" noChangeAspect="1"/>
          </p:cNvSpPr>
          <p:nvPr>
            <p:ph type="pic" idx="1" hasCustomPrompt="1"/>
          </p:nvPr>
        </p:nvSpPr>
        <p:spPr>
          <a:xfrm>
            <a:off x="677334" y="609600"/>
            <a:ext cx="8596668" cy="3845718"/>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p:nvPr>
        </p:nvSpPr>
        <p:spPr>
          <a:xfrm>
            <a:off x="677334" y="5367338"/>
            <a:ext cx="8596667" cy="674024"/>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61BEF0D-F0BB-DE4B-95CE-6DB70DBA9567}" type="datetimeFigureOut">
              <a:rPr lang="el-GR" noProof="0" smtClean="0"/>
              <a:pPr rtl="0"/>
              <a:t>28/5/2023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Ομάδα 6"/>
          <p:cNvGrpSpPr/>
          <p:nvPr/>
        </p:nvGrpSpPr>
        <p:grpSpPr>
          <a:xfrm>
            <a:off x="0" y="-8467"/>
            <a:ext cx="12192000" cy="6866467"/>
            <a:chOff x="0" y="-8467"/>
            <a:chExt cx="12192000" cy="6866467"/>
          </a:xfrm>
        </p:grpSpPr>
        <p:cxnSp>
          <p:nvCxnSpPr>
            <p:cNvPr id="20" name="Ευθεία γραμμή σύνδεσης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Ευθεία γραμμή σύνδεσης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Ορθογώνιο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Ορθογώνιο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Ισοσκελές τρίγωνο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Ορθογώνιο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Ορθογώνιο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Ορθογώνιο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Ισοσκελές τρίγωνο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Ισοσκελές τρίγωνο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Θέση τίτλου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61BEF0D-F0BB-DE4B-95CE-6DB70DBA9567}" type="datetimeFigureOut">
              <a:rPr lang="el-GR" noProof="0" smtClean="0"/>
              <a:pPr rtl="0"/>
              <a:t>28/5/2023</a:t>
            </a:fld>
            <a:endParaRPr lang="el-GR" noProof="0"/>
          </a:p>
        </p:txBody>
      </p:sp>
      <p:sp>
        <p:nvSpPr>
          <p:cNvPr id="5" name="Θέση υποσέλιδου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l-GR" noProof="0"/>
          </a:p>
        </p:txBody>
      </p:sp>
      <p:sp>
        <p:nvSpPr>
          <p:cNvPr id="6" name="Θέση αριθμού διαφάνειας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D57F1E4F-1CFF-5643-939E-217C01CDF565}" type="slidenum">
              <a:rPr lang="el-GR" noProof="0" smtClean="0"/>
              <a:pPr/>
              <a:t>‹#›</a:t>
            </a:fld>
            <a:endParaRPr lang="el-G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algn="ctr" rtl="0"/>
            <a:r>
              <a:rPr lang="el-GR" dirty="0"/>
              <a:t>Η αλληλογραφία στο Τμήμα Ένταξης</a:t>
            </a:r>
          </a:p>
        </p:txBody>
      </p:sp>
      <p:sp>
        <p:nvSpPr>
          <p:cNvPr id="3" name="Υπότιτλος 2"/>
          <p:cNvSpPr>
            <a:spLocks noGrp="1"/>
          </p:cNvSpPr>
          <p:nvPr>
            <p:ph type="subTitle" idx="1"/>
          </p:nvPr>
        </p:nvSpPr>
        <p:spPr>
          <a:xfrm>
            <a:off x="1507067" y="4050832"/>
            <a:ext cx="7766936" cy="1912645"/>
          </a:xfrm>
        </p:spPr>
        <p:txBody>
          <a:bodyPr rtlCol="0">
            <a:normAutofit lnSpcReduction="10000"/>
          </a:bodyPr>
          <a:lstStyle/>
          <a:p>
            <a:pPr algn="l" rtl="0"/>
            <a:r>
              <a:rPr lang="el-GR" b="1" dirty="0"/>
              <a:t>Όνομα εισηγητή/ειδικότητα : Ανδρέου Χριστίνα / ΠΕ71</a:t>
            </a:r>
          </a:p>
          <a:p>
            <a:pPr algn="l" rtl="0"/>
            <a:r>
              <a:rPr lang="el-GR" b="1" dirty="0"/>
              <a:t>Σχολείο εισηγητή: 3</a:t>
            </a:r>
            <a:r>
              <a:rPr lang="el-GR" b="1" baseline="30000" dirty="0"/>
              <a:t>ο</a:t>
            </a:r>
            <a:r>
              <a:rPr lang="el-GR" b="1" dirty="0"/>
              <a:t>  Δ.Σ. Καματερού</a:t>
            </a:r>
            <a:r>
              <a:rPr lang="el-GR" b="1" baseline="30000" dirty="0"/>
              <a:t> </a:t>
            </a:r>
            <a:endParaRPr lang="el-GR" b="1" dirty="0"/>
          </a:p>
          <a:p>
            <a:pPr algn="l" rtl="0"/>
            <a:endParaRPr lang="el-GR" b="1" dirty="0"/>
          </a:p>
          <a:p>
            <a:pPr algn="l" rtl="0"/>
            <a:r>
              <a:rPr lang="el-GR" b="1" dirty="0"/>
              <a:t>Όνομα εισηγητή/ειδικότητα: Θεοχαροπούλου Σταυρούλα / ΠΕ70ΕΑΕ</a:t>
            </a:r>
          </a:p>
          <a:p>
            <a:pPr algn="l" rtl="0"/>
            <a:r>
              <a:rPr lang="el-GR" b="1" dirty="0"/>
              <a:t>Σχολείο εισηγητή: 5</a:t>
            </a:r>
            <a:r>
              <a:rPr lang="el-GR" b="1" baseline="30000" dirty="0"/>
              <a:t>ο</a:t>
            </a:r>
            <a:r>
              <a:rPr lang="el-GR" b="1" dirty="0"/>
              <a:t>  Δ.Σ. Ιλίου </a:t>
            </a:r>
          </a:p>
          <a:p>
            <a:pPr algn="l" rtl="0"/>
            <a:endParaRPr lang="el-GR" dirty="0"/>
          </a:p>
        </p:txBody>
      </p:sp>
      <p:pic>
        <p:nvPicPr>
          <p:cNvPr id="1026" name="Picture 2">
            <a:extLst>
              <a:ext uri="{FF2B5EF4-FFF2-40B4-BE49-F238E27FC236}">
                <a16:creationId xmlns:a16="http://schemas.microsoft.com/office/drawing/2014/main" id="{3AF3CA67-3D38-1FC2-8C7C-EFA9C3A9C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995" y="198783"/>
            <a:ext cx="6573079" cy="110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654AFA-1990-8726-DBB9-C954FE5C6E0D}"/>
              </a:ext>
            </a:extLst>
          </p:cNvPr>
          <p:cNvSpPr>
            <a:spLocks noGrp="1"/>
          </p:cNvSpPr>
          <p:nvPr>
            <p:ph type="title"/>
          </p:nvPr>
        </p:nvSpPr>
        <p:spPr/>
        <p:txBody>
          <a:bodyPr/>
          <a:lstStyle/>
          <a:p>
            <a:pPr algn="ctr"/>
            <a:r>
              <a:rPr lang="el-GR" dirty="0">
                <a:hlinkClick r:id="rId2" action="ppaction://hlinksldjump"/>
              </a:rPr>
              <a:t>Υλικό αλληλογραφίας</a:t>
            </a:r>
            <a:endParaRPr lang="el-GR" dirty="0"/>
          </a:p>
        </p:txBody>
      </p:sp>
      <p:pic>
        <p:nvPicPr>
          <p:cNvPr id="4" name="Θέση περιεχομένου 4">
            <a:extLst>
              <a:ext uri="{FF2B5EF4-FFF2-40B4-BE49-F238E27FC236}">
                <a16:creationId xmlns:a16="http://schemas.microsoft.com/office/drawing/2014/main" id="{68290E72-C915-177B-4A71-FB501199BD3F}"/>
              </a:ext>
            </a:extLst>
          </p:cNvPr>
          <p:cNvPicPr>
            <a:picLocks noChangeAspect="1"/>
          </p:cNvPicPr>
          <p:nvPr/>
        </p:nvPicPr>
        <p:blipFill>
          <a:blip r:embed="rId3"/>
          <a:stretch>
            <a:fillRect/>
          </a:stretch>
        </p:blipFill>
        <p:spPr>
          <a:xfrm>
            <a:off x="10977701" y="152140"/>
            <a:ext cx="973241" cy="914919"/>
          </a:xfrm>
          <a:prstGeom prst="rect">
            <a:avLst/>
          </a:prstGeom>
        </p:spPr>
      </p:pic>
      <p:pic>
        <p:nvPicPr>
          <p:cNvPr id="12" name="Θέση περιεχομένου 11">
            <a:extLst>
              <a:ext uri="{FF2B5EF4-FFF2-40B4-BE49-F238E27FC236}">
                <a16:creationId xmlns:a16="http://schemas.microsoft.com/office/drawing/2014/main" id="{1BC86F74-F17B-DA9A-7051-A2B785ED51F3}"/>
              </a:ext>
            </a:extLst>
          </p:cNvPr>
          <p:cNvPicPr>
            <a:picLocks noGrp="1" noChangeAspect="1"/>
          </p:cNvPicPr>
          <p:nvPr>
            <p:ph idx="1"/>
          </p:nvPr>
        </p:nvPicPr>
        <p:blipFill rotWithShape="1">
          <a:blip r:embed="rId4"/>
          <a:srcRect t="10077" r="3848" b="21008"/>
          <a:stretch/>
        </p:blipFill>
        <p:spPr>
          <a:xfrm rot="16200000">
            <a:off x="1461740" y="891482"/>
            <a:ext cx="3020122" cy="4394197"/>
          </a:xfrm>
        </p:spPr>
      </p:pic>
      <p:pic>
        <p:nvPicPr>
          <p:cNvPr id="16" name="Εικόνα 15">
            <a:extLst>
              <a:ext uri="{FF2B5EF4-FFF2-40B4-BE49-F238E27FC236}">
                <a16:creationId xmlns:a16="http://schemas.microsoft.com/office/drawing/2014/main" id="{1E49B50F-45EE-569E-8000-A4B4D159DC01}"/>
              </a:ext>
            </a:extLst>
          </p:cNvPr>
          <p:cNvPicPr>
            <a:picLocks noChangeAspect="1"/>
          </p:cNvPicPr>
          <p:nvPr/>
        </p:nvPicPr>
        <p:blipFill rotWithShape="1">
          <a:blip r:embed="rId5"/>
          <a:srcRect t="15559" b="14445"/>
          <a:stretch/>
        </p:blipFill>
        <p:spPr>
          <a:xfrm>
            <a:off x="5640387" y="1578519"/>
            <a:ext cx="3400425" cy="4800342"/>
          </a:xfrm>
          <a:prstGeom prst="rect">
            <a:avLst/>
          </a:prstGeom>
        </p:spPr>
      </p:pic>
    </p:spTree>
    <p:extLst>
      <p:ext uri="{BB962C8B-B14F-4D97-AF65-F5344CB8AC3E}">
        <p14:creationId xmlns:p14="http://schemas.microsoft.com/office/powerpoint/2010/main" val="233894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BD3A3C-A7E5-ACE2-D013-2EB5D32BBAE4}"/>
              </a:ext>
            </a:extLst>
          </p:cNvPr>
          <p:cNvSpPr>
            <a:spLocks noGrp="1"/>
          </p:cNvSpPr>
          <p:nvPr>
            <p:ph type="title"/>
          </p:nvPr>
        </p:nvSpPr>
        <p:spPr/>
        <p:txBody>
          <a:bodyPr/>
          <a:lstStyle/>
          <a:p>
            <a:pPr algn="ctr"/>
            <a:r>
              <a:rPr lang="el-GR" dirty="0">
                <a:hlinkClick r:id="rId2" action="ppaction://hlinksldjump"/>
              </a:rPr>
              <a:t>Κουτιά Αλληλογραφίας</a:t>
            </a:r>
            <a:endParaRPr lang="el-GR" dirty="0"/>
          </a:p>
        </p:txBody>
      </p:sp>
      <p:pic>
        <p:nvPicPr>
          <p:cNvPr id="6" name="Θέση περιεχομένου 5">
            <a:extLst>
              <a:ext uri="{FF2B5EF4-FFF2-40B4-BE49-F238E27FC236}">
                <a16:creationId xmlns:a16="http://schemas.microsoft.com/office/drawing/2014/main" id="{26724C3D-AA50-C5D6-9051-F0A12E520E50}"/>
              </a:ext>
            </a:extLst>
          </p:cNvPr>
          <p:cNvPicPr>
            <a:picLocks noGrp="1" noChangeAspect="1"/>
          </p:cNvPicPr>
          <p:nvPr>
            <p:ph idx="1"/>
          </p:nvPr>
        </p:nvPicPr>
        <p:blipFill>
          <a:blip r:embed="rId3"/>
          <a:stretch>
            <a:fillRect/>
          </a:stretch>
        </p:blipFill>
        <p:spPr>
          <a:xfrm rot="20699084">
            <a:off x="866180" y="1716088"/>
            <a:ext cx="2911077" cy="3881437"/>
          </a:xfrm>
        </p:spPr>
      </p:pic>
      <p:pic>
        <p:nvPicPr>
          <p:cNvPr id="4" name="Θέση περιεχομένου 4">
            <a:extLst>
              <a:ext uri="{FF2B5EF4-FFF2-40B4-BE49-F238E27FC236}">
                <a16:creationId xmlns:a16="http://schemas.microsoft.com/office/drawing/2014/main" id="{34ED85C5-7CD4-4CF5-004D-76C3F7FCB82D}"/>
              </a:ext>
            </a:extLst>
          </p:cNvPr>
          <p:cNvPicPr>
            <a:picLocks noChangeAspect="1"/>
          </p:cNvPicPr>
          <p:nvPr/>
        </p:nvPicPr>
        <p:blipFill>
          <a:blip r:embed="rId4"/>
          <a:stretch>
            <a:fillRect/>
          </a:stretch>
        </p:blipFill>
        <p:spPr>
          <a:xfrm>
            <a:off x="10977701" y="152140"/>
            <a:ext cx="973241" cy="914919"/>
          </a:xfrm>
          <a:prstGeom prst="rect">
            <a:avLst/>
          </a:prstGeom>
        </p:spPr>
      </p:pic>
      <p:pic>
        <p:nvPicPr>
          <p:cNvPr id="8" name="Εικόνα 7">
            <a:extLst>
              <a:ext uri="{FF2B5EF4-FFF2-40B4-BE49-F238E27FC236}">
                <a16:creationId xmlns:a16="http://schemas.microsoft.com/office/drawing/2014/main" id="{3260767B-F1BE-F2B9-9543-16AB4EE1FD9B}"/>
              </a:ext>
            </a:extLst>
          </p:cNvPr>
          <p:cNvPicPr>
            <a:picLocks noChangeAspect="1"/>
          </p:cNvPicPr>
          <p:nvPr/>
        </p:nvPicPr>
        <p:blipFill rotWithShape="1">
          <a:blip r:embed="rId5"/>
          <a:srcRect t="18922" b="18603"/>
          <a:stretch/>
        </p:blipFill>
        <p:spPr>
          <a:xfrm rot="1025946">
            <a:off x="5198962" y="1847450"/>
            <a:ext cx="3400425" cy="3848101"/>
          </a:xfrm>
          <a:prstGeom prst="rect">
            <a:avLst/>
          </a:prstGeom>
        </p:spPr>
      </p:pic>
    </p:spTree>
    <p:extLst>
      <p:ext uri="{BB962C8B-B14F-4D97-AF65-F5344CB8AC3E}">
        <p14:creationId xmlns:p14="http://schemas.microsoft.com/office/powerpoint/2010/main" val="420751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83B21A-4DF7-D5DB-56F2-56A5438905B3}"/>
              </a:ext>
            </a:extLst>
          </p:cNvPr>
          <p:cNvSpPr>
            <a:spLocks noGrp="1"/>
          </p:cNvSpPr>
          <p:nvPr>
            <p:ph type="title"/>
          </p:nvPr>
        </p:nvSpPr>
        <p:spPr/>
        <p:txBody>
          <a:bodyPr/>
          <a:lstStyle/>
          <a:p>
            <a:pPr algn="ctr"/>
            <a:r>
              <a:rPr lang="en-US" dirty="0">
                <a:hlinkClick r:id="rId2" action="ppaction://hlinksldjump"/>
              </a:rPr>
              <a:t>Pen Pals</a:t>
            </a:r>
            <a:endParaRPr lang="el-GR" dirty="0"/>
          </a:p>
        </p:txBody>
      </p:sp>
      <p:pic>
        <p:nvPicPr>
          <p:cNvPr id="4" name="Θέση περιεχομένου 4">
            <a:extLst>
              <a:ext uri="{FF2B5EF4-FFF2-40B4-BE49-F238E27FC236}">
                <a16:creationId xmlns:a16="http://schemas.microsoft.com/office/drawing/2014/main" id="{2AED7D3B-1233-4E40-6F06-839BC703FA46}"/>
              </a:ext>
            </a:extLst>
          </p:cNvPr>
          <p:cNvPicPr>
            <a:picLocks noChangeAspect="1"/>
          </p:cNvPicPr>
          <p:nvPr/>
        </p:nvPicPr>
        <p:blipFill>
          <a:blip r:embed="rId3"/>
          <a:stretch>
            <a:fillRect/>
          </a:stretch>
        </p:blipFill>
        <p:spPr>
          <a:xfrm>
            <a:off x="10977701" y="152140"/>
            <a:ext cx="973241" cy="914919"/>
          </a:xfrm>
          <a:prstGeom prst="rect">
            <a:avLst/>
          </a:prstGeom>
        </p:spPr>
      </p:pic>
      <p:pic>
        <p:nvPicPr>
          <p:cNvPr id="12" name="Θέση περιεχομένου 11">
            <a:extLst>
              <a:ext uri="{FF2B5EF4-FFF2-40B4-BE49-F238E27FC236}">
                <a16:creationId xmlns:a16="http://schemas.microsoft.com/office/drawing/2014/main" id="{875D77E9-4596-DAAB-00D0-E4BA05F31FF7}"/>
              </a:ext>
            </a:extLst>
          </p:cNvPr>
          <p:cNvPicPr>
            <a:picLocks noGrp="1" noChangeAspect="1"/>
          </p:cNvPicPr>
          <p:nvPr>
            <p:ph idx="1"/>
          </p:nvPr>
        </p:nvPicPr>
        <p:blipFill>
          <a:blip r:embed="rId4"/>
          <a:stretch>
            <a:fillRect/>
          </a:stretch>
        </p:blipFill>
        <p:spPr>
          <a:xfrm>
            <a:off x="274753" y="1371600"/>
            <a:ext cx="5490932" cy="3881437"/>
          </a:xfrm>
        </p:spPr>
      </p:pic>
      <p:pic>
        <p:nvPicPr>
          <p:cNvPr id="14" name="Εικόνα 13">
            <a:extLst>
              <a:ext uri="{FF2B5EF4-FFF2-40B4-BE49-F238E27FC236}">
                <a16:creationId xmlns:a16="http://schemas.microsoft.com/office/drawing/2014/main" id="{A6EFC9E4-F227-EBFF-B51E-2CCDF62EA2B6}"/>
              </a:ext>
            </a:extLst>
          </p:cNvPr>
          <p:cNvPicPr>
            <a:picLocks noChangeAspect="1"/>
          </p:cNvPicPr>
          <p:nvPr/>
        </p:nvPicPr>
        <p:blipFill>
          <a:blip r:embed="rId5"/>
          <a:stretch>
            <a:fillRect/>
          </a:stretch>
        </p:blipFill>
        <p:spPr>
          <a:xfrm>
            <a:off x="6096000" y="2565399"/>
            <a:ext cx="5490932" cy="3882029"/>
          </a:xfrm>
          <a:prstGeom prst="rect">
            <a:avLst/>
          </a:prstGeom>
        </p:spPr>
      </p:pic>
    </p:spTree>
    <p:extLst>
      <p:ext uri="{BB962C8B-B14F-4D97-AF65-F5344CB8AC3E}">
        <p14:creationId xmlns:p14="http://schemas.microsoft.com/office/powerpoint/2010/main" val="311421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D5781F-5553-F17F-0643-2EE2E4FA97FD}"/>
              </a:ext>
            </a:extLst>
          </p:cNvPr>
          <p:cNvSpPr>
            <a:spLocks noGrp="1"/>
          </p:cNvSpPr>
          <p:nvPr>
            <p:ph type="title"/>
          </p:nvPr>
        </p:nvSpPr>
        <p:spPr/>
        <p:txBody>
          <a:bodyPr/>
          <a:lstStyle/>
          <a:p>
            <a:r>
              <a:rPr lang="el-GR" dirty="0">
                <a:hlinkClick r:id="rId2" action="ppaction://hlinksldjump"/>
              </a:rPr>
              <a:t>Σκέφτομαι και Γράφω (</a:t>
            </a:r>
            <a:r>
              <a:rPr lang="el-GR" dirty="0" err="1">
                <a:hlinkClick r:id="rId2" action="ppaction://hlinksldjump"/>
              </a:rPr>
              <a:t>Γούπος,Θ</a:t>
            </a:r>
            <a:r>
              <a:rPr lang="el-GR" dirty="0">
                <a:hlinkClick r:id="rId2" action="ppaction://hlinksldjump"/>
              </a:rPr>
              <a:t>., 2005)</a:t>
            </a:r>
            <a:endParaRPr lang="el-GR" dirty="0"/>
          </a:p>
        </p:txBody>
      </p:sp>
      <p:pic>
        <p:nvPicPr>
          <p:cNvPr id="6" name="Θέση περιεχομένου 5">
            <a:extLst>
              <a:ext uri="{FF2B5EF4-FFF2-40B4-BE49-F238E27FC236}">
                <a16:creationId xmlns:a16="http://schemas.microsoft.com/office/drawing/2014/main" id="{C575AE0C-4C91-A800-52CC-3C3C6183291A}"/>
              </a:ext>
            </a:extLst>
          </p:cNvPr>
          <p:cNvPicPr>
            <a:picLocks noGrp="1" noChangeAspect="1"/>
          </p:cNvPicPr>
          <p:nvPr>
            <p:ph idx="1"/>
          </p:nvPr>
        </p:nvPicPr>
        <p:blipFill rotWithShape="1">
          <a:blip r:embed="rId3"/>
          <a:srcRect l="10415" r="8556"/>
          <a:stretch/>
        </p:blipFill>
        <p:spPr>
          <a:xfrm>
            <a:off x="2362200" y="1752600"/>
            <a:ext cx="4089400" cy="4495800"/>
          </a:xfrm>
        </p:spPr>
      </p:pic>
      <p:pic>
        <p:nvPicPr>
          <p:cNvPr id="4" name="Θέση περιεχομένου 4">
            <a:extLst>
              <a:ext uri="{FF2B5EF4-FFF2-40B4-BE49-F238E27FC236}">
                <a16:creationId xmlns:a16="http://schemas.microsoft.com/office/drawing/2014/main" id="{CDD8ADB0-CAC6-EA24-B137-B09C8CBCE0F6}"/>
              </a:ext>
            </a:extLst>
          </p:cNvPr>
          <p:cNvPicPr>
            <a:picLocks noChangeAspect="1"/>
          </p:cNvPicPr>
          <p:nvPr/>
        </p:nvPicPr>
        <p:blipFill>
          <a:blip r:embed="rId4"/>
          <a:stretch>
            <a:fillRect/>
          </a:stretch>
        </p:blipFill>
        <p:spPr>
          <a:xfrm>
            <a:off x="10977701" y="152140"/>
            <a:ext cx="973241" cy="914919"/>
          </a:xfrm>
          <a:prstGeom prst="rect">
            <a:avLst/>
          </a:prstGeom>
        </p:spPr>
      </p:pic>
    </p:spTree>
    <p:extLst>
      <p:ext uri="{BB962C8B-B14F-4D97-AF65-F5344CB8AC3E}">
        <p14:creationId xmlns:p14="http://schemas.microsoft.com/office/powerpoint/2010/main" val="139380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746BA2-0D85-EC62-8B64-A759EC2E49FD}"/>
              </a:ext>
            </a:extLst>
          </p:cNvPr>
          <p:cNvSpPr>
            <a:spLocks noGrp="1"/>
          </p:cNvSpPr>
          <p:nvPr>
            <p:ph type="title"/>
          </p:nvPr>
        </p:nvSpPr>
        <p:spPr/>
        <p:txBody>
          <a:bodyPr/>
          <a:lstStyle/>
          <a:p>
            <a:pPr algn="ctr"/>
            <a:r>
              <a:rPr lang="el-GR" dirty="0">
                <a:hlinkClick r:id="rId2" action="ppaction://hlinksldjump"/>
              </a:rPr>
              <a:t>Μπουγάδα αλληλογραφίας</a:t>
            </a:r>
            <a:endParaRPr lang="el-GR" dirty="0"/>
          </a:p>
        </p:txBody>
      </p:sp>
      <p:pic>
        <p:nvPicPr>
          <p:cNvPr id="4" name="Θέση περιεχομένου 4">
            <a:extLst>
              <a:ext uri="{FF2B5EF4-FFF2-40B4-BE49-F238E27FC236}">
                <a16:creationId xmlns:a16="http://schemas.microsoft.com/office/drawing/2014/main" id="{9EBD37BC-0463-D250-6D52-BC2E2976592F}"/>
              </a:ext>
            </a:extLst>
          </p:cNvPr>
          <p:cNvPicPr>
            <a:picLocks noChangeAspect="1"/>
          </p:cNvPicPr>
          <p:nvPr/>
        </p:nvPicPr>
        <p:blipFill>
          <a:blip r:embed="rId3"/>
          <a:stretch>
            <a:fillRect/>
          </a:stretch>
        </p:blipFill>
        <p:spPr>
          <a:xfrm>
            <a:off x="10977701" y="152140"/>
            <a:ext cx="973241" cy="914919"/>
          </a:xfrm>
          <a:prstGeom prst="rect">
            <a:avLst/>
          </a:prstGeom>
        </p:spPr>
      </p:pic>
      <p:pic>
        <p:nvPicPr>
          <p:cNvPr id="5" name="Θέση περιεχομένου 5">
            <a:extLst>
              <a:ext uri="{FF2B5EF4-FFF2-40B4-BE49-F238E27FC236}">
                <a16:creationId xmlns:a16="http://schemas.microsoft.com/office/drawing/2014/main" id="{DC4C6E47-5EF8-791D-DD9A-0BC818DE767B}"/>
              </a:ext>
            </a:extLst>
          </p:cNvPr>
          <p:cNvPicPr>
            <a:picLocks noGrp="1" noChangeAspect="1"/>
          </p:cNvPicPr>
          <p:nvPr>
            <p:ph idx="1"/>
          </p:nvPr>
        </p:nvPicPr>
        <p:blipFill rotWithShape="1">
          <a:blip r:embed="rId4"/>
          <a:srcRect l="2811"/>
          <a:stretch/>
        </p:blipFill>
        <p:spPr>
          <a:xfrm>
            <a:off x="2048924" y="2160588"/>
            <a:ext cx="5854190" cy="3881437"/>
          </a:xfrm>
        </p:spPr>
      </p:pic>
    </p:spTree>
    <p:extLst>
      <p:ext uri="{BB962C8B-B14F-4D97-AF65-F5344CB8AC3E}">
        <p14:creationId xmlns:p14="http://schemas.microsoft.com/office/powerpoint/2010/main" val="218494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73A00D-1196-F2DC-5E20-EB7D36110EEA}"/>
              </a:ext>
            </a:extLst>
          </p:cNvPr>
          <p:cNvSpPr>
            <a:spLocks noGrp="1"/>
          </p:cNvSpPr>
          <p:nvPr>
            <p:ph type="title"/>
          </p:nvPr>
        </p:nvSpPr>
        <p:spPr/>
        <p:txBody>
          <a:bodyPr/>
          <a:lstStyle/>
          <a:p>
            <a:r>
              <a:rPr lang="el-GR" dirty="0">
                <a:hlinkClick r:id="rId2" action="ppaction://hlinksldjump"/>
              </a:rPr>
              <a:t>Αναμνηστικό βιβλίο αλληλογραφίας</a:t>
            </a:r>
            <a:endParaRPr lang="el-GR" dirty="0"/>
          </a:p>
        </p:txBody>
      </p:sp>
      <p:pic>
        <p:nvPicPr>
          <p:cNvPr id="4" name="Θέση περιεχομένου 4">
            <a:extLst>
              <a:ext uri="{FF2B5EF4-FFF2-40B4-BE49-F238E27FC236}">
                <a16:creationId xmlns:a16="http://schemas.microsoft.com/office/drawing/2014/main" id="{47575EF3-BB85-25DE-4CB3-5801541B2CB8}"/>
              </a:ext>
            </a:extLst>
          </p:cNvPr>
          <p:cNvPicPr>
            <a:picLocks noChangeAspect="1"/>
          </p:cNvPicPr>
          <p:nvPr/>
        </p:nvPicPr>
        <p:blipFill>
          <a:blip r:embed="rId3"/>
          <a:stretch>
            <a:fillRect/>
          </a:stretch>
        </p:blipFill>
        <p:spPr>
          <a:xfrm>
            <a:off x="10977701" y="152140"/>
            <a:ext cx="973241" cy="914919"/>
          </a:xfrm>
          <a:prstGeom prst="rect">
            <a:avLst/>
          </a:prstGeom>
        </p:spPr>
      </p:pic>
      <p:pic>
        <p:nvPicPr>
          <p:cNvPr id="5" name="Θέση περιεχομένου 4">
            <a:extLst>
              <a:ext uri="{FF2B5EF4-FFF2-40B4-BE49-F238E27FC236}">
                <a16:creationId xmlns:a16="http://schemas.microsoft.com/office/drawing/2014/main" id="{84B9225E-E370-288E-CA43-37815BFC6D84}"/>
              </a:ext>
            </a:extLst>
          </p:cNvPr>
          <p:cNvPicPr>
            <a:picLocks noGrp="1" noChangeAspect="1"/>
          </p:cNvPicPr>
          <p:nvPr>
            <p:ph idx="1"/>
          </p:nvPr>
        </p:nvPicPr>
        <p:blipFill>
          <a:blip r:embed="rId4"/>
          <a:stretch>
            <a:fillRect/>
          </a:stretch>
        </p:blipFill>
        <p:spPr>
          <a:xfrm rot="16200000">
            <a:off x="6283394" y="3151188"/>
            <a:ext cx="2922449" cy="3881437"/>
          </a:xfrm>
          <a:prstGeom prst="rect">
            <a:avLst/>
          </a:prstGeom>
        </p:spPr>
      </p:pic>
      <p:pic>
        <p:nvPicPr>
          <p:cNvPr id="7" name="Εικόνα 6">
            <a:extLst>
              <a:ext uri="{FF2B5EF4-FFF2-40B4-BE49-F238E27FC236}">
                <a16:creationId xmlns:a16="http://schemas.microsoft.com/office/drawing/2014/main" id="{11F4733E-1495-0D2C-92CE-16617C089418}"/>
              </a:ext>
            </a:extLst>
          </p:cNvPr>
          <p:cNvPicPr>
            <a:picLocks noChangeAspect="1"/>
          </p:cNvPicPr>
          <p:nvPr/>
        </p:nvPicPr>
        <p:blipFill rotWithShape="1">
          <a:blip r:embed="rId5"/>
          <a:srcRect t="28148" b="25371"/>
          <a:stretch/>
        </p:blipFill>
        <p:spPr>
          <a:xfrm>
            <a:off x="346248" y="1739901"/>
            <a:ext cx="5143500" cy="3187700"/>
          </a:xfrm>
          <a:prstGeom prst="rect">
            <a:avLst/>
          </a:prstGeom>
        </p:spPr>
      </p:pic>
    </p:spTree>
    <p:extLst>
      <p:ext uri="{BB962C8B-B14F-4D97-AF65-F5344CB8AC3E}">
        <p14:creationId xmlns:p14="http://schemas.microsoft.com/office/powerpoint/2010/main" val="3025143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9CE556-88DF-7DA4-E2D2-3CF46319F248}"/>
              </a:ext>
            </a:extLst>
          </p:cNvPr>
          <p:cNvSpPr>
            <a:spLocks noGrp="1"/>
          </p:cNvSpPr>
          <p:nvPr>
            <p:ph type="title"/>
          </p:nvPr>
        </p:nvSpPr>
        <p:spPr/>
        <p:txBody>
          <a:bodyPr/>
          <a:lstStyle/>
          <a:p>
            <a:pPr algn="ctr"/>
            <a:r>
              <a:rPr lang="el-GR" dirty="0">
                <a:hlinkClick r:id="rId2" action="ppaction://hlinksldjump"/>
              </a:rPr>
              <a:t>Δείγμα Αλληλογραφίας</a:t>
            </a:r>
            <a:endParaRPr lang="el-GR" dirty="0"/>
          </a:p>
        </p:txBody>
      </p:sp>
      <p:pic>
        <p:nvPicPr>
          <p:cNvPr id="4" name="Θέση περιεχομένου 4">
            <a:extLst>
              <a:ext uri="{FF2B5EF4-FFF2-40B4-BE49-F238E27FC236}">
                <a16:creationId xmlns:a16="http://schemas.microsoft.com/office/drawing/2014/main" id="{9DC0D7B0-6A5D-1AEA-3E92-BD11D6E11592}"/>
              </a:ext>
            </a:extLst>
          </p:cNvPr>
          <p:cNvPicPr>
            <a:picLocks noChangeAspect="1"/>
          </p:cNvPicPr>
          <p:nvPr/>
        </p:nvPicPr>
        <p:blipFill>
          <a:blip r:embed="rId3"/>
          <a:stretch>
            <a:fillRect/>
          </a:stretch>
        </p:blipFill>
        <p:spPr>
          <a:xfrm>
            <a:off x="10977701" y="152140"/>
            <a:ext cx="973241" cy="914919"/>
          </a:xfrm>
          <a:prstGeom prst="rect">
            <a:avLst/>
          </a:prstGeom>
        </p:spPr>
      </p:pic>
      <p:pic>
        <p:nvPicPr>
          <p:cNvPr id="10" name="Θέση περιεχομένου 9">
            <a:extLst>
              <a:ext uri="{FF2B5EF4-FFF2-40B4-BE49-F238E27FC236}">
                <a16:creationId xmlns:a16="http://schemas.microsoft.com/office/drawing/2014/main" id="{E0CD39B5-F012-13A6-739E-3DB2E11CF75B}"/>
              </a:ext>
            </a:extLst>
          </p:cNvPr>
          <p:cNvPicPr>
            <a:picLocks noGrp="1" noChangeAspect="1"/>
          </p:cNvPicPr>
          <p:nvPr>
            <p:ph idx="1"/>
          </p:nvPr>
        </p:nvPicPr>
        <p:blipFill rotWithShape="1">
          <a:blip r:embed="rId4"/>
          <a:srcRect l="40484" t="7158" b="45071"/>
          <a:stretch/>
        </p:blipFill>
        <p:spPr>
          <a:xfrm>
            <a:off x="2667000" y="1607524"/>
            <a:ext cx="4495800" cy="4811450"/>
          </a:xfrm>
        </p:spPr>
      </p:pic>
    </p:spTree>
    <p:extLst>
      <p:ext uri="{BB962C8B-B14F-4D97-AF65-F5344CB8AC3E}">
        <p14:creationId xmlns:p14="http://schemas.microsoft.com/office/powerpoint/2010/main" val="289673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5DE42F-B14E-6E1C-1CDB-BC9C11A7E103}"/>
              </a:ext>
            </a:extLst>
          </p:cNvPr>
          <p:cNvSpPr>
            <a:spLocks noGrp="1"/>
          </p:cNvSpPr>
          <p:nvPr>
            <p:ph type="title"/>
          </p:nvPr>
        </p:nvSpPr>
        <p:spPr/>
        <p:txBody>
          <a:bodyPr/>
          <a:lstStyle/>
          <a:p>
            <a:pPr algn="ctr"/>
            <a:r>
              <a:rPr lang="el-GR" b="1" dirty="0">
                <a:latin typeface="Calibri" panose="020F0502020204030204" pitchFamily="34" charset="0"/>
                <a:ea typeface="Times New Roman" panose="02020603050405020304" pitchFamily="18" charset="0"/>
              </a:rPr>
              <a:t>Σ</a:t>
            </a:r>
            <a:r>
              <a:rPr lang="el-GR" b="1" dirty="0">
                <a:effectLst/>
                <a:latin typeface="Calibri" panose="020F0502020204030204" pitchFamily="34" charset="0"/>
                <a:ea typeface="Times New Roman" panose="02020603050405020304" pitchFamily="18" charset="0"/>
              </a:rPr>
              <a:t>κοπός και Στόχοι της Εκπαιδευτικής Δράσης</a:t>
            </a:r>
            <a:endParaRPr lang="el-GR" dirty="0"/>
          </a:p>
        </p:txBody>
      </p:sp>
      <p:sp>
        <p:nvSpPr>
          <p:cNvPr id="3" name="Θέση περιεχομένου 2">
            <a:extLst>
              <a:ext uri="{FF2B5EF4-FFF2-40B4-BE49-F238E27FC236}">
                <a16:creationId xmlns:a16="http://schemas.microsoft.com/office/drawing/2014/main" id="{3FCE4DDF-899E-27B8-6583-AF77B24A742D}"/>
              </a:ext>
            </a:extLst>
          </p:cNvPr>
          <p:cNvSpPr>
            <a:spLocks noGrp="1"/>
          </p:cNvSpPr>
          <p:nvPr>
            <p:ph idx="1"/>
          </p:nvPr>
        </p:nvSpPr>
        <p:spPr/>
        <p:txBody>
          <a:bodyPr/>
          <a:lstStyle/>
          <a:p>
            <a:r>
              <a:rPr lang="el-GR" dirty="0"/>
              <a:t>Στόχοι της Διασχολικής Αλληλογραφίας:</a:t>
            </a:r>
          </a:p>
          <a:p>
            <a:pPr marL="0" indent="0">
              <a:buNone/>
            </a:pPr>
            <a:endParaRPr lang="el-GR" dirty="0"/>
          </a:p>
          <a:p>
            <a:pPr lvl="1">
              <a:lnSpc>
                <a:spcPct val="150000"/>
              </a:lnSpc>
            </a:pPr>
            <a:r>
              <a:rPr lang="el-GR" sz="1800" dirty="0"/>
              <a:t>Παραγωγή αυθεντικών κειμένων</a:t>
            </a:r>
          </a:p>
          <a:p>
            <a:pPr lvl="1">
              <a:lnSpc>
                <a:spcPct val="150000"/>
              </a:lnSpc>
            </a:pPr>
            <a:r>
              <a:rPr lang="el-GR" sz="1800" dirty="0"/>
              <a:t>Ελεύθερη έκφραση</a:t>
            </a:r>
          </a:p>
          <a:p>
            <a:pPr lvl="1">
              <a:lnSpc>
                <a:spcPct val="150000"/>
              </a:lnSpc>
            </a:pPr>
            <a:r>
              <a:rPr lang="el-GR" sz="1800" dirty="0"/>
              <a:t>Επικοινωνία και ανταλλαγή ιδεών</a:t>
            </a:r>
          </a:p>
          <a:p>
            <a:pPr lvl="1">
              <a:lnSpc>
                <a:spcPct val="150000"/>
              </a:lnSpc>
            </a:pPr>
            <a:r>
              <a:rPr lang="el-GR" sz="1800" dirty="0"/>
              <a:t>Σύνδεση της παραγωγής γραπτού λόγου με θετικά συναισθήματα</a:t>
            </a:r>
          </a:p>
          <a:p>
            <a:pPr lvl="1">
              <a:lnSpc>
                <a:spcPct val="150000"/>
              </a:lnSpc>
            </a:pPr>
            <a:r>
              <a:rPr lang="el-GR" sz="1800" dirty="0"/>
              <a:t>Ενεργός εμπλοκή των παιδιών στη μαθησιακή διαδικασία</a:t>
            </a:r>
          </a:p>
          <a:p>
            <a:pPr marL="457200" lvl="1" indent="0">
              <a:buNone/>
            </a:pPr>
            <a:endParaRPr lang="el-GR" dirty="0"/>
          </a:p>
          <a:p>
            <a:endParaRPr lang="el-GR" dirty="0"/>
          </a:p>
        </p:txBody>
      </p:sp>
      <p:pic>
        <p:nvPicPr>
          <p:cNvPr id="6" name="Θέση περιεχομένου 4">
            <a:extLst>
              <a:ext uri="{FF2B5EF4-FFF2-40B4-BE49-F238E27FC236}">
                <a16:creationId xmlns:a16="http://schemas.microsoft.com/office/drawing/2014/main" id="{50DE650D-82E5-703C-B289-F7F4AF3BE6C7}"/>
              </a:ext>
            </a:extLst>
          </p:cNvPr>
          <p:cNvPicPr>
            <a:picLocks noChangeAspect="1"/>
          </p:cNvPicPr>
          <p:nvPr/>
        </p:nvPicPr>
        <p:blipFill>
          <a:blip r:embed="rId2"/>
          <a:stretch>
            <a:fillRect/>
          </a:stretch>
        </p:blipFill>
        <p:spPr>
          <a:xfrm>
            <a:off x="11028045" y="152140"/>
            <a:ext cx="973241" cy="914919"/>
          </a:xfrm>
          <a:prstGeom prst="rect">
            <a:avLst/>
          </a:prstGeom>
        </p:spPr>
      </p:pic>
    </p:spTree>
    <p:extLst>
      <p:ext uri="{BB962C8B-B14F-4D97-AF65-F5344CB8AC3E}">
        <p14:creationId xmlns:p14="http://schemas.microsoft.com/office/powerpoint/2010/main" val="254714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B1667D-2A7F-479B-2A70-E7BA640AF20F}"/>
              </a:ext>
            </a:extLst>
          </p:cNvPr>
          <p:cNvSpPr>
            <a:spLocks noGrp="1"/>
          </p:cNvSpPr>
          <p:nvPr>
            <p:ph type="title"/>
          </p:nvPr>
        </p:nvSpPr>
        <p:spPr/>
        <p:txBody>
          <a:bodyPr/>
          <a:lstStyle/>
          <a:p>
            <a:pPr algn="ctr"/>
            <a:r>
              <a:rPr lang="el-GR" dirty="0"/>
              <a:t>Που πραγματοποιήθηκε – Μαθητές/τριες που  συμμετείχαν</a:t>
            </a:r>
          </a:p>
        </p:txBody>
      </p:sp>
      <p:sp>
        <p:nvSpPr>
          <p:cNvPr id="3" name="Θέση περιεχομένου 2">
            <a:extLst>
              <a:ext uri="{FF2B5EF4-FFF2-40B4-BE49-F238E27FC236}">
                <a16:creationId xmlns:a16="http://schemas.microsoft.com/office/drawing/2014/main" id="{71ADF43F-9C17-B6F0-2700-B11095059C2D}"/>
              </a:ext>
            </a:extLst>
          </p:cNvPr>
          <p:cNvSpPr>
            <a:spLocks noGrp="1"/>
          </p:cNvSpPr>
          <p:nvPr>
            <p:ph idx="1"/>
          </p:nvPr>
        </p:nvSpPr>
        <p:spPr/>
        <p:txBody>
          <a:bodyPr/>
          <a:lstStyle/>
          <a:p>
            <a:endParaRPr lang="el-GR" dirty="0"/>
          </a:p>
          <a:p>
            <a:r>
              <a:rPr lang="el-GR" dirty="0"/>
              <a:t>Η δράση της διασχολικής αλληλογραφίας πραγματοποιήθηκε κατά τη διάρκεια του σχολικού έτους 2022-2023 μεταξύ των μαθητών/τριών των Τμημάτων Ένταξης του 3</a:t>
            </a:r>
            <a:r>
              <a:rPr lang="el-GR" baseline="30000" dirty="0"/>
              <a:t>ου</a:t>
            </a:r>
            <a:r>
              <a:rPr lang="el-GR" dirty="0"/>
              <a:t> Δ.Σ. Καματερού και του 5</a:t>
            </a:r>
            <a:r>
              <a:rPr lang="el-GR" baseline="30000" dirty="0"/>
              <a:t>ου</a:t>
            </a:r>
            <a:r>
              <a:rPr lang="el-GR" dirty="0"/>
              <a:t> Δ.Σ. Ιλίου.</a:t>
            </a:r>
          </a:p>
          <a:p>
            <a:endParaRPr lang="el-GR" dirty="0"/>
          </a:p>
          <a:p>
            <a:endParaRPr lang="el-GR" dirty="0"/>
          </a:p>
          <a:p>
            <a:r>
              <a:rPr lang="el-GR" dirty="0"/>
              <a:t>Στη δράση συμμετείχαν 6 ζευγάρια μαθητών (</a:t>
            </a:r>
            <a:r>
              <a:rPr lang="en-US" dirty="0"/>
              <a:t>pen pals) </a:t>
            </a:r>
            <a:r>
              <a:rPr lang="el-GR" dirty="0"/>
              <a:t>που φοιτούν στις Β΄, Γ΄ και Δ΄ τάξεις. </a:t>
            </a:r>
          </a:p>
          <a:p>
            <a:endParaRPr lang="el-GR" dirty="0"/>
          </a:p>
          <a:p>
            <a:endParaRPr lang="el-GR" dirty="0"/>
          </a:p>
        </p:txBody>
      </p:sp>
      <p:pic>
        <p:nvPicPr>
          <p:cNvPr id="4" name="Θέση περιεχομένου 4">
            <a:extLst>
              <a:ext uri="{FF2B5EF4-FFF2-40B4-BE49-F238E27FC236}">
                <a16:creationId xmlns:a16="http://schemas.microsoft.com/office/drawing/2014/main" id="{7C8D2DD5-232E-43CC-2ABB-B0A1FB8194FF}"/>
              </a:ext>
            </a:extLst>
          </p:cNvPr>
          <p:cNvPicPr>
            <a:picLocks noChangeAspect="1"/>
          </p:cNvPicPr>
          <p:nvPr/>
        </p:nvPicPr>
        <p:blipFill>
          <a:blip r:embed="rId2"/>
          <a:stretch>
            <a:fillRect/>
          </a:stretch>
        </p:blipFill>
        <p:spPr>
          <a:xfrm>
            <a:off x="10977701" y="152140"/>
            <a:ext cx="973241" cy="914919"/>
          </a:xfrm>
          <a:prstGeom prst="rect">
            <a:avLst/>
          </a:prstGeom>
        </p:spPr>
      </p:pic>
    </p:spTree>
    <p:extLst>
      <p:ext uri="{BB962C8B-B14F-4D97-AF65-F5344CB8AC3E}">
        <p14:creationId xmlns:p14="http://schemas.microsoft.com/office/powerpoint/2010/main" val="289976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B58927-06DB-593F-5073-E41292C82A00}"/>
              </a:ext>
            </a:extLst>
          </p:cNvPr>
          <p:cNvSpPr>
            <a:spLocks noGrp="1"/>
          </p:cNvSpPr>
          <p:nvPr>
            <p:ph type="title"/>
          </p:nvPr>
        </p:nvSpPr>
        <p:spPr/>
        <p:txBody>
          <a:bodyPr/>
          <a:lstStyle/>
          <a:p>
            <a:r>
              <a:rPr lang="el-GR" dirty="0"/>
              <a:t>Περιγραφή της Εκπαιδευτικής Δράσης</a:t>
            </a:r>
          </a:p>
        </p:txBody>
      </p:sp>
      <p:sp>
        <p:nvSpPr>
          <p:cNvPr id="3" name="Θέση περιεχομένου 2">
            <a:extLst>
              <a:ext uri="{FF2B5EF4-FFF2-40B4-BE49-F238E27FC236}">
                <a16:creationId xmlns:a16="http://schemas.microsoft.com/office/drawing/2014/main" id="{6AB466D6-D82B-5440-389C-EFC02D712EB6}"/>
              </a:ext>
            </a:extLst>
          </p:cNvPr>
          <p:cNvSpPr>
            <a:spLocks noGrp="1"/>
          </p:cNvSpPr>
          <p:nvPr>
            <p:ph idx="1"/>
          </p:nvPr>
        </p:nvSpPr>
        <p:spPr/>
        <p:txBody>
          <a:bodyPr/>
          <a:lstStyle/>
          <a:p>
            <a:r>
              <a:rPr lang="el-GR" dirty="0">
                <a:latin typeface="Calibri" panose="020F0502020204030204" pitchFamily="34" charset="0"/>
                <a:ea typeface="Times New Roman" panose="02020603050405020304" pitchFamily="18" charset="0"/>
              </a:rPr>
              <a:t>1. Σ</a:t>
            </a:r>
            <a:r>
              <a:rPr lang="el-GR" sz="1800" dirty="0">
                <a:effectLst/>
                <a:latin typeface="Calibri" panose="020F0502020204030204" pitchFamily="34" charset="0"/>
                <a:ea typeface="Times New Roman" panose="02020603050405020304" pitchFamily="18" charset="0"/>
              </a:rPr>
              <a:t>υζήτηση ιδ</a:t>
            </a:r>
            <a:r>
              <a:rPr lang="el-GR" dirty="0">
                <a:latin typeface="Calibri" panose="020F0502020204030204" pitchFamily="34" charset="0"/>
                <a:ea typeface="Times New Roman" panose="02020603050405020304" pitchFamily="18" charset="0"/>
              </a:rPr>
              <a:t>έας</a:t>
            </a:r>
            <a:r>
              <a:rPr lang="el-GR" sz="1800" dirty="0">
                <a:effectLst/>
                <a:latin typeface="Calibri" panose="020F0502020204030204" pitchFamily="34" charset="0"/>
                <a:ea typeface="Times New Roman" panose="02020603050405020304" pitchFamily="18" charset="0"/>
              </a:rPr>
              <a:t> με τους/τις μαθητές/</a:t>
            </a:r>
            <a:r>
              <a:rPr lang="el-GR" sz="1800" dirty="0" err="1">
                <a:effectLst/>
                <a:latin typeface="Calibri" panose="020F0502020204030204" pitchFamily="34" charset="0"/>
                <a:ea typeface="Times New Roman" panose="02020603050405020304" pitchFamily="18" charset="0"/>
              </a:rPr>
              <a:t>τριες</a:t>
            </a:r>
            <a:r>
              <a:rPr lang="el-GR" sz="1800" dirty="0">
                <a:effectLst/>
                <a:latin typeface="Calibri" panose="020F0502020204030204" pitchFamily="34" charset="0"/>
                <a:ea typeface="Times New Roman" panose="02020603050405020304" pitchFamily="18" charset="0"/>
              </a:rPr>
              <a:t> του κάθε Τμήματος Ένταξης. </a:t>
            </a:r>
          </a:p>
          <a:p>
            <a:endParaRPr lang="el-GR" dirty="0">
              <a:latin typeface="Calibri" panose="020F0502020204030204" pitchFamily="34" charset="0"/>
            </a:endParaRPr>
          </a:p>
          <a:p>
            <a:r>
              <a:rPr lang="el-GR" dirty="0">
                <a:latin typeface="Calibri" panose="020F0502020204030204" pitchFamily="34" charset="0"/>
              </a:rPr>
              <a:t>2. </a:t>
            </a:r>
            <a:r>
              <a:rPr lang="el-GR" dirty="0">
                <a:latin typeface="Calibri" panose="020F0502020204030204" pitchFamily="34" charset="0"/>
                <a:hlinkClick r:id="rId2" action="ppaction://hlinksldjump"/>
              </a:rPr>
              <a:t>Υπεύθυνες δηλώσεις </a:t>
            </a:r>
            <a:r>
              <a:rPr lang="el-GR" dirty="0">
                <a:latin typeface="Calibri" panose="020F0502020204030204" pitchFamily="34" charset="0"/>
              </a:rPr>
              <a:t>γονέων και κηδεμόνων. </a:t>
            </a:r>
          </a:p>
          <a:p>
            <a:endParaRPr lang="el-GR" dirty="0">
              <a:latin typeface="Calibri" panose="020F0502020204030204" pitchFamily="34" charset="0"/>
            </a:endParaRPr>
          </a:p>
          <a:p>
            <a:r>
              <a:rPr lang="el-GR" dirty="0">
                <a:latin typeface="Calibri" panose="020F0502020204030204" pitchFamily="34" charset="0"/>
              </a:rPr>
              <a:t>3. Αγορά πρωτότυπου και ευφάνταστου </a:t>
            </a:r>
            <a:r>
              <a:rPr lang="el-GR" dirty="0">
                <a:latin typeface="Calibri" panose="020F0502020204030204" pitchFamily="34" charset="0"/>
                <a:hlinkClick r:id="rId3" action="ppaction://hlinksldjump"/>
              </a:rPr>
              <a:t>υλικού αλληλογραφίας</a:t>
            </a:r>
            <a:r>
              <a:rPr lang="el-GR" dirty="0">
                <a:latin typeface="Calibri" panose="020F0502020204030204" pitchFamily="34" charset="0"/>
              </a:rPr>
              <a:t>.</a:t>
            </a:r>
          </a:p>
          <a:p>
            <a:endParaRPr lang="el-GR" dirty="0">
              <a:latin typeface="Calibri" panose="020F0502020204030204" pitchFamily="34" charset="0"/>
            </a:endParaRPr>
          </a:p>
          <a:p>
            <a:r>
              <a:rPr lang="el-GR" dirty="0">
                <a:latin typeface="Calibri" panose="020F0502020204030204" pitchFamily="34" charset="0"/>
              </a:rPr>
              <a:t>4. Κατασκευή </a:t>
            </a:r>
            <a:r>
              <a:rPr lang="el-GR" dirty="0">
                <a:latin typeface="Calibri" panose="020F0502020204030204" pitchFamily="34" charset="0"/>
                <a:hlinkClick r:id="rId4" action="ppaction://hlinksldjump"/>
              </a:rPr>
              <a:t>κουτιών αλληλογραφίας</a:t>
            </a:r>
            <a:r>
              <a:rPr lang="el-GR" dirty="0">
                <a:latin typeface="Calibri" panose="020F0502020204030204" pitchFamily="34" charset="0"/>
              </a:rPr>
              <a:t>.</a:t>
            </a:r>
            <a:endParaRPr lang="el-GR" dirty="0"/>
          </a:p>
        </p:txBody>
      </p:sp>
      <p:pic>
        <p:nvPicPr>
          <p:cNvPr id="4" name="Θέση περιεχομένου 4">
            <a:extLst>
              <a:ext uri="{FF2B5EF4-FFF2-40B4-BE49-F238E27FC236}">
                <a16:creationId xmlns:a16="http://schemas.microsoft.com/office/drawing/2014/main" id="{3B118E84-C853-BA74-3022-FCFD16AA6402}"/>
              </a:ext>
            </a:extLst>
          </p:cNvPr>
          <p:cNvPicPr>
            <a:picLocks noChangeAspect="1"/>
          </p:cNvPicPr>
          <p:nvPr/>
        </p:nvPicPr>
        <p:blipFill>
          <a:blip r:embed="rId5"/>
          <a:stretch>
            <a:fillRect/>
          </a:stretch>
        </p:blipFill>
        <p:spPr>
          <a:xfrm>
            <a:off x="10977701" y="152140"/>
            <a:ext cx="973241" cy="914919"/>
          </a:xfrm>
          <a:prstGeom prst="rect">
            <a:avLst/>
          </a:prstGeom>
        </p:spPr>
      </p:pic>
    </p:spTree>
    <p:extLst>
      <p:ext uri="{BB962C8B-B14F-4D97-AF65-F5344CB8AC3E}">
        <p14:creationId xmlns:p14="http://schemas.microsoft.com/office/powerpoint/2010/main" val="82872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69E74-0472-AC3A-923B-60EF9656EA2F}"/>
              </a:ext>
            </a:extLst>
          </p:cNvPr>
          <p:cNvSpPr>
            <a:spLocks noGrp="1"/>
          </p:cNvSpPr>
          <p:nvPr>
            <p:ph type="title"/>
          </p:nvPr>
        </p:nvSpPr>
        <p:spPr/>
        <p:txBody>
          <a:bodyPr/>
          <a:lstStyle/>
          <a:p>
            <a:r>
              <a:rPr lang="el-GR" dirty="0"/>
              <a:t>Περιγραφή της Εκπαιδευτικής Δράσης</a:t>
            </a:r>
          </a:p>
        </p:txBody>
      </p:sp>
      <p:sp>
        <p:nvSpPr>
          <p:cNvPr id="3" name="Θέση περιεχομένου 2">
            <a:extLst>
              <a:ext uri="{FF2B5EF4-FFF2-40B4-BE49-F238E27FC236}">
                <a16:creationId xmlns:a16="http://schemas.microsoft.com/office/drawing/2014/main" id="{E34106C5-6B03-447F-EE40-D3C80570CD15}"/>
              </a:ext>
            </a:extLst>
          </p:cNvPr>
          <p:cNvSpPr>
            <a:spLocks noGrp="1"/>
          </p:cNvSpPr>
          <p:nvPr>
            <p:ph idx="1"/>
          </p:nvPr>
        </p:nvSpPr>
        <p:spPr/>
        <p:txBody>
          <a:bodyPr/>
          <a:lstStyle/>
          <a:p>
            <a:r>
              <a:rPr lang="el-GR" dirty="0">
                <a:latin typeface="Calibri" panose="020F0502020204030204" pitchFamily="34" charset="0"/>
              </a:rPr>
              <a:t>5. Διατήρηση φακέλων οργάνωσης με εισερχόμενα – εξερχόμενα γράμματα &amp; ζωγραφιές.</a:t>
            </a:r>
          </a:p>
          <a:p>
            <a:endParaRPr lang="el-GR" dirty="0">
              <a:latin typeface="Calibri" panose="020F0502020204030204" pitchFamily="34" charset="0"/>
            </a:endParaRPr>
          </a:p>
          <a:p>
            <a:r>
              <a:rPr lang="el-GR" dirty="0">
                <a:latin typeface="Calibri" panose="020F0502020204030204" pitchFamily="34" charset="0"/>
              </a:rPr>
              <a:t>6. </a:t>
            </a:r>
            <a:r>
              <a:rPr lang="el-GR" sz="1800" dirty="0">
                <a:effectLst/>
                <a:latin typeface="Calibri" panose="020F0502020204030204" pitchFamily="34" charset="0"/>
                <a:ea typeface="Times New Roman" panose="02020603050405020304" pitchFamily="18" charset="0"/>
              </a:rPr>
              <a:t>Αντιστοίχιση των μαθητών/τριών σε σταθερά ζευγάρια αλληλογραφίας (</a:t>
            </a:r>
            <a:r>
              <a:rPr lang="en-US" sz="1800" dirty="0">
                <a:effectLst/>
                <a:latin typeface="Calibri" panose="020F0502020204030204" pitchFamily="34" charset="0"/>
                <a:ea typeface="Times New Roman" panose="02020603050405020304" pitchFamily="18" charset="0"/>
                <a:hlinkClick r:id="rId3" action="ppaction://hlinksldjump"/>
              </a:rPr>
              <a:t>pen</a:t>
            </a:r>
            <a:r>
              <a:rPr lang="el-GR" sz="1800" dirty="0">
                <a:effectLst/>
                <a:latin typeface="Calibri" panose="020F0502020204030204" pitchFamily="34" charset="0"/>
                <a:ea typeface="Times New Roman" panose="02020603050405020304" pitchFamily="18" charset="0"/>
                <a:hlinkClick r:id="rId3" action="ppaction://hlinksldjump"/>
              </a:rPr>
              <a:t> </a:t>
            </a:r>
            <a:r>
              <a:rPr lang="en-US" sz="1800" dirty="0">
                <a:effectLst/>
                <a:latin typeface="Calibri" panose="020F0502020204030204" pitchFamily="34" charset="0"/>
                <a:ea typeface="Times New Roman" panose="02020603050405020304" pitchFamily="18" charset="0"/>
                <a:hlinkClick r:id="rId3" action="ppaction://hlinksldjump"/>
              </a:rPr>
              <a:t>pals</a:t>
            </a:r>
            <a:r>
              <a:rPr lang="el-GR" sz="1800" dirty="0">
                <a:effectLst/>
                <a:latin typeface="Calibri" panose="020F0502020204030204" pitchFamily="34" charset="0"/>
                <a:ea typeface="Times New Roman" panose="02020603050405020304" pitchFamily="18" charset="0"/>
              </a:rPr>
              <a:t>). </a:t>
            </a:r>
            <a:endParaRPr lang="el-GR" dirty="0">
              <a:latin typeface="Calibri" panose="020F0502020204030204" pitchFamily="34" charset="0"/>
            </a:endParaRPr>
          </a:p>
          <a:p>
            <a:endParaRPr lang="en-US" dirty="0"/>
          </a:p>
          <a:p>
            <a:r>
              <a:rPr lang="en-US" dirty="0">
                <a:latin typeface="Calibri" panose="020F0502020204030204" pitchFamily="34" charset="0"/>
              </a:rPr>
              <a:t>7. </a:t>
            </a:r>
            <a:r>
              <a:rPr lang="el-GR" dirty="0">
                <a:latin typeface="Calibri" panose="020F0502020204030204" pitchFamily="34" charset="0"/>
              </a:rPr>
              <a:t>Διδασκαλία </a:t>
            </a:r>
            <a:r>
              <a:rPr lang="el-GR" dirty="0">
                <a:latin typeface="Calibri" panose="020F0502020204030204" pitchFamily="34" charset="0"/>
                <a:hlinkClick r:id="rId4" action="ppaction://hlinksldjump"/>
              </a:rPr>
              <a:t>δομής γράμματος</a:t>
            </a:r>
            <a:r>
              <a:rPr lang="el-GR" dirty="0">
                <a:latin typeface="Calibri" panose="020F0502020204030204" pitchFamily="34" charset="0"/>
              </a:rPr>
              <a:t>.</a:t>
            </a:r>
          </a:p>
          <a:p>
            <a:endParaRPr lang="el-GR" dirty="0">
              <a:latin typeface="Calibri" panose="020F0502020204030204" pitchFamily="34" charset="0"/>
            </a:endParaRPr>
          </a:p>
          <a:p>
            <a:r>
              <a:rPr lang="el-GR" dirty="0">
                <a:latin typeface="Calibri" panose="020F0502020204030204" pitchFamily="34" charset="0"/>
              </a:rPr>
              <a:t>8. </a:t>
            </a:r>
            <a:r>
              <a:rPr lang="el-GR" dirty="0">
                <a:latin typeface="Calibri" panose="020F0502020204030204" pitchFamily="34" charset="0"/>
                <a:hlinkClick r:id="rId5" action="ppaction://hlinksldjump"/>
              </a:rPr>
              <a:t>Μπουγάδα αλληλογραφίας</a:t>
            </a:r>
            <a:r>
              <a:rPr lang="el-GR" dirty="0">
                <a:latin typeface="Calibri" panose="020F0502020204030204" pitchFamily="34" charset="0"/>
              </a:rPr>
              <a:t>.</a:t>
            </a:r>
          </a:p>
          <a:p>
            <a:endParaRPr lang="el-GR" dirty="0"/>
          </a:p>
        </p:txBody>
      </p:sp>
      <p:pic>
        <p:nvPicPr>
          <p:cNvPr id="4" name="Θέση περιεχομένου 4">
            <a:extLst>
              <a:ext uri="{FF2B5EF4-FFF2-40B4-BE49-F238E27FC236}">
                <a16:creationId xmlns:a16="http://schemas.microsoft.com/office/drawing/2014/main" id="{0B870D3B-30D4-8419-4E6F-0B962432E5CE}"/>
              </a:ext>
            </a:extLst>
          </p:cNvPr>
          <p:cNvPicPr>
            <a:picLocks noChangeAspect="1"/>
          </p:cNvPicPr>
          <p:nvPr/>
        </p:nvPicPr>
        <p:blipFill>
          <a:blip r:embed="rId6"/>
          <a:stretch>
            <a:fillRect/>
          </a:stretch>
        </p:blipFill>
        <p:spPr>
          <a:xfrm>
            <a:off x="10977701" y="152140"/>
            <a:ext cx="973241" cy="914919"/>
          </a:xfrm>
          <a:prstGeom prst="rect">
            <a:avLst/>
          </a:prstGeom>
        </p:spPr>
      </p:pic>
    </p:spTree>
    <p:extLst>
      <p:ext uri="{BB962C8B-B14F-4D97-AF65-F5344CB8AC3E}">
        <p14:creationId xmlns:p14="http://schemas.microsoft.com/office/powerpoint/2010/main" val="42124937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94C5A5-FB1A-BD6E-C6F8-A5D5E5223ECE}"/>
              </a:ext>
            </a:extLst>
          </p:cNvPr>
          <p:cNvSpPr>
            <a:spLocks noGrp="1"/>
          </p:cNvSpPr>
          <p:nvPr>
            <p:ph type="title"/>
          </p:nvPr>
        </p:nvSpPr>
        <p:spPr/>
        <p:txBody>
          <a:bodyPr/>
          <a:lstStyle/>
          <a:p>
            <a:r>
              <a:rPr lang="el-GR" dirty="0"/>
              <a:t>Περιγραφή της Εκπαιδευτικής Δράσης</a:t>
            </a:r>
          </a:p>
        </p:txBody>
      </p:sp>
      <p:pic>
        <p:nvPicPr>
          <p:cNvPr id="4" name="Θέση περιεχομένου 4">
            <a:extLst>
              <a:ext uri="{FF2B5EF4-FFF2-40B4-BE49-F238E27FC236}">
                <a16:creationId xmlns:a16="http://schemas.microsoft.com/office/drawing/2014/main" id="{2543EBA9-55B1-DFEC-88A9-9EE88342F83A}"/>
              </a:ext>
            </a:extLst>
          </p:cNvPr>
          <p:cNvPicPr>
            <a:picLocks noChangeAspect="1"/>
          </p:cNvPicPr>
          <p:nvPr/>
        </p:nvPicPr>
        <p:blipFill>
          <a:blip r:embed="rId2"/>
          <a:stretch>
            <a:fillRect/>
          </a:stretch>
        </p:blipFill>
        <p:spPr>
          <a:xfrm>
            <a:off x="10977701" y="152140"/>
            <a:ext cx="973241" cy="914919"/>
          </a:xfrm>
          <a:prstGeom prst="rect">
            <a:avLst/>
          </a:prstGeom>
        </p:spPr>
      </p:pic>
      <p:sp>
        <p:nvSpPr>
          <p:cNvPr id="5" name="Θέση περιεχομένου 2">
            <a:extLst>
              <a:ext uri="{FF2B5EF4-FFF2-40B4-BE49-F238E27FC236}">
                <a16:creationId xmlns:a16="http://schemas.microsoft.com/office/drawing/2014/main" id="{95D6B9A3-9581-5DE3-2679-CCBDEAD6E4F9}"/>
              </a:ext>
            </a:extLst>
          </p:cNvPr>
          <p:cNvSpPr>
            <a:spLocks noGrp="1"/>
          </p:cNvSpPr>
          <p:nvPr>
            <p:ph idx="1"/>
          </p:nvPr>
        </p:nvSpPr>
        <p:spPr>
          <a:xfrm>
            <a:off x="677863" y="2160588"/>
            <a:ext cx="8596312" cy="3881437"/>
          </a:xfrm>
        </p:spPr>
        <p:txBody>
          <a:bodyPr/>
          <a:lstStyle/>
          <a:p>
            <a:r>
              <a:rPr lang="el-GR" dirty="0">
                <a:latin typeface="Calibri" panose="020F0502020204030204" pitchFamily="34" charset="0"/>
              </a:rPr>
              <a:t>9. Επιλογή 4 </a:t>
            </a:r>
            <a:r>
              <a:rPr lang="el-GR" dirty="0">
                <a:latin typeface="Calibri" panose="020F0502020204030204" pitchFamily="34" charset="0"/>
                <a:hlinkClick r:id="rId3" action="ppaction://hlinksldjump"/>
              </a:rPr>
              <a:t>θεμάτων</a:t>
            </a:r>
            <a:r>
              <a:rPr lang="el-GR" dirty="0">
                <a:latin typeface="Calibri" panose="020F0502020204030204" pitchFamily="34" charset="0"/>
              </a:rPr>
              <a:t> αλληλογραφίας: </a:t>
            </a:r>
          </a:p>
          <a:p>
            <a:pPr lvl="2" algn="just">
              <a:spcAft>
                <a:spcPts val="600"/>
              </a:spcAft>
              <a:buFont typeface="Arial" panose="020B0604020202020204" pitchFamily="34" charset="0"/>
              <a:buChar char="•"/>
            </a:pPr>
            <a:r>
              <a:rPr lang="el-GR" dirty="0">
                <a:effectLst/>
                <a:latin typeface="Calibri" panose="020F0502020204030204" pitchFamily="34" charset="0"/>
                <a:ea typeface="Times New Roman" panose="02020603050405020304" pitchFamily="18" charset="0"/>
                <a:cs typeface="Calibri" panose="020F0502020204030204" pitchFamily="34" charset="0"/>
              </a:rPr>
              <a:t>Γνωριμία (όνομα, τάξη φοίτησης, εξωτερική εμφάνιση, οικογένεια – κατοικίδια ζώα, ενδιαφέροντα)</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lvl="2" algn="just">
              <a:spcAft>
                <a:spcPts val="600"/>
              </a:spcAft>
              <a:buFont typeface="Arial" panose="020B0604020202020204" pitchFamily="34" charset="0"/>
              <a:buChar char="•"/>
            </a:pPr>
            <a:r>
              <a:rPr lang="el-GR" dirty="0">
                <a:effectLst/>
                <a:latin typeface="Calibri" panose="020F0502020204030204" pitchFamily="34" charset="0"/>
                <a:ea typeface="Times New Roman" panose="02020603050405020304" pitchFamily="18" charset="0"/>
                <a:cs typeface="Calibri" panose="020F0502020204030204" pitchFamily="34" charset="0"/>
              </a:rPr>
              <a:t>Διακοπές Χριστουγέννων – Πρωτοχρονιάς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lvl="2" algn="just">
              <a:spcAft>
                <a:spcPts val="600"/>
              </a:spcAft>
              <a:buFont typeface="Arial" panose="020B0604020202020204" pitchFamily="34" charset="0"/>
              <a:buChar char="•"/>
            </a:pPr>
            <a:r>
              <a:rPr lang="el-GR" dirty="0">
                <a:effectLst/>
                <a:latin typeface="Calibri" panose="020F0502020204030204" pitchFamily="34" charset="0"/>
                <a:ea typeface="Times New Roman" panose="02020603050405020304" pitchFamily="18" charset="0"/>
                <a:cs typeface="Calibri" panose="020F0502020204030204" pitchFamily="34" charset="0"/>
              </a:rPr>
              <a:t>Απόκριες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lvl="2" algn="just">
              <a:spcAft>
                <a:spcPts val="600"/>
              </a:spcAft>
              <a:buFont typeface="Arial" panose="020B0604020202020204" pitchFamily="34" charset="0"/>
              <a:buChar char="•"/>
            </a:pPr>
            <a:r>
              <a:rPr lang="el-GR" dirty="0">
                <a:effectLst/>
                <a:latin typeface="Calibri" panose="020F0502020204030204" pitchFamily="34" charset="0"/>
                <a:ea typeface="Times New Roman" panose="02020603050405020304" pitchFamily="18" charset="0"/>
                <a:cs typeface="Calibri" panose="020F0502020204030204" pitchFamily="34" charset="0"/>
              </a:rPr>
              <a:t>Μια εκδρομή που ονειρεύομαι</a:t>
            </a:r>
          </a:p>
          <a:p>
            <a:pPr lvl="2" algn="just">
              <a:spcAft>
                <a:spcPts val="600"/>
              </a:spcAft>
              <a:buFont typeface="Arial" panose="020B0604020202020204" pitchFamily="34" charset="0"/>
              <a:buChar char="•"/>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r>
              <a:rPr lang="el-GR" dirty="0">
                <a:latin typeface="Calibri" panose="020F0502020204030204" pitchFamily="34" charset="0"/>
              </a:rPr>
              <a:t>10. </a:t>
            </a:r>
            <a:r>
              <a:rPr lang="el-GR" dirty="0">
                <a:latin typeface="Calibri" panose="020F0502020204030204" pitchFamily="34" charset="0"/>
                <a:hlinkClick r:id="rId4" action="ppaction://hlinksldjump"/>
              </a:rPr>
              <a:t>Αναμνηστικό βιβλίο αλληλογραφίας</a:t>
            </a:r>
            <a:endParaRPr lang="el-GR" dirty="0">
              <a:latin typeface="Calibri" panose="020F0502020204030204" pitchFamily="34" charset="0"/>
            </a:endParaRPr>
          </a:p>
        </p:txBody>
      </p:sp>
    </p:spTree>
    <p:extLst>
      <p:ext uri="{BB962C8B-B14F-4D97-AF65-F5344CB8AC3E}">
        <p14:creationId xmlns:p14="http://schemas.microsoft.com/office/powerpoint/2010/main" val="418596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BD623-657F-2B6B-C339-BEF72ACA80C3}"/>
              </a:ext>
            </a:extLst>
          </p:cNvPr>
          <p:cNvSpPr>
            <a:spLocks noGrp="1"/>
          </p:cNvSpPr>
          <p:nvPr>
            <p:ph type="title"/>
          </p:nvPr>
        </p:nvSpPr>
        <p:spPr/>
        <p:txBody>
          <a:bodyPr/>
          <a:lstStyle/>
          <a:p>
            <a:pPr algn="ctr"/>
            <a:r>
              <a:rPr lang="el-GR" dirty="0"/>
              <a:t>Αποτελέσματα της Εκπαιδευτικής Δράσης</a:t>
            </a:r>
          </a:p>
        </p:txBody>
      </p:sp>
      <p:sp>
        <p:nvSpPr>
          <p:cNvPr id="3" name="Θέση περιεχομένου 2">
            <a:extLst>
              <a:ext uri="{FF2B5EF4-FFF2-40B4-BE49-F238E27FC236}">
                <a16:creationId xmlns:a16="http://schemas.microsoft.com/office/drawing/2014/main" id="{FAC25E01-75D3-605A-63DF-1979E216B633}"/>
              </a:ext>
            </a:extLst>
          </p:cNvPr>
          <p:cNvSpPr>
            <a:spLocks noGrp="1"/>
          </p:cNvSpPr>
          <p:nvPr>
            <p:ph idx="1"/>
          </p:nvPr>
        </p:nvSpPr>
        <p:spPr/>
        <p:txBody>
          <a:bodyPr/>
          <a:lstStyle/>
          <a:p>
            <a:r>
              <a:rPr lang="el-GR" dirty="0"/>
              <a:t>Έντονο και αμείωτο ενδιαφέρον για παραγωγή γραπτού λόγου.</a:t>
            </a:r>
          </a:p>
          <a:p>
            <a:endParaRPr lang="el-GR" dirty="0"/>
          </a:p>
          <a:p>
            <a:r>
              <a:rPr lang="el-GR" dirty="0"/>
              <a:t>Βελτίωση συνολικής εικόνας του γραπτού.</a:t>
            </a:r>
          </a:p>
          <a:p>
            <a:endParaRPr lang="el-GR" dirty="0"/>
          </a:p>
          <a:p>
            <a:r>
              <a:rPr lang="el-GR" dirty="0"/>
              <a:t>Αυθόρμητη ανάπτυξη </a:t>
            </a:r>
            <a:r>
              <a:rPr lang="el-GR" dirty="0" err="1"/>
              <a:t>ομαδοσυνεργατικών</a:t>
            </a:r>
            <a:r>
              <a:rPr lang="el-GR" dirty="0"/>
              <a:t> στρατηγικών.</a:t>
            </a:r>
          </a:p>
          <a:p>
            <a:endParaRPr lang="el-GR" dirty="0"/>
          </a:p>
          <a:p>
            <a:r>
              <a:rPr lang="el-GR" dirty="0"/>
              <a:t>Αισθητή μείωση αρνητικής προδιάθεσης για την παραγωγή γραπτού λόγου και γενικότερα για τη μαθησιακή διαδικασία. </a:t>
            </a:r>
          </a:p>
          <a:p>
            <a:endParaRPr lang="el-GR" dirty="0"/>
          </a:p>
          <a:p>
            <a:r>
              <a:rPr lang="el-GR" dirty="0"/>
              <a:t>Σύνδεση μαθήματος και καθημερινότητας.</a:t>
            </a:r>
          </a:p>
          <a:p>
            <a:endParaRPr lang="el-GR" dirty="0"/>
          </a:p>
          <a:p>
            <a:endParaRPr lang="el-GR" dirty="0"/>
          </a:p>
        </p:txBody>
      </p:sp>
      <p:pic>
        <p:nvPicPr>
          <p:cNvPr id="4" name="Θέση περιεχομένου 4">
            <a:extLst>
              <a:ext uri="{FF2B5EF4-FFF2-40B4-BE49-F238E27FC236}">
                <a16:creationId xmlns:a16="http://schemas.microsoft.com/office/drawing/2014/main" id="{B85E4FF1-92C7-D7D3-D04F-7D9DAA9315A5}"/>
              </a:ext>
            </a:extLst>
          </p:cNvPr>
          <p:cNvPicPr>
            <a:picLocks noChangeAspect="1"/>
          </p:cNvPicPr>
          <p:nvPr/>
        </p:nvPicPr>
        <p:blipFill>
          <a:blip r:embed="rId2"/>
          <a:stretch>
            <a:fillRect/>
          </a:stretch>
        </p:blipFill>
        <p:spPr>
          <a:xfrm>
            <a:off x="10977701" y="152140"/>
            <a:ext cx="973241" cy="914919"/>
          </a:xfrm>
          <a:prstGeom prst="rect">
            <a:avLst/>
          </a:prstGeom>
        </p:spPr>
      </p:pic>
    </p:spTree>
    <p:extLst>
      <p:ext uri="{BB962C8B-B14F-4D97-AF65-F5344CB8AC3E}">
        <p14:creationId xmlns:p14="http://schemas.microsoft.com/office/powerpoint/2010/main" val="337870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1F007F-90C5-9A1F-AEB7-9BFBC92479C0}"/>
              </a:ext>
            </a:extLst>
          </p:cNvPr>
          <p:cNvSpPr>
            <a:spLocks noGrp="1"/>
          </p:cNvSpPr>
          <p:nvPr>
            <p:ph type="title"/>
          </p:nvPr>
        </p:nvSpPr>
        <p:spPr/>
        <p:txBody>
          <a:bodyPr/>
          <a:lstStyle/>
          <a:p>
            <a:pPr algn="ctr"/>
            <a:r>
              <a:rPr lang="el-GR" dirty="0"/>
              <a:t>Αξιολόγηση/Συζήτηση της Εκπαιδευτικής Δράσης</a:t>
            </a:r>
          </a:p>
        </p:txBody>
      </p:sp>
      <p:sp>
        <p:nvSpPr>
          <p:cNvPr id="3" name="Θέση περιεχομένου 2">
            <a:extLst>
              <a:ext uri="{FF2B5EF4-FFF2-40B4-BE49-F238E27FC236}">
                <a16:creationId xmlns:a16="http://schemas.microsoft.com/office/drawing/2014/main" id="{16B31322-0257-A904-CC38-D5BACA672E82}"/>
              </a:ext>
            </a:extLst>
          </p:cNvPr>
          <p:cNvSpPr>
            <a:spLocks noGrp="1"/>
          </p:cNvSpPr>
          <p:nvPr>
            <p:ph idx="1"/>
          </p:nvPr>
        </p:nvSpPr>
        <p:spPr/>
        <p:txBody>
          <a:bodyPr>
            <a:normAutofit lnSpcReduction="10000"/>
          </a:bodyPr>
          <a:lstStyle/>
          <a:p>
            <a:r>
              <a:rPr lang="el-GR" dirty="0"/>
              <a:t>Οι στόχοι που τέθηκαν επιτεύχθηκαν σε μεγάλο βαθμό. </a:t>
            </a:r>
          </a:p>
          <a:p>
            <a:endParaRPr lang="el-GR" dirty="0"/>
          </a:p>
          <a:p>
            <a:r>
              <a:rPr lang="el-GR" dirty="0"/>
              <a:t>Οι δυσκολίες για την πραγματοποίηση της δράσης αφορούσαν σε απουσίες μαθητών/τριών και καθυστέρηση της ανταλλαγής των γραμμάτων, αλλαγές στη φοίτηση του μαθητικού δυναμικού και αλλαγή ενός ζευγαριού και στο κόστος αγοράς υλικού. </a:t>
            </a:r>
          </a:p>
          <a:p>
            <a:endParaRPr lang="el-GR" dirty="0"/>
          </a:p>
          <a:p>
            <a:r>
              <a:rPr lang="el-GR" dirty="0"/>
              <a:t>Η δράση μπορεί να βελτιωθεί με τον εμπλουτισμό των θεμάτων αλληλογραφίας, των δραστηριοτήτων πλαισίωσης και των συνοδευτικών κατασκευών, τη δημιουργία περισσότερων ζευγαριών,  ενδεχόμενη δημιουργία ηλεκτρονικού τόπου συνάντησης και παρουσίασης, δημιουργία δικτύου σχολείων, πραγματοποίηση δια ζώσης εκδηλώσεις συμμετεχόντων.</a:t>
            </a:r>
          </a:p>
        </p:txBody>
      </p:sp>
      <p:pic>
        <p:nvPicPr>
          <p:cNvPr id="4" name="Θέση περιεχομένου 4">
            <a:extLst>
              <a:ext uri="{FF2B5EF4-FFF2-40B4-BE49-F238E27FC236}">
                <a16:creationId xmlns:a16="http://schemas.microsoft.com/office/drawing/2014/main" id="{558C9D9D-A7EB-8509-44FF-D868505E3F48}"/>
              </a:ext>
            </a:extLst>
          </p:cNvPr>
          <p:cNvPicPr>
            <a:picLocks noChangeAspect="1"/>
          </p:cNvPicPr>
          <p:nvPr/>
        </p:nvPicPr>
        <p:blipFill>
          <a:blip r:embed="rId2"/>
          <a:stretch>
            <a:fillRect/>
          </a:stretch>
        </p:blipFill>
        <p:spPr>
          <a:xfrm>
            <a:off x="10977701" y="152140"/>
            <a:ext cx="973241" cy="914919"/>
          </a:xfrm>
          <a:prstGeom prst="rect">
            <a:avLst/>
          </a:prstGeom>
        </p:spPr>
      </p:pic>
    </p:spTree>
    <p:extLst>
      <p:ext uri="{BB962C8B-B14F-4D97-AF65-F5344CB8AC3E}">
        <p14:creationId xmlns:p14="http://schemas.microsoft.com/office/powerpoint/2010/main" val="127380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2EFB4B-AD38-20EE-AE63-9D76AEA6DC11}"/>
              </a:ext>
            </a:extLst>
          </p:cNvPr>
          <p:cNvSpPr>
            <a:spLocks noGrp="1"/>
          </p:cNvSpPr>
          <p:nvPr>
            <p:ph type="title"/>
          </p:nvPr>
        </p:nvSpPr>
        <p:spPr/>
        <p:txBody>
          <a:bodyPr/>
          <a:lstStyle/>
          <a:p>
            <a:pPr algn="ctr"/>
            <a:r>
              <a:rPr lang="el-GR" dirty="0">
                <a:hlinkClick r:id="rId2" action="ppaction://hlinksldjump"/>
              </a:rPr>
              <a:t>Υπεύθυνη δήλωση</a:t>
            </a:r>
            <a:endParaRPr lang="el-GR" dirty="0"/>
          </a:p>
        </p:txBody>
      </p:sp>
      <p:pic>
        <p:nvPicPr>
          <p:cNvPr id="6" name="Θέση περιεχομένου 5">
            <a:extLst>
              <a:ext uri="{FF2B5EF4-FFF2-40B4-BE49-F238E27FC236}">
                <a16:creationId xmlns:a16="http://schemas.microsoft.com/office/drawing/2014/main" id="{E37FF62B-1BF0-D8FF-5355-04343A75AE65}"/>
              </a:ext>
            </a:extLst>
          </p:cNvPr>
          <p:cNvPicPr>
            <a:picLocks noGrp="1" noChangeAspect="1"/>
          </p:cNvPicPr>
          <p:nvPr>
            <p:ph idx="1"/>
          </p:nvPr>
        </p:nvPicPr>
        <p:blipFill>
          <a:blip r:embed="rId3"/>
          <a:stretch>
            <a:fillRect/>
          </a:stretch>
        </p:blipFill>
        <p:spPr>
          <a:xfrm>
            <a:off x="1549400" y="1698860"/>
            <a:ext cx="7327900" cy="4343165"/>
          </a:xfrm>
        </p:spPr>
      </p:pic>
      <p:pic>
        <p:nvPicPr>
          <p:cNvPr id="4" name="Θέση περιεχομένου 4">
            <a:extLst>
              <a:ext uri="{FF2B5EF4-FFF2-40B4-BE49-F238E27FC236}">
                <a16:creationId xmlns:a16="http://schemas.microsoft.com/office/drawing/2014/main" id="{9DAC33BD-3FFA-382E-C5B9-399B9DEB1F84}"/>
              </a:ext>
            </a:extLst>
          </p:cNvPr>
          <p:cNvPicPr>
            <a:picLocks noChangeAspect="1"/>
          </p:cNvPicPr>
          <p:nvPr/>
        </p:nvPicPr>
        <p:blipFill>
          <a:blip r:embed="rId4"/>
          <a:stretch>
            <a:fillRect/>
          </a:stretch>
        </p:blipFill>
        <p:spPr>
          <a:xfrm>
            <a:off x="10977701" y="152140"/>
            <a:ext cx="973241" cy="914919"/>
          </a:xfrm>
          <a:prstGeom prst="rect">
            <a:avLst/>
          </a:prstGeom>
        </p:spPr>
      </p:pic>
    </p:spTree>
    <p:extLst>
      <p:ext uri="{BB962C8B-B14F-4D97-AF65-F5344CB8AC3E}">
        <p14:creationId xmlns:p14="http://schemas.microsoft.com/office/powerpoint/2010/main" val="310032058"/>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393</TotalTime>
  <Words>437</Words>
  <Application>Microsoft Office PowerPoint</Application>
  <PresentationFormat>Ευρεία οθόνη</PresentationFormat>
  <Paragraphs>69</Paragraphs>
  <Slides>16</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Calibri</vt:lpstr>
      <vt:lpstr>Trebuchet MS</vt:lpstr>
      <vt:lpstr>Wingdings 3</vt:lpstr>
      <vt:lpstr>Όψη</vt:lpstr>
      <vt:lpstr>Η αλληλογραφία στο Τμήμα Ένταξης</vt:lpstr>
      <vt:lpstr>Σκοπός και Στόχοι της Εκπαιδευτικής Δράσης</vt:lpstr>
      <vt:lpstr>Που πραγματοποιήθηκε – Μαθητές/τριες που  συμμετείχαν</vt:lpstr>
      <vt:lpstr>Περιγραφή της Εκπαιδευτικής Δράσης</vt:lpstr>
      <vt:lpstr>Περιγραφή της Εκπαιδευτικής Δράσης</vt:lpstr>
      <vt:lpstr>Περιγραφή της Εκπαιδευτικής Δράσης</vt:lpstr>
      <vt:lpstr>Αποτελέσματα της Εκπαιδευτικής Δράσης</vt:lpstr>
      <vt:lpstr>Αξιολόγηση/Συζήτηση της Εκπαιδευτικής Δράσης</vt:lpstr>
      <vt:lpstr>Υπεύθυνη δήλωση</vt:lpstr>
      <vt:lpstr>Υλικό αλληλογραφίας</vt:lpstr>
      <vt:lpstr>Κουτιά Αλληλογραφίας</vt:lpstr>
      <vt:lpstr>Pen Pals</vt:lpstr>
      <vt:lpstr>Σκέφτομαι και Γράφω (Γούπος,Θ., 2005)</vt:lpstr>
      <vt:lpstr>Μπουγάδα αλληλογραφίας</vt:lpstr>
      <vt:lpstr>Αναμνηστικό βιβλίο αλληλογραφίας</vt:lpstr>
      <vt:lpstr>Δείγμα Αλληλογραφίας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ΣΤΑΥΡΟΥΛΑ ΘΕΟΧΑΡΟΠΟΥΛΟΥ</cp:lastModifiedBy>
  <cp:revision>29</cp:revision>
  <cp:lastPrinted>2023-05-25T11:46:22Z</cp:lastPrinted>
  <dcterms:created xsi:type="dcterms:W3CDTF">2023-02-12T17:14:08Z</dcterms:created>
  <dcterms:modified xsi:type="dcterms:W3CDTF">2023-05-28T11:15:57Z</dcterms:modified>
</cp:coreProperties>
</file>