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0"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98" d="100"/>
          <a:sy n="98" d="100"/>
        </p:scale>
        <p:origin x="360" y="9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smtClean="0"/>
              <a:t>Στυλ κύριου τίτλου</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509A250-FF31-4206-8172-F9D3106AACB1}" type="datetimeFigureOut">
              <a:rPr lang="en-US" dirty="0"/>
              <a:t>10/3/2015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4509A250-FF31-4206-8172-F9D3106AACB1}" type="datetimeFigureOut">
              <a:rPr lang="en-US" dirty="0"/>
              <a:t>10/3/2015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smtClean="0"/>
              <a:t>Στυλ κύριου τίτλου</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smtClean="0"/>
              <a:t>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4509A250-FF31-4206-8172-F9D3106AACB1}" type="datetimeFigureOut">
              <a:rPr lang="en-US" dirty="0"/>
              <a:t>10/3/2015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4509A250-FF31-4206-8172-F9D3106AACB1}" type="datetimeFigureOut">
              <a:rPr lang="en-US" dirty="0"/>
              <a:t>10/3/2015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10/3/2015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10/3/2015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796027F-7875-4030-9381-8BD8C4F21935}" type="datetimeFigureOut">
              <a:rPr lang="en-US" dirty="0"/>
              <a:t>10/3/2015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10/3/2015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10/3/2015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7" name="Date Placeholder 4"/>
          <p:cNvSpPr>
            <a:spLocks noGrp="1"/>
          </p:cNvSpPr>
          <p:nvPr>
            <p:ph type="dt" sz="half" idx="10"/>
          </p:nvPr>
        </p:nvSpPr>
        <p:spPr/>
        <p:txBody>
          <a:bodyPr/>
          <a:lstStyle/>
          <a:p>
            <a:fld id="{4509A250-FF31-4206-8172-F9D3106AACB1}" type="datetimeFigureOut">
              <a:rPr lang="en-US" dirty="0"/>
              <a:t>10/3/2015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509A250-FF31-4206-8172-F9D3106AACB1}" type="datetimeFigureOut">
              <a:rPr lang="en-US" dirty="0"/>
              <a:t>10/3/2015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10/3/2015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gr/imgres?imgurl=http://www.in2life.gr/dm_pictures/burnfatolympic-600a_217648_O2o035.jpg&amp;imgrefurl=http://www.in2life.gr/wellbeing/exercise/article/240216/olympiaka-athlhmata-hryso-kapsimo-thermidon.html&amp;h=300&amp;w=600&amp;tbnid=L1nTkSiERICRzM:&amp;docid=uAbLmWrKTKBU9M&amp;ei=Hi8QVv_fF8GLsAGh_IeIAg&amp;tbm=isch&amp;ved=0CEEQMygYMBhqFQoTCP_m5ZeHp8gCFcEFLAodIf4BIQ" TargetMode="External"/><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hyperlink" Target="http://www.google.gr/imgres?imgurl=http://www.paratiritis-news.com/wp-content/uploads/2012/07/papachristou_adidas.jpg&amp;imgrefurl=http://www.paratiritis-news.com/?p%3D20644&amp;h=399&amp;w=640&amp;tbnid=faVEoKrtV0jFoM:&amp;docid=ZbvfO3wPlq9RIM&amp;ei=Hi8QVv_fF8GLsAGh_IeIAg&amp;tbm=isch&amp;ved=0CEAQMygXMBdqFQoTCP_m5ZeHp8gCFcEFLAodIf4BIQ"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el.wikipedia.org/wiki/%CE%94%CE%B9%CE%B5%CE%B8%CE%BD%CE%AE%CF%82_%CE%9F%CE%BB%CF%85%CE%BC%CF%80%CE%B9%CE%B1%CE%BA%CE%AE_%CE%95%CF%80%CE%B9%CF%84%CF%81%CE%BF%CF%80%CE%AE" TargetMode="External"/><Relationship Id="rId2" Type="http://schemas.openxmlformats.org/officeDocument/2006/relationships/hyperlink" Target="https://el.wikipedia.org/wiki/%CE%9F%CE%BB%CF%85%CE%BC%CF%80%CE%B9%CE%B1%CE%BA%CE%BF%CE%AF_%CE%91%CE%B3%CF%8E%CE%BD%CE%B5%CF%82"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hyperlink" Target="https://el.wikipedia.org/wiki/%CE%98%CE%B5%CF%81%CE%B9%CE%BD%CE%BF%CE%AF_%CE%9F%CE%BB%CF%85%CE%BC%CF%80%CE%B9%CE%B1%CE%BA%CE%BF%CE%AF_%CE%91%CE%B3%CF%8E%CE%BD%CE%B5%CF%82_1920" TargetMode="External"/><Relationship Id="rId3" Type="http://schemas.openxmlformats.org/officeDocument/2006/relationships/hyperlink" Target="https://el.wikipedia.org/wiki/%CE%98%CE%B5%CF%81%CE%B9%CE%BD%CE%BF%CE%AF_%CE%9F%CE%BB%CF%85%CE%BC%CF%80%CE%B9%CE%B1%CE%BA%CE%BF%CE%AF_%CE%91%CE%B3%CF%8E%CE%BD%CE%B5%CF%82_1900" TargetMode="External"/><Relationship Id="rId7" Type="http://schemas.openxmlformats.org/officeDocument/2006/relationships/hyperlink" Target="https://el.wikipedia.org/wiki/%CE%98%CE%B5%CF%81%CE%B9%CE%BD%CE%BF%CE%AF_%CE%9F%CE%BB%CF%85%CE%BC%CF%80%CE%B9%CE%B1%CE%BA%CE%BF%CE%AF_%CE%91%CE%B3%CF%8E%CE%BD%CE%B5%CF%82_1916" TargetMode="External"/><Relationship Id="rId2" Type="http://schemas.openxmlformats.org/officeDocument/2006/relationships/hyperlink" Target="https://el.wikipedia.org/wiki/%CE%98%CE%B5%CF%81%CE%B9%CE%BD%CE%BF%CE%AF_%CE%9F%CE%BB%CF%85%CE%BC%CF%80%CE%B9%CE%B1%CE%BA%CE%BF%CE%AF_%CE%91%CE%B3%CF%8E%CE%BD%CE%B5%CF%82_1896" TargetMode="External"/><Relationship Id="rId1" Type="http://schemas.openxmlformats.org/officeDocument/2006/relationships/slideLayout" Target="../slideLayouts/slideLayout7.xml"/><Relationship Id="rId6" Type="http://schemas.openxmlformats.org/officeDocument/2006/relationships/hyperlink" Target="https://el.wikipedia.org/wiki/%CE%98%CE%B5%CF%81%CE%B9%CE%BD%CE%BF%CE%AF_%CE%9F%CE%BB%CF%85%CE%BC%CF%80%CE%B9%CE%B1%CE%BA%CE%BF%CE%AF_%CE%91%CE%B3%CF%8E%CE%BD%CE%B5%CF%82_1912" TargetMode="External"/><Relationship Id="rId5" Type="http://schemas.openxmlformats.org/officeDocument/2006/relationships/hyperlink" Target="https://el.wikipedia.org/wiki/%CE%98%CE%B5%CF%81%CE%B9%CE%BD%CE%BF%CE%AF_%CE%9F%CE%BB%CF%85%CE%BC%CF%80%CE%B9%CE%B1%CE%BA%CE%BF%CE%AF_%CE%91%CE%B3%CF%8E%CE%BD%CE%B5%CF%82_1908" TargetMode="External"/><Relationship Id="rId4" Type="http://schemas.openxmlformats.org/officeDocument/2006/relationships/hyperlink" Target="https://el.wikipedia.org/wiki/%CE%98%CE%B5%CF%81%CE%B9%CE%BD%CE%BF%CE%AF_%CE%9F%CE%BB%CF%85%CE%BC%CF%80%CE%B9%CE%B1%CE%BA%CE%BF%CE%AF_%CE%91%CE%B3%CF%8E%CE%BD%CE%B5%CF%82_1904" TargetMode="External"/><Relationship Id="rId9" Type="http://schemas.openxmlformats.org/officeDocument/2006/relationships/hyperlink" Target="https://el.wikipedia.org/wiki/%CE%98%CE%B5%CF%81%CE%B9%CE%BD%CE%BF%CE%AF_%CE%9F%CE%BB%CF%85%CE%BC%CF%80%CE%B9%CE%B1%CE%BA%CE%BF%CE%AF_%CE%91%CE%B3%CF%8E%CE%BD%CE%B5%CF%82_1924"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el.wikipedia.org/wiki/%CE%98%CE%B5%CF%81%CE%B9%CE%BD%CE%BF%CE%AF_%CE%9F%CE%BB%CF%85%CE%BC%CF%80%CE%B9%CE%B1%CE%BA%CE%BF%CE%AF_%CE%91%CE%B3%CF%8E%CE%BD%CE%B5%CF%82_1952" TargetMode="External"/><Relationship Id="rId13" Type="http://schemas.openxmlformats.org/officeDocument/2006/relationships/hyperlink" Target="https://el.wikipedia.org/wiki/%CE%98%CE%B5%CF%81%CE%B9%CE%BD%CE%BF%CE%AF_%CE%9F%CE%BB%CF%85%CE%BC%CF%80%CE%B9%CE%B1%CE%BA%CE%BF%CE%AF_%CE%91%CE%B3%CF%8E%CE%BD%CE%B5%CF%82_1972" TargetMode="External"/><Relationship Id="rId3" Type="http://schemas.openxmlformats.org/officeDocument/2006/relationships/hyperlink" Target="https://el.wikipedia.org/wiki/%CE%98%CE%B5%CF%81%CE%B9%CE%BD%CE%BF%CE%AF_%CE%9F%CE%BB%CF%85%CE%BC%CF%80%CE%B9%CE%B1%CE%BA%CE%BF%CE%AF_%CE%91%CE%B3%CF%8E%CE%BD%CE%B5%CF%82_1932" TargetMode="External"/><Relationship Id="rId7" Type="http://schemas.openxmlformats.org/officeDocument/2006/relationships/hyperlink" Target="https://el.wikipedia.org/wiki/%CE%98%CE%B5%CF%81%CE%B9%CE%BD%CE%BF%CE%AF_%CE%9F%CE%BB%CF%85%CE%BC%CF%80%CE%B9%CE%B1%CE%BA%CE%BF%CE%AF_%CE%91%CE%B3%CF%8E%CE%BD%CE%B5%CF%82_1948" TargetMode="External"/><Relationship Id="rId12" Type="http://schemas.openxmlformats.org/officeDocument/2006/relationships/hyperlink" Target="https://el.wikipedia.org/wiki/%CE%98%CE%B5%CF%81%CE%B9%CE%BD%CE%BF%CE%AF_%CE%9F%CE%BB%CF%85%CE%BC%CF%80%CE%B9%CE%B1%CE%BA%CE%BF%CE%AF_%CE%91%CE%B3%CF%8E%CE%BD%CE%B5%CF%82_1968" TargetMode="External"/><Relationship Id="rId2" Type="http://schemas.openxmlformats.org/officeDocument/2006/relationships/hyperlink" Target="https://el.wikipedia.org/wiki/%CE%98%CE%B5%CF%81%CE%B9%CE%BD%CE%BF%CE%AF_%CE%9F%CE%BB%CF%85%CE%BC%CF%80%CE%B9%CE%B1%CE%BA%CE%BF%CE%AF_%CE%91%CE%B3%CF%8E%CE%BD%CE%B5%CF%82_1928" TargetMode="External"/><Relationship Id="rId1" Type="http://schemas.openxmlformats.org/officeDocument/2006/relationships/slideLayout" Target="../slideLayouts/slideLayout7.xml"/><Relationship Id="rId6" Type="http://schemas.openxmlformats.org/officeDocument/2006/relationships/hyperlink" Target="https://el.wikipedia.org/wiki/%CE%98%CE%B5%CF%81%CE%B9%CE%BD%CE%BF%CE%AF_%CE%9F%CE%BB%CF%85%CE%BC%CF%80%CE%B9%CE%B1%CE%BA%CE%BF%CE%AF_%CE%91%CE%B3%CF%8E%CE%BD%CE%B5%CF%82_1944" TargetMode="External"/><Relationship Id="rId11" Type="http://schemas.openxmlformats.org/officeDocument/2006/relationships/hyperlink" Target="https://el.wikipedia.org/wiki/%CE%98%CE%B5%CF%81%CE%B9%CE%BD%CE%BF%CE%AF_%CE%9F%CE%BB%CF%85%CE%BC%CF%80%CE%B9%CE%B1%CE%BA%CE%BF%CE%AF_%CE%91%CE%B3%CF%8E%CE%BD%CE%B5%CF%82_1964" TargetMode="External"/><Relationship Id="rId5" Type="http://schemas.openxmlformats.org/officeDocument/2006/relationships/hyperlink" Target="https://el.wikipedia.org/w/index.php?title=%CE%98%CE%B5%CF%81%CE%B9%CE%BD%CE%BF%CE%AF_%CE%9F%CE%BB%CF%85%CE%BC%CF%80%CE%B9%CE%B1%CE%BA%CE%BF%CE%AF_%CE%91%CE%B3%CF%8E%CE%BD%CE%B5%CF%82_1940&amp;action=edit&amp;redlink=1" TargetMode="External"/><Relationship Id="rId10" Type="http://schemas.openxmlformats.org/officeDocument/2006/relationships/hyperlink" Target="https://el.wikipedia.org/wiki/%CE%98%CE%B5%CF%81%CE%B9%CE%BD%CE%BF%CE%AF_%CE%9F%CE%BB%CF%85%CE%BC%CF%80%CE%B9%CE%B1%CE%BA%CE%BF%CE%AF_%CE%91%CE%B3%CF%8E%CE%BD%CE%B5%CF%82_1960" TargetMode="External"/><Relationship Id="rId4" Type="http://schemas.openxmlformats.org/officeDocument/2006/relationships/hyperlink" Target="https://el.wikipedia.org/wiki/%CE%98%CE%B5%CF%81%CE%B9%CE%BD%CE%BF%CE%AF_%CE%9F%CE%BB%CF%85%CE%BC%CF%80%CE%B9%CE%B1%CE%BA%CE%BF%CE%AF_%CE%91%CE%B3%CF%8E%CE%BD%CE%B5%CF%82_1936" TargetMode="External"/><Relationship Id="rId9" Type="http://schemas.openxmlformats.org/officeDocument/2006/relationships/hyperlink" Target="https://el.wikipedia.org/wiki/%CE%98%CE%B5%CF%81%CE%B9%CE%BD%CE%BF%CE%AF_%CE%9F%CE%BB%CF%85%CE%BC%CF%80%CE%B9%CE%B1%CE%BA%CE%BF%CE%AF_%CE%91%CE%B3%CF%8E%CE%BD%CE%B5%CF%82_1956"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el.wikipedia.org/wiki/%CE%98%CE%B5%CF%81%CE%B9%CE%BD%CE%BF%CE%AF_%CE%9F%CE%BB%CF%85%CE%BC%CF%80%CE%B9%CE%B1%CE%BA%CE%BF%CE%AF_%CE%91%CE%B3%CF%8E%CE%BD%CE%B5%CF%82_2000" TargetMode="External"/><Relationship Id="rId13" Type="http://schemas.openxmlformats.org/officeDocument/2006/relationships/hyperlink" Target="https://el.wikipedia.org/wiki/%CE%98%CE%B5%CF%81%CE%B9%CE%BD%CE%BF%CE%AF_%CE%9F%CE%BB%CF%85%CE%BC%CF%80%CE%B9%CE%B1%CE%BA%CE%BF%CE%AF_%CE%91%CE%B3%CF%8E%CE%BD%CE%B5%CF%82_2020" TargetMode="External"/><Relationship Id="rId3" Type="http://schemas.openxmlformats.org/officeDocument/2006/relationships/hyperlink" Target="https://el.wikipedia.org/wiki/%CE%98%CE%B5%CF%81%CE%B9%CE%BD%CE%BF%CE%AF_%CE%9F%CE%BB%CF%85%CE%BC%CF%80%CE%B9%CE%B1%CE%BA%CE%BF%CE%AF_%CE%91%CE%B3%CF%8E%CE%BD%CE%B5%CF%82_1980" TargetMode="External"/><Relationship Id="rId7" Type="http://schemas.openxmlformats.org/officeDocument/2006/relationships/hyperlink" Target="https://el.wikipedia.org/wiki/%CE%98%CE%B5%CF%81%CE%B9%CE%BD%CE%BF%CE%AF_%CE%9F%CE%BB%CF%85%CE%BC%CF%80%CE%B9%CE%B1%CE%BA%CE%BF%CE%AF_%CE%91%CE%B3%CF%8E%CE%BD%CE%B5%CF%82_1996" TargetMode="External"/><Relationship Id="rId12" Type="http://schemas.openxmlformats.org/officeDocument/2006/relationships/hyperlink" Target="https://el.wikipedia.org/wiki/%CE%98%CE%B5%CF%81%CE%B9%CE%BD%CE%BF%CE%AF_%CE%9F%CE%BB%CF%85%CE%BC%CF%80%CE%B9%CE%B1%CE%BA%CE%BF%CE%AF_%CE%91%CE%B3%CF%8E%CE%BD%CE%B5%CF%82_2016" TargetMode="External"/><Relationship Id="rId2" Type="http://schemas.openxmlformats.org/officeDocument/2006/relationships/hyperlink" Target="https://el.wikipedia.org/wiki/%CE%98%CE%B5%CF%81%CE%B9%CE%BD%CE%BF%CE%AF_%CE%9F%CE%BB%CF%85%CE%BC%CF%80%CE%B9%CE%B1%CE%BA%CE%BF%CE%AF_%CE%91%CE%B3%CF%8E%CE%BD%CE%B5%CF%82_1976" TargetMode="External"/><Relationship Id="rId1" Type="http://schemas.openxmlformats.org/officeDocument/2006/relationships/slideLayout" Target="../slideLayouts/slideLayout7.xml"/><Relationship Id="rId6" Type="http://schemas.openxmlformats.org/officeDocument/2006/relationships/hyperlink" Target="https://el.wikipedia.org/wiki/%CE%98%CE%B5%CF%81%CE%B9%CE%BD%CE%BF%CE%AF_%CE%9F%CE%BB%CF%85%CE%BC%CF%80%CE%B9%CE%B1%CE%BA%CE%BF%CE%AF_%CE%91%CE%B3%CF%8E%CE%BD%CE%B5%CF%82_1992" TargetMode="External"/><Relationship Id="rId11" Type="http://schemas.openxmlformats.org/officeDocument/2006/relationships/hyperlink" Target="https://el.wikipedia.org/wiki/%CE%98%CE%B5%CF%81%CE%B9%CE%BD%CE%BF%CE%AF_%CE%9F%CE%BB%CF%85%CE%BC%CF%80%CE%B9%CE%B1%CE%BA%CE%BF%CE%AF_%CE%91%CE%B3%CF%8E%CE%BD%CE%B5%CF%82_2012" TargetMode="External"/><Relationship Id="rId5" Type="http://schemas.openxmlformats.org/officeDocument/2006/relationships/hyperlink" Target="https://el.wikipedia.org/wiki/%CE%98%CE%B5%CF%81%CE%B9%CE%BD%CE%BF%CE%AF_%CE%9F%CE%BB%CF%85%CE%BC%CF%80%CE%B9%CE%B1%CE%BA%CE%BF%CE%AF_%CE%91%CE%B3%CF%8E%CE%BD%CE%B5%CF%82_1988" TargetMode="External"/><Relationship Id="rId10" Type="http://schemas.openxmlformats.org/officeDocument/2006/relationships/hyperlink" Target="https://el.wikipedia.org/wiki/%CE%98%CE%B5%CF%81%CE%B9%CE%BD%CE%BF%CE%AF_%CE%9F%CE%BB%CF%85%CE%BC%CF%80%CE%B9%CE%B1%CE%BA%CE%BF%CE%AF_%CE%91%CE%B3%CF%8E%CE%BD%CE%B5%CF%82_2008" TargetMode="External"/><Relationship Id="rId4" Type="http://schemas.openxmlformats.org/officeDocument/2006/relationships/hyperlink" Target="https://el.wikipedia.org/wiki/%CE%98%CE%B5%CF%81%CE%B9%CE%BD%CE%BF%CE%AF_%CE%9F%CE%BB%CF%85%CE%BC%CF%80%CE%B9%CE%B1%CE%BA%CE%BF%CE%AF_%CE%91%CE%B3%CF%8E%CE%BD%CE%B5%CF%82_1984" TargetMode="External"/><Relationship Id="rId9" Type="http://schemas.openxmlformats.org/officeDocument/2006/relationships/hyperlink" Target="https://el.wikipedia.org/wiki/%CE%98%CE%B5%CF%81%CE%B9%CE%BD%CE%BF%CE%AF_%CE%9F%CE%BB%CF%85%CE%BC%CF%80%CE%B9%CE%B1%CE%BA%CE%BF%CE%AF_%CE%91%CE%B3%CF%8E%CE%BD%CE%B5%CF%82_2004"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el.wikipedia.org/wiki/%CE%9A%CE%BB%CE%B1%CF%83%CE%B9%CE%BA%CE%AE_%CE%B5%CF%80%CE%BF%CF%87%CE%AE" TargetMode="External"/><Relationship Id="rId2" Type="http://schemas.openxmlformats.org/officeDocument/2006/relationships/hyperlink" Target="https://el.wikipedia.org/w/index.php?title=%CE%9A%CE%BB%CE%B1%CF%83%CE%B9%CE%BA%CF%8C%CF%82_%CE%B1%CE%B8%CE%BB%CE%B7%CF%84%CE%B9%CF%83%CE%BC%CF%8C%CF%82&amp;action=edit&amp;redlink=1" TargetMode="External"/><Relationship Id="rId1" Type="http://schemas.openxmlformats.org/officeDocument/2006/relationships/slideLayout" Target="../slideLayouts/slideLayout2.xml"/><Relationship Id="rId5" Type="http://schemas.openxmlformats.org/officeDocument/2006/relationships/hyperlink" Target="https://el.wikipedia.org/wiki/%CE%A3%CE%95%CE%93%CE%91%CE%A3" TargetMode="External"/><Relationship Id="rId4" Type="http://schemas.openxmlformats.org/officeDocument/2006/relationships/hyperlink" Target="https://el.wikipedia.org/w/index.php?title=%CE%A0%CE%B1%CE%B3%CE%BA%CF%8C%CF%83%CE%BC%CE%B9%CE%B1_%CE%9F%CE%BC%CE%BF%CF%83%CF%80%CE%BF%CE%BD%CE%B4%CE%AF%CE%B1_%CE%A3%CF%84%CE%AF%CE%B2%CE%BF%CF%85&amp;action=edit&amp;redlink=1"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el.wikipedia.org/w/index.php?title=%CE%92%CE%AC%CE%B4%CE%B7%CE%BD&amp;action=edit&amp;redlink=1" TargetMode="External"/><Relationship Id="rId3" Type="http://schemas.openxmlformats.org/officeDocument/2006/relationships/hyperlink" Target="https://el.wikipedia.org/w/index.php?title=%CE%94%CF%81%CF%8C%CE%BC%CE%BF%CF%82_%CE%BC%CE%B5%CF%84%27_%CE%B5%CE%BC%CF%80%CE%BF%CE%B4%CE%AF%CF%89%CE%BD&amp;action=edit&amp;redlink=1" TargetMode="External"/><Relationship Id="rId7" Type="http://schemas.openxmlformats.org/officeDocument/2006/relationships/hyperlink" Target="https://el.wikipedia.org/wiki/%CE%9C%CE%B1%CF%81%CE%B1%CE%B8%CF%8E%CE%BD%CE%B9%CE%BF%CF%82" TargetMode="External"/><Relationship Id="rId2" Type="http://schemas.openxmlformats.org/officeDocument/2006/relationships/hyperlink" Target="https://el.wikipedia.org/w/index.php?title=%CE%A3%CF%80%CF%81%CE%B9%CE%BD%CF%84&amp;action=edit&amp;redlink=1" TargetMode="External"/><Relationship Id="rId1" Type="http://schemas.openxmlformats.org/officeDocument/2006/relationships/slideLayout" Target="../slideLayouts/slideLayout7.xml"/><Relationship Id="rId6" Type="http://schemas.openxmlformats.org/officeDocument/2006/relationships/hyperlink" Target="https://el.wikipedia.org/w/index.php?title=%CE%94%CF%81%CF%8C%CE%BC%CE%BF%CF%82_%CE%BC%CE%B5%CE%B3%CE%AC%CE%BB%CF%89%CE%BD_%CE%B1%CF%80%CE%BF%CF%83%CF%84%CE%AC%CF%83%CE%B5%CF%89%CE%BD&amp;action=edit&amp;redlink=1" TargetMode="External"/><Relationship Id="rId5" Type="http://schemas.openxmlformats.org/officeDocument/2006/relationships/hyperlink" Target="https://el.wikipedia.org/w/index.php?title=%CE%A3%CF%84%CE%B9%CF%80%CE%BB&amp;action=edit&amp;redlink=1" TargetMode="External"/><Relationship Id="rId4" Type="http://schemas.openxmlformats.org/officeDocument/2006/relationships/hyperlink" Target="https://el.wikipedia.org/w/index.php?title=%CE%94%CF%81%CF%8C%CE%BC%CE%BF%CF%82_%CE%BC%CE%B5%CF%83%CE%B1%CE%AF%CF%89%CE%BD_%CE%B1%CF%80%CE%BF%CF%83%CF%84%CE%AC%CF%83%CE%B5%CF%89%CE%BD&amp;action=edit&amp;redlink=1" TargetMode="External"/><Relationship Id="rId9" Type="http://schemas.openxmlformats.org/officeDocument/2006/relationships/hyperlink" Target="https://el.wikipedia.org/w/index.php?title=%CE%A3%CE%BA%CF%85%CF%84%CE%B1%CE%BB%CE%BF%CE%B4%CF%81%CE%BF%CE%BC%CE%AF%CE%B1&amp;action=edit&amp;redlink=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el.wikipedia.org/w/index.php?title=%CE%86%CE%BB%CE%BC%CE%B1_%CF%84%CF%81%CE%B9%CF%80%CE%BB%CE%BF%CF%8D%CE%BD&amp;action=edit&amp;redlink=1" TargetMode="External"/><Relationship Id="rId2" Type="http://schemas.openxmlformats.org/officeDocument/2006/relationships/hyperlink" Target="https://el.wikipedia.org/wiki/%CE%86%CE%BB%CE%BC%CE%B1_%CE%B5%CE%B9%CF%82_%CE%BC%CE%AE%CE%BA%CE%BF%CF%82" TargetMode="External"/><Relationship Id="rId1" Type="http://schemas.openxmlformats.org/officeDocument/2006/relationships/slideLayout" Target="../slideLayouts/slideLayout7.xml"/><Relationship Id="rId5" Type="http://schemas.openxmlformats.org/officeDocument/2006/relationships/hyperlink" Target="https://el.wikipedia.org/wiki/%CE%86%CE%BB%CE%BC%CE%B1_%CE%B5%CF%80%CE%AF_%CE%BA%CE%BF%CE%BD%CF%84%CF%8E" TargetMode="External"/><Relationship Id="rId4" Type="http://schemas.openxmlformats.org/officeDocument/2006/relationships/hyperlink" Target="https://el.wikipedia.org/wiki/%CE%86%CE%BB%CE%BC%CE%B1_%CE%B5%CE%B9%CF%82_%CF%8D%CF%88%CE%BF%CF%8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el.wikipedia.org/wiki/%CE%A3%CF%86%CF%85%CF%81%CE%BF%CE%B2%CE%BF%CE%BB%CE%AF%CE%B1" TargetMode="External"/><Relationship Id="rId7" Type="http://schemas.openxmlformats.org/officeDocument/2006/relationships/hyperlink" Target="https://el.wikipedia.org/wiki/%CE%88%CF%80%CF%84%CE%B1%CE%B8%CE%BB%CE%BF" TargetMode="External"/><Relationship Id="rId2" Type="http://schemas.openxmlformats.org/officeDocument/2006/relationships/hyperlink" Target="https://el.wikipedia.org/wiki/%CE%A3%CF%86%CE%B1%CE%B9%CF%81%CE%BF%CE%B2%CE%BF%CE%BB%CE%AF%CE%B1" TargetMode="External"/><Relationship Id="rId1" Type="http://schemas.openxmlformats.org/officeDocument/2006/relationships/slideLayout" Target="../slideLayouts/slideLayout7.xml"/><Relationship Id="rId6" Type="http://schemas.openxmlformats.org/officeDocument/2006/relationships/hyperlink" Target="https://el.wikipedia.org/wiki/%CE%94%CE%AD%CE%BA%CE%B1%CE%B8%CE%BB%CE%BF" TargetMode="External"/><Relationship Id="rId5" Type="http://schemas.openxmlformats.org/officeDocument/2006/relationships/hyperlink" Target="https://el.wikipedia.org/wiki/%CE%94%CE%B9%CF%83%CE%BA%CE%BF%CE%B2%CE%BF%CE%BB%CE%AF%CE%B1" TargetMode="External"/><Relationship Id="rId4" Type="http://schemas.openxmlformats.org/officeDocument/2006/relationships/hyperlink" Target="https://el.wikipedia.org/wiki/%CE%91%CE%BA%CE%BF%CE%BD%CF%84%CE%B9%CF%83%CE%BC%CF%8C%CF%82"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google.gr/imgres?imgurl=http://www.patrastimes.gr/img/pictures/825stergioy_fasi.jpg&amp;imgrefurl=http://www.patrastimes.gr/arthro.php?id%3D20173&amp;h=376&amp;w=628&amp;tbnid=YdpYIlk07WmMpM:&amp;docid=jhD_7fO7cbDy9M&amp;ei=Hi8QVv_fF8GLsAGh_IeIAg&amp;tbm=isch&amp;ved=0CCMQMygEMARqFQoTCP_m5ZeHp8gCFcEFLAodIf4BIQ" TargetMode="External"/><Relationship Id="rId13" Type="http://schemas.openxmlformats.org/officeDocument/2006/relationships/image" Target="../media/image13.jpeg"/><Relationship Id="rId18" Type="http://schemas.openxmlformats.org/officeDocument/2006/relationships/hyperlink" Target="http://www.google.gr/imgres?imgurl=http://www.sporfm.gr/thumbnail.php?file%3Dallaspor/FilipidisPetaei_841361861.jpg%26size%3Darticle_medium&amp;imgrefurl=http://www.sporfm.gr/permalink/70563.html&amp;h=312&amp;w=450&amp;tbnid=hXfIdjwjxa61jM:&amp;docid=fA8xHznm7eGYFM&amp;ei=Hi8QVv_fF8GLsAGh_IeIAg&amp;tbm=isch&amp;ved=0CCsQMygMMAxqFQoTCP_m5ZeHp8gCFcEFLAodIf4BIQ" TargetMode="External"/><Relationship Id="rId3" Type="http://schemas.openxmlformats.org/officeDocument/2006/relationships/image" Target="../media/image8.jpeg"/><Relationship Id="rId21" Type="http://schemas.openxmlformats.org/officeDocument/2006/relationships/image" Target="../media/image17.jpeg"/><Relationship Id="rId7" Type="http://schemas.openxmlformats.org/officeDocument/2006/relationships/image" Target="../media/image10.jpeg"/><Relationship Id="rId12" Type="http://schemas.openxmlformats.org/officeDocument/2006/relationships/hyperlink" Target="http://www.google.gr/imgres?imgurl=http://content-mcdn.sentragoal.gr/filesystem/images/20100801/low/pegasus_LARGE_t_1041_33668492.JPG&amp;imgrefurl=http://www.sentragoal.gr/article.asp?catid%3D10552%26subid%3D2%26pubid%3D126672684&amp;h=1576&amp;w=3082&amp;tbnid=Da0HnmrWqpHLdM:&amp;docid=lrjnaYVXMpDHFM&amp;ei=Hi8QVv_fF8GLsAGh_IeIAg&amp;tbm=isch&amp;ved=0CCUQMygGMAZqFQoTCP_m5ZeHp8gCFcEFLAodIf4BIQ" TargetMode="External"/><Relationship Id="rId17" Type="http://schemas.openxmlformats.org/officeDocument/2006/relationships/image" Target="../media/image15.jpeg"/><Relationship Id="rId25" Type="http://schemas.openxmlformats.org/officeDocument/2006/relationships/image" Target="../media/image19.jpeg"/><Relationship Id="rId2" Type="http://schemas.openxmlformats.org/officeDocument/2006/relationships/hyperlink" Target="http://www.google.gr/imgres?imgurl=http://www.sporfm.gr/thumbnail.php?file%3Dstivos1_786610342.jpg%26size%3Darticle_medium&amp;imgrefurl=http://www.sporfm.gr/permalink/24012.html&amp;h=252&amp;w=450&amp;tbnid=aKiLi2qMnYcVKM:&amp;docid=RmrHyfcH5-iQTM&amp;ei=Hi8QVv_fF8GLsAGh_IeIAg&amp;tbm=isch&amp;ved=0CB8QMygAMABqFQoTCP_m5ZeHp8gCFcEFLAodIf4BIQ" TargetMode="External"/><Relationship Id="rId16" Type="http://schemas.openxmlformats.org/officeDocument/2006/relationships/hyperlink" Target="http://www.google.gr/imgres?imgurl=http://www.onsports.gr/media/k2/items/cache/276ab4a6e34a546001a60c6b6a14b7a9_L.jpg&amp;imgrefurl=http://www.sportme.gr/Article/1025470/stin-7i-thesi-o-lempesis&amp;h=440&amp;w=660&amp;tbnid=NglWMJvzhTR__M:&amp;docid=446NgWckeCFwCM&amp;ei=Hi8QVv_fF8GLsAGh_IeIAg&amp;tbm=isch&amp;ved=0CCkQMygKMApqFQoTCP_m5ZeHp8gCFcEFLAodIf4BIQ" TargetMode="External"/><Relationship Id="rId20" Type="http://schemas.openxmlformats.org/officeDocument/2006/relationships/hyperlink" Target="http://www.google.gr/imgres?imgurl=http://www.agronews.gr/files/1/athlitika/stamatogiannis-giannis.jpg&amp;imgrefurl=http://www.agronews.gr/news/sport/arthro/84243/to-panorama-tis-30is-olubiadas-tou-londinou/&amp;h=250&amp;w=400&amp;tbnid=aGWqrBxovAxjrM:&amp;docid=4kMDPJcv1WiiOM&amp;ei=Hi8QVv_fF8GLsAGh_IeIAg&amp;tbm=isch&amp;ved=0CC0QMygOMA5qFQoTCP_m5ZeHp8gCFcEFLAodIf4BIQ" TargetMode="External"/><Relationship Id="rId1" Type="http://schemas.openxmlformats.org/officeDocument/2006/relationships/slideLayout" Target="../slideLayouts/slideLayout7.xml"/><Relationship Id="rId6" Type="http://schemas.openxmlformats.org/officeDocument/2006/relationships/hyperlink" Target="http://www.google.gr/imgres?imgurl=http://www.iliaoikonomia.gr/wp-content/uploads/2015/06/3194587932f69da42d0bf6034c058cd0.jpg&amp;imgrefurl=http://www.iliaoikonomia.gr/%CF%84%CE%AD%CE%BB%CE%BF%CF%82-%CE%BC%CE%B9%CE%AC%CF%82-%CE%BB%CE%B1%CE%BC%CF%80%CF%81%CE%AE%CF%82-%CE%B5%CF%80%CE%BF%CF%87%CE%AE%CF%82-%CE%B3%CE%B9%CE%B1-%CF%84%CE%BF%CE%BD-%CF%80%CE%B5%CF%81%CE%B9/&amp;h=838&amp;w=1024&amp;tbnid=TBqf3B_LjrxDsM:&amp;docid=me_xRpXKufBFkM&amp;ei=Hi8QVv_fF8GLsAGh_IeIAg&amp;tbm=isch&amp;ved=0CCIQMygDMANqFQoTCP_m5ZeHp8gCFcEFLAodIf4BIQ" TargetMode="External"/><Relationship Id="rId11" Type="http://schemas.openxmlformats.org/officeDocument/2006/relationships/image" Target="../media/image12.jpeg"/><Relationship Id="rId24" Type="http://schemas.openxmlformats.org/officeDocument/2006/relationships/hyperlink" Target="http://www.google.gr/imgres?imgurl=http://olympicsports2lyk.wikispaces.com/file/view/images%20(3).jpg/409084372/images%20(3).jpg&amp;imgrefurl=http://olympicsports2lyk.wikispaces.com/stibos&amp;h=172&amp;w=292&amp;tbnid=9sxY3wwvDhStKM:&amp;docid=2MXpobPE5DdnlM&amp;ei=Hi8QVv_fF8GLsAGh_IeIAg&amp;tbm=isch&amp;ved=0CDIQMygTMBNqFQoTCP_m5ZeHp8gCFcEFLAodIf4BIQ" TargetMode="External"/><Relationship Id="rId5" Type="http://schemas.openxmlformats.org/officeDocument/2006/relationships/image" Target="../media/image9.jpeg"/><Relationship Id="rId15" Type="http://schemas.openxmlformats.org/officeDocument/2006/relationships/image" Target="../media/image14.jpeg"/><Relationship Id="rId23" Type="http://schemas.openxmlformats.org/officeDocument/2006/relationships/image" Target="../media/image18.jpeg"/><Relationship Id="rId10" Type="http://schemas.openxmlformats.org/officeDocument/2006/relationships/hyperlink" Target="http://www.google.gr/imgres?imgurl=http://www.agorapress.gr/cms_files/images/sports/STIVOS.JPG&amp;imgrefurl=http://www.agorapress.gr/el/news.php?n%3D3005&amp;h=210&amp;w=301&amp;tbnid=zBbaVaE3WHnuDM:&amp;docid=nfHAdQWOG5hCkM&amp;ei=Hi8QVv_fF8GLsAGh_IeIAg&amp;tbm=isch&amp;ved=0CCQQMygFMAVqFQoTCP_m5ZeHp8gCFcEFLAodIf4BIQ" TargetMode="External"/><Relationship Id="rId19" Type="http://schemas.openxmlformats.org/officeDocument/2006/relationships/image" Target="../media/image16.jpeg"/><Relationship Id="rId4" Type="http://schemas.openxmlformats.org/officeDocument/2006/relationships/hyperlink" Target="http://www.google.gr/imgres?imgurl=http://exelixeis.gr/wp-content/uploads/2013/09/usain_bolt-620x355.jpg&amp;imgrefurl=http://exelixeis.gr/athlitika/alla-spor/stibos-telos-gia-ton-mpolt-meta-tous-olumpiakoys-agones-tou-2016&amp;h=355&amp;w=620&amp;tbnid=qz0Cs-gDxwyHgM:&amp;docid=1G-f6VEwDV0W6M&amp;ei=Hi8QVv_fF8GLsAGh_IeIAg&amp;tbm=isch&amp;ved=0CCEQMygCMAJqFQoTCP_m5ZeHp8gCFcEFLAodIf4BIQ" TargetMode="External"/><Relationship Id="rId9" Type="http://schemas.openxmlformats.org/officeDocument/2006/relationships/image" Target="../media/image11.jpeg"/><Relationship Id="rId14" Type="http://schemas.openxmlformats.org/officeDocument/2006/relationships/hyperlink" Target="http://www.google.gr/imgres?imgurl=http://prasinanea.gr/incoming/article1311059.ece/ALTERNATES/w620/papageorgiou.jpg&amp;imgrefurl=http://prasinanea.gr/sports/stivos/article1814154.ece&amp;h=348&amp;w=620&amp;tbnid=XFlr04JhyNl8MM:&amp;docid=_ePRpLT9V5zOJM&amp;ei=Hi8QVv_fF8GLsAGh_IeIAg&amp;tbm=isch&amp;ved=0CCcQMygIMAhqFQoTCP_m5ZeHp8gCFcEFLAodIf4BIQ" TargetMode="External"/><Relationship Id="rId22" Type="http://schemas.openxmlformats.org/officeDocument/2006/relationships/hyperlink" Target="http://www.google.gr/imgres?imgurl=https://tokaliteroneo.files.wordpress.com/2012/08/protosel1_2012_8_3_16_45_24_b.jpg&amp;imgrefurl=https://tokaliteroneo.wordpress.com/2012/08/07/%CE%B1%CE%B3%CF%8E%CE%BD%CE%B1%CF%82-%CE%B4%CF%81%CF%8C%CE%BC%CE%BF%CF%85-%CE%BC%CE%B5%CF%84%CE%B5%CE%BC%CF%80%CE%BF%CE%B4%CE%AF%CF%89%CE%BD/&amp;h=242&amp;w=355&amp;tbnid=kf_edTu4qdTc5M:&amp;docid=CZhp19-FfkTAjM&amp;ei=Hi8QVv_fF8GLsAGh_IeIAg&amp;tbm=isch&amp;ved=0CC4QMygPMA9qFQoTCP_m5ZeHp8gCFcEFLAodIf4BIQ"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google.gr/imgres?imgurl=http://www.contra.gr/Sports/World/OlympicGames/article1882504.ece/ALTERNATES/w620/bolt_olympic2_050812.jpg&amp;imgrefurl=http://www.contra.gr/Sports/World/OlympicGames/liveblogging-olympics/london2012/zwntana-olympiakoi-agwnes-13h-hmera.1886777.html&amp;h=350&amp;w=620&amp;tbnid=HE_POlETbMbvoM:&amp;docid=xT_1BCN0JGs2JM&amp;ei=Hi8QVv_fF8GLsAGh_IeIAg&amp;tbm=isch&amp;ved=0CDAQMygRMBFqFQoTCP_m5ZeHp8gCFcEFLAodIf4BIQ"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154954" y="1447800"/>
            <a:ext cx="9845277" cy="3329581"/>
          </a:xfrm>
          <a:solidFill>
            <a:srgbClr val="C00000"/>
          </a:solidFill>
          <a:ln>
            <a:solidFill>
              <a:schemeClr val="bg1"/>
            </a:solidFill>
          </a:ln>
        </p:spPr>
        <p:txBody>
          <a:bodyPr/>
          <a:lstStyle/>
          <a:p>
            <a:r>
              <a:rPr lang="el-GR" dirty="0" smtClean="0"/>
              <a:t>ΟΛΥΜΠΙΑΚΟΙ ΑΓΩΝΕΣ</a:t>
            </a:r>
            <a:br>
              <a:rPr lang="el-GR" dirty="0" smtClean="0"/>
            </a:br>
            <a:endParaRPr lang="el-GR" dirty="0"/>
          </a:p>
        </p:txBody>
      </p:sp>
    </p:spTree>
    <p:extLst>
      <p:ext uri="{BB962C8B-B14F-4D97-AF65-F5344CB8AC3E}">
        <p14:creationId xmlns:p14="http://schemas.microsoft.com/office/powerpoint/2010/main" val="169103466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593386" y="1110310"/>
            <a:ext cx="9747115" cy="3416320"/>
          </a:xfrm>
          <a:prstGeom prst="rect">
            <a:avLst/>
          </a:prstGeom>
        </p:spPr>
        <p:txBody>
          <a:bodyPr wrap="square">
            <a:spAutoFit/>
          </a:bodyPr>
          <a:lstStyle/>
          <a:p>
            <a:r>
              <a:rPr lang="el-GR"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Το 1896 στο Παναθηναϊκό Στάδιο έγιναν τα αγωνίσματα του στίβου, η γυμναστική, η άρση βαρών και η πάλη, η τελετή έναρξης και λήξης των Αγώνων, καθώς και ο τερματισμός του Μαραθωνίου.</a:t>
            </a:r>
            <a:br>
              <a:rPr lang="el-GR"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br>
            <a:r>
              <a:rPr lang="el-GR"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Οι αγώνες που κράτησαν δέκα μέρες, αποφασίστηκε να αρχίσουν στις 25 Μαρτίου, ημερομηνία που συνέπιπτε με της εθνική μας επέτειο, ώστε να γιορταστεί μαζί και η επέτειος από τα 75 χρόνια αφότου άρχισε η ελληνική επανάσταση. Η ημερομηνία εκείνη με το καινούριο ημερολόγιο είναι σήμερα η 6η Απριλίου, είναι δηλαδή η ημερομηνία που κάθε χρόνο γιορτάζεται η «Ολυμπιακή ημέρα».</a:t>
            </a:r>
            <a:endParaRPr lang="el-GR" sz="24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7221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descr="Αποτέλεσμα εικόνας για ολυμπιακα αθληματα στιβου">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719848" y="496111"/>
            <a:ext cx="9387191" cy="3054486"/>
          </a:xfrm>
          <a:prstGeom prst="rect">
            <a:avLst/>
          </a:prstGeom>
          <a:noFill/>
          <a:ln>
            <a:noFill/>
          </a:ln>
        </p:spPr>
      </p:pic>
      <p:pic>
        <p:nvPicPr>
          <p:cNvPr id="3" name="Εικόνα 2" descr="Αποτέλεσμα εικόνας για ολυμπιακα αθληματα στιβου">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719848" y="3638145"/>
            <a:ext cx="9387190" cy="2957208"/>
          </a:xfrm>
          <a:prstGeom prst="rect">
            <a:avLst/>
          </a:prstGeom>
          <a:noFill/>
          <a:ln>
            <a:noFill/>
          </a:ln>
        </p:spPr>
      </p:pic>
    </p:spTree>
    <p:extLst>
      <p:ext uri="{BB962C8B-B14F-4D97-AF65-F5344CB8AC3E}">
        <p14:creationId xmlns:p14="http://schemas.microsoft.com/office/powerpoint/2010/main" val="1809702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fltVal val="0"/>
                                          </p:val>
                                        </p:tav>
                                        <p:tav tm="100000">
                                          <p:val>
                                            <p:strVal val="#ppt_w"/>
                                          </p:val>
                                        </p:tav>
                                      </p:tavLst>
                                    </p:anim>
                                    <p:anim calcmode="lin" valueType="num">
                                      <p:cBhvr>
                                        <p:cTn id="13" dur="1000" fill="hold"/>
                                        <p:tgtEl>
                                          <p:spTgt spid="3"/>
                                        </p:tgtEl>
                                        <p:attrNameLst>
                                          <p:attrName>ppt_h</p:attrName>
                                        </p:attrNameLst>
                                      </p:cBhvr>
                                      <p:tavLst>
                                        <p:tav tm="0">
                                          <p:val>
                                            <p:fltVal val="0"/>
                                          </p:val>
                                        </p:tav>
                                        <p:tav tm="100000">
                                          <p:val>
                                            <p:strVal val="#ppt_h"/>
                                          </p:val>
                                        </p:tav>
                                      </p:tavLst>
                                    </p:anim>
                                    <p:anim calcmode="lin" valueType="num">
                                      <p:cBhvr>
                                        <p:cTn id="14" dur="1000" fill="hold"/>
                                        <p:tgtEl>
                                          <p:spTgt spid="3"/>
                                        </p:tgtEl>
                                        <p:attrNameLst>
                                          <p:attrName>style.rotation</p:attrName>
                                        </p:attrNameLst>
                                      </p:cBhvr>
                                      <p:tavLst>
                                        <p:tav tm="0">
                                          <p:val>
                                            <p:fltVal val="90"/>
                                          </p:val>
                                        </p:tav>
                                        <p:tav tm="100000">
                                          <p:val>
                                            <p:fltVal val="0"/>
                                          </p:val>
                                        </p:tav>
                                      </p:tavLst>
                                    </p:anim>
                                    <p:animEffect transition="in" filter="fade">
                                      <p:cBhvr>
                                        <p:cTn id="15"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Τίτλος 16"/>
          <p:cNvSpPr>
            <a:spLocks noGrp="1"/>
          </p:cNvSpPr>
          <p:nvPr>
            <p:ph type="title"/>
          </p:nvPr>
        </p:nvSpPr>
        <p:spPr>
          <a:xfrm>
            <a:off x="646111" y="452718"/>
            <a:ext cx="9404723" cy="675691"/>
          </a:xfrm>
          <a:solidFill>
            <a:srgbClr val="C00000"/>
          </a:solidFill>
          <a:ln>
            <a:solidFill>
              <a:srgbClr val="002060"/>
            </a:solidFill>
          </a:ln>
        </p:spPr>
        <p:txBody>
          <a:bodyPr/>
          <a:lstStyle/>
          <a:p>
            <a:pPr algn="ctr"/>
            <a:r>
              <a:rPr lang="el-GR" sz="2400" dirty="0"/>
              <a:t>ΤΑ ΣΥΓΧΡΟΝΑ ΟΛΥΜΠΙΑΚΑ ΑΓΩΝΙΣΜΑΤΑ ΕΙΝΑΙ ΤΑ ΕΞΗΣ:</a:t>
            </a:r>
            <a:br>
              <a:rPr lang="el-GR" sz="2400" dirty="0"/>
            </a:br>
            <a:endParaRPr lang="el-GR" sz="2400" dirty="0"/>
          </a:p>
        </p:txBody>
      </p:sp>
      <p:sp>
        <p:nvSpPr>
          <p:cNvPr id="18" name="Θέση περιεχομένου 17"/>
          <p:cNvSpPr>
            <a:spLocks noGrp="1"/>
          </p:cNvSpPr>
          <p:nvPr>
            <p:ph sz="half" idx="1"/>
          </p:nvPr>
        </p:nvSpPr>
        <p:spPr/>
        <p:txBody>
          <a:bodyPr>
            <a:normAutofit lnSpcReduction="10000"/>
          </a:bodyPr>
          <a:lstStyle/>
          <a:p>
            <a:r>
              <a:rPr lang="el-GR" dirty="0">
                <a:solidFill>
                  <a:srgbClr val="FFFF00"/>
                </a:solidFill>
              </a:rPr>
              <a:t>1- ‘Αρση βαρών</a:t>
            </a:r>
            <a:br>
              <a:rPr lang="el-GR" dirty="0">
                <a:solidFill>
                  <a:srgbClr val="FFFF00"/>
                </a:solidFill>
              </a:rPr>
            </a:br>
            <a:r>
              <a:rPr lang="el-GR" dirty="0">
                <a:solidFill>
                  <a:srgbClr val="FFFF00"/>
                </a:solidFill>
              </a:rPr>
              <a:t>2- Βόλεϊμπολ</a:t>
            </a:r>
            <a:br>
              <a:rPr lang="el-GR" dirty="0">
                <a:solidFill>
                  <a:srgbClr val="FFFF00"/>
                </a:solidFill>
              </a:rPr>
            </a:br>
            <a:r>
              <a:rPr lang="el-GR" dirty="0">
                <a:solidFill>
                  <a:srgbClr val="FFFF00"/>
                </a:solidFill>
              </a:rPr>
              <a:t>3- Μπιτς βόλεϊ</a:t>
            </a:r>
            <a:br>
              <a:rPr lang="el-GR" dirty="0">
                <a:solidFill>
                  <a:srgbClr val="FFFF00"/>
                </a:solidFill>
              </a:rPr>
            </a:br>
            <a:r>
              <a:rPr lang="el-GR" dirty="0">
                <a:solidFill>
                  <a:srgbClr val="FFFF00"/>
                </a:solidFill>
              </a:rPr>
              <a:t>4- Ενόργανη γυμναστική</a:t>
            </a:r>
            <a:br>
              <a:rPr lang="el-GR" dirty="0">
                <a:solidFill>
                  <a:srgbClr val="FFFF00"/>
                </a:solidFill>
              </a:rPr>
            </a:br>
            <a:r>
              <a:rPr lang="el-GR" dirty="0">
                <a:solidFill>
                  <a:srgbClr val="FFFF00"/>
                </a:solidFill>
              </a:rPr>
              <a:t>5- Ιππασία</a:t>
            </a:r>
            <a:br>
              <a:rPr lang="el-GR" dirty="0">
                <a:solidFill>
                  <a:srgbClr val="FFFF00"/>
                </a:solidFill>
              </a:rPr>
            </a:br>
            <a:r>
              <a:rPr lang="el-GR" dirty="0">
                <a:solidFill>
                  <a:srgbClr val="FFFF00"/>
                </a:solidFill>
              </a:rPr>
              <a:t>6- Ιστιοπλοΐα</a:t>
            </a:r>
            <a:br>
              <a:rPr lang="el-GR" dirty="0">
                <a:solidFill>
                  <a:srgbClr val="FFFF00"/>
                </a:solidFill>
              </a:rPr>
            </a:br>
            <a:r>
              <a:rPr lang="el-GR" dirty="0">
                <a:solidFill>
                  <a:srgbClr val="FFFF00"/>
                </a:solidFill>
              </a:rPr>
              <a:t>7- </a:t>
            </a:r>
            <a:r>
              <a:rPr lang="el-GR" dirty="0" err="1">
                <a:solidFill>
                  <a:srgbClr val="FFFF00"/>
                </a:solidFill>
              </a:rPr>
              <a:t>Κανόε</a:t>
            </a:r>
            <a:r>
              <a:rPr lang="el-GR" dirty="0">
                <a:solidFill>
                  <a:srgbClr val="FFFF00"/>
                </a:solidFill>
              </a:rPr>
              <a:t>-Καγιάκ</a:t>
            </a:r>
            <a:br>
              <a:rPr lang="el-GR" dirty="0">
                <a:solidFill>
                  <a:srgbClr val="FFFF00"/>
                </a:solidFill>
              </a:rPr>
            </a:br>
            <a:r>
              <a:rPr lang="el-GR" dirty="0">
                <a:solidFill>
                  <a:srgbClr val="FFFF00"/>
                </a:solidFill>
              </a:rPr>
              <a:t>8- Κωπηλασία</a:t>
            </a:r>
            <a:br>
              <a:rPr lang="el-GR" dirty="0">
                <a:solidFill>
                  <a:srgbClr val="FFFF00"/>
                </a:solidFill>
              </a:rPr>
            </a:br>
            <a:r>
              <a:rPr lang="el-GR" dirty="0">
                <a:solidFill>
                  <a:srgbClr val="FFFF00"/>
                </a:solidFill>
              </a:rPr>
              <a:t>9- Μοντέρνο πένταθλο</a:t>
            </a:r>
            <a:br>
              <a:rPr lang="el-GR" dirty="0">
                <a:solidFill>
                  <a:srgbClr val="FFFF00"/>
                </a:solidFill>
              </a:rPr>
            </a:br>
            <a:r>
              <a:rPr lang="el-GR" dirty="0">
                <a:solidFill>
                  <a:srgbClr val="FFFF00"/>
                </a:solidFill>
              </a:rPr>
              <a:t>10-Μπάντμιντον</a:t>
            </a:r>
            <a:br>
              <a:rPr lang="el-GR" dirty="0">
                <a:solidFill>
                  <a:srgbClr val="FFFF00"/>
                </a:solidFill>
              </a:rPr>
            </a:br>
            <a:r>
              <a:rPr lang="el-GR" dirty="0">
                <a:solidFill>
                  <a:srgbClr val="FFFF00"/>
                </a:solidFill>
              </a:rPr>
              <a:t>11-Μπάσκετ</a:t>
            </a:r>
            <a:br>
              <a:rPr lang="el-GR" dirty="0">
                <a:solidFill>
                  <a:srgbClr val="FFFF00"/>
                </a:solidFill>
              </a:rPr>
            </a:br>
            <a:r>
              <a:rPr lang="el-GR" dirty="0">
                <a:solidFill>
                  <a:srgbClr val="FFFF00"/>
                </a:solidFill>
              </a:rPr>
              <a:t>12-Μπέιζμπολ</a:t>
            </a:r>
            <a:br>
              <a:rPr lang="el-GR" dirty="0">
                <a:solidFill>
                  <a:srgbClr val="FFFF00"/>
                </a:solidFill>
              </a:rPr>
            </a:br>
            <a:r>
              <a:rPr lang="el-GR" dirty="0">
                <a:solidFill>
                  <a:srgbClr val="FFFF00"/>
                </a:solidFill>
              </a:rPr>
              <a:t>13-Ξιφασκία</a:t>
            </a:r>
            <a:br>
              <a:rPr lang="el-GR" dirty="0">
                <a:solidFill>
                  <a:srgbClr val="FFFF00"/>
                </a:solidFill>
              </a:rPr>
            </a:br>
            <a:r>
              <a:rPr lang="el-GR" dirty="0">
                <a:solidFill>
                  <a:srgbClr val="FFFF00"/>
                </a:solidFill>
              </a:rPr>
              <a:t>14-Πάλη</a:t>
            </a:r>
            <a:br>
              <a:rPr lang="el-GR" dirty="0">
                <a:solidFill>
                  <a:srgbClr val="FFFF00"/>
                </a:solidFill>
              </a:rPr>
            </a:br>
            <a:endParaRPr lang="el-GR" dirty="0">
              <a:solidFill>
                <a:srgbClr val="FFFF00"/>
              </a:solidFill>
            </a:endParaRPr>
          </a:p>
        </p:txBody>
      </p:sp>
      <p:sp>
        <p:nvSpPr>
          <p:cNvPr id="19" name="Θέση περιεχομένου 18"/>
          <p:cNvSpPr>
            <a:spLocks noGrp="1"/>
          </p:cNvSpPr>
          <p:nvPr>
            <p:ph sz="half" idx="2"/>
          </p:nvPr>
        </p:nvSpPr>
        <p:spPr/>
        <p:txBody>
          <a:bodyPr>
            <a:normAutofit lnSpcReduction="10000"/>
          </a:bodyPr>
          <a:lstStyle/>
          <a:p>
            <a:r>
              <a:rPr lang="el-GR" dirty="0">
                <a:solidFill>
                  <a:srgbClr val="FFFF00"/>
                </a:solidFill>
              </a:rPr>
              <a:t>15-Πινγκ-πονγκ</a:t>
            </a:r>
            <a:br>
              <a:rPr lang="el-GR" dirty="0">
                <a:solidFill>
                  <a:srgbClr val="FFFF00"/>
                </a:solidFill>
              </a:rPr>
            </a:br>
            <a:r>
              <a:rPr lang="el-GR" dirty="0">
                <a:solidFill>
                  <a:srgbClr val="FFFF00"/>
                </a:solidFill>
              </a:rPr>
              <a:t>16-Ποδηλασία</a:t>
            </a:r>
            <a:br>
              <a:rPr lang="el-GR" dirty="0">
                <a:solidFill>
                  <a:srgbClr val="FFFF00"/>
                </a:solidFill>
              </a:rPr>
            </a:br>
            <a:r>
              <a:rPr lang="el-GR" dirty="0">
                <a:solidFill>
                  <a:srgbClr val="FFFF00"/>
                </a:solidFill>
              </a:rPr>
              <a:t>17-Ποδόσφαιρο</a:t>
            </a:r>
            <a:br>
              <a:rPr lang="el-GR" dirty="0">
                <a:solidFill>
                  <a:srgbClr val="FFFF00"/>
                </a:solidFill>
              </a:rPr>
            </a:br>
            <a:r>
              <a:rPr lang="el-GR" dirty="0">
                <a:solidFill>
                  <a:srgbClr val="FFFF00"/>
                </a:solidFill>
              </a:rPr>
              <a:t>18-Πυγμαχία</a:t>
            </a:r>
            <a:br>
              <a:rPr lang="el-GR" dirty="0">
                <a:solidFill>
                  <a:srgbClr val="FFFF00"/>
                </a:solidFill>
              </a:rPr>
            </a:br>
            <a:r>
              <a:rPr lang="el-GR" dirty="0">
                <a:solidFill>
                  <a:srgbClr val="FFFF00"/>
                </a:solidFill>
              </a:rPr>
              <a:t>19-Σκοποβολή</a:t>
            </a:r>
            <a:br>
              <a:rPr lang="el-GR" dirty="0">
                <a:solidFill>
                  <a:srgbClr val="FFFF00"/>
                </a:solidFill>
              </a:rPr>
            </a:br>
            <a:r>
              <a:rPr lang="el-GR" dirty="0">
                <a:solidFill>
                  <a:srgbClr val="FFFF00"/>
                </a:solidFill>
              </a:rPr>
              <a:t>20-Σόφτμπολ</a:t>
            </a:r>
            <a:br>
              <a:rPr lang="el-GR" dirty="0">
                <a:solidFill>
                  <a:srgbClr val="FFFF00"/>
                </a:solidFill>
              </a:rPr>
            </a:br>
            <a:r>
              <a:rPr lang="el-GR" dirty="0">
                <a:solidFill>
                  <a:srgbClr val="FFFF00"/>
                </a:solidFill>
              </a:rPr>
              <a:t>21-Στίβος</a:t>
            </a:r>
            <a:br>
              <a:rPr lang="el-GR" dirty="0">
                <a:solidFill>
                  <a:srgbClr val="FFFF00"/>
                </a:solidFill>
              </a:rPr>
            </a:br>
            <a:r>
              <a:rPr lang="el-GR" dirty="0">
                <a:solidFill>
                  <a:srgbClr val="FFFF00"/>
                </a:solidFill>
              </a:rPr>
              <a:t>22-Ταεκβοντό</a:t>
            </a:r>
            <a:br>
              <a:rPr lang="el-GR" dirty="0">
                <a:solidFill>
                  <a:srgbClr val="FFFF00"/>
                </a:solidFill>
              </a:rPr>
            </a:br>
            <a:r>
              <a:rPr lang="el-GR" dirty="0">
                <a:solidFill>
                  <a:srgbClr val="FFFF00"/>
                </a:solidFill>
              </a:rPr>
              <a:t>23-Τένις</a:t>
            </a:r>
            <a:br>
              <a:rPr lang="el-GR" dirty="0">
                <a:solidFill>
                  <a:srgbClr val="FFFF00"/>
                </a:solidFill>
              </a:rPr>
            </a:br>
            <a:r>
              <a:rPr lang="el-GR" dirty="0">
                <a:solidFill>
                  <a:srgbClr val="FFFF00"/>
                </a:solidFill>
              </a:rPr>
              <a:t>24-Τζούντο</a:t>
            </a:r>
            <a:br>
              <a:rPr lang="el-GR" dirty="0">
                <a:solidFill>
                  <a:srgbClr val="FFFF00"/>
                </a:solidFill>
              </a:rPr>
            </a:br>
            <a:r>
              <a:rPr lang="el-GR" dirty="0">
                <a:solidFill>
                  <a:srgbClr val="FFFF00"/>
                </a:solidFill>
              </a:rPr>
              <a:t>25-Τοξοβολία</a:t>
            </a:r>
            <a:br>
              <a:rPr lang="el-GR" dirty="0">
                <a:solidFill>
                  <a:srgbClr val="FFFF00"/>
                </a:solidFill>
              </a:rPr>
            </a:br>
            <a:r>
              <a:rPr lang="el-GR" dirty="0">
                <a:solidFill>
                  <a:srgbClr val="FFFF00"/>
                </a:solidFill>
              </a:rPr>
              <a:t>26-Τρίαθλο</a:t>
            </a:r>
            <a:br>
              <a:rPr lang="el-GR" dirty="0">
                <a:solidFill>
                  <a:srgbClr val="FFFF00"/>
                </a:solidFill>
              </a:rPr>
            </a:br>
            <a:r>
              <a:rPr lang="el-GR" dirty="0">
                <a:solidFill>
                  <a:srgbClr val="FFFF00"/>
                </a:solidFill>
              </a:rPr>
              <a:t>27-Υγρός στίβος</a:t>
            </a:r>
            <a:br>
              <a:rPr lang="el-GR" dirty="0">
                <a:solidFill>
                  <a:srgbClr val="FFFF00"/>
                </a:solidFill>
              </a:rPr>
            </a:br>
            <a:r>
              <a:rPr lang="el-GR" dirty="0">
                <a:solidFill>
                  <a:srgbClr val="FFFF00"/>
                </a:solidFill>
              </a:rPr>
              <a:t>28-Χάντμπολ</a:t>
            </a:r>
          </a:p>
          <a:p>
            <a:endParaRPr lang="el-GR" dirty="0">
              <a:solidFill>
                <a:srgbClr val="FFFF00"/>
              </a:solidFill>
            </a:endParaRPr>
          </a:p>
        </p:txBody>
      </p:sp>
    </p:spTree>
    <p:extLst>
      <p:ext uri="{BB962C8B-B14F-4D97-AF65-F5344CB8AC3E}">
        <p14:creationId xmlns:p14="http://schemas.microsoft.com/office/powerpoint/2010/main" val="3213467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2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8">
                                            <p:txEl>
                                              <p:pRg st="0" end="0"/>
                                            </p:txEl>
                                          </p:spTgt>
                                        </p:tgtEl>
                                        <p:attrNameLst>
                                          <p:attrName>style.visibility</p:attrName>
                                        </p:attrNameLst>
                                      </p:cBhvr>
                                      <p:to>
                                        <p:strVal val="visible"/>
                                      </p:to>
                                    </p:set>
                                    <p:animEffect transition="in" filter="barn(inVertical)">
                                      <p:cBhvr>
                                        <p:cTn id="12" dur="500"/>
                                        <p:tgtEl>
                                          <p:spTgt spid="1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9">
                                            <p:txEl>
                                              <p:pRg st="0" end="0"/>
                                            </p:txEl>
                                          </p:spTgt>
                                        </p:tgtEl>
                                        <p:attrNameLst>
                                          <p:attrName>style.visibility</p:attrName>
                                        </p:attrNameLst>
                                      </p:cBhvr>
                                      <p:to>
                                        <p:strVal val="visible"/>
                                      </p:to>
                                    </p:set>
                                    <p:animEffect transition="in" filter="barn(inVertical)">
                                      <p:cBhvr>
                                        <p:cTn id="17"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build="p"/>
      <p:bldP spid="1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040859" y="1156131"/>
            <a:ext cx="9163456" cy="3422091"/>
          </a:xfrm>
          <a:prstGeom prst="rect">
            <a:avLst/>
          </a:prstGeom>
          <a:ln>
            <a:solidFill>
              <a:schemeClr val="accent3"/>
            </a:solidFill>
          </a:ln>
        </p:spPr>
        <p:txBody>
          <a:bodyPr wrap="square">
            <a:spAutoFit/>
          </a:bodyPr>
          <a:lstStyle/>
          <a:p>
            <a:pPr>
              <a:lnSpc>
                <a:spcPct val="107000"/>
              </a:lnSpc>
              <a:spcAft>
                <a:spcPts val="800"/>
              </a:spcAft>
            </a:pPr>
            <a:r>
              <a:rPr lang="el-GR" sz="28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Συμμετοχές και αγωνίσματα  </a:t>
            </a:r>
          </a:p>
          <a:p>
            <a:pPr>
              <a:lnSpc>
                <a:spcPct val="107000"/>
              </a:lnSpc>
              <a:spcAft>
                <a:spcPts val="800"/>
              </a:spcAft>
            </a:pPr>
            <a:r>
              <a:rPr lang="el-GR" sz="2800" dirty="0">
                <a:latin typeface="Calibri" panose="020F0502020204030204" pitchFamily="34" charset="0"/>
                <a:ea typeface="Calibri" panose="020F0502020204030204" pitchFamily="34" charset="0"/>
                <a:cs typeface="Times New Roman" panose="02020603050405020304" pitchFamily="18" charset="0"/>
              </a:rPr>
              <a:t>Πίνακας με τον αριθμό των χωρών και αθλητών που συμμετείχαν και τον αριθμό αγωνισμάτων και αθλημάτων που διεξήχθησαν ανά </a:t>
            </a:r>
            <a:r>
              <a:rPr lang="el-GR" sz="2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tooltip="Ολυμπιακοί Αγώνες"/>
              </a:rPr>
              <a:t>Ολυμπιάδα</a:t>
            </a:r>
            <a:r>
              <a:rPr lang="el-GR" sz="2800" dirty="0">
                <a:latin typeface="Calibri" panose="020F0502020204030204" pitchFamily="34" charset="0"/>
                <a:ea typeface="Calibri" panose="020F0502020204030204" pitchFamily="34" charset="0"/>
                <a:cs typeface="Times New Roman" panose="02020603050405020304" pitchFamily="18" charset="0"/>
              </a:rPr>
              <a:t>. Τα έτη 1916, 1940 και 1944 οι </a:t>
            </a:r>
            <a:r>
              <a:rPr lang="el-GR" sz="2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tooltip="Ολυμπιακοί Αγώνες"/>
              </a:rPr>
              <a:t>Ολυμπιακοί Αγώνες</a:t>
            </a:r>
            <a:r>
              <a:rPr lang="el-GR" sz="2800" dirty="0">
                <a:latin typeface="Calibri" panose="020F0502020204030204" pitchFamily="34" charset="0"/>
                <a:ea typeface="Calibri" panose="020F0502020204030204" pitchFamily="34" charset="0"/>
                <a:cs typeface="Times New Roman" panose="02020603050405020304" pitchFamily="18" charset="0"/>
              </a:rPr>
              <a:t> ματαιώθηκαν λόγω των παγκοσμίων πολέμων αλλά υπολογίζονται κανονικά στην αρίθμηση σύμφωνα με τα ισχύοντα από τη </a:t>
            </a:r>
            <a:r>
              <a:rPr lang="el-GR" sz="2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tooltip="Διεθνής Ολυμπιακή Επιτροπή"/>
              </a:rPr>
              <a:t>ΔΟΕ</a:t>
            </a:r>
            <a:r>
              <a:rPr lang="el-GR" sz="2800" dirty="0">
                <a:latin typeface="Calibri" panose="020F0502020204030204" pitchFamily="34" charset="0"/>
                <a:ea typeface="Calibri" panose="020F0502020204030204" pitchFamily="34" charset="0"/>
                <a:cs typeface="Times New Roman" panose="02020603050405020304" pitchFamily="18" charset="0"/>
              </a:rPr>
              <a:t>.</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21750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3"/>
          <p:cNvGraphicFramePr>
            <a:graphicFrameLocks noGrp="1"/>
          </p:cNvGraphicFramePr>
          <p:nvPr>
            <p:extLst>
              <p:ext uri="{D42A27DB-BD31-4B8C-83A1-F6EECF244321}">
                <p14:modId xmlns:p14="http://schemas.microsoft.com/office/powerpoint/2010/main" val="3065369233"/>
              </p:ext>
            </p:extLst>
          </p:nvPr>
        </p:nvGraphicFramePr>
        <p:xfrm>
          <a:off x="564203" y="437745"/>
          <a:ext cx="9824936" cy="4946801"/>
        </p:xfrm>
        <a:graphic>
          <a:graphicData uri="http://schemas.openxmlformats.org/drawingml/2006/table">
            <a:tbl>
              <a:tblPr firstRow="1" firstCol="1" bandRow="1">
                <a:tableStyleId>{5C22544A-7EE6-4342-B048-85BDC9FD1C3A}</a:tableStyleId>
              </a:tblPr>
              <a:tblGrid>
                <a:gridCol w="804596"/>
                <a:gridCol w="1804068"/>
                <a:gridCol w="1804068"/>
                <a:gridCol w="1804068"/>
                <a:gridCol w="1804068"/>
                <a:gridCol w="1804068"/>
              </a:tblGrid>
              <a:tr h="643180">
                <a:tc>
                  <a:txBody>
                    <a:bodyPr/>
                    <a:lstStyle/>
                    <a:p>
                      <a:pPr algn="ctr">
                        <a:lnSpc>
                          <a:spcPct val="107000"/>
                        </a:lnSpc>
                        <a:spcAft>
                          <a:spcPts val="800"/>
                        </a:spcAft>
                      </a:pPr>
                      <a:r>
                        <a:rPr lang="el-GR" sz="1100" dirty="0">
                          <a:effectLst/>
                        </a:rPr>
                        <a:t>α/α</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Διοργάνωση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Χώρες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dirty="0">
                          <a:effectLst/>
                        </a:rPr>
                        <a:t>Αθλητές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Αγωνίσματα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Αθλήματα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362242">
                <a:tc>
                  <a:txBody>
                    <a:bodyPr/>
                    <a:lstStyle/>
                    <a:p>
                      <a:pPr algn="ctr">
                        <a:lnSpc>
                          <a:spcPct val="107000"/>
                        </a:lnSpc>
                        <a:spcAft>
                          <a:spcPts val="800"/>
                        </a:spcAft>
                      </a:pPr>
                      <a:r>
                        <a:rPr lang="el-GR" sz="1100">
                          <a:effectLst/>
                        </a:rPr>
                        <a:t>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dirty="0">
                          <a:solidFill>
                            <a:srgbClr val="7030A0"/>
                          </a:solidFill>
                          <a:effectLst/>
                          <a:hlinkClick r:id="rId2" tooltip="Θερινοί Ολυμπιακοί Αγώνες 1896"/>
                        </a:rPr>
                        <a:t>Αθήνα 1896</a:t>
                      </a:r>
                      <a:endParaRPr lang="el-GR"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241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43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362242">
                <a:tc>
                  <a:txBody>
                    <a:bodyPr/>
                    <a:lstStyle/>
                    <a:p>
                      <a:pPr algn="ctr">
                        <a:lnSpc>
                          <a:spcPct val="107000"/>
                        </a:lnSpc>
                        <a:spcAft>
                          <a:spcPts val="800"/>
                        </a:spcAft>
                      </a:pPr>
                      <a:r>
                        <a:rPr lang="el-GR" sz="1100">
                          <a:effectLst/>
                        </a:rPr>
                        <a:t>ΙΙ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dirty="0">
                          <a:solidFill>
                            <a:srgbClr val="7030A0"/>
                          </a:solidFill>
                          <a:effectLst/>
                          <a:hlinkClick r:id="rId3" tooltip="Θερινοί Ολυμπιακοί Αγώνες 1900"/>
                        </a:rPr>
                        <a:t>Παρίσι 1900</a:t>
                      </a:r>
                      <a:endParaRPr lang="el-GR"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997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95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643379">
                <a:tc>
                  <a:txBody>
                    <a:bodyPr/>
                    <a:lstStyle/>
                    <a:p>
                      <a:pPr algn="ctr">
                        <a:lnSpc>
                          <a:spcPct val="107000"/>
                        </a:lnSpc>
                        <a:spcAft>
                          <a:spcPts val="800"/>
                        </a:spcAft>
                      </a:pPr>
                      <a:r>
                        <a:rPr lang="el-GR" sz="1100">
                          <a:effectLst/>
                        </a:rPr>
                        <a:t>ΙΙΙ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dirty="0">
                          <a:solidFill>
                            <a:srgbClr val="7030A0"/>
                          </a:solidFill>
                          <a:effectLst/>
                          <a:hlinkClick r:id="rId4" tooltip="Θερινοί Ολυμπιακοί Αγώνες 1904"/>
                        </a:rPr>
                        <a:t>Σεντ Λούις 1904</a:t>
                      </a:r>
                      <a:endParaRPr lang="el-GR"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651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91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643379">
                <a:tc>
                  <a:txBody>
                    <a:bodyPr/>
                    <a:lstStyle/>
                    <a:p>
                      <a:pPr algn="ctr">
                        <a:lnSpc>
                          <a:spcPct val="107000"/>
                        </a:lnSpc>
                        <a:spcAft>
                          <a:spcPts val="800"/>
                        </a:spcAft>
                      </a:pPr>
                      <a:r>
                        <a:rPr lang="el-GR" sz="1100">
                          <a:effectLst/>
                        </a:rPr>
                        <a:t>ΙV</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dirty="0">
                          <a:solidFill>
                            <a:srgbClr val="7030A0"/>
                          </a:solidFill>
                          <a:effectLst/>
                          <a:hlinkClick r:id="rId5" tooltip="Θερινοί Ολυμπιακοί Αγώνες 1908"/>
                        </a:rPr>
                        <a:t>Λονδίνο 1908</a:t>
                      </a:r>
                      <a:endParaRPr lang="el-GR"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2.008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643379">
                <a:tc>
                  <a:txBody>
                    <a:bodyPr/>
                    <a:lstStyle/>
                    <a:p>
                      <a:pPr algn="ctr">
                        <a:lnSpc>
                          <a:spcPct val="107000"/>
                        </a:lnSpc>
                        <a:spcAft>
                          <a:spcPts val="800"/>
                        </a:spcAft>
                      </a:pPr>
                      <a:r>
                        <a:rPr lang="el-GR" sz="1100">
                          <a:effectLst/>
                        </a:rPr>
                        <a:t>V</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dirty="0">
                          <a:solidFill>
                            <a:srgbClr val="7030A0"/>
                          </a:solidFill>
                          <a:effectLst/>
                          <a:hlinkClick r:id="rId6" tooltip="Θερινοί Ολυμπιακοί Αγώνες 1912"/>
                        </a:rPr>
                        <a:t>Στοκχόλμη 1912</a:t>
                      </a:r>
                      <a:endParaRPr lang="el-GR"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2.407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102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643379">
                <a:tc>
                  <a:txBody>
                    <a:bodyPr/>
                    <a:lstStyle/>
                    <a:p>
                      <a:pPr algn="ctr">
                        <a:lnSpc>
                          <a:spcPct val="107000"/>
                        </a:lnSpc>
                        <a:spcAft>
                          <a:spcPts val="800"/>
                        </a:spcAft>
                      </a:pPr>
                      <a:r>
                        <a:rPr lang="el-GR" sz="1100">
                          <a:effectLst/>
                        </a:rPr>
                        <a:t>VΙ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dirty="0">
                          <a:solidFill>
                            <a:srgbClr val="7030A0"/>
                          </a:solidFill>
                          <a:effectLst/>
                          <a:hlinkClick r:id="rId7" tooltip="Θερινοί Ολυμπιακοί Αγώνες 1916"/>
                        </a:rPr>
                        <a:t>Βερολίνο 1916</a:t>
                      </a:r>
                      <a:endParaRPr lang="el-GR"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r>
              <a:tr h="643379">
                <a:tc>
                  <a:txBody>
                    <a:bodyPr/>
                    <a:lstStyle/>
                    <a:p>
                      <a:pPr algn="ctr">
                        <a:lnSpc>
                          <a:spcPct val="107000"/>
                        </a:lnSpc>
                        <a:spcAft>
                          <a:spcPts val="800"/>
                        </a:spcAft>
                      </a:pPr>
                      <a:r>
                        <a:rPr lang="el-GR" sz="1100">
                          <a:effectLst/>
                        </a:rPr>
                        <a:t>VIΙ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dirty="0">
                          <a:solidFill>
                            <a:srgbClr val="7030A0"/>
                          </a:solidFill>
                          <a:effectLst/>
                          <a:hlinkClick r:id="rId8" tooltip="Θερινοί Ολυμπιακοί Αγώνες 1920"/>
                        </a:rPr>
                        <a:t>Αμβέρσα 1920</a:t>
                      </a:r>
                      <a:endParaRPr lang="el-GR"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2.626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154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362242">
                <a:tc>
                  <a:txBody>
                    <a:bodyPr/>
                    <a:lstStyle/>
                    <a:p>
                      <a:pPr algn="ctr">
                        <a:lnSpc>
                          <a:spcPct val="107000"/>
                        </a:lnSpc>
                        <a:spcAft>
                          <a:spcPts val="800"/>
                        </a:spcAft>
                      </a:pPr>
                      <a:r>
                        <a:rPr lang="el-GR" sz="1100">
                          <a:effectLst/>
                        </a:rPr>
                        <a:t>VIIΙ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dirty="0">
                          <a:solidFill>
                            <a:srgbClr val="7030A0"/>
                          </a:solidFill>
                          <a:effectLst/>
                          <a:hlinkClick r:id="rId9" tooltip="Θερινοί Ολυμπιακοί Αγώνες 1924"/>
                        </a:rPr>
                        <a:t>Παρίσι 1924</a:t>
                      </a:r>
                      <a:endParaRPr lang="el-GR"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44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3.089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126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dirty="0">
                          <a:effectLst/>
                        </a:rPr>
                        <a:t>17</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bl>
          </a:graphicData>
        </a:graphic>
      </p:graphicFrame>
    </p:spTree>
    <p:extLst>
      <p:ext uri="{BB962C8B-B14F-4D97-AF65-F5344CB8AC3E}">
        <p14:creationId xmlns:p14="http://schemas.microsoft.com/office/powerpoint/2010/main" val="3868038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3"/>
          <p:cNvGraphicFramePr>
            <a:graphicFrameLocks noGrp="1"/>
          </p:cNvGraphicFramePr>
          <p:nvPr>
            <p:extLst>
              <p:ext uri="{D42A27DB-BD31-4B8C-83A1-F6EECF244321}">
                <p14:modId xmlns:p14="http://schemas.microsoft.com/office/powerpoint/2010/main" val="4098670171"/>
              </p:ext>
            </p:extLst>
          </p:nvPr>
        </p:nvGraphicFramePr>
        <p:xfrm>
          <a:off x="758757" y="544747"/>
          <a:ext cx="9815211" cy="6112467"/>
        </p:xfrm>
        <a:graphic>
          <a:graphicData uri="http://schemas.openxmlformats.org/drawingml/2006/table">
            <a:tbl>
              <a:tblPr firstRow="1" firstCol="1" bandRow="1">
                <a:tableStyleId>{5C22544A-7EE6-4342-B048-85BDC9FD1C3A}</a:tableStyleId>
              </a:tblPr>
              <a:tblGrid>
                <a:gridCol w="803801"/>
                <a:gridCol w="1802282"/>
                <a:gridCol w="1802282"/>
                <a:gridCol w="1802282"/>
                <a:gridCol w="1802282"/>
                <a:gridCol w="1802282"/>
              </a:tblGrid>
              <a:tr h="594747">
                <a:tc>
                  <a:txBody>
                    <a:bodyPr/>
                    <a:lstStyle/>
                    <a:p>
                      <a:pPr algn="ctr">
                        <a:lnSpc>
                          <a:spcPct val="107000"/>
                        </a:lnSpc>
                        <a:spcAft>
                          <a:spcPts val="800"/>
                        </a:spcAft>
                      </a:pPr>
                      <a:r>
                        <a:rPr lang="el-GR" sz="1100">
                          <a:effectLst/>
                        </a:rPr>
                        <a:t>IX</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2" tooltip="Θερινοί Ολυμπιακοί Αγώνες 1928"/>
                        </a:rPr>
                        <a:t>Άμστερνταμ 1928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46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2.883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109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854896">
                <a:tc>
                  <a:txBody>
                    <a:bodyPr/>
                    <a:lstStyle/>
                    <a:p>
                      <a:pPr algn="ctr">
                        <a:lnSpc>
                          <a:spcPct val="107000"/>
                        </a:lnSpc>
                        <a:spcAft>
                          <a:spcPts val="800"/>
                        </a:spcAft>
                      </a:pPr>
                      <a:r>
                        <a:rPr lang="el-GR" sz="1100">
                          <a:effectLst/>
                        </a:rPr>
                        <a:t>X</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3" tooltip="Θερινοί Ολυμπιακοί Αγώνες 1932"/>
                        </a:rPr>
                        <a:t>Λος Άντζελες 1932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37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1.332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117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594931">
                <a:tc>
                  <a:txBody>
                    <a:bodyPr/>
                    <a:lstStyle/>
                    <a:p>
                      <a:pPr algn="ctr">
                        <a:lnSpc>
                          <a:spcPct val="107000"/>
                        </a:lnSpc>
                        <a:spcAft>
                          <a:spcPts val="800"/>
                        </a:spcAft>
                      </a:pPr>
                      <a:r>
                        <a:rPr lang="el-GR" sz="1100">
                          <a:effectLst/>
                        </a:rPr>
                        <a:t>XΙ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4" tooltip="Θερινοί Ολυμπιακοί Αγώνες 1936"/>
                        </a:rPr>
                        <a:t>Βερολίνο 1936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49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3.963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129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348309">
                <a:tc>
                  <a:txBody>
                    <a:bodyPr/>
                    <a:lstStyle/>
                    <a:p>
                      <a:pPr algn="ctr">
                        <a:lnSpc>
                          <a:spcPct val="107000"/>
                        </a:lnSpc>
                        <a:spcAft>
                          <a:spcPts val="800"/>
                        </a:spcAft>
                      </a:pPr>
                      <a:r>
                        <a:rPr lang="el-GR" sz="1100">
                          <a:effectLst/>
                        </a:rPr>
                        <a:t>XIΙ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5" tooltip="Θερινοί Ολυμπιακοί Αγώνες 1940 (δεν έχει γραφτεί ακόμα)"/>
                        </a:rPr>
                        <a:t>Τόκιο 1940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r>
              <a:tr h="594931">
                <a:tc>
                  <a:txBody>
                    <a:bodyPr/>
                    <a:lstStyle/>
                    <a:p>
                      <a:pPr algn="ctr">
                        <a:lnSpc>
                          <a:spcPct val="107000"/>
                        </a:lnSpc>
                        <a:spcAft>
                          <a:spcPts val="800"/>
                        </a:spcAft>
                      </a:pPr>
                      <a:r>
                        <a:rPr lang="el-GR" sz="1100">
                          <a:effectLst/>
                        </a:rPr>
                        <a:t>XIIΙ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6" tooltip="Θερινοί Ολυμπιακοί Αγώνες 1944"/>
                        </a:rPr>
                        <a:t>Λονδίνο 1944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r>
              <a:tr h="594931">
                <a:tc>
                  <a:txBody>
                    <a:bodyPr/>
                    <a:lstStyle/>
                    <a:p>
                      <a:pPr algn="ctr">
                        <a:lnSpc>
                          <a:spcPct val="107000"/>
                        </a:lnSpc>
                        <a:spcAft>
                          <a:spcPts val="800"/>
                        </a:spcAft>
                      </a:pPr>
                      <a:r>
                        <a:rPr lang="el-GR" sz="1100">
                          <a:effectLst/>
                        </a:rPr>
                        <a:t>XIV</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7" tooltip="Θερινοί Ολυμπιακοί Αγώνες 1948"/>
                        </a:rPr>
                        <a:t>Λονδίνο 1948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59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4.104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136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334965">
                <a:tc>
                  <a:txBody>
                    <a:bodyPr/>
                    <a:lstStyle/>
                    <a:p>
                      <a:pPr algn="ctr">
                        <a:lnSpc>
                          <a:spcPct val="107000"/>
                        </a:lnSpc>
                        <a:spcAft>
                          <a:spcPts val="800"/>
                        </a:spcAft>
                      </a:pPr>
                      <a:r>
                        <a:rPr lang="el-GR" sz="1100">
                          <a:effectLst/>
                        </a:rPr>
                        <a:t>XV</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8" tooltip="Θερινοί Ολυμπιακοί Αγώνες 1952"/>
                        </a:rPr>
                        <a:t>Ελσίνκι 1952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69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4.955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149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594931">
                <a:tc>
                  <a:txBody>
                    <a:bodyPr/>
                    <a:lstStyle/>
                    <a:p>
                      <a:pPr algn="ctr">
                        <a:lnSpc>
                          <a:spcPct val="107000"/>
                        </a:lnSpc>
                        <a:spcAft>
                          <a:spcPts val="800"/>
                        </a:spcAft>
                      </a:pPr>
                      <a:r>
                        <a:rPr lang="el-GR" sz="1100">
                          <a:effectLst/>
                        </a:rPr>
                        <a:t>XVΙ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9" tooltip="Θερινοί Ολυμπιακοί Αγώνες 1956"/>
                        </a:rPr>
                        <a:t>Μελβούρνη 1956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72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3.314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145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334965">
                <a:tc>
                  <a:txBody>
                    <a:bodyPr/>
                    <a:lstStyle/>
                    <a:p>
                      <a:pPr algn="ctr">
                        <a:lnSpc>
                          <a:spcPct val="107000"/>
                        </a:lnSpc>
                        <a:spcAft>
                          <a:spcPts val="800"/>
                        </a:spcAft>
                      </a:pPr>
                      <a:r>
                        <a:rPr lang="el-GR" sz="1100">
                          <a:effectLst/>
                        </a:rPr>
                        <a:t>XVIΙ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10" tooltip="Θερινοί Ολυμπιακοί Αγώνες 1960"/>
                        </a:rPr>
                        <a:t>Ρώμη 1960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83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5.338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150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334965">
                <a:tc>
                  <a:txBody>
                    <a:bodyPr/>
                    <a:lstStyle/>
                    <a:p>
                      <a:pPr algn="ctr">
                        <a:lnSpc>
                          <a:spcPct val="107000"/>
                        </a:lnSpc>
                        <a:spcAft>
                          <a:spcPts val="800"/>
                        </a:spcAft>
                      </a:pPr>
                      <a:r>
                        <a:rPr lang="el-GR" sz="1100">
                          <a:effectLst/>
                        </a:rPr>
                        <a:t>XVIIΙ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11" tooltip="Θερινοί Ολυμπιακοί Αγώνες 1964"/>
                        </a:rPr>
                        <a:t>Τόκιο 1964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93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5.151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163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334965">
                <a:tc>
                  <a:txBody>
                    <a:bodyPr/>
                    <a:lstStyle/>
                    <a:p>
                      <a:pPr algn="ctr">
                        <a:lnSpc>
                          <a:spcPct val="107000"/>
                        </a:lnSpc>
                        <a:spcAft>
                          <a:spcPts val="800"/>
                        </a:spcAft>
                      </a:pPr>
                      <a:r>
                        <a:rPr lang="el-GR" sz="1100">
                          <a:effectLst/>
                        </a:rPr>
                        <a:t>XΙX</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12" tooltip="Θερινοί Ολυμπιακοί Αγώνες 1968"/>
                        </a:rPr>
                        <a:t>Μεξικό 1968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112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5.516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172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594931">
                <a:tc>
                  <a:txBody>
                    <a:bodyPr/>
                    <a:lstStyle/>
                    <a:p>
                      <a:pPr algn="ctr">
                        <a:lnSpc>
                          <a:spcPct val="107000"/>
                        </a:lnSpc>
                        <a:spcAft>
                          <a:spcPts val="800"/>
                        </a:spcAft>
                      </a:pPr>
                      <a:r>
                        <a:rPr lang="el-GR" sz="1100">
                          <a:effectLst/>
                        </a:rPr>
                        <a:t>XX</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13" tooltip="Θερινοί Ολυμπιακοί Αγώνες 1972"/>
                        </a:rPr>
                        <a:t>Μόναχο 1972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121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7.134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195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dirty="0">
                          <a:effectLst/>
                        </a:rPr>
                        <a:t>23</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bl>
          </a:graphicData>
        </a:graphic>
      </p:graphicFrame>
    </p:spTree>
    <p:extLst>
      <p:ext uri="{BB962C8B-B14F-4D97-AF65-F5344CB8AC3E}">
        <p14:creationId xmlns:p14="http://schemas.microsoft.com/office/powerpoint/2010/main" val="147909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1"/>
          <p:cNvGraphicFramePr>
            <a:graphicFrameLocks noGrp="1"/>
          </p:cNvGraphicFramePr>
          <p:nvPr>
            <p:extLst>
              <p:ext uri="{D42A27DB-BD31-4B8C-83A1-F6EECF244321}">
                <p14:modId xmlns:p14="http://schemas.microsoft.com/office/powerpoint/2010/main" val="1822339521"/>
              </p:ext>
            </p:extLst>
          </p:nvPr>
        </p:nvGraphicFramePr>
        <p:xfrm>
          <a:off x="622570" y="307548"/>
          <a:ext cx="10350230" cy="6230509"/>
        </p:xfrm>
        <a:graphic>
          <a:graphicData uri="http://schemas.openxmlformats.org/drawingml/2006/table">
            <a:tbl>
              <a:tblPr firstRow="1" firstCol="1" bandRow="1">
                <a:tableStyleId>{5C22544A-7EE6-4342-B048-85BDC9FD1C3A}</a:tableStyleId>
              </a:tblPr>
              <a:tblGrid>
                <a:gridCol w="847615"/>
                <a:gridCol w="1900523"/>
                <a:gridCol w="1900523"/>
                <a:gridCol w="1900523"/>
                <a:gridCol w="1900523"/>
                <a:gridCol w="1900523"/>
              </a:tblGrid>
              <a:tr h="554701">
                <a:tc>
                  <a:txBody>
                    <a:bodyPr/>
                    <a:lstStyle/>
                    <a:p>
                      <a:pPr algn="ctr">
                        <a:lnSpc>
                          <a:spcPct val="107000"/>
                        </a:lnSpc>
                        <a:spcAft>
                          <a:spcPts val="800"/>
                        </a:spcAft>
                      </a:pPr>
                      <a:r>
                        <a:rPr lang="el-GR" sz="1100" dirty="0">
                          <a:effectLst/>
                        </a:rPr>
                        <a:t>XXΙ</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2" tooltip="Θερινοί Ολυμπιακοί Αγώνες 1976"/>
                        </a:rPr>
                        <a:t>Μόντρεαλ 1976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92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6.084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198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312411">
                <a:tc>
                  <a:txBody>
                    <a:bodyPr/>
                    <a:lstStyle/>
                    <a:p>
                      <a:pPr algn="ctr">
                        <a:lnSpc>
                          <a:spcPct val="107000"/>
                        </a:lnSpc>
                        <a:spcAft>
                          <a:spcPts val="800"/>
                        </a:spcAft>
                      </a:pPr>
                      <a:r>
                        <a:rPr lang="el-GR" sz="1100">
                          <a:effectLst/>
                        </a:rPr>
                        <a:t>XXIΙ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3" tooltip="Θερινοί Ολυμπιακοί Αγώνες 1980"/>
                        </a:rPr>
                        <a:t>Μόσχα 1980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5.179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203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797333">
                <a:tc>
                  <a:txBody>
                    <a:bodyPr/>
                    <a:lstStyle/>
                    <a:p>
                      <a:pPr algn="ctr">
                        <a:lnSpc>
                          <a:spcPct val="107000"/>
                        </a:lnSpc>
                        <a:spcAft>
                          <a:spcPts val="800"/>
                        </a:spcAft>
                      </a:pPr>
                      <a:r>
                        <a:rPr lang="el-GR" sz="1100">
                          <a:effectLst/>
                        </a:rPr>
                        <a:t>XXIΙI</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4" tooltip="Θερινοί Ολυμπιακοί Αγώνες 1984"/>
                        </a:rPr>
                        <a:t>Λος Άντζελες 1984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dirty="0">
                          <a:effectLst/>
                        </a:rPr>
                        <a:t>140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6.829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221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312411">
                <a:tc>
                  <a:txBody>
                    <a:bodyPr/>
                    <a:lstStyle/>
                    <a:p>
                      <a:pPr algn="ctr">
                        <a:lnSpc>
                          <a:spcPct val="107000"/>
                        </a:lnSpc>
                        <a:spcAft>
                          <a:spcPts val="800"/>
                        </a:spcAft>
                      </a:pPr>
                      <a:r>
                        <a:rPr lang="el-GR" sz="1100">
                          <a:effectLst/>
                        </a:rPr>
                        <a:t>XXIV</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5" tooltip="Θερινοί Ολυμπιακοί Αγώνες 1988"/>
                        </a:rPr>
                        <a:t>Σεούλ 1988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159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8.391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237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554873">
                <a:tc>
                  <a:txBody>
                    <a:bodyPr/>
                    <a:lstStyle/>
                    <a:p>
                      <a:pPr algn="ctr">
                        <a:lnSpc>
                          <a:spcPct val="107000"/>
                        </a:lnSpc>
                        <a:spcAft>
                          <a:spcPts val="800"/>
                        </a:spcAft>
                      </a:pPr>
                      <a:r>
                        <a:rPr lang="el-GR" sz="1100">
                          <a:effectLst/>
                        </a:rPr>
                        <a:t>XXV</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6" tooltip="Θερινοί Ολυμπιακοί Αγώνες 1992"/>
                        </a:rPr>
                        <a:t>Βαρκελώνη 1992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169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9.356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257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554873">
                <a:tc>
                  <a:txBody>
                    <a:bodyPr/>
                    <a:lstStyle/>
                    <a:p>
                      <a:pPr algn="ctr">
                        <a:lnSpc>
                          <a:spcPct val="107000"/>
                        </a:lnSpc>
                        <a:spcAft>
                          <a:spcPts val="800"/>
                        </a:spcAft>
                      </a:pPr>
                      <a:r>
                        <a:rPr lang="el-GR" sz="1100">
                          <a:effectLst/>
                        </a:rPr>
                        <a:t>XXVI</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7" tooltip="Θερινοί Ολυμπιακοί Αγώνες 1996"/>
                        </a:rPr>
                        <a:t>Ατλάντα 1996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197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10.318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271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554701">
                <a:tc>
                  <a:txBody>
                    <a:bodyPr/>
                    <a:lstStyle/>
                    <a:p>
                      <a:pPr algn="ctr">
                        <a:lnSpc>
                          <a:spcPct val="107000"/>
                        </a:lnSpc>
                        <a:spcAft>
                          <a:spcPts val="800"/>
                        </a:spcAft>
                      </a:pPr>
                      <a:r>
                        <a:rPr lang="el-GR" sz="1100">
                          <a:effectLst/>
                        </a:rPr>
                        <a:t>XXVIΙ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8" tooltip="Θερινοί Ολυμπιακοί Αγώνες 2000"/>
                        </a:rPr>
                        <a:t>Σίδνεϊ 2000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199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10.651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300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554701">
                <a:tc>
                  <a:txBody>
                    <a:bodyPr/>
                    <a:lstStyle/>
                    <a:p>
                      <a:pPr algn="ctr">
                        <a:lnSpc>
                          <a:spcPct val="107000"/>
                        </a:lnSpc>
                        <a:spcAft>
                          <a:spcPts val="800"/>
                        </a:spcAft>
                      </a:pPr>
                      <a:r>
                        <a:rPr lang="el-GR" sz="1100">
                          <a:effectLst/>
                        </a:rPr>
                        <a:t>XXVIIΙ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9" tooltip="Θερινοί Ολυμπιακοί Αγώνες 2004"/>
                        </a:rPr>
                        <a:t>Αθήνα 2004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201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10.625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301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312411">
                <a:tc>
                  <a:txBody>
                    <a:bodyPr/>
                    <a:lstStyle/>
                    <a:p>
                      <a:pPr algn="ctr">
                        <a:lnSpc>
                          <a:spcPct val="107000"/>
                        </a:lnSpc>
                        <a:spcAft>
                          <a:spcPts val="800"/>
                        </a:spcAft>
                      </a:pPr>
                      <a:r>
                        <a:rPr lang="el-GR" sz="1100">
                          <a:effectLst/>
                        </a:rPr>
                        <a:t>XXIX</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10" tooltip="Θερινοί Ολυμπιακοί Αγώνες 2008"/>
                        </a:rPr>
                        <a:t>Πεκίνο 2008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204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10.942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302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554873">
                <a:tc>
                  <a:txBody>
                    <a:bodyPr/>
                    <a:lstStyle/>
                    <a:p>
                      <a:pPr algn="ctr">
                        <a:lnSpc>
                          <a:spcPct val="107000"/>
                        </a:lnSpc>
                        <a:spcAft>
                          <a:spcPts val="800"/>
                        </a:spcAft>
                      </a:pPr>
                      <a:r>
                        <a:rPr lang="el-GR" sz="1100">
                          <a:effectLst/>
                        </a:rPr>
                        <a:t>XXX</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11" tooltip="Θερινοί Ολυμπιακοί Αγώνες 2012"/>
                        </a:rPr>
                        <a:t>Λονδίνο 2012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204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10.820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dirty="0">
                          <a:effectLst/>
                        </a:rPr>
                        <a:t>302</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a:effectLst/>
                        </a:rPr>
                        <a:t>26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r>
              <a:tr h="797333">
                <a:tc>
                  <a:txBody>
                    <a:bodyPr/>
                    <a:lstStyle/>
                    <a:p>
                      <a:pPr algn="ctr">
                        <a:lnSpc>
                          <a:spcPct val="107000"/>
                        </a:lnSpc>
                        <a:spcAft>
                          <a:spcPts val="800"/>
                        </a:spcAft>
                      </a:pPr>
                      <a:r>
                        <a:rPr lang="el-GR" sz="1100">
                          <a:effectLst/>
                        </a:rPr>
                        <a:t>XXΧΙ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12" tooltip="Θερινοί Ολυμπιακοί Αγώνες 2016"/>
                        </a:rPr>
                        <a:t>Ρίο Ντε Τζανέιρο 2016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r>
              <a:tr h="356422">
                <a:tc>
                  <a:txBody>
                    <a:bodyPr/>
                    <a:lstStyle/>
                    <a:p>
                      <a:pPr algn="ctr">
                        <a:lnSpc>
                          <a:spcPct val="107000"/>
                        </a:lnSpc>
                        <a:spcAft>
                          <a:spcPts val="800"/>
                        </a:spcAft>
                      </a:pPr>
                      <a:r>
                        <a:rPr lang="el-GR" sz="1100">
                          <a:effectLst/>
                        </a:rPr>
                        <a:t>XXXII</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spcAft>
                          <a:spcPts val="800"/>
                        </a:spcAft>
                      </a:pPr>
                      <a:r>
                        <a:rPr lang="el-GR" sz="1100" u="sng">
                          <a:effectLst/>
                          <a:hlinkClick r:id="rId13" tooltip="Θερινοί Ολυμπιακοί Αγώνες 2020"/>
                        </a:rPr>
                        <a:t>Τόκιο 2020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c>
                  <a:txBody>
                    <a:bodyPr/>
                    <a:lstStyle/>
                    <a:p>
                      <a:pPr algn="ctr">
                        <a:lnSpc>
                          <a:spcPct val="107000"/>
                        </a:lnSpc>
                      </a:pPr>
                      <a:endParaRPr lang="el-GR" sz="1100" dirty="0">
                        <a:effectLst/>
                        <a:latin typeface="Calibri" panose="020F0502020204030204" pitchFamily="34" charset="0"/>
                      </a:endParaRPr>
                    </a:p>
                  </a:txBody>
                  <a:tcPr marL="30480" marR="30480" marT="30480" marB="30480" anchor="ctr"/>
                </a:tc>
                <a:tc>
                  <a:txBody>
                    <a:bodyPr/>
                    <a:lstStyle/>
                    <a:p>
                      <a:pPr algn="ctr">
                        <a:lnSpc>
                          <a:spcPct val="107000"/>
                        </a:lnSpc>
                      </a:pPr>
                      <a:endParaRPr lang="el-GR" sz="1100">
                        <a:effectLst/>
                        <a:latin typeface="Calibri" panose="020F0502020204030204" pitchFamily="34" charset="0"/>
                      </a:endParaRPr>
                    </a:p>
                  </a:txBody>
                  <a:tcPr marL="30480" marR="30480" marT="30480" marB="30480" anchor="ctr"/>
                </a:tc>
                <a:tc>
                  <a:txBody>
                    <a:bodyPr/>
                    <a:lstStyle/>
                    <a:p>
                      <a:pPr algn="ctr">
                        <a:lnSpc>
                          <a:spcPct val="107000"/>
                        </a:lnSpc>
                        <a:spcAft>
                          <a:spcPts val="800"/>
                        </a:spcAft>
                      </a:pPr>
                      <a:r>
                        <a:rPr lang="el-GR" sz="1100" dirty="0">
                          <a:effectLst/>
                        </a:rPr>
                        <a:t/>
                      </a:r>
                      <a:br>
                        <a:rPr lang="el-GR" sz="1100" dirty="0">
                          <a:effectLst/>
                        </a:rPr>
                      </a:b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r>
            </a:tbl>
          </a:graphicData>
        </a:graphic>
      </p:graphicFrame>
    </p:spTree>
    <p:extLst>
      <p:ext uri="{BB962C8B-B14F-4D97-AF65-F5344CB8AC3E}">
        <p14:creationId xmlns:p14="http://schemas.microsoft.com/office/powerpoint/2010/main" val="771732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967520"/>
          </a:xfrm>
          <a:solidFill>
            <a:srgbClr val="002060"/>
          </a:solidFill>
        </p:spPr>
        <p:txBody>
          <a:bodyPr/>
          <a:lstStyle/>
          <a:p>
            <a:pPr algn="ctr"/>
            <a:r>
              <a:rPr lang="el-GR" dirty="0"/>
              <a:t>Τα αγωνίσματα του στίβου </a:t>
            </a:r>
            <a:endParaRPr lang="el-GR" dirty="0"/>
          </a:p>
        </p:txBody>
      </p:sp>
      <p:sp>
        <p:nvSpPr>
          <p:cNvPr id="3" name="Θέση περιεχομένου 2"/>
          <p:cNvSpPr>
            <a:spLocks noGrp="1"/>
          </p:cNvSpPr>
          <p:nvPr>
            <p:ph idx="1"/>
          </p:nvPr>
        </p:nvSpPr>
        <p:spPr>
          <a:xfrm>
            <a:off x="875201" y="1799617"/>
            <a:ext cx="8946541" cy="4040220"/>
          </a:xfrm>
        </p:spPr>
        <p:txBody>
          <a:bodyPr>
            <a:normAutofit lnSpcReduction="10000"/>
          </a:bodyPr>
          <a:lstStyle/>
          <a:p>
            <a:r>
              <a:rPr lang="el-GR" sz="2400" dirty="0"/>
              <a:t>Τα αγωνίσματα του στίβου είναι γνωστά και σαν </a:t>
            </a:r>
            <a:r>
              <a:rPr lang="el-GR" sz="2400" b="1" u="sng" dirty="0">
                <a:hlinkClick r:id="rId2" tooltip="Κλασικός αθλητισμός (δεν έχει γραφτεί ακόμα)"/>
              </a:rPr>
              <a:t>κλασικός αθλητισμός</a:t>
            </a:r>
            <a:r>
              <a:rPr lang="el-GR" sz="2400" dirty="0"/>
              <a:t>, μιας και τα περισσότερα έχουν ρίζες σε ανάλογα αθλήματα που διοργανώνονταν στην </a:t>
            </a:r>
            <a:r>
              <a:rPr lang="el-GR" sz="2400" u="sng" dirty="0">
                <a:hlinkClick r:id="rId3" tooltip="Κλασική εποχή"/>
              </a:rPr>
              <a:t>κλασική αρχαιότητα</a:t>
            </a:r>
            <a:r>
              <a:rPr lang="el-GR" sz="2400" dirty="0"/>
              <a:t>. Τα αγωνίσματα του κλασικού αθλητισμού ήταν αυτά που κυριαρχούσαν στην αρχαία εποχή και ιδιαίτερα στους πανελλήνιους αγώνες. Χωρίζονται σε τρεις μεγάλες κατηγορίες: στους δρόμους, τα άλματα και τις ρίψεις. Υπεύθυνος φορέας παγκοσμίως για θέματα στίβου είναι η </a:t>
            </a:r>
            <a:r>
              <a:rPr lang="el-GR" sz="2400" u="sng" dirty="0">
                <a:hlinkClick r:id="rId4" tooltip="Παγκόσμια Ομοσπονδία Στίβου (δεν έχει γραφτεί ακόμα)"/>
              </a:rPr>
              <a:t>Παγκόσμια Ομοσπονδία Στίβου</a:t>
            </a:r>
            <a:r>
              <a:rPr lang="el-GR" sz="2400" dirty="0"/>
              <a:t> (IAAF) ενώ στην Ελλάδα τα ανάλογα θέματα διαχειρίζεται ο </a:t>
            </a:r>
            <a:r>
              <a:rPr lang="el-GR" sz="2400" u="sng" dirty="0">
                <a:hlinkClick r:id="rId5" tooltip="ΣΕΓΑΣ"/>
              </a:rPr>
              <a:t>ΣΕΓΑΣ</a:t>
            </a:r>
            <a:r>
              <a:rPr lang="el-GR" sz="2400" dirty="0"/>
              <a:t>.</a:t>
            </a:r>
          </a:p>
          <a:p>
            <a:endParaRPr lang="el-GR" sz="2400" dirty="0"/>
          </a:p>
        </p:txBody>
      </p:sp>
    </p:spTree>
    <p:extLst>
      <p:ext uri="{BB962C8B-B14F-4D97-AF65-F5344CB8AC3E}">
        <p14:creationId xmlns:p14="http://schemas.microsoft.com/office/powerpoint/2010/main" val="3886016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72374" y="1133384"/>
            <a:ext cx="11245175" cy="3474093"/>
          </a:xfrm>
          <a:prstGeom prst="rect">
            <a:avLst/>
          </a:prstGeom>
        </p:spPr>
        <p:txBody>
          <a:bodyPr wrap="square">
            <a:spAutoFit/>
          </a:bodyPr>
          <a:lstStyle/>
          <a:p>
            <a:pPr>
              <a:lnSpc>
                <a:spcPct val="107000"/>
              </a:lnSpc>
              <a:spcAft>
                <a:spcPts val="800"/>
              </a:spcAft>
            </a:pPr>
            <a:r>
              <a:rPr lang="el-GR" sz="24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Δρόμοι</a:t>
            </a:r>
            <a:endParaRPr lang="el-GR"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24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tooltip="Σπριντ (δεν έχει γραφτεί ακόμα)"/>
              </a:rPr>
              <a:t>Δρόμοι ταχύτητας</a:t>
            </a:r>
            <a:r>
              <a:rPr lang="el-GR" sz="2400" dirty="0">
                <a:latin typeface="Times New Roman" panose="02020603050405020304" pitchFamily="18" charset="0"/>
                <a:ea typeface="Calibri" panose="020F0502020204030204" pitchFamily="34" charset="0"/>
                <a:cs typeface="Times New Roman" panose="02020603050405020304" pitchFamily="18" charset="0"/>
              </a:rPr>
              <a:t> (100μ. – 200μ.-400μ)</a:t>
            </a:r>
          </a:p>
          <a:p>
            <a:pPr marL="342900" lvl="0" indent="-342900">
              <a:lnSpc>
                <a:spcPct val="107000"/>
              </a:lnSpc>
              <a:spcAft>
                <a:spcPts val="800"/>
              </a:spcAft>
              <a:buSzPts val="1000"/>
              <a:buFont typeface="Symbol" panose="05050102010706020507" pitchFamily="18" charset="2"/>
              <a:buChar char=""/>
              <a:tabLst>
                <a:tab pos="457200" algn="l"/>
              </a:tabLst>
            </a:pPr>
            <a:r>
              <a:rPr lang="el-GR" sz="24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3" tooltip="Δρόμος μετ' εμποδίων (δεν έχει γραφτεί ακόμα)"/>
              </a:rPr>
              <a:t>Δρόμοι με εμπόδια</a:t>
            </a:r>
            <a:r>
              <a:rPr lang="el-GR" sz="2400" dirty="0">
                <a:latin typeface="Times New Roman" panose="02020603050405020304" pitchFamily="18" charset="0"/>
                <a:ea typeface="Calibri" panose="020F0502020204030204" pitchFamily="34" charset="0"/>
                <a:cs typeface="Times New Roman" panose="02020603050405020304" pitchFamily="18" charset="0"/>
              </a:rPr>
              <a:t> (110μ – 400 ανδρών &amp; 100μ 400μ γυναικών)</a:t>
            </a:r>
          </a:p>
          <a:p>
            <a:pPr marL="342900" lvl="0" indent="-342900">
              <a:lnSpc>
                <a:spcPct val="107000"/>
              </a:lnSpc>
              <a:spcAft>
                <a:spcPts val="800"/>
              </a:spcAft>
              <a:buSzPts val="1000"/>
              <a:buFont typeface="Symbol" panose="05050102010706020507" pitchFamily="18" charset="2"/>
              <a:buChar char=""/>
              <a:tabLst>
                <a:tab pos="457200" algn="l"/>
              </a:tabLst>
            </a:pPr>
            <a:r>
              <a:rPr lang="el-GR" sz="24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4" tooltip="Δρόμος μεσαίων αποστάσεων (δεν έχει γραφτεί ακόμα)"/>
              </a:rPr>
              <a:t>Δρόμοι μεσαίων αποστάσεων</a:t>
            </a:r>
            <a:r>
              <a:rPr lang="el-GR" sz="2400" dirty="0">
                <a:latin typeface="Times New Roman" panose="02020603050405020304" pitchFamily="18" charset="0"/>
                <a:ea typeface="Calibri" panose="020F0502020204030204" pitchFamily="34" charset="0"/>
                <a:cs typeface="Times New Roman" panose="02020603050405020304" pitchFamily="18" charset="0"/>
              </a:rPr>
              <a:t> (800μ – </a:t>
            </a:r>
            <a:r>
              <a:rPr lang="el-GR" sz="2400" dirty="0" smtClean="0">
                <a:latin typeface="Times New Roman" panose="02020603050405020304" pitchFamily="18" charset="0"/>
                <a:ea typeface="Calibri" panose="020F0502020204030204" pitchFamily="34" charset="0"/>
                <a:cs typeface="Times New Roman" panose="02020603050405020304" pitchFamily="18" charset="0"/>
              </a:rPr>
              <a:t>1500μ) 3000 </a:t>
            </a:r>
            <a:r>
              <a:rPr lang="el-GR" sz="2400" dirty="0">
                <a:latin typeface="Times New Roman" panose="02020603050405020304" pitchFamily="18" charset="0"/>
                <a:ea typeface="Calibri" panose="020F0502020204030204" pitchFamily="34" charset="0"/>
                <a:cs typeface="Times New Roman" panose="02020603050405020304" pitchFamily="18" charset="0"/>
              </a:rPr>
              <a:t>μέτρα με φυσικά εμπόδια (</a:t>
            </a:r>
            <a:r>
              <a:rPr lang="el-GR" sz="2400" u="sng" dirty="0" err="1">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5" tooltip="Στιπλ (δεν έχει γραφτεί ακόμα)"/>
              </a:rPr>
              <a:t>στιπλ</a:t>
            </a:r>
            <a:r>
              <a:rPr lang="el-GR" sz="2400" dirty="0">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nSpc>
                <a:spcPct val="107000"/>
              </a:lnSpc>
              <a:spcAft>
                <a:spcPts val="800"/>
              </a:spcAft>
              <a:buSzPts val="1000"/>
              <a:buFont typeface="Symbol" panose="05050102010706020507" pitchFamily="18" charset="2"/>
              <a:buChar char=""/>
              <a:tabLst>
                <a:tab pos="457200" algn="l"/>
              </a:tabLst>
            </a:pPr>
            <a:r>
              <a:rPr lang="el-GR" sz="24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6" tooltip="Δρόμος μεγάλων αποστάσεων (δεν έχει γραφτεί ακόμα)"/>
              </a:rPr>
              <a:t>Δρόμοι μεγάλων αποστάσεων</a:t>
            </a:r>
            <a:r>
              <a:rPr lang="el-GR" sz="2400" dirty="0">
                <a:latin typeface="Times New Roman" panose="02020603050405020304" pitchFamily="18" charset="0"/>
                <a:ea typeface="Calibri" panose="020F0502020204030204" pitchFamily="34" charset="0"/>
                <a:cs typeface="Times New Roman" panose="02020603050405020304" pitchFamily="18" charset="0"/>
              </a:rPr>
              <a:t> (5000μ – 10000μ – </a:t>
            </a:r>
            <a:r>
              <a:rPr lang="el-GR" sz="24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7" tooltip="Μαραθώνιος"/>
              </a:rPr>
              <a:t>μαραθώνιος</a:t>
            </a:r>
            <a:r>
              <a:rPr lang="el-GR" sz="2400" dirty="0">
                <a:latin typeface="Times New Roman" panose="02020603050405020304" pitchFamily="18" charset="0"/>
                <a:ea typeface="Calibri" panose="020F0502020204030204" pitchFamily="34" charset="0"/>
                <a:cs typeface="Times New Roman" panose="02020603050405020304" pitchFamily="18" charset="0"/>
              </a:rPr>
              <a:t>: 42195μ</a:t>
            </a:r>
          </a:p>
          <a:p>
            <a:pPr marL="342900" lvl="0" indent="-342900">
              <a:lnSpc>
                <a:spcPct val="107000"/>
              </a:lnSpc>
              <a:spcAft>
                <a:spcPts val="800"/>
              </a:spcAft>
              <a:buSzPts val="1000"/>
              <a:buFont typeface="Symbol" panose="05050102010706020507" pitchFamily="18" charset="2"/>
              <a:buChar char=""/>
              <a:tabLst>
                <a:tab pos="457200" algn="l"/>
              </a:tabLst>
            </a:pPr>
            <a:r>
              <a:rPr lang="el-GR" sz="24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8" tooltip="Βάδην (δεν έχει γραφτεί ακόμα)"/>
              </a:rPr>
              <a:t>Βάδην</a:t>
            </a:r>
            <a:r>
              <a:rPr lang="el-GR" sz="2400" dirty="0">
                <a:latin typeface="Times New Roman" panose="02020603050405020304" pitchFamily="18" charset="0"/>
                <a:ea typeface="Calibri" panose="020F0502020204030204" pitchFamily="34" charset="0"/>
                <a:cs typeface="Times New Roman" panose="02020603050405020304" pitchFamily="18" charset="0"/>
              </a:rPr>
              <a:t> (20000μ – 50000μ)</a:t>
            </a:r>
          </a:p>
          <a:p>
            <a:pPr marL="342900" lvl="0" indent="-342900">
              <a:lnSpc>
                <a:spcPct val="107000"/>
              </a:lnSpc>
              <a:spcAft>
                <a:spcPts val="800"/>
              </a:spcAft>
              <a:buSzPts val="1000"/>
              <a:buFont typeface="Symbol" panose="05050102010706020507" pitchFamily="18" charset="2"/>
              <a:buChar char=""/>
              <a:tabLst>
                <a:tab pos="457200" algn="l"/>
              </a:tabLst>
            </a:pPr>
            <a:r>
              <a:rPr lang="el-GR" sz="24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9" tooltip="Σκυταλοδρομία (δεν έχει γραφτεί ακόμα)"/>
              </a:rPr>
              <a:t>Σκυταλοδρομίες</a:t>
            </a:r>
            <a:r>
              <a:rPr lang="el-GR" sz="2400" dirty="0">
                <a:latin typeface="Times New Roman" panose="02020603050405020304" pitchFamily="18" charset="0"/>
                <a:ea typeface="Calibri" panose="020F0502020204030204" pitchFamily="34" charset="0"/>
                <a:cs typeface="Times New Roman" panose="02020603050405020304" pitchFamily="18" charset="0"/>
              </a:rPr>
              <a:t> (4χ 100μ και 4χ 400 μ)</a:t>
            </a:r>
            <a:endParaRPr lang="el-GR"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1811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914400" y="1294464"/>
            <a:ext cx="10243226" cy="3166316"/>
          </a:xfrm>
          <a:prstGeom prst="rect">
            <a:avLst/>
          </a:prstGeom>
        </p:spPr>
        <p:txBody>
          <a:bodyPr wrap="square">
            <a:spAutoFit/>
          </a:bodyPr>
          <a:lstStyle/>
          <a:p>
            <a:pPr>
              <a:lnSpc>
                <a:spcPct val="107000"/>
              </a:lnSpc>
              <a:spcAft>
                <a:spcPts val="800"/>
              </a:spcAft>
            </a:pPr>
            <a:r>
              <a:rPr lang="el-GR" sz="24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Άλματα</a:t>
            </a:r>
            <a:endParaRPr lang="el-GR"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2400" dirty="0">
                <a:latin typeface="Times New Roman" panose="02020603050405020304" pitchFamily="18" charset="0"/>
                <a:ea typeface="Calibri" panose="020F0502020204030204" pitchFamily="34" charset="0"/>
                <a:cs typeface="Times New Roman" panose="02020603050405020304" pitchFamily="18" charset="0"/>
              </a:rPr>
              <a:t>Οριζόντια άλματα (</a:t>
            </a:r>
            <a:r>
              <a:rPr lang="el-GR" sz="24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tooltip="Άλμα εις μήκος"/>
              </a:rPr>
              <a:t>άλμα σε μήκος</a:t>
            </a:r>
            <a:r>
              <a:rPr lang="el-GR" sz="2400" dirty="0">
                <a:latin typeface="Times New Roman" panose="02020603050405020304" pitchFamily="18" charset="0"/>
                <a:ea typeface="Calibri" panose="020F0502020204030204" pitchFamily="34" charset="0"/>
                <a:cs typeface="Times New Roman" panose="02020603050405020304" pitchFamily="18" charset="0"/>
              </a:rPr>
              <a:t> και </a:t>
            </a:r>
            <a:r>
              <a:rPr lang="el-GR" sz="24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3" tooltip="Άλμα τριπλούν (δεν έχει γραφτεί ακόμα)"/>
              </a:rPr>
              <a:t>άλμα τριπλούν</a:t>
            </a:r>
            <a:r>
              <a:rPr lang="el-GR" sz="2400" dirty="0">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nSpc>
                <a:spcPct val="107000"/>
              </a:lnSpc>
              <a:spcAft>
                <a:spcPts val="800"/>
              </a:spcAft>
              <a:buSzPts val="1000"/>
              <a:buFont typeface="Symbol" panose="05050102010706020507" pitchFamily="18" charset="2"/>
              <a:buChar char=""/>
              <a:tabLst>
                <a:tab pos="457200" algn="l"/>
              </a:tabLst>
            </a:pPr>
            <a:r>
              <a:rPr lang="el-GR" sz="2400" dirty="0">
                <a:latin typeface="Times New Roman" panose="02020603050405020304" pitchFamily="18" charset="0"/>
                <a:ea typeface="Calibri" panose="020F0502020204030204" pitchFamily="34" charset="0"/>
                <a:cs typeface="Times New Roman" panose="02020603050405020304" pitchFamily="18" charset="0"/>
              </a:rPr>
              <a:t>Κάθετα άλματα (</a:t>
            </a:r>
            <a:r>
              <a:rPr lang="el-GR" sz="24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4" tooltip="Άλμα εις ύψος"/>
              </a:rPr>
              <a:t>άλμα σε ύψος</a:t>
            </a:r>
            <a:r>
              <a:rPr lang="el-GR" sz="2400" dirty="0">
                <a:latin typeface="Times New Roman" panose="02020603050405020304" pitchFamily="18" charset="0"/>
                <a:ea typeface="Calibri" panose="020F0502020204030204" pitchFamily="34" charset="0"/>
                <a:cs typeface="Times New Roman" panose="02020603050405020304" pitchFamily="18" charset="0"/>
              </a:rPr>
              <a:t> και </a:t>
            </a:r>
            <a:r>
              <a:rPr lang="el-GR" sz="24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5" tooltip="Άλμα επί κοντώ"/>
              </a:rPr>
              <a:t>άλμα επί </a:t>
            </a:r>
            <a:r>
              <a:rPr lang="el-GR" sz="2400" u="sng" dirty="0" err="1">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5" tooltip="Άλμα επί κοντώ"/>
              </a:rPr>
              <a:t>κοντώ</a:t>
            </a:r>
            <a:r>
              <a:rPr lang="el-GR" sz="2400" dirty="0">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pPr>
            <a:r>
              <a:rPr lang="el-GR" sz="2400" dirty="0">
                <a:latin typeface="Times New Roman" panose="02020603050405020304" pitchFamily="18" charset="0"/>
                <a:ea typeface="Calibri" panose="020F0502020204030204" pitchFamily="34" charset="0"/>
                <a:cs typeface="Times New Roman" panose="02020603050405020304" pitchFamily="18" charset="0"/>
              </a:rPr>
              <a:t>Τα άλματα βαθμολογούνται με 6 προσπάθειες στα οριζόντια και νικά ο αθλητής που έχει την υψηλότερη βαθμολογία, ενώ στα κάθετα οι αθλητές πραγματοποιούν συνεχώς άλματα μέχρι κάποιος να κάνει τρία άκυρα όπου και ολοκληρώνει τις προσπάθειές του.</a:t>
            </a:r>
            <a:endParaRPr lang="el-GR"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044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2727582" y="958379"/>
            <a:ext cx="6771534" cy="750975"/>
          </a:xfrm>
          <a:prstGeom prst="rect">
            <a:avLst/>
          </a:prstGeom>
        </p:spPr>
        <p:txBody>
          <a:bodyPr wrap="none">
            <a:spAutoFit/>
          </a:bodyPr>
          <a:lstStyle/>
          <a:p>
            <a:pPr algn="ctr">
              <a:lnSpc>
                <a:spcPct val="107000"/>
              </a:lnSpc>
              <a:spcAft>
                <a:spcPts val="800"/>
              </a:spcAft>
            </a:pPr>
            <a:r>
              <a:rPr lang="el-GR" sz="4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ΤΟ </a:t>
            </a:r>
            <a:r>
              <a:rPr lang="el-GR" sz="40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ΟΛΥΜΠΙΑΚΟ </a:t>
            </a:r>
            <a:r>
              <a:rPr lang="el-GR" sz="40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ΠΝΕΥΜΑ</a:t>
            </a:r>
            <a:endParaRPr lang="el-GR" sz="40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Ορθογώνιο 3"/>
          <p:cNvSpPr/>
          <p:nvPr/>
        </p:nvSpPr>
        <p:spPr>
          <a:xfrm>
            <a:off x="1118681" y="1997839"/>
            <a:ext cx="9377464" cy="3416320"/>
          </a:xfrm>
          <a:prstGeom prst="rect">
            <a:avLst/>
          </a:prstGeom>
        </p:spPr>
        <p:txBody>
          <a:bodyPr wrap="square">
            <a:spAutoFit/>
          </a:bodyPr>
          <a:lstStyle/>
          <a:p>
            <a:pPr algn="ctr"/>
            <a:r>
              <a:rPr lang="el-GR" sz="2400" dirty="0">
                <a:latin typeface="Times New Roman" panose="02020603050405020304" pitchFamily="18" charset="0"/>
                <a:ea typeface="Calibri" panose="020F0502020204030204" pitchFamily="34" charset="0"/>
                <a:cs typeface="Times New Roman" panose="02020603050405020304" pitchFamily="18" charset="0"/>
              </a:rPr>
              <a:t>Το Ολυμπιακό Πνεύμα συνδέεται με τις αξίες και τα ιδεώδη του Ολυμπισμού. Η πνευματική διάσταση των Αγώνων τονίστηκε εξ αρχής από τον ίδιο τον Pierre de Coubertin και πάνω σ’ αυτή βασίστηκαν οι Ολυμπιακές αξίες, που αποτελούν το θεμέλιο λίθο της αθλητικής και Ολυμπιακής Παιδείας. Η συμβολή αυτών των αξιών στην εκπαίδευση και την κοινωνία κρίνεται θεμελιώδης από τη Διεθνή Ολυμπιακή Επιτροπή, τη Διεθνή Ολυμπιακή Ακαδημία και τους διεθνείς φορείς Ολυμπιακής Παιδείας σε όλο τον κόσμο.</a:t>
            </a:r>
            <a:br>
              <a:rPr lang="el-GR" sz="2400" dirty="0">
                <a:latin typeface="Times New Roman" panose="02020603050405020304" pitchFamily="18" charset="0"/>
                <a:ea typeface="Calibri" panose="020F0502020204030204" pitchFamily="34" charset="0"/>
                <a:cs typeface="Times New Roman" panose="02020603050405020304" pitchFamily="18" charset="0"/>
              </a:rPr>
            </a:br>
            <a:endParaRPr lang="el-G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43688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heel(1)">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950723" y="1352047"/>
            <a:ext cx="6096000" cy="3731406"/>
          </a:xfrm>
          <a:prstGeom prst="rect">
            <a:avLst/>
          </a:prstGeom>
        </p:spPr>
        <p:txBody>
          <a:bodyPr>
            <a:spAutoFit/>
          </a:bodyPr>
          <a:lstStyle/>
          <a:p>
            <a:pPr>
              <a:lnSpc>
                <a:spcPct val="107000"/>
              </a:lnSpc>
              <a:spcAft>
                <a:spcPts val="800"/>
              </a:spcAft>
            </a:pPr>
            <a:r>
              <a:rPr lang="el-GR" sz="32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Ρίψεις</a:t>
            </a:r>
            <a:endParaRPr lang="el-GR" sz="3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32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tooltip="Σφαιροβολία"/>
              </a:rPr>
              <a:t>Σφαιροβολία</a:t>
            </a:r>
            <a:endParaRPr lang="el-GR" sz="32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32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3" tooltip="Σφυροβολία"/>
              </a:rPr>
              <a:t>Σφυροβολία</a:t>
            </a:r>
            <a:endParaRPr lang="el-GR" sz="32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32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4" tooltip="Ακοντισμός"/>
              </a:rPr>
              <a:t>Ακοντισμός</a:t>
            </a:r>
            <a:endParaRPr lang="el-GR" sz="32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32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5" tooltip="Δισκοβολία"/>
              </a:rPr>
              <a:t>Δισκοβολία</a:t>
            </a:r>
            <a:endParaRPr lang="el-GR" sz="32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3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μικτά</a:t>
            </a:r>
            <a:r>
              <a:rPr lang="el-GR" sz="3200" dirty="0">
                <a:latin typeface="Times New Roman" panose="02020603050405020304" pitchFamily="18" charset="0"/>
                <a:ea typeface="Calibri" panose="020F0502020204030204" pitchFamily="34" charset="0"/>
                <a:cs typeface="Times New Roman" panose="02020603050405020304" pitchFamily="18" charset="0"/>
              </a:rPr>
              <a:t> (</a:t>
            </a:r>
            <a:r>
              <a:rPr lang="el-GR" sz="32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6" tooltip="Δέκαθλο"/>
              </a:rPr>
              <a:t>δέκαθλο</a:t>
            </a:r>
            <a:r>
              <a:rPr lang="el-GR" sz="3200" dirty="0">
                <a:latin typeface="Times New Roman" panose="02020603050405020304" pitchFamily="18" charset="0"/>
                <a:ea typeface="Calibri" panose="020F0502020204030204" pitchFamily="34" charset="0"/>
                <a:cs typeface="Times New Roman" panose="02020603050405020304" pitchFamily="18" charset="0"/>
              </a:rPr>
              <a:t>,  </a:t>
            </a:r>
            <a:r>
              <a:rPr lang="el-GR" sz="3200" u="sng" dirty="0" err="1">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7" tooltip="Έπταθλο"/>
              </a:rPr>
              <a:t>έπταθλο</a:t>
            </a:r>
            <a:r>
              <a:rPr lang="el-GR" sz="3200" dirty="0">
                <a:latin typeface="Times New Roman" panose="02020603050405020304" pitchFamily="18" charset="0"/>
                <a:ea typeface="Calibri" panose="020F0502020204030204" pitchFamily="34" charset="0"/>
                <a:cs typeface="Times New Roman" panose="02020603050405020304" pitchFamily="18" charset="0"/>
              </a:rPr>
              <a:t> )</a:t>
            </a:r>
            <a:endParaRPr lang="el-GR"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0080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descr="Αποτέλεσμα εικόνας για ολυμπιακα αθληματα στιβου">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513540" y="605547"/>
            <a:ext cx="2857500" cy="1600200"/>
          </a:xfrm>
          <a:prstGeom prst="rect">
            <a:avLst/>
          </a:prstGeom>
          <a:noFill/>
          <a:ln>
            <a:noFill/>
          </a:ln>
        </p:spPr>
      </p:pic>
      <p:pic>
        <p:nvPicPr>
          <p:cNvPr id="3" name="Εικόνα 2" descr="Αποτέλεσμα εικόνας για ολυμπιακα αθληματα στιβου">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540210" y="2483823"/>
            <a:ext cx="2789717" cy="1617980"/>
          </a:xfrm>
          <a:prstGeom prst="rect">
            <a:avLst/>
          </a:prstGeom>
          <a:noFill/>
          <a:ln>
            <a:noFill/>
          </a:ln>
        </p:spPr>
      </p:pic>
      <p:pic>
        <p:nvPicPr>
          <p:cNvPr id="5" name="Εικόνα 4" descr="Αποτέλεσμα εικόνας για ολυμπιακα αθληματα στιβου">
            <a:hlinkClick r:id="rId6"/>
          </p:cNvPr>
          <p:cNvPicPr/>
          <p:nvPr/>
        </p:nvPicPr>
        <p:blipFill>
          <a:blip r:embed="rId7">
            <a:extLst>
              <a:ext uri="{28A0092B-C50C-407E-A947-70E740481C1C}">
                <a14:useLocalDpi xmlns:a14="http://schemas.microsoft.com/office/drawing/2010/main" val="0"/>
              </a:ext>
            </a:extLst>
          </a:blip>
          <a:srcRect/>
          <a:stretch>
            <a:fillRect/>
          </a:stretch>
        </p:blipFill>
        <p:spPr bwMode="auto">
          <a:xfrm>
            <a:off x="3443389" y="2508111"/>
            <a:ext cx="2760980" cy="1617980"/>
          </a:xfrm>
          <a:prstGeom prst="rect">
            <a:avLst/>
          </a:prstGeom>
          <a:noFill/>
          <a:ln>
            <a:noFill/>
          </a:ln>
        </p:spPr>
      </p:pic>
      <p:pic>
        <p:nvPicPr>
          <p:cNvPr id="6" name="Εικόνα 5" descr="Αποτέλεσμα εικόνας για ολυμπιακα αθληματα στιβου">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3515739" y="605547"/>
            <a:ext cx="2760980" cy="1652905"/>
          </a:xfrm>
          <a:prstGeom prst="rect">
            <a:avLst/>
          </a:prstGeom>
          <a:noFill/>
          <a:ln>
            <a:noFill/>
          </a:ln>
        </p:spPr>
      </p:pic>
      <p:pic>
        <p:nvPicPr>
          <p:cNvPr id="7" name="Εικόνα 6" descr="Αποτέλεσμα εικόνας για ολυμπιακα αθληματα στιβου">
            <a:hlinkClick r:id="rId10"/>
          </p:cNvPr>
          <p:cNvPicPr/>
          <p:nvPr/>
        </p:nvPicPr>
        <p:blipFill>
          <a:blip r:embed="rId11">
            <a:extLst>
              <a:ext uri="{28A0092B-C50C-407E-A947-70E740481C1C}">
                <a14:useLocalDpi xmlns:a14="http://schemas.microsoft.com/office/drawing/2010/main" val="0"/>
              </a:ext>
            </a:extLst>
          </a:blip>
          <a:srcRect/>
          <a:stretch>
            <a:fillRect/>
          </a:stretch>
        </p:blipFill>
        <p:spPr bwMode="auto">
          <a:xfrm>
            <a:off x="6421418" y="658252"/>
            <a:ext cx="2286000" cy="1600200"/>
          </a:xfrm>
          <a:prstGeom prst="rect">
            <a:avLst/>
          </a:prstGeom>
          <a:noFill/>
          <a:ln>
            <a:noFill/>
          </a:ln>
        </p:spPr>
      </p:pic>
      <p:pic>
        <p:nvPicPr>
          <p:cNvPr id="8" name="Εικόνα 7" descr="Αποτέλεσμα εικόνας για ολυμπιακα αθληματα στιβου">
            <a:hlinkClick r:id="rId12"/>
          </p:cNvPr>
          <p:cNvPicPr/>
          <p:nvPr/>
        </p:nvPicPr>
        <p:blipFill>
          <a:blip r:embed="rId13">
            <a:extLst>
              <a:ext uri="{28A0092B-C50C-407E-A947-70E740481C1C}">
                <a14:useLocalDpi xmlns:a14="http://schemas.microsoft.com/office/drawing/2010/main" val="0"/>
              </a:ext>
            </a:extLst>
          </a:blip>
          <a:srcRect/>
          <a:stretch>
            <a:fillRect/>
          </a:stretch>
        </p:blipFill>
        <p:spPr bwMode="auto">
          <a:xfrm>
            <a:off x="6276719" y="2508111"/>
            <a:ext cx="2536541" cy="1593692"/>
          </a:xfrm>
          <a:prstGeom prst="rect">
            <a:avLst/>
          </a:prstGeom>
          <a:noFill/>
          <a:ln>
            <a:noFill/>
          </a:ln>
        </p:spPr>
      </p:pic>
      <p:pic>
        <p:nvPicPr>
          <p:cNvPr id="9" name="Εικόνα 8" descr="Αποτέλεσμα εικόνας για ολυμπιακα αθληματα στιβου">
            <a:hlinkClick r:id="rId14"/>
          </p:cNvPr>
          <p:cNvPicPr/>
          <p:nvPr/>
        </p:nvPicPr>
        <p:blipFill>
          <a:blip r:embed="rId15">
            <a:extLst>
              <a:ext uri="{28A0092B-C50C-407E-A947-70E740481C1C}">
                <a14:useLocalDpi xmlns:a14="http://schemas.microsoft.com/office/drawing/2010/main" val="0"/>
              </a:ext>
            </a:extLst>
          </a:blip>
          <a:srcRect/>
          <a:stretch>
            <a:fillRect/>
          </a:stretch>
        </p:blipFill>
        <p:spPr bwMode="auto">
          <a:xfrm>
            <a:off x="8833824" y="605547"/>
            <a:ext cx="2712908" cy="1600200"/>
          </a:xfrm>
          <a:prstGeom prst="rect">
            <a:avLst/>
          </a:prstGeom>
          <a:noFill/>
          <a:ln>
            <a:noFill/>
          </a:ln>
        </p:spPr>
      </p:pic>
      <p:pic>
        <p:nvPicPr>
          <p:cNvPr id="10" name="Εικόνα 9" descr="Αποτέλεσμα εικόνας για ολυμπιακα αθληματα στιβου">
            <a:hlinkClick r:id="rId16"/>
          </p:cNvPr>
          <p:cNvPicPr/>
          <p:nvPr/>
        </p:nvPicPr>
        <p:blipFill>
          <a:blip r:embed="rId17">
            <a:extLst>
              <a:ext uri="{28A0092B-C50C-407E-A947-70E740481C1C}">
                <a14:useLocalDpi xmlns:a14="http://schemas.microsoft.com/office/drawing/2010/main" val="0"/>
              </a:ext>
            </a:extLst>
          </a:blip>
          <a:srcRect/>
          <a:stretch>
            <a:fillRect/>
          </a:stretch>
        </p:blipFill>
        <p:spPr bwMode="auto">
          <a:xfrm>
            <a:off x="8926722" y="2508111"/>
            <a:ext cx="2620010" cy="1593692"/>
          </a:xfrm>
          <a:prstGeom prst="rect">
            <a:avLst/>
          </a:prstGeom>
          <a:noFill/>
          <a:ln>
            <a:noFill/>
          </a:ln>
        </p:spPr>
      </p:pic>
      <p:pic>
        <p:nvPicPr>
          <p:cNvPr id="11" name="Εικόνα 10" descr="Αποτέλεσμα εικόνας για ολυμπιακα αθληματα στιβου">
            <a:hlinkClick r:id="rId18"/>
          </p:cNvPr>
          <p:cNvPicPr/>
          <p:nvPr/>
        </p:nvPicPr>
        <p:blipFill>
          <a:blip r:embed="rId19">
            <a:extLst>
              <a:ext uri="{28A0092B-C50C-407E-A947-70E740481C1C}">
                <a14:useLocalDpi xmlns:a14="http://schemas.microsoft.com/office/drawing/2010/main" val="0"/>
              </a:ext>
            </a:extLst>
          </a:blip>
          <a:srcRect/>
          <a:stretch>
            <a:fillRect/>
          </a:stretch>
        </p:blipFill>
        <p:spPr bwMode="auto">
          <a:xfrm>
            <a:off x="540210" y="4243293"/>
            <a:ext cx="2576195" cy="1776095"/>
          </a:xfrm>
          <a:prstGeom prst="rect">
            <a:avLst/>
          </a:prstGeom>
          <a:noFill/>
          <a:ln>
            <a:noFill/>
          </a:ln>
        </p:spPr>
      </p:pic>
      <p:pic>
        <p:nvPicPr>
          <p:cNvPr id="12" name="Εικόνα 11" descr="Αποτέλεσμα εικόνας για ολυμπιακα αθληματα στιβου">
            <a:hlinkClick r:id="rId20"/>
          </p:cNvPr>
          <p:cNvPicPr/>
          <p:nvPr/>
        </p:nvPicPr>
        <p:blipFill>
          <a:blip r:embed="rId21">
            <a:extLst>
              <a:ext uri="{28A0092B-C50C-407E-A947-70E740481C1C}">
                <a14:useLocalDpi xmlns:a14="http://schemas.microsoft.com/office/drawing/2010/main" val="0"/>
              </a:ext>
            </a:extLst>
          </a:blip>
          <a:srcRect/>
          <a:stretch>
            <a:fillRect/>
          </a:stretch>
        </p:blipFill>
        <p:spPr bwMode="auto">
          <a:xfrm>
            <a:off x="3234074" y="4287425"/>
            <a:ext cx="2708275" cy="1687830"/>
          </a:xfrm>
          <a:prstGeom prst="rect">
            <a:avLst/>
          </a:prstGeom>
          <a:noFill/>
          <a:ln>
            <a:noFill/>
          </a:ln>
        </p:spPr>
      </p:pic>
      <p:pic>
        <p:nvPicPr>
          <p:cNvPr id="13" name="Εικόνα 12" descr="Αποτέλεσμα εικόνας για ολυμπιακα αθληματα στιβου">
            <a:hlinkClick r:id="rId22"/>
          </p:cNvPr>
          <p:cNvPicPr/>
          <p:nvPr/>
        </p:nvPicPr>
        <p:blipFill>
          <a:blip r:embed="rId23">
            <a:extLst>
              <a:ext uri="{28A0092B-C50C-407E-A947-70E740481C1C}">
                <a14:useLocalDpi xmlns:a14="http://schemas.microsoft.com/office/drawing/2010/main" val="0"/>
              </a:ext>
            </a:extLst>
          </a:blip>
          <a:srcRect/>
          <a:stretch>
            <a:fillRect/>
          </a:stretch>
        </p:blipFill>
        <p:spPr bwMode="auto">
          <a:xfrm>
            <a:off x="6060018" y="4216940"/>
            <a:ext cx="2593975" cy="1758315"/>
          </a:xfrm>
          <a:prstGeom prst="rect">
            <a:avLst/>
          </a:prstGeom>
          <a:noFill/>
          <a:ln>
            <a:noFill/>
          </a:ln>
        </p:spPr>
      </p:pic>
      <p:pic>
        <p:nvPicPr>
          <p:cNvPr id="14" name="Εικόνα 13" descr="Αποτέλεσμα εικόνας για ολυμπιακα αθληματα στιβου">
            <a:hlinkClick r:id="rId24"/>
          </p:cNvPr>
          <p:cNvPicPr/>
          <p:nvPr/>
        </p:nvPicPr>
        <p:blipFill>
          <a:blip r:embed="rId25">
            <a:extLst>
              <a:ext uri="{28A0092B-C50C-407E-A947-70E740481C1C}">
                <a14:useLocalDpi xmlns:a14="http://schemas.microsoft.com/office/drawing/2010/main" val="0"/>
              </a:ext>
            </a:extLst>
          </a:blip>
          <a:srcRect/>
          <a:stretch>
            <a:fillRect/>
          </a:stretch>
        </p:blipFill>
        <p:spPr bwMode="auto">
          <a:xfrm>
            <a:off x="8813260" y="4216940"/>
            <a:ext cx="2779921" cy="1758315"/>
          </a:xfrm>
          <a:prstGeom prst="rect">
            <a:avLst/>
          </a:prstGeom>
          <a:noFill/>
          <a:ln>
            <a:noFill/>
          </a:ln>
        </p:spPr>
      </p:pic>
    </p:spTree>
    <p:extLst>
      <p:ext uri="{BB962C8B-B14F-4D97-AF65-F5344CB8AC3E}">
        <p14:creationId xmlns:p14="http://schemas.microsoft.com/office/powerpoint/2010/main" val="7907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ppt_w</p:attrName>
                                        </p:attrNameLst>
                                      </p:cBhvr>
                                      <p:tavLst>
                                        <p:tav tm="0">
                                          <p:val>
                                            <p:fltVal val="0"/>
                                          </p:val>
                                        </p:tav>
                                        <p:tav tm="100000">
                                          <p:val>
                                            <p:strVal val="#ppt_w"/>
                                          </p:val>
                                        </p:tav>
                                      </p:tavLst>
                                    </p:anim>
                                    <p:anim calcmode="lin" valueType="num">
                                      <p:cBhvr>
                                        <p:cTn id="23" dur="1000" fill="hold"/>
                                        <p:tgtEl>
                                          <p:spTgt spid="9"/>
                                        </p:tgtEl>
                                        <p:attrNameLst>
                                          <p:attrName>ppt_h</p:attrName>
                                        </p:attrNameLst>
                                      </p:cBhvr>
                                      <p:tavLst>
                                        <p:tav tm="0">
                                          <p:val>
                                            <p:fltVal val="0"/>
                                          </p:val>
                                        </p:tav>
                                        <p:tav tm="100000">
                                          <p:val>
                                            <p:strVal val="#ppt_h"/>
                                          </p:val>
                                        </p:tav>
                                      </p:tavLst>
                                    </p:anim>
                                    <p:anim calcmode="lin" valueType="num">
                                      <p:cBhvr>
                                        <p:cTn id="24" dur="1000" fill="hold"/>
                                        <p:tgtEl>
                                          <p:spTgt spid="9"/>
                                        </p:tgtEl>
                                        <p:attrNameLst>
                                          <p:attrName>style.rotation</p:attrName>
                                        </p:attrNameLst>
                                      </p:cBhvr>
                                      <p:tavLst>
                                        <p:tav tm="0">
                                          <p:val>
                                            <p:fltVal val="90"/>
                                          </p:val>
                                        </p:tav>
                                        <p:tav tm="100000">
                                          <p:val>
                                            <p:fltVal val="0"/>
                                          </p:val>
                                        </p:tav>
                                      </p:tavLst>
                                    </p:anim>
                                    <p:animEffect transition="in" filter="fade">
                                      <p:cBhvr>
                                        <p:cTn id="25" dur="10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down)">
                                      <p:cBhvr>
                                        <p:cTn id="30" dur="5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circle(in)">
                                      <p:cBhvr>
                                        <p:cTn id="35" dur="20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1000"/>
                                        <p:tgtEl>
                                          <p:spTgt spid="8"/>
                                        </p:tgtEl>
                                      </p:cBhvr>
                                    </p:animEffect>
                                    <p:anim calcmode="lin" valueType="num">
                                      <p:cBhvr>
                                        <p:cTn id="41" dur="1000" fill="hold"/>
                                        <p:tgtEl>
                                          <p:spTgt spid="8"/>
                                        </p:tgtEl>
                                        <p:attrNameLst>
                                          <p:attrName>ppt_x</p:attrName>
                                        </p:attrNameLst>
                                      </p:cBhvr>
                                      <p:tavLst>
                                        <p:tav tm="0">
                                          <p:val>
                                            <p:strVal val="#ppt_x"/>
                                          </p:val>
                                        </p:tav>
                                        <p:tav tm="100000">
                                          <p:val>
                                            <p:strVal val="#ppt_x"/>
                                          </p:val>
                                        </p:tav>
                                      </p:tavLst>
                                    </p:anim>
                                    <p:anim calcmode="lin" valueType="num">
                                      <p:cBhvr>
                                        <p:cTn id="4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26" presetClass="entr" presetSubtype="0" fill="hold"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down)">
                                      <p:cBhvr>
                                        <p:cTn id="52" dur="580">
                                          <p:stCondLst>
                                            <p:cond delay="0"/>
                                          </p:stCondLst>
                                        </p:cTn>
                                        <p:tgtEl>
                                          <p:spTgt spid="11"/>
                                        </p:tgtEl>
                                      </p:cBhvr>
                                    </p:animEffect>
                                    <p:anim calcmode="lin" valueType="num">
                                      <p:cBhvr>
                                        <p:cTn id="53"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8" dur="26">
                                          <p:stCondLst>
                                            <p:cond delay="650"/>
                                          </p:stCondLst>
                                        </p:cTn>
                                        <p:tgtEl>
                                          <p:spTgt spid="11"/>
                                        </p:tgtEl>
                                      </p:cBhvr>
                                      <p:to x="100000" y="60000"/>
                                    </p:animScale>
                                    <p:animScale>
                                      <p:cBhvr>
                                        <p:cTn id="59" dur="166" decel="50000">
                                          <p:stCondLst>
                                            <p:cond delay="676"/>
                                          </p:stCondLst>
                                        </p:cTn>
                                        <p:tgtEl>
                                          <p:spTgt spid="11"/>
                                        </p:tgtEl>
                                      </p:cBhvr>
                                      <p:to x="100000" y="100000"/>
                                    </p:animScale>
                                    <p:animScale>
                                      <p:cBhvr>
                                        <p:cTn id="60" dur="26">
                                          <p:stCondLst>
                                            <p:cond delay="1312"/>
                                          </p:stCondLst>
                                        </p:cTn>
                                        <p:tgtEl>
                                          <p:spTgt spid="11"/>
                                        </p:tgtEl>
                                      </p:cBhvr>
                                      <p:to x="100000" y="80000"/>
                                    </p:animScale>
                                    <p:animScale>
                                      <p:cBhvr>
                                        <p:cTn id="61" dur="166" decel="50000">
                                          <p:stCondLst>
                                            <p:cond delay="1338"/>
                                          </p:stCondLst>
                                        </p:cTn>
                                        <p:tgtEl>
                                          <p:spTgt spid="11"/>
                                        </p:tgtEl>
                                      </p:cBhvr>
                                      <p:to x="100000" y="100000"/>
                                    </p:animScale>
                                    <p:animScale>
                                      <p:cBhvr>
                                        <p:cTn id="62" dur="26">
                                          <p:stCondLst>
                                            <p:cond delay="1642"/>
                                          </p:stCondLst>
                                        </p:cTn>
                                        <p:tgtEl>
                                          <p:spTgt spid="11"/>
                                        </p:tgtEl>
                                      </p:cBhvr>
                                      <p:to x="100000" y="90000"/>
                                    </p:animScale>
                                    <p:animScale>
                                      <p:cBhvr>
                                        <p:cTn id="63" dur="166" decel="50000">
                                          <p:stCondLst>
                                            <p:cond delay="1668"/>
                                          </p:stCondLst>
                                        </p:cTn>
                                        <p:tgtEl>
                                          <p:spTgt spid="11"/>
                                        </p:tgtEl>
                                      </p:cBhvr>
                                      <p:to x="100000" y="100000"/>
                                    </p:animScale>
                                    <p:animScale>
                                      <p:cBhvr>
                                        <p:cTn id="64" dur="26">
                                          <p:stCondLst>
                                            <p:cond delay="1808"/>
                                          </p:stCondLst>
                                        </p:cTn>
                                        <p:tgtEl>
                                          <p:spTgt spid="11"/>
                                        </p:tgtEl>
                                      </p:cBhvr>
                                      <p:to x="100000" y="95000"/>
                                    </p:animScale>
                                    <p:animScale>
                                      <p:cBhvr>
                                        <p:cTn id="65" dur="166" decel="50000">
                                          <p:stCondLst>
                                            <p:cond delay="1834"/>
                                          </p:stCondLst>
                                        </p:cTn>
                                        <p:tgtEl>
                                          <p:spTgt spid="11"/>
                                        </p:tgtEl>
                                      </p:cBhvr>
                                      <p:to x="100000" y="100000"/>
                                    </p:animScale>
                                  </p:childTnLst>
                                </p:cTn>
                              </p:par>
                            </p:childTnLst>
                          </p:cTn>
                        </p:par>
                      </p:childTnLst>
                    </p:cTn>
                  </p:par>
                  <p:par>
                    <p:cTn id="66" fill="hold">
                      <p:stCondLst>
                        <p:cond delay="indefinite"/>
                      </p:stCondLst>
                      <p:childTnLst>
                        <p:par>
                          <p:cTn id="67" fill="hold">
                            <p:stCondLst>
                              <p:cond delay="0"/>
                            </p:stCondLst>
                            <p:childTnLst>
                              <p:par>
                                <p:cTn id="68" presetID="16" presetClass="entr" presetSubtype="21" fill="hold" nodeType="clickEffect">
                                  <p:stCondLst>
                                    <p:cond delay="0"/>
                                  </p:stCondLst>
                                  <p:childTnLst>
                                    <p:set>
                                      <p:cBhvr>
                                        <p:cTn id="69" dur="1" fill="hold">
                                          <p:stCondLst>
                                            <p:cond delay="0"/>
                                          </p:stCondLst>
                                        </p:cTn>
                                        <p:tgtEl>
                                          <p:spTgt spid="12"/>
                                        </p:tgtEl>
                                        <p:attrNameLst>
                                          <p:attrName>style.visibility</p:attrName>
                                        </p:attrNameLst>
                                      </p:cBhvr>
                                      <p:to>
                                        <p:strVal val="visible"/>
                                      </p:to>
                                    </p:set>
                                    <p:animEffect transition="in" filter="barn(inVertical)">
                                      <p:cBhvr>
                                        <p:cTn id="70" dur="500"/>
                                        <p:tgtEl>
                                          <p:spTgt spid="12"/>
                                        </p:tgtEl>
                                      </p:cBhvr>
                                    </p:animEffect>
                                  </p:childTnLst>
                                </p:cTn>
                              </p:par>
                            </p:childTnLst>
                          </p:cTn>
                        </p:par>
                      </p:childTnLst>
                    </p:cTn>
                  </p:par>
                  <p:par>
                    <p:cTn id="71" fill="hold">
                      <p:stCondLst>
                        <p:cond delay="indefinite"/>
                      </p:stCondLst>
                      <p:childTnLst>
                        <p:par>
                          <p:cTn id="72" fill="hold">
                            <p:stCondLst>
                              <p:cond delay="0"/>
                            </p:stCondLst>
                            <p:childTnLst>
                              <p:par>
                                <p:cTn id="73" presetID="21" presetClass="entr" presetSubtype="1" fill="hold" nodeType="clickEffect">
                                  <p:stCondLst>
                                    <p:cond delay="0"/>
                                  </p:stCondLst>
                                  <p:childTnLst>
                                    <p:set>
                                      <p:cBhvr>
                                        <p:cTn id="74" dur="1" fill="hold">
                                          <p:stCondLst>
                                            <p:cond delay="0"/>
                                          </p:stCondLst>
                                        </p:cTn>
                                        <p:tgtEl>
                                          <p:spTgt spid="13"/>
                                        </p:tgtEl>
                                        <p:attrNameLst>
                                          <p:attrName>style.visibility</p:attrName>
                                        </p:attrNameLst>
                                      </p:cBhvr>
                                      <p:to>
                                        <p:strVal val="visible"/>
                                      </p:to>
                                    </p:set>
                                    <p:animEffect transition="in" filter="wheel(1)">
                                      <p:cBhvr>
                                        <p:cTn id="75" dur="2000"/>
                                        <p:tgtEl>
                                          <p:spTgt spid="13"/>
                                        </p:tgtEl>
                                      </p:cBhvr>
                                    </p:animEffect>
                                  </p:childTnLst>
                                </p:cTn>
                              </p:par>
                            </p:childTnLst>
                          </p:cTn>
                        </p:par>
                      </p:childTnLst>
                    </p:cTn>
                  </p:par>
                  <p:par>
                    <p:cTn id="76" fill="hold">
                      <p:stCondLst>
                        <p:cond delay="indefinite"/>
                      </p:stCondLst>
                      <p:childTnLst>
                        <p:par>
                          <p:cTn id="77" fill="hold">
                            <p:stCondLst>
                              <p:cond delay="0"/>
                            </p:stCondLst>
                            <p:childTnLst>
                              <p:par>
                                <p:cTn id="78" presetID="14" presetClass="entr" presetSubtype="10" fill="hold" nodeType="clickEffect">
                                  <p:stCondLst>
                                    <p:cond delay="0"/>
                                  </p:stCondLst>
                                  <p:childTnLst>
                                    <p:set>
                                      <p:cBhvr>
                                        <p:cTn id="79" dur="1" fill="hold">
                                          <p:stCondLst>
                                            <p:cond delay="0"/>
                                          </p:stCondLst>
                                        </p:cTn>
                                        <p:tgtEl>
                                          <p:spTgt spid="14"/>
                                        </p:tgtEl>
                                        <p:attrNameLst>
                                          <p:attrName>style.visibility</p:attrName>
                                        </p:attrNameLst>
                                      </p:cBhvr>
                                      <p:to>
                                        <p:strVal val="visible"/>
                                      </p:to>
                                    </p:set>
                                    <p:animEffect transition="in" filter="randombar(horizontal)">
                                      <p:cBhvr>
                                        <p:cTn id="8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descr="Αποτέλεσμα εικόνας για ολυμπιακα αθληματα στιβου">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361872" y="1410510"/>
            <a:ext cx="8307421" cy="5282119"/>
          </a:xfrm>
          <a:prstGeom prst="rect">
            <a:avLst/>
          </a:prstGeom>
          <a:noFill/>
          <a:ln>
            <a:noFill/>
          </a:ln>
        </p:spPr>
      </p:pic>
      <p:sp>
        <p:nvSpPr>
          <p:cNvPr id="7" name="Ορθογώνιο 6"/>
          <p:cNvSpPr/>
          <p:nvPr/>
        </p:nvSpPr>
        <p:spPr>
          <a:xfrm>
            <a:off x="3462005" y="175497"/>
            <a:ext cx="3828292" cy="923330"/>
          </a:xfrm>
          <a:prstGeom prst="rect">
            <a:avLst/>
          </a:prstGeom>
          <a:solidFill>
            <a:srgbClr val="C00000"/>
          </a:solidFill>
          <a:ln>
            <a:solidFill>
              <a:schemeClr val="bg1"/>
            </a:solidFill>
          </a:ln>
        </p:spPr>
        <p:txBody>
          <a:bodyPr wrap="none" lIns="91440" tIns="45720" rIns="91440" bIns="45720">
            <a:spAutoFit/>
          </a:bodyPr>
          <a:lstStyle/>
          <a:p>
            <a:pPr algn="ctr"/>
            <a:r>
              <a:rPr lang="el-GR" sz="5400" b="1" spc="50" dirty="0" smtClean="0">
                <a:ln w="9525" cmpd="sng">
                  <a:solidFill>
                    <a:schemeClr val="accent1"/>
                  </a:solidFill>
                  <a:prstDash val="solid"/>
                </a:ln>
                <a:solidFill>
                  <a:srgbClr val="70AD47">
                    <a:tint val="1000"/>
                  </a:srgbClr>
                </a:solidFill>
                <a:effectLst>
                  <a:glow rad="38100">
                    <a:schemeClr val="accent1">
                      <a:alpha val="40000"/>
                    </a:schemeClr>
                  </a:glow>
                </a:effectLst>
              </a:rPr>
              <a:t>ΕΥΧΑΡΙΣΤΩ</a:t>
            </a:r>
            <a:endParaRPr lang="el-GR" sz="54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58158843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1000" fill="hold"/>
                                        <p:tgtEl>
                                          <p:spTgt spid="4"/>
                                        </p:tgtEl>
                                        <p:attrNameLst>
                                          <p:attrName>ppt_w</p:attrName>
                                        </p:attrNameLst>
                                      </p:cBhvr>
                                      <p:tavLst>
                                        <p:tav tm="0">
                                          <p:val>
                                            <p:fltVal val="0"/>
                                          </p:val>
                                        </p:tav>
                                        <p:tav tm="100000">
                                          <p:val>
                                            <p:strVal val="#ppt_w"/>
                                          </p:val>
                                        </p:tav>
                                      </p:tavLst>
                                    </p:anim>
                                    <p:anim calcmode="lin" valueType="num">
                                      <p:cBhvr>
                                        <p:cTn id="26" dur="1000" fill="hold"/>
                                        <p:tgtEl>
                                          <p:spTgt spid="4"/>
                                        </p:tgtEl>
                                        <p:attrNameLst>
                                          <p:attrName>ppt_h</p:attrName>
                                        </p:attrNameLst>
                                      </p:cBhvr>
                                      <p:tavLst>
                                        <p:tav tm="0">
                                          <p:val>
                                            <p:fltVal val="0"/>
                                          </p:val>
                                        </p:tav>
                                        <p:tav tm="100000">
                                          <p:val>
                                            <p:strVal val="#ppt_h"/>
                                          </p:val>
                                        </p:tav>
                                      </p:tavLst>
                                    </p:anim>
                                    <p:anim calcmode="lin" valueType="num">
                                      <p:cBhvr>
                                        <p:cTn id="27" dur="1000" fill="hold"/>
                                        <p:tgtEl>
                                          <p:spTgt spid="4"/>
                                        </p:tgtEl>
                                        <p:attrNameLst>
                                          <p:attrName>style.rotation</p:attrName>
                                        </p:attrNameLst>
                                      </p:cBhvr>
                                      <p:tavLst>
                                        <p:tav tm="0">
                                          <p:val>
                                            <p:fltVal val="90"/>
                                          </p:val>
                                        </p:tav>
                                        <p:tav tm="100000">
                                          <p:val>
                                            <p:fltVal val="0"/>
                                          </p:val>
                                        </p:tav>
                                      </p:tavLst>
                                    </p:anim>
                                    <p:animEffect transition="in" filter="fade">
                                      <p:cBhvr>
                                        <p:cTn id="2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225685" y="816647"/>
            <a:ext cx="8968902" cy="5632311"/>
          </a:xfrm>
          <a:prstGeom prst="rect">
            <a:avLst/>
          </a:prstGeom>
        </p:spPr>
        <p:txBody>
          <a:bodyPr wrap="square">
            <a:spAutoFit/>
          </a:bodyPr>
          <a:lstStyle/>
          <a:p>
            <a:pPr algn="ctr"/>
            <a:r>
              <a:rPr lang="el-GR" sz="2400" dirty="0">
                <a:latin typeface="Times New Roman" panose="02020603050405020304" pitchFamily="18" charset="0"/>
                <a:ea typeface="Calibri" panose="020F0502020204030204" pitchFamily="34" charset="0"/>
                <a:cs typeface="Times New Roman" panose="02020603050405020304" pitchFamily="18" charset="0"/>
              </a:rPr>
              <a:t>Η πνευματική διάσταση των Ολυμπιακών Αγώνων εμπεριέχει την αθλητική, κοινωνική και ηθική αγωγή των νέων σε όλο τον κόσμο. Κυρίαρχη πνευματική αξία των Ολυμπιακών Αγώνων είναι ο σεβασμός στον αθλητικό πλουραλισμό, ως μέρος της πολιτισμικής πολυμορφίας του Ολυμπιακού Κινήματος. Εξάλλου οι ίδιοι οι Ολυμπιακοί Αγώνες είναι παράδειγμα κοινής ειρηνικής συμπόρευσης αθλητών που προέρχονται από διαφορετικές αθλητικές και πολιτισμικές κουλτούρες.</a:t>
            </a:r>
            <a:br>
              <a:rPr lang="el-GR" sz="2400" dirty="0">
                <a:latin typeface="Times New Roman" panose="02020603050405020304" pitchFamily="18" charset="0"/>
                <a:ea typeface="Calibri" panose="020F0502020204030204" pitchFamily="34" charset="0"/>
                <a:cs typeface="Times New Roman" panose="02020603050405020304" pitchFamily="18" charset="0"/>
              </a:rPr>
            </a:br>
            <a:r>
              <a:rPr lang="el-GR" sz="2400" dirty="0">
                <a:latin typeface="Times New Roman" panose="02020603050405020304" pitchFamily="18" charset="0"/>
                <a:ea typeface="Calibri" panose="020F0502020204030204" pitchFamily="34" charset="0"/>
                <a:cs typeface="Times New Roman" panose="02020603050405020304" pitchFamily="18" charset="0"/>
              </a:rPr>
              <a:t/>
            </a:r>
            <a:br>
              <a:rPr lang="el-GR" sz="2400" dirty="0">
                <a:latin typeface="Times New Roman" panose="02020603050405020304" pitchFamily="18" charset="0"/>
                <a:ea typeface="Calibri" panose="020F0502020204030204" pitchFamily="34" charset="0"/>
                <a:cs typeface="Times New Roman" panose="02020603050405020304" pitchFamily="18" charset="0"/>
              </a:rPr>
            </a:br>
            <a:r>
              <a:rPr lang="el-GR" sz="2400" dirty="0">
                <a:latin typeface="Times New Roman" panose="02020603050405020304" pitchFamily="18" charset="0"/>
                <a:ea typeface="Calibri" panose="020F0502020204030204" pitchFamily="34" charset="0"/>
                <a:cs typeface="Times New Roman" panose="02020603050405020304" pitchFamily="18" charset="0"/>
              </a:rPr>
              <a:t>Η γενικότερη φιλοσοφία του Ολυμπισμού στηρίζεται στις αρχές της ανοχής, της ειρήνης, του ευ αγωνίζεσθαι και της ευγενούς άμιλλας με σκοπό τη δημιουργία μιας ειρηνικής κοινωνίας με λιγότερη βία και ανταγωνισμό. Με άλλα λόγια, ο Ολυμπισμός οδηγεί σε έναν άλλο, εξιδανικευμένο τρόπο ζωής, που τόσο έχει ανάγκη η σύγχρονη κοινωνία των πολιτών.</a:t>
            </a:r>
            <a:br>
              <a:rPr lang="el-GR" sz="2400" dirty="0">
                <a:latin typeface="Times New Roman" panose="02020603050405020304" pitchFamily="18" charset="0"/>
                <a:ea typeface="Calibri" panose="020F0502020204030204" pitchFamily="34" charset="0"/>
                <a:cs typeface="Times New Roman" panose="02020603050405020304" pitchFamily="18" charset="0"/>
              </a:rPr>
            </a:br>
            <a:endParaRPr lang="el-G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6351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245140" y="2196559"/>
            <a:ext cx="9426102" cy="2831929"/>
          </a:xfrm>
          <a:prstGeom prst="rect">
            <a:avLst/>
          </a:prstGeom>
        </p:spPr>
        <p:txBody>
          <a:bodyPr wrap="square">
            <a:spAutoFit/>
          </a:bodyPr>
          <a:lstStyle/>
          <a:p>
            <a:pPr>
              <a:lnSpc>
                <a:spcPct val="107000"/>
              </a:lnSpc>
              <a:spcAft>
                <a:spcPts val="800"/>
              </a:spcAft>
            </a:pPr>
            <a:r>
              <a:rPr lang="el-GR"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Η πνευματική, εκπαιδευτική και πολιτισμική διάσταση των Ολυμπιακών Αγώνων όμως, είναι και </a:t>
            </a:r>
            <a:r>
              <a:rPr lang="el-GR" sz="240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αυτή </a:t>
            </a:r>
            <a:r>
              <a:rPr lang="el-GR"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που προσδιορίζει τη συνοχή και τη μελλοντική πορεία του σύγχρονου Ολυμπιακού </a:t>
            </a:r>
            <a:r>
              <a:rPr lang="el-GR" sz="240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Κινήματος</a:t>
            </a:r>
            <a:r>
              <a:rPr lang="el-GR"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Προς την κατεύθυνση αυτή αναγνωρίζεται διεθνώς η ανάγκη διατήρησης και διάδοσης </a:t>
            </a:r>
            <a:r>
              <a:rPr lang="el-GR" sz="240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των </a:t>
            </a:r>
            <a:r>
              <a:rPr lang="el-GR"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αξιών του Ολυμπιακού Πνεύματος που θεμελιώνουν τη σύγχρονη Ολυμπιακή φιλοσοφία και παιδεία και συγκροτούν τον ισχυρότερο πνευματικό δεσμό του αθλητισμού με </a:t>
            </a:r>
            <a:r>
              <a:rPr lang="el-GR" sz="240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τις κοινωνίες</a:t>
            </a:r>
            <a:r>
              <a:rPr lang="el-GR" sz="24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a:t>
            </a:r>
            <a:r>
              <a:rPr lang="el-GR" sz="2400" b="1"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l-GR" sz="24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253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768485" y="1412046"/>
            <a:ext cx="9523379" cy="4652749"/>
          </a:xfrm>
          <a:prstGeom prst="rect">
            <a:avLst/>
          </a:prstGeom>
        </p:spPr>
        <p:txBody>
          <a:bodyPr wrap="square">
            <a:spAutoFit/>
          </a:bodyPr>
          <a:lstStyle/>
          <a:p>
            <a:pPr>
              <a:lnSpc>
                <a:spcPct val="107000"/>
              </a:lnSpc>
              <a:spcAft>
                <a:spcPts val="800"/>
              </a:spcAft>
            </a:pPr>
            <a:r>
              <a:rPr lang="el-GR" sz="24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ΤΟ ΠΝΕΥΜΑ ΤΗΣ ΑΡΧΑΙΑΣ ΕΛΛΑΔΑΣ</a:t>
            </a:r>
            <a:endParaRPr lang="el-GR" sz="2400"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endParaRPr>
          </a:p>
          <a:p>
            <a:r>
              <a:rPr lang="el-GR" sz="2400" dirty="0" smtClean="0">
                <a:latin typeface="Times New Roman" panose="02020603050405020304" pitchFamily="18" charset="0"/>
                <a:ea typeface="Calibri" panose="020F0502020204030204" pitchFamily="34" charset="0"/>
                <a:cs typeface="Times New Roman" panose="02020603050405020304" pitchFamily="18" charset="0"/>
              </a:rPr>
              <a:t>Η αρχαία Ελλάδα στη σύγχρονη αντίληψη του Ολυμπιακού Κινήματος ερμηνεύεται ως πηγή ιδεών που προβάλλονται στο σύγχρονο παρόν για να επιβεβαιώσουν αφενός τη διασύνδεση του αρχαίου και του σύγχρονου αθλητισμού και αφετέρου ως πεδίο αναφοράς ιδεών και αξιών ενός ιερού παρελθόντος. Κορυφαίο στοιχείο του αρχαίου αθλητικού πνεύματος αποτελούν οι έννοιες της καλοκαγαθίας, της ευγενούς άμιλλας και του κάλλους. Η περίφημη παραίνεση του </a:t>
            </a:r>
            <a:r>
              <a:rPr lang="el-GR" sz="2400" dirty="0" err="1" smtClean="0">
                <a:latin typeface="Times New Roman" panose="02020603050405020304" pitchFamily="18" charset="0"/>
                <a:ea typeface="Calibri" panose="020F0502020204030204" pitchFamily="34" charset="0"/>
                <a:cs typeface="Times New Roman" panose="02020603050405020304" pitchFamily="18" charset="0"/>
              </a:rPr>
              <a:t>Πηλέα</a:t>
            </a:r>
            <a:r>
              <a:rPr lang="el-GR" sz="2400" dirty="0" smtClean="0">
                <a:latin typeface="Times New Roman" panose="02020603050405020304" pitchFamily="18" charset="0"/>
                <a:ea typeface="Calibri" panose="020F0502020204030204" pitchFamily="34" charset="0"/>
                <a:cs typeface="Times New Roman" panose="02020603050405020304" pitchFamily="18" charset="0"/>
              </a:rPr>
              <a:t> στον γιο του Αχιλλέα, και του Ιππόλοχου στον γιο του Γλαύκο, πριν φύγουν για τον πόλεμο της Τροίας «αιέν αριστεύειν και υπείροχον έμμεναι άλλων», καθορίζει τη στάση των αρχαίων Ελλήνων απέναντι στη ζωή και τα ιδανικά.</a:t>
            </a:r>
            <a:br>
              <a:rPr lang="el-GR" sz="2400" dirty="0" smtClean="0">
                <a:latin typeface="Times New Roman" panose="02020603050405020304" pitchFamily="18" charset="0"/>
                <a:ea typeface="Calibri" panose="020F0502020204030204" pitchFamily="34" charset="0"/>
                <a:cs typeface="Times New Roman" panose="02020603050405020304" pitchFamily="18" charset="0"/>
              </a:rPr>
            </a:br>
            <a:endParaRPr lang="el-G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235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894945" y="1582341"/>
            <a:ext cx="9435829" cy="4154984"/>
          </a:xfrm>
          <a:prstGeom prst="rect">
            <a:avLst/>
          </a:prstGeom>
        </p:spPr>
        <p:txBody>
          <a:bodyPr wrap="square">
            <a:spAutoFit/>
          </a:bodyPr>
          <a:lstStyle/>
          <a:p>
            <a:pPr algn="ctr"/>
            <a:r>
              <a:rPr lang="el-GR" sz="2400" dirty="0">
                <a:solidFill>
                  <a:srgbClr val="FFC000"/>
                </a:solidFill>
                <a:latin typeface="Times New Roman" panose="02020603050405020304" pitchFamily="18" charset="0"/>
                <a:ea typeface="Calibri" panose="020F0502020204030204" pitchFamily="34" charset="0"/>
                <a:cs typeface="Times New Roman" panose="02020603050405020304" pitchFamily="18" charset="0"/>
              </a:rPr>
              <a:t>Σκοπός της άσκησης στην αρχαιότητα ήταν να διαπλάσει πολίτες «καλούς και αγαθούς» και «τέλειους άνδρες» που θα προσέφεραν τις υπηρεσίες τους στην πόλη που τους ανέδειξε. Η άθληση στην αρχαιότητα δεν ήταν αυτοσκοπός, αλλά διά βίου παιδεία. Τα γυμνάσια και οι παλαίστρες εξελίχθηκαν σταδιακά σε ιδρύματα γενικής παιδείας που σκοπό είχαν την ολοκληρωμένη διαπαιδαγώγηση των νέων. Παράλληλα το πνεύμα συναγωνισμού και άμιλλας που επικρατούσε στο στίβο εισχώρησε σε όλες τις δραστηριότητες των αρχαίων Ελλήνων, και τα μεγάλα επιτεύγματα άθλησης και πολιτισμού ήταν αποτέλεσμα της επικράτησης του αγωνιστικού πνεύματος.</a:t>
            </a:r>
            <a:r>
              <a:rPr lang="el-GR" sz="2400" dirty="0">
                <a:solidFill>
                  <a:srgbClr val="FFC000"/>
                </a:solidFill>
                <a:latin typeface="Calibri" panose="020F0502020204030204" pitchFamily="34" charset="0"/>
                <a:ea typeface="Calibri" panose="020F0502020204030204" pitchFamily="34" charset="0"/>
                <a:cs typeface="Times New Roman" panose="02020603050405020304" pitchFamily="18" charset="0"/>
              </a:rPr>
              <a:t/>
            </a:r>
            <a:br>
              <a:rPr lang="el-GR" sz="2400" dirty="0">
                <a:solidFill>
                  <a:srgbClr val="FFC000"/>
                </a:solidFill>
                <a:latin typeface="Calibri" panose="020F0502020204030204" pitchFamily="34" charset="0"/>
                <a:ea typeface="Calibri" panose="020F0502020204030204" pitchFamily="34" charset="0"/>
                <a:cs typeface="Times New Roman" panose="02020603050405020304" pitchFamily="18" charset="0"/>
              </a:rPr>
            </a:br>
            <a:endParaRPr lang="el-GR" sz="2400" dirty="0">
              <a:solidFill>
                <a:srgbClr val="FFC000"/>
              </a:solidFill>
            </a:endParaRPr>
          </a:p>
        </p:txBody>
      </p:sp>
    </p:spTree>
    <p:extLst>
      <p:ext uri="{BB962C8B-B14F-4D97-AF65-F5344CB8AC3E}">
        <p14:creationId xmlns:p14="http://schemas.microsoft.com/office/powerpoint/2010/main" val="3658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50196" y="1859340"/>
            <a:ext cx="10632332" cy="3416320"/>
          </a:xfrm>
          <a:prstGeom prst="rect">
            <a:avLst/>
          </a:prstGeom>
        </p:spPr>
        <p:txBody>
          <a:bodyPr wrap="square">
            <a:spAutoFit/>
          </a:bodyPr>
          <a:lstStyle/>
          <a:p>
            <a:pPr algn="ctr"/>
            <a:r>
              <a:rPr lang="el-GR" sz="2400" dirty="0">
                <a:latin typeface="Times New Roman" panose="02020603050405020304" pitchFamily="18" charset="0"/>
                <a:ea typeface="Calibri" panose="020F0502020204030204" pitchFamily="34" charset="0"/>
                <a:cs typeface="Times New Roman" panose="02020603050405020304" pitchFamily="18" charset="0"/>
              </a:rPr>
              <a:t>Στόχος της άμιλλας ήταν να φτάσει ο άνθρωπος στην πλήρη σωματική και πνευματική του ολοκλήρωση. Στην αρχαιότητα οι αθλητές θεωρούνταν τα ιδανικότερα πρότυπα ομορφιάς, υγείας και δύναμης. Το γυμνό στην αρχαιότητα ήταν συνυφασμένο με τη σωματική άσκηση και έδωσε το όνομά του στη Γυμναστική και στο χώρο που τελούνταν οι ασκήσεις, δηλαδή το Γυμνάσιο. Η γυμνότητα αποτέλεσε οριακό σημείο για την αρχαία τέχνη και ειδικά για τη γλυπτική. Οι καλλιτέχνες μελετούσαν τα καλογυμνασμένα γυμνά σώματα των αθλητών, τα οποία θεωρούσαν τα ιδανικότερα πρότυπα κάλλους.</a:t>
            </a:r>
            <a:br>
              <a:rPr lang="el-GR" sz="2400" dirty="0">
                <a:latin typeface="Times New Roman" panose="02020603050405020304" pitchFamily="18" charset="0"/>
                <a:ea typeface="Calibri" panose="020F0502020204030204" pitchFamily="34" charset="0"/>
                <a:cs typeface="Times New Roman" panose="02020603050405020304" pitchFamily="18" charset="0"/>
              </a:rPr>
            </a:br>
            <a:endParaRPr lang="el-G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415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914399" y="2049199"/>
            <a:ext cx="9465013" cy="2858539"/>
          </a:xfrm>
          <a:prstGeom prst="rect">
            <a:avLst/>
          </a:prstGeom>
        </p:spPr>
        <p:txBody>
          <a:bodyPr wrap="square">
            <a:spAutoFit/>
          </a:bodyPr>
          <a:lstStyle/>
          <a:p>
            <a:pPr algn="ctr">
              <a:lnSpc>
                <a:spcPct val="107000"/>
              </a:lnSpc>
              <a:spcAft>
                <a:spcPts val="800"/>
              </a:spcAft>
            </a:pPr>
            <a:r>
              <a:rPr lang="el-GR" sz="2400" dirty="0">
                <a:solidFill>
                  <a:srgbClr val="FFC000"/>
                </a:solidFill>
                <a:latin typeface="Times New Roman" panose="02020603050405020304" pitchFamily="18" charset="0"/>
                <a:ea typeface="Calibri" panose="020F0502020204030204" pitchFamily="34" charset="0"/>
                <a:cs typeface="Times New Roman" panose="02020603050405020304" pitchFamily="18" charset="0"/>
              </a:rPr>
              <a:t>Η αρχαία ελληνική κοινωνία μετέτρεψε την απλή άσκηση σε κορυφαία σωματική, πνευματική και πολιτιστική δραστηριότητα και δημιούργησε τον τύπο ενός πολίτη –αθλητή, που σφράγισε με την παρουσία του τον αρχαίο πολιτισμό. Το πνεύμα της αρχαίας άθλησης δεν έπαψε ποτέ να εμπνέει το σύγχρονο Ολυμπιακό Κίνημα που  αναζητεί ιδεολογικές και πνευματικές συγγένειες με την αρχαιότητα, μέσα από τα μονοπάτια της μυθολογίας, της ιστορίας και των αρχαιολογικών τόπων και μνημείων. </a:t>
            </a:r>
            <a:endParaRPr lang="el-GR" sz="2400" dirty="0">
              <a:solidFill>
                <a:srgbClr val="FFC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026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96119" y="651753"/>
            <a:ext cx="5936240" cy="461665"/>
          </a:xfrm>
          <a:prstGeom prst="rect">
            <a:avLst/>
          </a:prstGeom>
          <a:solidFill>
            <a:srgbClr val="FF0000"/>
          </a:solidFill>
          <a:ln>
            <a:solidFill>
              <a:srgbClr val="FFC000"/>
            </a:solidFill>
          </a:ln>
        </p:spPr>
        <p:txBody>
          <a:bodyPr wrap="none" rtlCol="0">
            <a:spAutoFit/>
          </a:bodyPr>
          <a:lstStyle/>
          <a:p>
            <a:pPr algn="ctr"/>
            <a:r>
              <a:rPr lang="el-GR" sz="2400" b="1" dirty="0"/>
              <a:t>Πρώτοι Σύγχρονοι Ολυμπιακοί Αγώνες</a:t>
            </a:r>
            <a:endParaRPr lang="el-GR" sz="2400" dirty="0"/>
          </a:p>
        </p:txBody>
      </p:sp>
      <p:sp>
        <p:nvSpPr>
          <p:cNvPr id="4" name="Ορθογώνιο 3"/>
          <p:cNvSpPr/>
          <p:nvPr/>
        </p:nvSpPr>
        <p:spPr>
          <a:xfrm>
            <a:off x="904672" y="1166843"/>
            <a:ext cx="9348281" cy="5262979"/>
          </a:xfrm>
          <a:prstGeom prst="rect">
            <a:avLst/>
          </a:prstGeom>
        </p:spPr>
        <p:txBody>
          <a:bodyPr wrap="square">
            <a:spAutoFit/>
          </a:bodyPr>
          <a:lstStyle/>
          <a:p>
            <a:pPr algn="ctr"/>
            <a:endParaRPr lang="el-GR" sz="2400" dirty="0" smtClean="0">
              <a:latin typeface="Times New Roman" panose="02020603050405020304" pitchFamily="18" charset="0"/>
              <a:ea typeface="Calibri" panose="020F0502020204030204" pitchFamily="34" charset="0"/>
              <a:cs typeface="Times New Roman" panose="02020603050405020304" pitchFamily="18" charset="0"/>
            </a:endParaRPr>
          </a:p>
          <a:p>
            <a:r>
              <a:rPr lang="el-GR" sz="2400" dirty="0" smtClean="0">
                <a:latin typeface="Times New Roman" panose="02020603050405020304" pitchFamily="18" charset="0"/>
                <a:ea typeface="Calibri" panose="020F0502020204030204" pitchFamily="34" charset="0"/>
                <a:cs typeface="Times New Roman" panose="02020603050405020304" pitchFamily="18" charset="0"/>
              </a:rPr>
              <a:t>Το </a:t>
            </a:r>
            <a:r>
              <a:rPr lang="el-GR" sz="2400" dirty="0">
                <a:latin typeface="Times New Roman" panose="02020603050405020304" pitchFamily="18" charset="0"/>
                <a:ea typeface="Calibri" panose="020F0502020204030204" pitchFamily="34" charset="0"/>
                <a:cs typeface="Times New Roman" panose="02020603050405020304" pitchFamily="18" charset="0"/>
              </a:rPr>
              <a:t>1894 σε συνέδριο που οργάνωσε ο βαρόνος Πιερ ντε </a:t>
            </a:r>
            <a:r>
              <a:rPr lang="el-GR" sz="2400" dirty="0" smtClean="0">
                <a:latin typeface="Times New Roman" panose="02020603050405020304" pitchFamily="18" charset="0"/>
                <a:ea typeface="Calibri" panose="020F0502020204030204" pitchFamily="34" charset="0"/>
                <a:cs typeface="Times New Roman" panose="02020603050405020304" pitchFamily="18" charset="0"/>
              </a:rPr>
              <a:t>Κουμπερτέν</a:t>
            </a:r>
          </a:p>
          <a:p>
            <a:r>
              <a:rPr lang="el-GR" sz="2400" dirty="0" smtClean="0">
                <a:latin typeface="Times New Roman" panose="02020603050405020304" pitchFamily="18" charset="0"/>
                <a:ea typeface="Calibri" panose="020F0502020204030204" pitchFamily="34" charset="0"/>
                <a:cs typeface="Times New Roman" panose="02020603050405020304" pitchFamily="18" charset="0"/>
              </a:rPr>
              <a:t>στο </a:t>
            </a:r>
            <a:r>
              <a:rPr lang="el-GR" sz="2400" dirty="0">
                <a:latin typeface="Times New Roman" panose="02020603050405020304" pitchFamily="18" charset="0"/>
                <a:ea typeface="Calibri" panose="020F0502020204030204" pitchFamily="34" charset="0"/>
                <a:cs typeface="Times New Roman" panose="02020603050405020304" pitchFamily="18" charset="0"/>
              </a:rPr>
              <a:t>Παρίσι ιδρύθηκε η Διεθνής Ολυμπιακή Επιτροπή και αποφασίστηκε η αναβίωση των Ολυμπιακών αγώνων. Έπειτα από πρόταση του </a:t>
            </a:r>
            <a:r>
              <a:rPr lang="el-GR" sz="2400" dirty="0" smtClean="0">
                <a:latin typeface="Times New Roman" panose="02020603050405020304" pitchFamily="18" charset="0"/>
                <a:ea typeface="Calibri" panose="020F0502020204030204" pitchFamily="34" charset="0"/>
                <a:cs typeface="Times New Roman" panose="02020603050405020304" pitchFamily="18" charset="0"/>
              </a:rPr>
              <a:t>Έλληνα εκπροσώπου </a:t>
            </a:r>
            <a:r>
              <a:rPr lang="el-GR" sz="2400" dirty="0">
                <a:latin typeface="Times New Roman" panose="02020603050405020304" pitchFamily="18" charset="0"/>
                <a:ea typeface="Calibri" panose="020F0502020204030204" pitchFamily="34" charset="0"/>
                <a:cs typeface="Times New Roman" panose="02020603050405020304" pitchFamily="18" charset="0"/>
              </a:rPr>
              <a:t>Δημητρίου Βικέλα ως τόπος διεξαγωγής των πρώτων Ολυμπιακών Αγώνων ορίστηκε η </a:t>
            </a:r>
            <a:r>
              <a:rPr lang="el-GR" sz="2400" dirty="0" smtClean="0">
                <a:latin typeface="Times New Roman" panose="02020603050405020304" pitchFamily="18" charset="0"/>
                <a:ea typeface="Calibri" panose="020F0502020204030204" pitchFamily="34" charset="0"/>
                <a:cs typeface="Times New Roman" panose="02020603050405020304" pitchFamily="18" charset="0"/>
              </a:rPr>
              <a:t>Αθήνα. Στη </a:t>
            </a:r>
            <a:r>
              <a:rPr lang="el-GR" sz="2400" dirty="0">
                <a:latin typeface="Times New Roman" panose="02020603050405020304" pitchFamily="18" charset="0"/>
                <a:ea typeface="Calibri" panose="020F0502020204030204" pitchFamily="34" charset="0"/>
                <a:cs typeface="Times New Roman" panose="02020603050405020304" pitchFamily="18" charset="0"/>
              </a:rPr>
              <a:t>μικρή και φτωχή τότε Ελλάδα ο ενθουσιασμός για την ανάληψη των Αγώνων έφτασε στα όρια του εθνικού παραληρήματος. Όλοι εργάζονταν για την επιτυχία της διοργάνωσης που τη θεωρούσαν εθνική </a:t>
            </a:r>
            <a:r>
              <a:rPr lang="el-GR" sz="2400" dirty="0" smtClean="0">
                <a:latin typeface="Times New Roman" panose="02020603050405020304" pitchFamily="18" charset="0"/>
                <a:ea typeface="Calibri" panose="020F0502020204030204" pitchFamily="34" charset="0"/>
                <a:cs typeface="Times New Roman" panose="02020603050405020304" pitchFamily="18" charset="0"/>
              </a:rPr>
              <a:t>υπόθεση. Με </a:t>
            </a:r>
            <a:r>
              <a:rPr lang="el-GR" sz="2400" dirty="0">
                <a:latin typeface="Times New Roman" panose="02020603050405020304" pitchFamily="18" charset="0"/>
                <a:ea typeface="Calibri" panose="020F0502020204030204" pitchFamily="34" charset="0"/>
                <a:cs typeface="Times New Roman" panose="02020603050405020304" pitchFamily="18" charset="0"/>
              </a:rPr>
              <a:t>χρήματα που διατέθηκαν από την κληρονομιά του εθνικού ευεργέτη Γεωργίου Αβέρωφ, ξαναχτίστηκε από την αρχή και όλο με μάρμαρο το αρχαίο στάδιο που βρισκόταν στους πρόποδες του Λόφου Αρδηττού, δηλαδή το Παναθηναϊκό Στάδιο!</a:t>
            </a:r>
            <a:br>
              <a:rPr lang="el-GR" sz="2400" dirty="0">
                <a:latin typeface="Times New Roman" panose="02020603050405020304" pitchFamily="18" charset="0"/>
                <a:ea typeface="Calibri" panose="020F0502020204030204" pitchFamily="34" charset="0"/>
                <a:cs typeface="Times New Roman" panose="02020603050405020304" pitchFamily="18" charset="0"/>
              </a:rPr>
            </a:br>
            <a:endParaRPr lang="el-G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0396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137</TotalTime>
  <Words>1004</Words>
  <Application>Microsoft Office PowerPoint</Application>
  <PresentationFormat>Ευρεία οθόνη</PresentationFormat>
  <Paragraphs>219</Paragraphs>
  <Slides>22</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22</vt:i4>
      </vt:variant>
    </vt:vector>
  </HeadingPairs>
  <TitlesOfParts>
    <vt:vector size="29" baseType="lpstr">
      <vt:lpstr>Arial</vt:lpstr>
      <vt:lpstr>Calibri</vt:lpstr>
      <vt:lpstr>Century Gothic</vt:lpstr>
      <vt:lpstr>Symbol</vt:lpstr>
      <vt:lpstr>Times New Roman</vt:lpstr>
      <vt:lpstr>Wingdings 3</vt:lpstr>
      <vt:lpstr>Ιόν</vt:lpstr>
      <vt:lpstr>ΟΛΥΜΠΙΑΚΟΙ ΑΓΩΝΕΣ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ΤΑ ΣΥΓΧΡΟΝΑ ΟΛΥΜΠΙΑΚΑ ΑΓΩΝΙΣΜΑΤΑ ΕΙΝΑΙ ΤΑ ΕΞΗΣ: </vt:lpstr>
      <vt:lpstr>Παρουσίαση του PowerPoint</vt:lpstr>
      <vt:lpstr>Παρουσίαση του PowerPoint</vt:lpstr>
      <vt:lpstr>Παρουσίαση του PowerPoint</vt:lpstr>
      <vt:lpstr>Παρουσίαση του PowerPoint</vt:lpstr>
      <vt:lpstr>Τα αγωνίσματα του στίβου </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ΟΛΥΜΠΙΑΚΟΙ ΑΓΩΝΕΣ</dc:title>
  <dc:creator>Administrator</dc:creator>
  <cp:lastModifiedBy>Administrator</cp:lastModifiedBy>
  <cp:revision>14</cp:revision>
  <dcterms:created xsi:type="dcterms:W3CDTF">2015-10-03T20:31:15Z</dcterms:created>
  <dcterms:modified xsi:type="dcterms:W3CDTF">2015-10-03T22:48:30Z</dcterms:modified>
</cp:coreProperties>
</file>