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56" r:id="rId2"/>
    <p:sldId id="257" r:id="rId3"/>
    <p:sldId id="258" r:id="rId4"/>
    <p:sldId id="280" r:id="rId5"/>
    <p:sldId id="259" r:id="rId6"/>
    <p:sldId id="260" r:id="rId7"/>
    <p:sldId id="261" r:id="rId8"/>
    <p:sldId id="262" r:id="rId9"/>
    <p:sldId id="263" r:id="rId10"/>
    <p:sldId id="264" r:id="rId11"/>
    <p:sldId id="265" r:id="rId12"/>
    <p:sldId id="266" r:id="rId13"/>
    <p:sldId id="285" r:id="rId14"/>
    <p:sldId id="281" r:id="rId15"/>
    <p:sldId id="282" r:id="rId16"/>
    <p:sldId id="283" r:id="rId17"/>
    <p:sldId id="284" r:id="rId18"/>
    <p:sldId id="28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87" r:id="rId32"/>
    <p:sldId id="288" r:id="rId33"/>
    <p:sldId id="289" r:id="rId34"/>
    <p:sldId id="279"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0" clrIdx="0"/>
  <p:cmAuthor id="1" name="GEL" initials="G" lastIdx="0" clrIdx="1">
    <p:extLst>
      <p:ext uri="{19B8F6BF-5375-455C-9EA6-DF929625EA0E}">
        <p15:presenceInfo xmlns:p15="http://schemas.microsoft.com/office/powerpoint/2012/main" userId="G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798" y="84"/>
      </p:cViewPr>
      <p:guideLst>
        <p:guide orient="horz" pos="2208"/>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156B85-506D-44A9-A7DE-61E8AF182381}" type="datetimeFigureOut">
              <a:rPr lang="el-GR" smtClean="0"/>
              <a:t>18/2/2018</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325A0E-6481-4DBC-AF89-5885E2A87A4E}" type="slidenum">
              <a:rPr lang="el-GR" smtClean="0"/>
              <a:t>‹#›</a:t>
            </a:fld>
            <a:endParaRPr lang="el-GR" dirty="0"/>
          </a:p>
        </p:txBody>
      </p:sp>
    </p:spTree>
    <p:extLst>
      <p:ext uri="{BB962C8B-B14F-4D97-AF65-F5344CB8AC3E}">
        <p14:creationId xmlns:p14="http://schemas.microsoft.com/office/powerpoint/2010/main" val="140135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Ορθογώνιο"/>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 Τίτλος"/>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l-GR" smtClean="0"/>
              <a:t>Kλικ για επεξεργασία του τίτλου</a:t>
            </a:r>
            <a:endParaRPr kumimoji="0" lang="en-US"/>
          </a:p>
        </p:txBody>
      </p:sp>
      <p:sp>
        <p:nvSpPr>
          <p:cNvPr id="3" name="2 - Υπότιτλος"/>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l-GR" smtClean="0"/>
              <a:t>Κάντε κλικ για να επεξεργαστείτε τον υπότιτλο του υποδείγματος</a:t>
            </a:r>
            <a:endParaRPr kumimoji="0" lang="en-US"/>
          </a:p>
        </p:txBody>
      </p:sp>
      <p:sp>
        <p:nvSpPr>
          <p:cNvPr id="4" name="3 - Θέση ημερομηνίας"/>
          <p:cNvSpPr>
            <a:spLocks noGrp="1"/>
          </p:cNvSpPr>
          <p:nvPr>
            <p:ph type="dt" sz="half" idx="10"/>
          </p:nvPr>
        </p:nvSpPr>
        <p:spPr/>
        <p:txBody>
          <a:bodyPr/>
          <a:lstStyle/>
          <a:p>
            <a:fld id="{146D5D71-5B65-4392-A29E-32CCE32CB5ED}" type="datetimeFigureOut">
              <a:rPr lang="el-GR" smtClean="0"/>
              <a:t>18/2/2018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05DA3D5-4D95-43FC-918F-434E78A3FDA5}" type="slidenum">
              <a:rPr lang="el-GR" smtClean="0"/>
              <a:t>‹#›</a:t>
            </a:fld>
            <a:endParaRPr lang="el-GR" dirty="0"/>
          </a:p>
        </p:txBody>
      </p:sp>
      <p:sp>
        <p:nvSpPr>
          <p:cNvPr id="10" name="9 - Ορθογώνιο"/>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46D5D71-5B65-4392-A29E-32CCE32CB5ED}" type="datetimeFigureOut">
              <a:rPr lang="el-GR" smtClean="0"/>
              <a:t>18/2/2018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05DA3D5-4D95-43FC-918F-434E78A3FDA5}"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9" name="8 - Ορθογώνιο"/>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7 - Ορθογώνιο"/>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 Κατακόρυφος τίτλος"/>
          <p:cNvSpPr>
            <a:spLocks noGrp="1"/>
          </p:cNvSpPr>
          <p:nvPr>
            <p:ph type="title" orient="vert"/>
          </p:nvPr>
        </p:nvSpPr>
        <p:spPr>
          <a:xfrm>
            <a:off x="6781800" y="274640"/>
            <a:ext cx="19050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04800"/>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46D5D71-5B65-4392-A29E-32CCE32CB5ED}" type="datetimeFigureOut">
              <a:rPr lang="el-GR" smtClean="0"/>
              <a:t>18/2/2018</a:t>
            </a:fld>
            <a:endParaRPr lang="el-GR" dirty="0"/>
          </a:p>
        </p:txBody>
      </p:sp>
      <p:sp>
        <p:nvSpPr>
          <p:cNvPr id="5" name="4 - Θέση υποσέλιδου"/>
          <p:cNvSpPr>
            <a:spLocks noGrp="1"/>
          </p:cNvSpPr>
          <p:nvPr>
            <p:ph type="ftr" sz="quarter" idx="11"/>
          </p:nvPr>
        </p:nvSpPr>
        <p:spPr>
          <a:xfrm>
            <a:off x="2640597" y="6377459"/>
            <a:ext cx="3836404" cy="365125"/>
          </a:xfrm>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05DA3D5-4D95-43FC-918F-434E78A3FDA5}" type="slidenum">
              <a:rPr lang="el-GR" smtClean="0"/>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5448"/>
            <a:ext cx="8229600" cy="1252728"/>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46D5D71-5B65-4392-A29E-32CCE32CB5ED}" type="datetimeFigureOut">
              <a:rPr lang="el-GR" smtClean="0"/>
              <a:t>18/2/2018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05DA3D5-4D95-43FC-918F-434E78A3FDA5}" type="slidenum">
              <a:rPr lang="el-GR" smtClean="0"/>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9" name="8 - Ορθογώνιο"/>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11 - Ορθογώνιο"/>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 Τίτλος"/>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46D5D71-5B65-4392-A29E-32CCE32CB5ED}" type="datetimeFigureOut">
              <a:rPr lang="el-GR" smtClean="0"/>
              <a:t>18/2/2018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605DA3D5-4D95-43FC-918F-434E78A3FDA5}" type="slidenum">
              <a:rPr lang="el-GR" smtClean="0"/>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46D5D71-5B65-4392-A29E-32CCE32CB5ED}" type="datetimeFigureOut">
              <a:rPr lang="el-GR" smtClean="0"/>
              <a:t>18/2/2018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605DA3D5-4D95-43FC-918F-434E78A3FDA5}" type="slidenum">
              <a:rPr lang="el-GR" smtClean="0"/>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κειμένου"/>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146D5D71-5B65-4392-A29E-32CCE32CB5ED}" type="datetimeFigureOut">
              <a:rPr lang="el-GR" smtClean="0"/>
              <a:t>18/2/2018</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605DA3D5-4D95-43FC-918F-434E78A3FDA5}" type="slidenum">
              <a:rPr lang="el-GR" smtClean="0"/>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146D5D71-5B65-4392-A29E-32CCE32CB5ED}" type="datetimeFigureOut">
              <a:rPr lang="el-GR" smtClean="0"/>
              <a:t>18/2/2018</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605DA3D5-4D95-43FC-918F-434E78A3FDA5}" type="slidenum">
              <a:rPr lang="el-GR" smtClean="0"/>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46D5D71-5B65-4392-A29E-32CCE32CB5ED}" type="datetimeFigureOut">
              <a:rPr lang="el-GR" smtClean="0"/>
              <a:t>18/2/2018</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605DA3D5-4D95-43FC-918F-434E78A3FDA5}"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κειμένου"/>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46D5D71-5B65-4392-A29E-32CCE32CB5ED}" type="datetimeFigureOut">
              <a:rPr lang="el-GR" smtClean="0"/>
              <a:t>18/2/2018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605DA3D5-4D95-43FC-918F-434E78A3FDA5}" type="slidenum">
              <a:rPr lang="el-GR" smtClean="0"/>
              <a:t>‹#›</a:t>
            </a:fld>
            <a:endParaRPr lang="el-GR" dirty="0"/>
          </a:p>
        </p:txBody>
      </p:sp>
      <p:sp>
        <p:nvSpPr>
          <p:cNvPr id="12" name="11 - Ορθογώνιο"/>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8 - Ορθογώνιο"/>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164592" y="1170432"/>
            <a:ext cx="2523744" cy="201168"/>
          </a:xfrm>
        </p:spPr>
        <p:txBody>
          <a:bodyPr/>
          <a:lstStyle/>
          <a:p>
            <a:fld id="{146D5D71-5B65-4392-A29E-32CCE32CB5ED}" type="datetimeFigureOut">
              <a:rPr lang="el-GR" smtClean="0"/>
              <a:t>18/2/2018</a:t>
            </a:fld>
            <a:endParaRPr lang="el-GR" dirty="0"/>
          </a:p>
        </p:txBody>
      </p:sp>
      <p:sp>
        <p:nvSpPr>
          <p:cNvPr id="11" name="10 - Ορθογώνιο"/>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8 - Ορθογώνιο"/>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5 - Θέση υποσέλιδου"/>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l-GR" dirty="0"/>
          </a:p>
        </p:txBody>
      </p:sp>
      <p:sp>
        <p:nvSpPr>
          <p:cNvPr id="7" name="6 - Θέση αριθμού διαφάνειας"/>
          <p:cNvSpPr>
            <a:spLocks noGrp="1"/>
          </p:cNvSpPr>
          <p:nvPr>
            <p:ph type="sldNum" sz="quarter" idx="12"/>
          </p:nvPr>
        </p:nvSpPr>
        <p:spPr>
          <a:xfrm>
            <a:off x="8339328" y="1170432"/>
            <a:ext cx="733864" cy="201168"/>
          </a:xfrm>
        </p:spPr>
        <p:txBody>
          <a:bodyPr/>
          <a:lstStyle/>
          <a:p>
            <a:fld id="{605DA3D5-4D95-43FC-918F-434E78A3FDA5}" type="slidenum">
              <a:rPr lang="el-GR" smtClean="0"/>
              <a:t>‹#›</a:t>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 Ορθογώνιο"/>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6 - Ορθογώνιο"/>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 Θέση τίτλου"/>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4" name="3 - Θέση ημερομηνίας"/>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46D5D71-5B65-4392-A29E-32CCE32CB5ED}" type="datetimeFigureOut">
              <a:rPr lang="el-GR" smtClean="0"/>
              <a:t>18/2/2018</a:t>
            </a:fld>
            <a:endParaRPr lang="el-GR" dirty="0"/>
          </a:p>
        </p:txBody>
      </p:sp>
      <p:sp>
        <p:nvSpPr>
          <p:cNvPr id="5" name="4 - Θέση υποσέλιδου"/>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l-GR" dirty="0"/>
          </a:p>
        </p:txBody>
      </p:sp>
      <p:sp>
        <p:nvSpPr>
          <p:cNvPr id="6" name="5 - Θέση αριθμού διαφάνειας"/>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05DA3D5-4D95-43FC-918F-434E78A3FDA5}" type="slidenum">
              <a:rPr lang="el-GR" smtClean="0"/>
              <a:t>‹#›</a:t>
            </a:fld>
            <a:endParaRPr lang="el-GR"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womantoc.gr/fashion/article/poia-rouxa-na-dialekseis-analoga-me-to-somatotypo-sou"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hape.gr/omorfia/moda-style/swmatotypos-mhlo/"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shape.gr/omorfia/moda-style/swmatotypos-klepsydra/"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arotiko.gr/2017/10/23/somatotipos-axladi-apotelei-ton-pio-sixno-somatotipo-stin-ellada-pos-na-ton-anadeikseis/"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womantoc.gr/fashion/article/poia-rouxa-na-dialekseis-analoga-me-to-somatotypo-sou"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ama365.gr/30510/poio-einai-to-sosto-ntysimo-analoga-me-ton-somatot.html"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2.wav"/><Relationship Id="rId1" Type="http://schemas.openxmlformats.org/officeDocument/2006/relationships/slideLayout" Target="../slideLayouts/slideLayout7.xml"/><Relationship Id="rId4" Type="http://schemas.openxmlformats.org/officeDocument/2006/relationships/hyperlink" Target="http://eyzin.minedu.gov.gr/exercise-according-to-your-bod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3.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14.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6.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hyperlink" Target="http://health.in.gr/body/news/article/?aid=1231085706"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www.oneman.gr/keimena/style/dress_code/article1492139.ece"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www.oneman.gr/keimena/style/dress_code/article1492139.ece"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onmed.gr/tags/tag/20449/somatotypos-andron"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vita.gr/ygeia/article/32935/klhronomikothta-proika-poy-den-mporoyme-na-apofygoyme"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yzin.minedu.gov.gr/body-shape/" TargetMode="External"/><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8153400" cy="2517775"/>
          </a:xfrm>
        </p:spPr>
        <p:txBody>
          <a:bodyPr>
            <a:normAutofit/>
          </a:bodyPr>
          <a:lstStyle/>
          <a:p>
            <a:r>
              <a:rPr lang="el-GR" sz="5400" b="1" dirty="0" smtClean="0">
                <a:latin typeface="Arial Narrow" pitchFamily="34" charset="0"/>
              </a:rPr>
              <a:t>Βρες </a:t>
            </a:r>
            <a:r>
              <a:rPr lang="el-GR" sz="5400" b="1" dirty="0">
                <a:latin typeface="Arial Narrow" pitchFamily="34" charset="0"/>
              </a:rPr>
              <a:t>το </a:t>
            </a:r>
            <a:r>
              <a:rPr lang="el-GR" sz="5400" b="1" dirty="0" smtClean="0">
                <a:latin typeface="Arial Narrow" pitchFamily="34" charset="0"/>
              </a:rPr>
              <a:t>Σωματότυπο </a:t>
            </a:r>
            <a:r>
              <a:rPr lang="el-GR" sz="5400" b="1" dirty="0">
                <a:latin typeface="Arial Narrow" pitchFamily="34" charset="0"/>
              </a:rPr>
              <a:t>σου!</a:t>
            </a:r>
            <a:r>
              <a:rPr lang="el-GR" sz="5400" dirty="0"/>
              <a:t/>
            </a:r>
            <a:br>
              <a:rPr lang="el-GR" sz="5400" dirty="0"/>
            </a:br>
            <a:endParaRPr lang="el-GR" sz="5400" dirty="0"/>
          </a:p>
        </p:txBody>
      </p:sp>
    </p:spTree>
  </p:cSld>
  <p:clrMapOvr>
    <a:masterClrMapping/>
  </p:clrMapOvr>
  <p:transition>
    <p:wipe/>
    <p:sndAc>
      <p:stSnd>
        <p:snd r:embed="rId2"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 Ορθογώνιο"/>
          <p:cNvSpPr/>
          <p:nvPr/>
        </p:nvSpPr>
        <p:spPr>
          <a:xfrm>
            <a:off x="838200" y="533400"/>
            <a:ext cx="7315200" cy="4308872"/>
          </a:xfrm>
          <a:prstGeom prst="rect">
            <a:avLst/>
          </a:prstGeom>
        </p:spPr>
        <p:txBody>
          <a:bodyPr wrap="square">
            <a:spAutoFit/>
          </a:bodyPr>
          <a:lstStyle/>
          <a:p>
            <a:r>
              <a:rPr lang="el-GR" sz="3200" b="1" i="1" dirty="0" smtClean="0">
                <a:latin typeface="Arial Narrow" pitchFamily="34" charset="0"/>
              </a:rPr>
              <a:t>Μεσομορφικός (</a:t>
            </a:r>
            <a:r>
              <a:rPr lang="el-GR" sz="3200" b="1" i="1" dirty="0" err="1" smtClean="0">
                <a:latin typeface="Arial Narrow" pitchFamily="34" charset="0"/>
              </a:rPr>
              <a:t>Mesomorph</a:t>
            </a:r>
            <a:r>
              <a:rPr lang="el-GR" sz="3200" b="1" i="1" dirty="0" smtClean="0">
                <a:latin typeface="Arial Narrow" pitchFamily="34" charset="0"/>
              </a:rPr>
              <a:t>):</a:t>
            </a:r>
            <a:r>
              <a:rPr lang="el-GR" sz="3200" dirty="0" smtClean="0">
                <a:latin typeface="Arial Narrow" pitchFamily="34" charset="0"/>
              </a:rPr>
              <a:t> Αυτό το μοντέλο σωματότυπου χαρακτηρίζεται από </a:t>
            </a:r>
            <a:r>
              <a:rPr lang="el-GR" sz="3200" dirty="0">
                <a:latin typeface="Arial Narrow" pitchFamily="34" charset="0"/>
              </a:rPr>
              <a:t>τετράγωνο κεφάλι και συμμετρικό σώμα, μεγάλο άνοιγμα των ώμων, στενή μέση και φυσιολογικό μέγεθος γοφών. Επίσης, το μυϊκό σύστημα είναι αρκετά αναπτυγμένο και μπορεί να διακριθεί εξαιτίας του χαμηλού ποσοστού σωματικού λίπους.</a:t>
            </a:r>
          </a:p>
          <a:p>
            <a:r>
              <a:rPr lang="el-GR" dirty="0" smtClean="0"/>
              <a:t> </a:t>
            </a:r>
            <a:endParaRPr lang="el-GR" dirty="0"/>
          </a:p>
        </p:txBody>
      </p:sp>
    </p:spTree>
  </p:cSld>
  <p:clrMapOvr>
    <a:masterClrMapping/>
  </p:clrMapOvr>
  <p:transition spd="slow">
    <p:pull dir="d"/>
    <p:sndAc>
      <p:stSnd>
        <p:snd r:embed="rId2" name="push.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 Ορθογώνιο"/>
          <p:cNvSpPr/>
          <p:nvPr/>
        </p:nvSpPr>
        <p:spPr>
          <a:xfrm>
            <a:off x="990600" y="609600"/>
            <a:ext cx="7239000" cy="5786199"/>
          </a:xfrm>
          <a:prstGeom prst="rect">
            <a:avLst/>
          </a:prstGeom>
        </p:spPr>
        <p:txBody>
          <a:bodyPr wrap="square">
            <a:spAutoFit/>
          </a:bodyPr>
          <a:lstStyle/>
          <a:p>
            <a:r>
              <a:rPr lang="el-GR" sz="3200" dirty="0">
                <a:latin typeface="Arial Narrow" pitchFamily="34" charset="0"/>
              </a:rPr>
              <a:t>Ο σωματότυπος σου μπορεί να αποτελείται από ένα συνδυασμό των δύο ή των τριών αυτών ειδών. Στους πιο κλασικούς συνδυασμούς περιλαμβάνονται ο </a:t>
            </a:r>
            <a:r>
              <a:rPr lang="el-GR" sz="3200" b="1" dirty="0">
                <a:latin typeface="Arial Narrow" pitchFamily="34" charset="0"/>
              </a:rPr>
              <a:t>εκτο-ενδομορφικός</a:t>
            </a:r>
            <a:r>
              <a:rPr lang="el-GR" sz="3200" dirty="0">
                <a:latin typeface="Arial Narrow" pitchFamily="34" charset="0"/>
              </a:rPr>
              <a:t> τύπος, ο οποίος χαρακτηρίζεται από παραπανίσιο λίπος μόνο στο κάτω μέρος του σώματος, ενώ από την μέση και πάνω η σιλουέτα είναι λεπτή, και ο </a:t>
            </a:r>
            <a:r>
              <a:rPr lang="el-GR" sz="3200" b="1" dirty="0">
                <a:latin typeface="Arial Narrow" pitchFamily="34" charset="0"/>
              </a:rPr>
              <a:t>ενδο-εκτομορφικός </a:t>
            </a:r>
            <a:r>
              <a:rPr lang="el-GR" sz="3200" dirty="0">
                <a:latin typeface="Arial Narrow" pitchFamily="34" charset="0"/>
              </a:rPr>
              <a:t>τύπος, ο οποίος εμφανίζει αυξημένη συγκέντρωση λίπους στη μέση, με λεπτά κάτω άκρα.</a:t>
            </a:r>
          </a:p>
          <a:p>
            <a:endParaRPr lang="el-GR" dirty="0"/>
          </a:p>
        </p:txBody>
      </p:sp>
    </p:spTree>
  </p:cSld>
  <p:clrMapOvr>
    <a:masterClrMapping/>
  </p:clrMapOvr>
  <p:transition spd="slow">
    <p:wedge/>
    <p:sndAc>
      <p:stSnd>
        <p:snd r:embed="rId2" name="whoosh.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 Ορθογώνιο"/>
          <p:cNvSpPr/>
          <p:nvPr/>
        </p:nvSpPr>
        <p:spPr>
          <a:xfrm>
            <a:off x="838200" y="381000"/>
            <a:ext cx="7543800" cy="4524315"/>
          </a:xfrm>
          <a:prstGeom prst="rect">
            <a:avLst/>
          </a:prstGeom>
        </p:spPr>
        <p:txBody>
          <a:bodyPr wrap="square">
            <a:spAutoFit/>
          </a:bodyPr>
          <a:lstStyle/>
          <a:p>
            <a:r>
              <a:rPr lang="el-GR" sz="3200" dirty="0">
                <a:latin typeface="Arial Narrow" pitchFamily="34" charset="0"/>
              </a:rPr>
              <a:t>Γνωρίζοντας το σωματότυπο σου, θα μπορέσεις να κατανοήσεις καλύτερα το </a:t>
            </a:r>
            <a:r>
              <a:rPr lang="el-GR" sz="3200" dirty="0" smtClean="0">
                <a:latin typeface="Arial Narrow" pitchFamily="34" charset="0"/>
              </a:rPr>
              <a:t>σώμα </a:t>
            </a:r>
            <a:r>
              <a:rPr lang="el-GR" sz="3200" dirty="0">
                <a:latin typeface="Arial Narrow" pitchFamily="34" charset="0"/>
              </a:rPr>
              <a:t>σου, να εξοικειωθείς με αυτό, να το αγαπήσεις και να συνειδητοποιήσεις ότι κάποια χαρακτηριστικά του σώματός σου, επειδή είναι γενετικά προκαθορισμένα, δεν μπορούν να αλλάξουν. Αυτό, όμως, που μπορεί να φαίνεται σε σένα «μειονέκτημα», μπορεί να μετατραπεί σε ένα δυνατό σου σημείο.</a:t>
            </a:r>
          </a:p>
        </p:txBody>
      </p:sp>
    </p:spTree>
  </p:cSld>
  <p:clrMapOvr>
    <a:masterClrMapping/>
  </p:clrMapOvr>
  <p:transition spd="slow">
    <p:wedge/>
    <p:sndAc>
      <p:stSnd>
        <p:snd r:embed="rId2"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Τίτλος 1"/>
          <p:cNvSpPr>
            <a:spLocks noGrp="1"/>
          </p:cNvSpPr>
          <p:nvPr>
            <p:ph type="title"/>
          </p:nvPr>
        </p:nvSpPr>
        <p:spPr>
          <a:xfrm>
            <a:off x="0" y="0"/>
            <a:ext cx="9144000" cy="1524000"/>
          </a:xfrm>
        </p:spPr>
        <p:txBody>
          <a:bodyPr/>
          <a:lstStyle/>
          <a:p>
            <a:r>
              <a:rPr lang="el-GR" dirty="0" smtClean="0"/>
              <a:t>Είδη </a:t>
            </a:r>
            <a:r>
              <a:rPr lang="el-GR" dirty="0" smtClean="0">
                <a:hlinkClick r:id="rId2"/>
              </a:rPr>
              <a:t>σωματότυπων</a:t>
            </a:r>
            <a:endParaRPr lang="el-GR" dirty="0"/>
          </a:p>
        </p:txBody>
      </p:sp>
      <p:pic>
        <p:nvPicPr>
          <p:cNvPr id="3" name="Εικόνα 2"/>
          <p:cNvPicPr>
            <a:picLocks noChangeAspect="1"/>
          </p:cNvPicPr>
          <p:nvPr/>
        </p:nvPicPr>
        <p:blipFill>
          <a:blip r:embed="rId3"/>
          <a:stretch>
            <a:fillRect/>
          </a:stretch>
        </p:blipFill>
        <p:spPr>
          <a:xfrm>
            <a:off x="914400" y="1752600"/>
            <a:ext cx="7086600" cy="4391025"/>
          </a:xfrm>
          <a:prstGeom prst="rect">
            <a:avLst/>
          </a:prstGeom>
        </p:spPr>
      </p:pic>
    </p:spTree>
    <p:extLst>
      <p:ext uri="{BB962C8B-B14F-4D97-AF65-F5344CB8AC3E}">
        <p14:creationId xmlns:p14="http://schemas.microsoft.com/office/powerpoint/2010/main" val="4257766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Τίτλος 1"/>
          <p:cNvSpPr>
            <a:spLocks noGrp="1"/>
          </p:cNvSpPr>
          <p:nvPr>
            <p:ph type="title"/>
          </p:nvPr>
        </p:nvSpPr>
        <p:spPr>
          <a:xfrm>
            <a:off x="-3425" y="0"/>
            <a:ext cx="9144000" cy="1524000"/>
          </a:xfrm>
        </p:spPr>
        <p:txBody>
          <a:bodyPr>
            <a:normAutofit/>
          </a:bodyPr>
          <a:lstStyle/>
          <a:p>
            <a:r>
              <a:rPr lang="el-GR" sz="2000" b="0" dirty="0" smtClean="0">
                <a:latin typeface="Arial Black" panose="020B0A04020102020204" pitchFamily="34" charset="0"/>
              </a:rPr>
              <a:t>      </a:t>
            </a:r>
            <a:r>
              <a:rPr lang="el-GR" sz="2000" b="0" dirty="0" smtClean="0">
                <a:solidFill>
                  <a:srgbClr val="FF0000"/>
                </a:solidFill>
                <a:latin typeface="Arial Black" panose="020B0A04020102020204" pitchFamily="34" charset="0"/>
              </a:rPr>
              <a:t>Σωματότυπος </a:t>
            </a:r>
            <a:r>
              <a:rPr lang="el-GR" sz="2000" b="0" dirty="0">
                <a:solidFill>
                  <a:srgbClr val="FF0000"/>
                </a:solidFill>
                <a:latin typeface="Arial Black" panose="020B0A04020102020204" pitchFamily="34" charset="0"/>
              </a:rPr>
              <a:t>Μήλο: Ντύσου σύμφωνα με το σώμα </a:t>
            </a:r>
            <a:r>
              <a:rPr lang="el-GR" sz="2000" b="0" dirty="0">
                <a:solidFill>
                  <a:srgbClr val="FF0000"/>
                </a:solidFill>
                <a:latin typeface="Arial Black" panose="020B0A04020102020204" pitchFamily="34" charset="0"/>
                <a:hlinkClick r:id="rId2"/>
              </a:rPr>
              <a:t>σου</a:t>
            </a:r>
            <a:r>
              <a:rPr lang="el-GR" sz="2000" b="0" dirty="0">
                <a:solidFill>
                  <a:srgbClr val="FF0000"/>
                </a:solidFill>
                <a:latin typeface="Arial Black" panose="020B0A04020102020204" pitchFamily="34" charset="0"/>
              </a:rPr>
              <a:t>!</a:t>
            </a:r>
          </a:p>
        </p:txBody>
      </p:sp>
      <p:pic>
        <p:nvPicPr>
          <p:cNvPr id="3" name="Εικόνα 2"/>
          <p:cNvPicPr>
            <a:picLocks noChangeAspect="1"/>
          </p:cNvPicPr>
          <p:nvPr/>
        </p:nvPicPr>
        <p:blipFill>
          <a:blip r:embed="rId3"/>
          <a:stretch>
            <a:fillRect/>
          </a:stretch>
        </p:blipFill>
        <p:spPr>
          <a:xfrm>
            <a:off x="1676400" y="2000250"/>
            <a:ext cx="5181600" cy="3790950"/>
          </a:xfrm>
          <a:prstGeom prst="rect">
            <a:avLst/>
          </a:prstGeom>
        </p:spPr>
      </p:pic>
    </p:spTree>
    <p:extLst>
      <p:ext uri="{BB962C8B-B14F-4D97-AF65-F5344CB8AC3E}">
        <p14:creationId xmlns:p14="http://schemas.microsoft.com/office/powerpoint/2010/main" val="265419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Τίτλος 1"/>
          <p:cNvSpPr>
            <a:spLocks noGrp="1"/>
          </p:cNvSpPr>
          <p:nvPr>
            <p:ph type="title"/>
          </p:nvPr>
        </p:nvSpPr>
        <p:spPr>
          <a:xfrm>
            <a:off x="0" y="0"/>
            <a:ext cx="9144000" cy="1524000"/>
          </a:xfrm>
        </p:spPr>
        <p:txBody>
          <a:bodyPr>
            <a:normAutofit/>
          </a:bodyPr>
          <a:lstStyle/>
          <a:p>
            <a:r>
              <a:rPr lang="el-GR" sz="3200" dirty="0" smtClean="0"/>
              <a:t>       </a:t>
            </a:r>
            <a:r>
              <a:rPr lang="el-GR" sz="3200" dirty="0" smtClean="0">
                <a:solidFill>
                  <a:srgbClr val="C00000"/>
                </a:solidFill>
              </a:rPr>
              <a:t>Σώμα </a:t>
            </a:r>
            <a:r>
              <a:rPr lang="el-GR" sz="3200" dirty="0">
                <a:solidFill>
                  <a:srgbClr val="C00000"/>
                </a:solidFill>
              </a:rPr>
              <a:t>που θυμίζει Κλεψύδρα; </a:t>
            </a:r>
            <a:r>
              <a:rPr lang="el-GR" sz="3200" dirty="0">
                <a:solidFill>
                  <a:srgbClr val="C00000"/>
                </a:solidFill>
                <a:hlinkClick r:id="rId2"/>
              </a:rPr>
              <a:t>Ανάδειξέ το!</a:t>
            </a:r>
            <a:endParaRPr lang="el-GR" sz="3200" dirty="0">
              <a:solidFill>
                <a:srgbClr val="C00000"/>
              </a:solidFill>
            </a:endParaRPr>
          </a:p>
        </p:txBody>
      </p:sp>
      <p:pic>
        <p:nvPicPr>
          <p:cNvPr id="3" name="Εικόνα 2"/>
          <p:cNvPicPr>
            <a:picLocks noChangeAspect="1"/>
          </p:cNvPicPr>
          <p:nvPr/>
        </p:nvPicPr>
        <p:blipFill>
          <a:blip r:embed="rId3"/>
          <a:stretch>
            <a:fillRect/>
          </a:stretch>
        </p:blipFill>
        <p:spPr>
          <a:xfrm>
            <a:off x="1752600" y="2000250"/>
            <a:ext cx="5105400" cy="4019550"/>
          </a:xfrm>
          <a:prstGeom prst="rect">
            <a:avLst/>
          </a:prstGeom>
        </p:spPr>
      </p:pic>
    </p:spTree>
    <p:extLst>
      <p:ext uri="{BB962C8B-B14F-4D97-AF65-F5344CB8AC3E}">
        <p14:creationId xmlns:p14="http://schemas.microsoft.com/office/powerpoint/2010/main" val="393297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Τίτλος 1"/>
          <p:cNvSpPr>
            <a:spLocks noGrp="1"/>
          </p:cNvSpPr>
          <p:nvPr>
            <p:ph type="title"/>
          </p:nvPr>
        </p:nvSpPr>
        <p:spPr>
          <a:xfrm>
            <a:off x="0" y="0"/>
            <a:ext cx="9144000" cy="1524000"/>
          </a:xfrm>
        </p:spPr>
        <p:txBody>
          <a:bodyPr>
            <a:normAutofit/>
          </a:bodyPr>
          <a:lstStyle/>
          <a:p>
            <a:r>
              <a:rPr lang="el-GR" sz="2000" dirty="0" smtClean="0">
                <a:solidFill>
                  <a:srgbClr val="C00000"/>
                </a:solidFill>
              </a:rPr>
              <a:t>      Σωματότυπος </a:t>
            </a:r>
            <a:r>
              <a:rPr lang="el-GR" sz="2000" dirty="0">
                <a:solidFill>
                  <a:srgbClr val="C00000"/>
                </a:solidFill>
              </a:rPr>
              <a:t>αχλάδι αποτελεί τον πιο </a:t>
            </a:r>
            <a:r>
              <a:rPr lang="el-GR" sz="2000" dirty="0" smtClean="0">
                <a:solidFill>
                  <a:srgbClr val="C00000"/>
                </a:solidFill>
              </a:rPr>
              <a:t>συχνό </a:t>
            </a:r>
            <a:r>
              <a:rPr lang="el-GR" sz="2000" dirty="0">
                <a:solidFill>
                  <a:srgbClr val="C00000"/>
                </a:solidFill>
              </a:rPr>
              <a:t>σωματότυπο στην </a:t>
            </a:r>
            <a:r>
              <a:rPr lang="el-GR" sz="2000" dirty="0" smtClean="0">
                <a:solidFill>
                  <a:srgbClr val="C00000"/>
                </a:solidFill>
                <a:hlinkClick r:id="rId2"/>
              </a:rPr>
              <a:t>Ελλάδα</a:t>
            </a:r>
            <a:endParaRPr lang="el-GR" sz="2000" dirty="0">
              <a:solidFill>
                <a:srgbClr val="C00000"/>
              </a:solidFill>
            </a:endParaRPr>
          </a:p>
        </p:txBody>
      </p:sp>
      <p:pic>
        <p:nvPicPr>
          <p:cNvPr id="3" name="Εικόνα 2"/>
          <p:cNvPicPr>
            <a:picLocks noChangeAspect="1"/>
          </p:cNvPicPr>
          <p:nvPr/>
        </p:nvPicPr>
        <p:blipFill>
          <a:blip r:embed="rId3"/>
          <a:stretch>
            <a:fillRect/>
          </a:stretch>
        </p:blipFill>
        <p:spPr>
          <a:xfrm>
            <a:off x="1600200" y="2462212"/>
            <a:ext cx="5105400" cy="4167188"/>
          </a:xfrm>
          <a:prstGeom prst="rect">
            <a:avLst/>
          </a:prstGeom>
        </p:spPr>
      </p:pic>
    </p:spTree>
    <p:extLst>
      <p:ext uri="{BB962C8B-B14F-4D97-AF65-F5344CB8AC3E}">
        <p14:creationId xmlns:p14="http://schemas.microsoft.com/office/powerpoint/2010/main" val="1899857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Τίτλος 1"/>
          <p:cNvSpPr>
            <a:spLocks noGrp="1"/>
          </p:cNvSpPr>
          <p:nvPr>
            <p:ph type="title"/>
          </p:nvPr>
        </p:nvSpPr>
        <p:spPr>
          <a:xfrm>
            <a:off x="0" y="0"/>
            <a:ext cx="9144000" cy="1600200"/>
          </a:xfrm>
        </p:spPr>
        <p:txBody>
          <a:bodyPr>
            <a:normAutofit/>
          </a:bodyPr>
          <a:lstStyle/>
          <a:p>
            <a:r>
              <a:rPr lang="el-GR" sz="2400" dirty="0" smtClean="0"/>
              <a:t>                                                </a:t>
            </a:r>
            <a:r>
              <a:rPr lang="el-GR" sz="2400" dirty="0" smtClean="0">
                <a:solidFill>
                  <a:srgbClr val="C00000"/>
                </a:solidFill>
              </a:rPr>
              <a:t>Ορθογώνιο </a:t>
            </a:r>
            <a:r>
              <a:rPr lang="el-GR" sz="2400" dirty="0">
                <a:solidFill>
                  <a:srgbClr val="C00000"/>
                </a:solidFill>
                <a:hlinkClick r:id="rId2" action="ppaction://hlinkfile"/>
              </a:rPr>
              <a:t>Σώμα</a:t>
            </a:r>
            <a:endParaRPr lang="el-GR" sz="2400" dirty="0">
              <a:solidFill>
                <a:srgbClr val="C00000"/>
              </a:solidFill>
            </a:endParaRPr>
          </a:p>
        </p:txBody>
      </p:sp>
      <p:pic>
        <p:nvPicPr>
          <p:cNvPr id="3" name="Εικόνα 2"/>
          <p:cNvPicPr>
            <a:picLocks noChangeAspect="1"/>
          </p:cNvPicPr>
          <p:nvPr/>
        </p:nvPicPr>
        <p:blipFill>
          <a:blip r:embed="rId3"/>
          <a:stretch>
            <a:fillRect/>
          </a:stretch>
        </p:blipFill>
        <p:spPr>
          <a:xfrm>
            <a:off x="0" y="2286000"/>
            <a:ext cx="9144000" cy="2286000"/>
          </a:xfrm>
          <a:prstGeom prst="rect">
            <a:avLst/>
          </a:prstGeom>
        </p:spPr>
      </p:pic>
    </p:spTree>
    <p:extLst>
      <p:ext uri="{BB962C8B-B14F-4D97-AF65-F5344CB8AC3E}">
        <p14:creationId xmlns:p14="http://schemas.microsoft.com/office/powerpoint/2010/main" val="1239830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Τίτλος 1"/>
          <p:cNvSpPr>
            <a:spLocks noGrp="1"/>
          </p:cNvSpPr>
          <p:nvPr>
            <p:ph type="title"/>
          </p:nvPr>
        </p:nvSpPr>
        <p:spPr>
          <a:xfrm>
            <a:off x="0" y="0"/>
            <a:ext cx="9144000" cy="1524000"/>
          </a:xfrm>
        </p:spPr>
        <p:txBody>
          <a:bodyPr>
            <a:normAutofit/>
          </a:bodyPr>
          <a:lstStyle/>
          <a:p>
            <a:r>
              <a:rPr lang="el-GR" sz="3200" dirty="0" smtClean="0">
                <a:solidFill>
                  <a:srgbClr val="C00000"/>
                </a:solidFill>
              </a:rPr>
              <a:t>                                Ανάποδο </a:t>
            </a:r>
            <a:r>
              <a:rPr lang="el-GR" sz="3200" dirty="0" smtClean="0">
                <a:solidFill>
                  <a:srgbClr val="C00000"/>
                </a:solidFill>
                <a:hlinkClick r:id="rId2"/>
              </a:rPr>
              <a:t>Τρίγωνο</a:t>
            </a:r>
            <a:endParaRPr lang="el-GR" sz="3200" dirty="0">
              <a:solidFill>
                <a:srgbClr val="C00000"/>
              </a:solidFill>
            </a:endParaRPr>
          </a:p>
        </p:txBody>
      </p:sp>
      <p:pic>
        <p:nvPicPr>
          <p:cNvPr id="4" name="Εικόνα 3"/>
          <p:cNvPicPr>
            <a:picLocks noChangeAspect="1"/>
          </p:cNvPicPr>
          <p:nvPr/>
        </p:nvPicPr>
        <p:blipFill>
          <a:blip r:embed="rId3"/>
          <a:stretch>
            <a:fillRect/>
          </a:stretch>
        </p:blipFill>
        <p:spPr>
          <a:xfrm>
            <a:off x="1752600" y="1066799"/>
            <a:ext cx="5257800" cy="5486401"/>
          </a:xfrm>
          <a:prstGeom prst="rect">
            <a:avLst/>
          </a:prstGeom>
        </p:spPr>
      </p:pic>
    </p:spTree>
    <p:extLst>
      <p:ext uri="{BB962C8B-B14F-4D97-AF65-F5344CB8AC3E}">
        <p14:creationId xmlns:p14="http://schemas.microsoft.com/office/powerpoint/2010/main" val="148482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 Ορθογώνιο"/>
          <p:cNvSpPr/>
          <p:nvPr/>
        </p:nvSpPr>
        <p:spPr>
          <a:xfrm>
            <a:off x="838200" y="685801"/>
            <a:ext cx="7391400" cy="5016758"/>
          </a:xfrm>
          <a:prstGeom prst="rect">
            <a:avLst/>
          </a:prstGeom>
        </p:spPr>
        <p:txBody>
          <a:bodyPr wrap="square">
            <a:spAutoFit/>
          </a:bodyPr>
          <a:lstStyle/>
          <a:p>
            <a:r>
              <a:rPr lang="el-GR" sz="3200" dirty="0">
                <a:latin typeface="Arial Narrow" pitchFamily="34" charset="0"/>
              </a:rPr>
              <a:t>Για παράδειγμα, ο </a:t>
            </a:r>
            <a:r>
              <a:rPr lang="el-GR" sz="3200" dirty="0" smtClean="0">
                <a:latin typeface="Arial Narrow" pitchFamily="34" charset="0"/>
              </a:rPr>
              <a:t>σωματότυπος </a:t>
            </a:r>
            <a:r>
              <a:rPr lang="el-GR" sz="3200" dirty="0">
                <a:latin typeface="Arial Narrow" pitchFamily="34" charset="0"/>
              </a:rPr>
              <a:t>σου μπορεί να χρησιμοποιηθεί για την αξιολόγηση των αθλητικών σου δυνατοτήτων, σου μπορεί να χρησιμοποιηθεί για την αξιολόγηση των αθλητικών σου δυνατοτήτων, καθώς τα συγκεκριμένα χαρακτηριστικά που εμφανίζει κάθε σωματότυπος του δίνουν τη δυνατότητα να προσαρμόζεται και να αποδίδει καλύτερα σε διαφορετικά είδη </a:t>
            </a:r>
            <a:r>
              <a:rPr lang="el-GR" sz="3200" dirty="0">
                <a:latin typeface="Arial Narrow" pitchFamily="34" charset="0"/>
                <a:hlinkClick r:id="rId4"/>
              </a:rPr>
              <a:t>άσκησης</a:t>
            </a:r>
            <a:r>
              <a:rPr lang="el-GR" sz="3200" dirty="0">
                <a:latin typeface="Arial Narrow" pitchFamily="34" charset="0"/>
              </a:rPr>
              <a:t>.</a:t>
            </a:r>
          </a:p>
          <a:p>
            <a:endParaRPr lang="el-GR" sz="3200" dirty="0">
              <a:latin typeface="Arial Narrow" pitchFamily="34" charset="0"/>
            </a:endParaRPr>
          </a:p>
        </p:txBody>
      </p:sp>
    </p:spTree>
  </p:cSld>
  <p:clrMapOvr>
    <a:masterClrMapping/>
  </p:clrMapOvr>
  <p:transition spd="slow">
    <p:pull dir="d"/>
    <p:sndAc>
      <p:stSnd>
        <p:snd r:embed="rId2" name="coin.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5" name="4 - Ορθογώνιο"/>
          <p:cNvSpPr/>
          <p:nvPr/>
        </p:nvSpPr>
        <p:spPr>
          <a:xfrm>
            <a:off x="228600" y="457200"/>
            <a:ext cx="8534400" cy="6494085"/>
          </a:xfrm>
          <a:prstGeom prst="rect">
            <a:avLst/>
          </a:prstGeom>
        </p:spPr>
        <p:txBody>
          <a:bodyPr wrap="square">
            <a:spAutoFit/>
          </a:bodyPr>
          <a:lstStyle/>
          <a:p>
            <a:r>
              <a:rPr lang="el-GR" sz="3200" dirty="0">
                <a:latin typeface="Arial Narrow" pitchFamily="34" charset="0"/>
              </a:rPr>
              <a:t>Κοιτώντας γύρω σου, σίγουρα θα έχεις παρατηρήσει ότι υπάρχουν πολύ </a:t>
            </a:r>
            <a:r>
              <a:rPr lang="el-GR" sz="3200" dirty="0" smtClean="0">
                <a:latin typeface="Arial Narrow" pitchFamily="34" charset="0"/>
              </a:rPr>
              <a:t>μεγάλες διαφορές </a:t>
            </a:r>
            <a:r>
              <a:rPr lang="el-GR" sz="3200" dirty="0">
                <a:latin typeface="Arial Narrow" pitchFamily="34" charset="0"/>
              </a:rPr>
              <a:t>στα χαρακτηριστικά και το σχήμα του σώματος κάθε ανθρώπου</a:t>
            </a:r>
            <a:r>
              <a:rPr lang="el-GR" sz="3200" dirty="0" smtClean="0">
                <a:latin typeface="Arial Narrow" pitchFamily="34" charset="0"/>
              </a:rPr>
              <a:t> .</a:t>
            </a:r>
            <a:r>
              <a:rPr lang="el-GR" sz="3200" dirty="0">
                <a:latin typeface="Arial Narrow" pitchFamily="34" charset="0"/>
              </a:rPr>
              <a:t> Αυτό συμβαίνει, διότι το κάθε σώμα είναι μοναδικό και ο κάθε άνθρωπος έχει το δικό του σωματότυπο, τα χαρακτηριστικά του οποίου καθορίζονται γονιδιακά. Αυτός είναι ο λόγος που κάποιοι άνθρωποι αποτυγχάνουν να αλλάξουν κάποια χαρακτηριστικά στο «σουλούπι» τους, παρά τις κοπιαστικές προσπάθειες, ενώ κάποιοι άλλοι διατηρούν π.χ. ένα γραμμωμένο σώμα, χωρίς ιδιαίτερη προσπάθεια</a:t>
            </a:r>
            <a:r>
              <a:rPr lang="el-GR" sz="3200" dirty="0" smtClean="0">
                <a:latin typeface="Arial Narrow" pitchFamily="34" charset="0"/>
              </a:rPr>
              <a:t>.</a:t>
            </a:r>
          </a:p>
          <a:p>
            <a:endParaRPr lang="el-GR" sz="3200" dirty="0">
              <a:latin typeface="Arial Narrow" pitchFamily="34" charset="0"/>
            </a:endParaRPr>
          </a:p>
        </p:txBody>
      </p:sp>
    </p:spTree>
  </p:cSld>
  <p:clrMapOvr>
    <a:masterClrMapping/>
  </p:clrMapOvr>
  <p:transition>
    <p:wheel/>
    <p:sndAc>
      <p:stSnd>
        <p:snd r:embed="rId2" name="bomb.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 Ορθογώνιο"/>
          <p:cNvSpPr/>
          <p:nvPr/>
        </p:nvSpPr>
        <p:spPr>
          <a:xfrm>
            <a:off x="838200" y="381000"/>
            <a:ext cx="7467600" cy="4308872"/>
          </a:xfrm>
          <a:prstGeom prst="rect">
            <a:avLst/>
          </a:prstGeom>
        </p:spPr>
        <p:txBody>
          <a:bodyPr wrap="square">
            <a:spAutoFit/>
          </a:bodyPr>
          <a:lstStyle/>
          <a:p>
            <a:r>
              <a:rPr lang="el-GR" sz="3200" dirty="0">
                <a:latin typeface="Arial Narrow" pitchFamily="34" charset="0"/>
              </a:rPr>
              <a:t>Τέλος, να σημειωθεί ότι παρά τις μορφολογικές διαφορές που μπορεί να έχει </a:t>
            </a:r>
            <a:r>
              <a:rPr lang="el-GR" sz="3200" dirty="0" smtClean="0">
                <a:latin typeface="Arial Narrow" pitchFamily="34" charset="0"/>
              </a:rPr>
              <a:t>κάθε </a:t>
            </a:r>
            <a:r>
              <a:rPr lang="el-GR" sz="3200" dirty="0">
                <a:latin typeface="Arial Narrow" pitchFamily="34" charset="0"/>
              </a:rPr>
              <a:t>σωματότυπος, δεν διαφέρουν μεταξύ τους ως προς τα απαραίτητα θρεπτικά συστατικά ή την ποιότητα της δίαιτας. Ανεξάρτητα, λοιπόν, από το σωματότυπο που έχεις, βασική σου επιδίωξη θα πρέπει να αποτελεί η ισορροπία στη διατροφή και ένας δραστήριος τρόπος ζωής! </a:t>
            </a:r>
          </a:p>
          <a:p>
            <a:endParaRPr lang="el-GR" dirty="0"/>
          </a:p>
        </p:txBody>
      </p:sp>
    </p:spTree>
  </p:cSld>
  <p:clrMapOvr>
    <a:masterClrMapping/>
  </p:clrMapOvr>
  <p:transition spd="slow">
    <p:strips dir="ru"/>
    <p:sndAc>
      <p:stSnd>
        <p:snd r:embed="rId2" name="type.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2533961"/>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l-GR" sz="32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Διατροφή και άσκηση για το σωματότυπο σας</a:t>
            </a:r>
            <a:endParaRPr kumimoji="0" lang="el-GR" sz="3200"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ransition spd="slow">
    <p:zoom dir="in"/>
    <p:sndAc>
      <p:stSnd>
        <p:snd r:embed="rId2" name="wind.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 Ορθογώνιο"/>
          <p:cNvSpPr/>
          <p:nvPr/>
        </p:nvSpPr>
        <p:spPr>
          <a:xfrm>
            <a:off x="1066800" y="457201"/>
            <a:ext cx="7162800" cy="4247317"/>
          </a:xfrm>
          <a:prstGeom prst="rect">
            <a:avLst/>
          </a:prstGeom>
        </p:spPr>
        <p:txBody>
          <a:bodyPr wrap="square">
            <a:spAutoFit/>
          </a:bodyPr>
          <a:lstStyle/>
          <a:p>
            <a:r>
              <a:rPr lang="el-GR" sz="3600" dirty="0">
                <a:latin typeface="Arial Narrow" pitchFamily="34" charset="0"/>
              </a:rPr>
              <a:t>Ας έλθουμε τώρα στην... ουσία των πραγμάτων. Ανακαλύψατε το σωματότυπο σας· στη συνέχεια, ξεκινάτε τον «πόλεμο» στα ανεπιθύμητα χαρακτηριστικά του σώματός σας, ακολουθώντας τις κατάλληλες οδηγίες διατροφής και άσκησης.</a:t>
            </a:r>
          </a:p>
          <a:p>
            <a:endParaRPr lang="el-GR" dirty="0"/>
          </a:p>
        </p:txBody>
      </p:sp>
    </p:spTree>
  </p:cSld>
  <p:clrMapOvr>
    <a:masterClrMapping/>
  </p:clrMapOvr>
  <p:transition spd="slow">
    <p:wheel spokes="3"/>
    <p:sndAc>
      <p:stSnd>
        <p:snd r:embed="rId2" name="bomb.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 Ορθογώνιο"/>
          <p:cNvSpPr/>
          <p:nvPr/>
        </p:nvSpPr>
        <p:spPr>
          <a:xfrm>
            <a:off x="685800" y="533400"/>
            <a:ext cx="7696200" cy="5509200"/>
          </a:xfrm>
          <a:prstGeom prst="rect">
            <a:avLst/>
          </a:prstGeom>
        </p:spPr>
        <p:txBody>
          <a:bodyPr wrap="square">
            <a:spAutoFit/>
          </a:bodyPr>
          <a:lstStyle/>
          <a:p>
            <a:r>
              <a:rPr lang="el-GR" sz="3200" dirty="0">
                <a:latin typeface="Arial Narrow" pitchFamily="34" charset="0"/>
              </a:rPr>
              <a:t>Συνηθίζετε να τρώτε τρεις φορές την ημέρα; Όχι πια· στόχος σας τώρα είναι τα πέντε με έξι γεύματα -με κάποιο μέτρο φυσικά! Επιλέξτε τροφές θρεπτικές, πλούσιες σε θερμίδες, όπως τα καρύδια, τα ξηρά φρούτα, οι ηλιόσποροι και τα αμυλούχα λαχανικά. Αποφύγετε τις επιλογές σε χαμηλές θερμίδες, όπως τα φρέσκα φρούτα και τα ποπκόρν. Προσοχή όμως στο λίπος -βεβαιωθείτε ότι μόνο το 30% των θερμίδων σας προέρχεται από αυτό.</a:t>
            </a:r>
          </a:p>
          <a:p>
            <a:endParaRPr lang="el-GR" sz="3200" dirty="0">
              <a:latin typeface="Arial Narrow" pitchFamily="34" charset="0"/>
            </a:endParaRPr>
          </a:p>
        </p:txBody>
      </p:sp>
    </p:spTree>
  </p:cSld>
  <p:clrMapOvr>
    <a:masterClrMapping/>
  </p:clrMapOvr>
  <p:transition spd="slow">
    <p:pull dir="lu"/>
    <p:sndAc>
      <p:stSnd>
        <p:snd r:embed="rId2" name="breeze.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218660" y="1015838"/>
            <a:ext cx="8706679"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3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Σε ότι αφορά τη σωματική άσκηση, οι εκτομορφικοί χρειάζεται να κρατούν σε χαμηλά επίπεδα την καρδιακή και αεροβική γυμναστική,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3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επιλέγοντας τις ασκήσεις με βάρη για την αύξηση του μυϊκού τους όγκου.</a:t>
            </a:r>
            <a:endParaRPr kumimoji="0" lang="el-GR" sz="3600"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ransition spd="slow">
    <p:pull dir="d"/>
    <p:sndAc>
      <p:stSnd>
        <p:snd r:embed="rId2" name="camera.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 Ορθογώνιο"/>
          <p:cNvSpPr/>
          <p:nvPr/>
        </p:nvSpPr>
        <p:spPr>
          <a:xfrm>
            <a:off x="762000" y="838200"/>
            <a:ext cx="7315200" cy="4524315"/>
          </a:xfrm>
          <a:prstGeom prst="rect">
            <a:avLst/>
          </a:prstGeom>
        </p:spPr>
        <p:txBody>
          <a:bodyPr wrap="square">
            <a:spAutoFit/>
          </a:bodyPr>
          <a:lstStyle/>
          <a:p>
            <a:r>
              <a:rPr lang="el-GR" sz="3200" dirty="0">
                <a:latin typeface="Arial Narrow" pitchFamily="34" charset="0"/>
              </a:rPr>
              <a:t>Εάν είστε</a:t>
            </a:r>
            <a:r>
              <a:rPr lang="el-GR" sz="3200" i="1" dirty="0">
                <a:latin typeface="Arial Narrow" pitchFamily="34" charset="0"/>
              </a:rPr>
              <a:t> ενδομορφικοί</a:t>
            </a:r>
            <a:r>
              <a:rPr lang="el-GR" sz="3200" dirty="0">
                <a:latin typeface="Arial Narrow" pitchFamily="34" charset="0"/>
              </a:rPr>
              <a:t> και θέλετε να ξεφορτωθείτε κάποια περιττά κιλά, αποφύγετε τις εξαντλητικές δίαιτες, διότι το μόνο που θα κατορθώσετε είναι να αναγκάσετε το σώμα σας να διατηρήσει τα λίπη του. Αντίθετα, προσαρμόστε το διαιτολόγιό σας έτσι ώστε να τρώτε πιο συχνά, μικρά γεύματα, με απόσταση όχι μεγαλύτερη από πέντε ώρες.</a:t>
            </a:r>
          </a:p>
          <a:p>
            <a:endParaRPr lang="el-GR" sz="3200" dirty="0">
              <a:latin typeface="Arial Narrow" pitchFamily="34" charset="0"/>
            </a:endParaRPr>
          </a:p>
        </p:txBody>
      </p:sp>
    </p:spTree>
  </p:cSld>
  <p:clrMapOvr>
    <a:masterClrMapping/>
  </p:clrMapOvr>
  <p:transition spd="slow">
    <p:dissolve/>
    <p:sndAc>
      <p:stSnd>
        <p:snd r:embed="rId2" name="cashreg.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 Ορθογώνιο"/>
          <p:cNvSpPr/>
          <p:nvPr/>
        </p:nvSpPr>
        <p:spPr>
          <a:xfrm>
            <a:off x="685800" y="609600"/>
            <a:ext cx="7848600" cy="3416320"/>
          </a:xfrm>
          <a:prstGeom prst="rect">
            <a:avLst/>
          </a:prstGeom>
        </p:spPr>
        <p:txBody>
          <a:bodyPr wrap="square">
            <a:spAutoFit/>
          </a:bodyPr>
          <a:lstStyle/>
          <a:p>
            <a:r>
              <a:rPr lang="el-GR" sz="3600" dirty="0" smtClean="0">
                <a:latin typeface="Arial Narrow" pitchFamily="34" charset="0"/>
              </a:rPr>
              <a:t>Προσπαθήστε να τρώτε με αργούς ρυθμούς και να πίνετε όσο το δυνατόν περισσότερα ποτήρια νερό. Μην πέσετε στην παγίδα «μαχαίρι στα λίπη», γιατί χρειάζεστε έστω και ελάχιστες ποσότητες λίπους για να είστε υγιείς.</a:t>
            </a:r>
            <a:endParaRPr lang="el-GR" sz="3600" dirty="0">
              <a:latin typeface="Arial Narrow" pitchFamily="34" charset="0"/>
            </a:endParaRPr>
          </a:p>
        </p:txBody>
      </p:sp>
    </p:spTree>
  </p:cSld>
  <p:clrMapOvr>
    <a:masterClrMapping/>
  </p:clrMapOvr>
  <p:transition spd="slow">
    <p:split dir="in"/>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 Ορθογώνιο"/>
          <p:cNvSpPr/>
          <p:nvPr/>
        </p:nvSpPr>
        <p:spPr>
          <a:xfrm>
            <a:off x="838200" y="457200"/>
            <a:ext cx="7620000" cy="5509200"/>
          </a:xfrm>
          <a:prstGeom prst="rect">
            <a:avLst/>
          </a:prstGeom>
        </p:spPr>
        <p:txBody>
          <a:bodyPr wrap="square">
            <a:spAutoFit/>
          </a:bodyPr>
          <a:lstStyle/>
          <a:p>
            <a:r>
              <a:rPr lang="el-GR" sz="3200" dirty="0">
                <a:latin typeface="Arial Narrow" pitchFamily="34" charset="0"/>
              </a:rPr>
              <a:t>Οι ενδομορφικοί θα πρέπει να συμπληρώνουν τουλάχιστον 30 λεπτά μέτριας έντασης αεροβικής γυμναστικής πέντε ημέρες την εβδομάδα. Στον τύπο του σώματός σας ταιριάζουν το περπάτημα, το τζόκινγκ, η ποδηλασία, ο χορός ή οποιαδήποτε δραστηριότητα κάνει την καρδιά σας να χτυπά! Όταν θα αρχίσετε να χάνετε κιλά, προσθέστε την άσκηση με βαράκια δύο με τρεις φορές την εβδομάδα για να ενισχύσετε και να ενδυναμώσετε τους μυς σας.</a:t>
            </a:r>
          </a:p>
          <a:p>
            <a:endParaRPr lang="el-GR" sz="3200" dirty="0">
              <a:latin typeface="Arial Narrow" pitchFamily="34" charset="0"/>
            </a:endParaRPr>
          </a:p>
        </p:txBody>
      </p:sp>
    </p:spTree>
  </p:cSld>
  <p:clrMapOvr>
    <a:masterClrMapping/>
  </p:clrMapOvr>
  <p:transition spd="slow">
    <p:wheel spokes="3"/>
    <p:sndAc>
      <p:stSnd>
        <p:snd r:embed="rId2" name="drumroll.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2 - Ορθογώνιο"/>
          <p:cNvSpPr/>
          <p:nvPr/>
        </p:nvSpPr>
        <p:spPr>
          <a:xfrm>
            <a:off x="914400" y="381001"/>
            <a:ext cx="7315200" cy="5016758"/>
          </a:xfrm>
          <a:prstGeom prst="rect">
            <a:avLst/>
          </a:prstGeom>
        </p:spPr>
        <p:txBody>
          <a:bodyPr wrap="square">
            <a:spAutoFit/>
          </a:bodyPr>
          <a:lstStyle/>
          <a:p>
            <a:r>
              <a:rPr lang="el-GR" sz="3200" dirty="0">
                <a:latin typeface="Arial Narrow" pitchFamily="34" charset="0"/>
              </a:rPr>
              <a:t>Για τους γενετικά τυχερούς </a:t>
            </a:r>
            <a:r>
              <a:rPr lang="el-GR" sz="3200" i="1" dirty="0">
                <a:latin typeface="Arial Narrow" pitchFamily="34" charset="0"/>
              </a:rPr>
              <a:t>μεσομορφικούς</a:t>
            </a:r>
            <a:r>
              <a:rPr lang="el-GR" sz="3200" dirty="0">
                <a:latin typeface="Arial Narrow" pitchFamily="34" charset="0"/>
              </a:rPr>
              <a:t> μπορεί μεν να είναι «ανώδυνο» να παραμένουν αδύνατοι και σε φόρμα, ωστόσο αυτό ενδέχεται να αποδειχθεί δίκοπο μαχαίρι! «Οι μεσομορφικοί συνήθως υποθέτουν ότι δεν θα πάθουν τίποτα με ένα επιπλέον γλυκάκι ή εάν απουσιάσουν μία φορά από το γυμναστήριο. Εντούτοις, χρειάζεται να θυμούνται πως δεν αποτελούν εξαίρεση, ισχύουν και γι' αυτούς οι κανόνες για την προστασία της υγείας.</a:t>
            </a:r>
          </a:p>
        </p:txBody>
      </p:sp>
    </p:spTree>
  </p:cSld>
  <p:clrMapOvr>
    <a:masterClrMapping/>
  </p:clrMapOvr>
  <p:transition spd="slow">
    <p:pull dir="lu"/>
    <p:sndAc>
      <p:stSnd>
        <p:snd r:embed="rId2" name="explode.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 Ορθογώνιο"/>
          <p:cNvSpPr/>
          <p:nvPr/>
        </p:nvSpPr>
        <p:spPr>
          <a:xfrm>
            <a:off x="533400" y="533400"/>
            <a:ext cx="8001000" cy="4401205"/>
          </a:xfrm>
          <a:prstGeom prst="rect">
            <a:avLst/>
          </a:prstGeom>
        </p:spPr>
        <p:txBody>
          <a:bodyPr wrap="square">
            <a:spAutoFit/>
          </a:bodyPr>
          <a:lstStyle/>
          <a:p>
            <a:pPr lvl="0" algn="just" fontAlgn="base">
              <a:spcBef>
                <a:spcPct val="0"/>
              </a:spcBef>
              <a:spcAft>
                <a:spcPct val="0"/>
              </a:spcAft>
            </a:pPr>
            <a:r>
              <a:rPr kumimoji="0" lang="el-GR" sz="4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Η οστεοπόρωση, τα καρδιακά νοσήματα και άλλες ασθένειες που σχετίζονται με τη διατροφή </a:t>
            </a:r>
          </a:p>
          <a:p>
            <a:pPr lvl="0" algn="just" fontAlgn="base">
              <a:spcBef>
                <a:spcPct val="0"/>
              </a:spcBef>
              <a:spcAft>
                <a:spcPct val="0"/>
              </a:spcAft>
            </a:pPr>
            <a:r>
              <a:rPr kumimoji="0" lang="el-GR" sz="4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και το γενικότερο τρόπο ζωής μπορεί να προσβάλουν οποιονδήποτε ανεξάρτητα από το σωματότυπο του», επισημαίνουν οι ειδικοί.</a:t>
            </a:r>
            <a:endParaRPr kumimoji="0" lang="el-GR" sz="4000"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ransition spd="slow">
    <p:dissolve/>
    <p:sndAc>
      <p:stSnd>
        <p:snd r:embed="rId2" name="hammer.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2 - Ορθογώνιο"/>
          <p:cNvSpPr/>
          <p:nvPr/>
        </p:nvSpPr>
        <p:spPr>
          <a:xfrm>
            <a:off x="457200" y="609600"/>
            <a:ext cx="8382000" cy="5509200"/>
          </a:xfrm>
          <a:prstGeom prst="rect">
            <a:avLst/>
          </a:prstGeom>
        </p:spPr>
        <p:txBody>
          <a:bodyPr wrap="square">
            <a:spAutoFit/>
          </a:bodyPr>
          <a:lstStyle/>
          <a:p>
            <a:r>
              <a:rPr lang="el-GR" sz="3200" dirty="0">
                <a:latin typeface="Arial Narrow" pitchFamily="34" charset="0"/>
              </a:rPr>
              <a:t>Το σώμα μας αποτελείται από οστά, μύες και λίπος. Η αναλογία και τα χαρακτηριστικά αυτών των επιμέρους υλικών στον οργανισμό καθορίζουν τον τύπο του σώματος. Επειδή όμως, όπως αναφέρθηκε, ο σωματότυπος είναι γενετικά προκαθορισμένος, ακόμα και σε περιπτώσεις που μπορεί να καταφέρουμε να αλλάξουμε μέσω διατροφής και άσκησης την αναλογία του λίπους και των μυών, και άρα να τροποποιήσουμε τη σύσταση του σώματος, ορισμένες πτυχές του σωματότυπου, όπως η σκελετική δομή, θα παραμείνουν μάλλον σταθερές.</a:t>
            </a:r>
          </a:p>
        </p:txBody>
      </p:sp>
    </p:spTree>
  </p:cSld>
  <p:clrMapOvr>
    <a:masterClrMapping/>
  </p:clrMapOvr>
  <p:transition>
    <p:wedge/>
    <p:sndAc>
      <p:stSnd>
        <p:snd r:embed="rId2" name="breeze.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2 - Ορθογώνιο"/>
          <p:cNvSpPr/>
          <p:nvPr/>
        </p:nvSpPr>
        <p:spPr>
          <a:xfrm>
            <a:off x="533400" y="457200"/>
            <a:ext cx="8229600" cy="3785652"/>
          </a:xfrm>
          <a:prstGeom prst="rect">
            <a:avLst/>
          </a:prstGeom>
        </p:spPr>
        <p:txBody>
          <a:bodyPr wrap="square">
            <a:spAutoFit/>
          </a:bodyPr>
          <a:lstStyle/>
          <a:p>
            <a:r>
              <a:rPr lang="el-GR" sz="4000" dirty="0">
                <a:latin typeface="Arial Narrow" pitchFamily="34" charset="0"/>
              </a:rPr>
              <a:t>Θυμηθείτε λοιπόν: πρέπει να δουλέψετε με το σώμα σας. Δεν μπορείτε να «δημιουργηθείτε» ξανά, αλλά έχετε τη δυνατότητα να επιδιώξετε μία... ισορροπία. Πιστέψτε ότι η βελτίωση είναι </a:t>
            </a:r>
            <a:r>
              <a:rPr lang="el-GR" sz="4000" dirty="0">
                <a:latin typeface="Arial Narrow" pitchFamily="34" charset="0"/>
                <a:hlinkClick r:id="rId4"/>
              </a:rPr>
              <a:t>εφικτή</a:t>
            </a:r>
            <a:r>
              <a:rPr lang="el-GR" sz="4000" dirty="0">
                <a:latin typeface="Arial Narrow" pitchFamily="34" charset="0"/>
              </a:rPr>
              <a:t>.</a:t>
            </a:r>
          </a:p>
          <a:p>
            <a:endParaRPr lang="el-GR" sz="4000" dirty="0">
              <a:latin typeface="Arial Narrow" pitchFamily="34" charset="0"/>
            </a:endParaRPr>
          </a:p>
        </p:txBody>
      </p:sp>
    </p:spTree>
  </p:cSld>
  <p:clrMapOvr>
    <a:masterClrMapping/>
  </p:clrMapOvr>
  <p:transition spd="slow">
    <p:pull dir="ld"/>
    <p:sndAc>
      <p:stSnd>
        <p:snd r:embed="rId2" name="suction.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Τίτλος 1"/>
          <p:cNvSpPr>
            <a:spLocks noGrp="1"/>
          </p:cNvSpPr>
          <p:nvPr>
            <p:ph type="title"/>
          </p:nvPr>
        </p:nvSpPr>
        <p:spPr>
          <a:xfrm>
            <a:off x="0" y="0"/>
            <a:ext cx="9144000" cy="1524000"/>
          </a:xfrm>
        </p:spPr>
        <p:txBody>
          <a:bodyPr>
            <a:normAutofit/>
          </a:bodyPr>
          <a:lstStyle/>
          <a:p>
            <a:r>
              <a:rPr lang="el-GR" sz="2400" dirty="0">
                <a:solidFill>
                  <a:srgbClr val="C00000"/>
                </a:solidFill>
              </a:rPr>
              <a:t>Οι έξι σωματότυποι και ο άντρας που </a:t>
            </a:r>
            <a:r>
              <a:rPr lang="el-GR" sz="2400" dirty="0">
                <a:solidFill>
                  <a:srgbClr val="C00000"/>
                </a:solidFill>
                <a:hlinkClick r:id="rId2"/>
              </a:rPr>
              <a:t>αντιπροσωπεύουν</a:t>
            </a:r>
            <a:endParaRPr lang="el-GR" sz="2400" dirty="0">
              <a:solidFill>
                <a:srgbClr val="C00000"/>
              </a:solidFill>
            </a:endParaRPr>
          </a:p>
        </p:txBody>
      </p:sp>
      <p:sp>
        <p:nvSpPr>
          <p:cNvPr id="4" name="Ορθογώνιο 3"/>
          <p:cNvSpPr/>
          <p:nvPr/>
        </p:nvSpPr>
        <p:spPr>
          <a:xfrm>
            <a:off x="228600" y="1219200"/>
            <a:ext cx="8305800" cy="4031873"/>
          </a:xfrm>
          <a:prstGeom prst="rect">
            <a:avLst/>
          </a:prstGeom>
        </p:spPr>
        <p:txBody>
          <a:bodyPr wrap="square">
            <a:spAutoFit/>
          </a:bodyPr>
          <a:lstStyle/>
          <a:p>
            <a:r>
              <a:rPr lang="el-GR" dirty="0"/>
              <a:t>Η κατηγοριοποίηση των διάφορων "ειδών" του σώματος υπάρχει εδώ και πέντε αιώνες. Οι σανσκριτικές γραφές αναφέρουν ότι υπάρχουν τρεις σωματότυποι αντρών: </a:t>
            </a:r>
          </a:p>
          <a:p>
            <a:r>
              <a:rPr lang="el-GR" dirty="0">
                <a:solidFill>
                  <a:srgbClr val="0070C0"/>
                </a:solidFill>
                <a:latin typeface="Arial" panose="020B0604020202020204" pitchFamily="34" charset="0"/>
                <a:cs typeface="Arial" panose="020B0604020202020204" pitchFamily="34" charset="0"/>
              </a:rPr>
              <a:t>1) Βάτα </a:t>
            </a:r>
          </a:p>
          <a:p>
            <a:r>
              <a:rPr lang="el-GR" dirty="0"/>
              <a:t>Το αδύνατο κορμί που ανήκει σε ένα άτομο αυθόρμητο, ενθουσιώδες και ενεργητικό. </a:t>
            </a:r>
          </a:p>
          <a:p>
            <a:r>
              <a:rPr lang="el-GR" sz="2000" dirty="0">
                <a:solidFill>
                  <a:srgbClr val="0070C0"/>
                </a:solidFill>
              </a:rPr>
              <a:t>2) Πίτα </a:t>
            </a:r>
          </a:p>
          <a:p>
            <a:r>
              <a:rPr lang="el-GR" dirty="0"/>
              <a:t>Ένα φυσιολογικό (σε βάρος) κορμί που ανήκει σε ένα άτομο με έντονη προσωπικότητα, αποφασιστικό αλλά και πολλές φορές ευέξαπτο. </a:t>
            </a:r>
          </a:p>
          <a:p>
            <a:r>
              <a:rPr lang="el-GR" sz="2000" dirty="0">
                <a:solidFill>
                  <a:srgbClr val="0070C0"/>
                </a:solidFill>
              </a:rPr>
              <a:t>3) Κάπα </a:t>
            </a:r>
          </a:p>
          <a:p>
            <a:r>
              <a:rPr lang="el-GR" dirty="0"/>
              <a:t>Το υπέρβαρο κορμί που αντιπροσωπεύει ένα άτομο ήρεμο, σταθερό, με "εύκολο" χαρακτήρα. </a:t>
            </a:r>
          </a:p>
          <a:p>
            <a:endParaRPr lang="el-GR" dirty="0"/>
          </a:p>
          <a:p>
            <a:endParaRPr lang="el-GR" dirty="0"/>
          </a:p>
        </p:txBody>
      </p:sp>
    </p:spTree>
    <p:extLst>
      <p:ext uri="{BB962C8B-B14F-4D97-AF65-F5344CB8AC3E}">
        <p14:creationId xmlns:p14="http://schemas.microsoft.com/office/powerpoint/2010/main" val="1498738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Τίτλος 1"/>
          <p:cNvSpPr>
            <a:spLocks noGrp="1"/>
          </p:cNvSpPr>
          <p:nvPr>
            <p:ph type="title"/>
          </p:nvPr>
        </p:nvSpPr>
        <p:spPr>
          <a:xfrm>
            <a:off x="0" y="0"/>
            <a:ext cx="9144000" cy="1524000"/>
          </a:xfrm>
        </p:spPr>
        <p:txBody>
          <a:bodyPr>
            <a:normAutofit/>
          </a:bodyPr>
          <a:lstStyle/>
          <a:p>
            <a:r>
              <a:rPr lang="el-GR" sz="2400" b="0" dirty="0">
                <a:solidFill>
                  <a:srgbClr val="C00000"/>
                </a:solidFill>
              </a:rPr>
              <a:t>Τι μαρτυράει για </a:t>
            </a:r>
            <a:r>
              <a:rPr lang="el-GR" sz="2400" dirty="0">
                <a:solidFill>
                  <a:srgbClr val="C00000"/>
                </a:solidFill>
              </a:rPr>
              <a:t>τον χαρακτήρα μας ο </a:t>
            </a:r>
            <a:r>
              <a:rPr lang="el-GR" sz="2400" dirty="0">
                <a:solidFill>
                  <a:srgbClr val="C00000"/>
                </a:solidFill>
                <a:hlinkClick r:id="rId2"/>
              </a:rPr>
              <a:t>σωματότυπος μας; </a:t>
            </a:r>
            <a:endParaRPr lang="el-GR" sz="2400" dirty="0">
              <a:solidFill>
                <a:srgbClr val="C00000"/>
              </a:solidFill>
            </a:endParaRPr>
          </a:p>
        </p:txBody>
      </p:sp>
      <p:sp>
        <p:nvSpPr>
          <p:cNvPr id="3" name="Ορθογώνιο 2"/>
          <p:cNvSpPr/>
          <p:nvPr/>
        </p:nvSpPr>
        <p:spPr>
          <a:xfrm>
            <a:off x="304800" y="1752600"/>
            <a:ext cx="8534400" cy="3139321"/>
          </a:xfrm>
          <a:prstGeom prst="rect">
            <a:avLst/>
          </a:prstGeom>
        </p:spPr>
        <p:txBody>
          <a:bodyPr wrap="square">
            <a:spAutoFit/>
          </a:bodyPr>
          <a:lstStyle/>
          <a:p>
            <a:pPr marL="342900" indent="-342900">
              <a:buAutoNum type="arabicParenR"/>
            </a:pPr>
            <a:r>
              <a:rPr lang="el-GR" dirty="0" smtClean="0">
                <a:solidFill>
                  <a:srgbClr val="C00000"/>
                </a:solidFill>
              </a:rPr>
              <a:t>Εκτόμορφο</a:t>
            </a:r>
            <a:r>
              <a:rPr lang="el-GR" dirty="0" smtClean="0"/>
              <a:t> </a:t>
            </a:r>
          </a:p>
          <a:p>
            <a:r>
              <a:rPr lang="el-GR" dirty="0" smtClean="0"/>
              <a:t>Ένα </a:t>
            </a:r>
            <a:r>
              <a:rPr lang="el-GR" dirty="0"/>
              <a:t>άτομο ψηλό, αδύνατο, με "</a:t>
            </a:r>
            <a:r>
              <a:rPr lang="el-GR" dirty="0" err="1"/>
              <a:t>εύθραστο</a:t>
            </a:r>
            <a:r>
              <a:rPr lang="el-GR" dirty="0"/>
              <a:t>" παρουσιαστικό και μεγάλο κεφάλι. </a:t>
            </a:r>
          </a:p>
          <a:p>
            <a:r>
              <a:rPr lang="el-GR" dirty="0"/>
              <a:t>Ο άντρας αυτός είναι πνευματώδης, εσωστρεφής, ευσυνείδητος αλλά και νευρικός. </a:t>
            </a:r>
          </a:p>
          <a:p>
            <a:r>
              <a:rPr lang="el-GR" dirty="0">
                <a:solidFill>
                  <a:srgbClr val="C00000"/>
                </a:solidFill>
              </a:rPr>
              <a:t>2) Ενδόμορφο </a:t>
            </a:r>
          </a:p>
          <a:p>
            <a:r>
              <a:rPr lang="el-GR" dirty="0" smtClean="0"/>
              <a:t>Ένα άτομο με </a:t>
            </a:r>
            <a:r>
              <a:rPr lang="el-GR" dirty="0" err="1" smtClean="0"/>
              <a:t>καμπυλώδες</a:t>
            </a:r>
            <a:r>
              <a:rPr lang="el-GR" dirty="0" smtClean="0"/>
              <a:t> σώμα που τείνει να είναι κοινωνικό, φιλικό και χωρίς πολλά άγχη. </a:t>
            </a:r>
          </a:p>
          <a:p>
            <a:r>
              <a:rPr lang="el-GR" dirty="0" smtClean="0"/>
              <a:t>Το </a:t>
            </a:r>
            <a:r>
              <a:rPr lang="el-GR" dirty="0"/>
              <a:t>άτομο αυτό έχει αδυναμία στο καλό φαγητό και τις ανέσεις. </a:t>
            </a:r>
          </a:p>
          <a:p>
            <a:r>
              <a:rPr lang="el-GR" dirty="0">
                <a:solidFill>
                  <a:srgbClr val="C00000"/>
                </a:solidFill>
              </a:rPr>
              <a:t>3) Μεσόμορφο </a:t>
            </a:r>
          </a:p>
          <a:p>
            <a:r>
              <a:rPr lang="el-GR" dirty="0"/>
              <a:t>Ένα άτομο με αθλητικό και μυώδες σώμα. </a:t>
            </a:r>
          </a:p>
          <a:p>
            <a:r>
              <a:rPr lang="el-GR" dirty="0"/>
              <a:t>Ο άντρας αυτός είναι ενεργητικός και εκρηκτικός σαν χαρακτήρας, του αρέσει να παίρνει ρίσκα, ενώ μερικές φορές είναι λίγο αναίσθητος στις προσωπικές του σχέσεις.</a:t>
            </a:r>
          </a:p>
        </p:txBody>
      </p:sp>
    </p:spTree>
    <p:extLst>
      <p:ext uri="{BB962C8B-B14F-4D97-AF65-F5344CB8AC3E}">
        <p14:creationId xmlns:p14="http://schemas.microsoft.com/office/powerpoint/2010/main" val="1238189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Τίτλος 1"/>
          <p:cNvSpPr>
            <a:spLocks noGrp="1"/>
          </p:cNvSpPr>
          <p:nvPr>
            <p:ph type="title"/>
          </p:nvPr>
        </p:nvSpPr>
        <p:spPr>
          <a:xfrm>
            <a:off x="-76200" y="0"/>
            <a:ext cx="9296400" cy="1524000"/>
          </a:xfrm>
        </p:spPr>
        <p:txBody>
          <a:bodyPr/>
          <a:lstStyle/>
          <a:p>
            <a:r>
              <a:rPr lang="el-GR" dirty="0"/>
              <a:t> </a:t>
            </a:r>
            <a:r>
              <a:rPr lang="el-GR" dirty="0" smtClean="0"/>
              <a:t>           </a:t>
            </a:r>
            <a:r>
              <a:rPr lang="el-GR" sz="3600" dirty="0" smtClean="0">
                <a:solidFill>
                  <a:srgbClr val="C00000"/>
                </a:solidFill>
              </a:rPr>
              <a:t>ΣΩΜΑΤΟΤΥΠΟΣ </a:t>
            </a:r>
            <a:r>
              <a:rPr lang="el-GR" sz="3600" dirty="0">
                <a:solidFill>
                  <a:srgbClr val="C00000"/>
                </a:solidFill>
                <a:hlinkClick r:id="rId2"/>
              </a:rPr>
              <a:t>ΑΝΔΡΩΝ</a:t>
            </a:r>
            <a:endParaRPr lang="el-GR" sz="3600" dirty="0">
              <a:solidFill>
                <a:srgbClr val="C00000"/>
              </a:solidFill>
            </a:endParaRPr>
          </a:p>
        </p:txBody>
      </p:sp>
      <p:pic>
        <p:nvPicPr>
          <p:cNvPr id="3" name="Εικόνα 2"/>
          <p:cNvPicPr>
            <a:picLocks noChangeAspect="1"/>
          </p:cNvPicPr>
          <p:nvPr/>
        </p:nvPicPr>
        <p:blipFill>
          <a:blip r:embed="rId3"/>
          <a:stretch>
            <a:fillRect/>
          </a:stretch>
        </p:blipFill>
        <p:spPr>
          <a:xfrm>
            <a:off x="381000" y="2133600"/>
            <a:ext cx="7391400" cy="4105275"/>
          </a:xfrm>
          <a:prstGeom prst="rect">
            <a:avLst/>
          </a:prstGeom>
        </p:spPr>
      </p:pic>
    </p:spTree>
    <p:extLst>
      <p:ext uri="{BB962C8B-B14F-4D97-AF65-F5344CB8AC3E}">
        <p14:creationId xmlns:p14="http://schemas.microsoft.com/office/powerpoint/2010/main" val="3925139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effectLst/>
      </p:bgPr>
    </p:bg>
    <p:spTree>
      <p:nvGrpSpPr>
        <p:cNvPr id="1" name=""/>
        <p:cNvGrpSpPr/>
        <p:nvPr/>
      </p:nvGrpSpPr>
      <p:grpSpPr>
        <a:xfrm>
          <a:off x="0" y="0"/>
          <a:ext cx="0" cy="0"/>
          <a:chOff x="0" y="0"/>
          <a:chExt cx="0" cy="0"/>
        </a:xfrm>
      </p:grpSpPr>
      <p:sp>
        <p:nvSpPr>
          <p:cNvPr id="2" name="1 - Ορθογώνιο"/>
          <p:cNvSpPr/>
          <p:nvPr/>
        </p:nvSpPr>
        <p:spPr>
          <a:xfrm>
            <a:off x="0" y="1752600"/>
            <a:ext cx="9144000" cy="1754326"/>
          </a:xfrm>
          <a:prstGeom prst="rect">
            <a:avLst/>
          </a:prstGeom>
          <a:noFill/>
        </p:spPr>
        <p:txBody>
          <a:bodyPr wrap="square" lIns="91440" tIns="45720" rIns="91440" bIns="45720">
            <a:spAutoFit/>
          </a:bodyPr>
          <a:lstStyle/>
          <a:p>
            <a:pPr algn="ctr"/>
            <a:r>
              <a:rPr lang="el-GR" sz="5400" b="1" cap="none" spc="50" dirty="0" smtClean="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latin typeface="Arial Narrow" pitchFamily="34" charset="0"/>
              </a:rPr>
              <a:t>Ευχαριστώ για την προσοχή σας</a:t>
            </a:r>
            <a:endParaRPr lang="el-GR" sz="5400" b="1" cap="none" spc="50" dirty="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latin typeface="Arial Narrow" pitchFamily="34" charset="0"/>
            </a:endParaRPr>
          </a:p>
        </p:txBody>
      </p:sp>
    </p:spTree>
  </p:cSld>
  <p:clrMapOvr>
    <a:masterClrMapping/>
  </p:clrMapOvr>
  <p:transition spd="slow">
    <p:dissolve/>
    <p:sndAc>
      <p:stSnd>
        <p:snd r:embed="rId2" name="applaus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Τίτλος 4"/>
          <p:cNvSpPr>
            <a:spLocks noGrp="1"/>
          </p:cNvSpPr>
          <p:nvPr>
            <p:ph type="title"/>
          </p:nvPr>
        </p:nvSpPr>
        <p:spPr>
          <a:xfrm>
            <a:off x="0" y="0"/>
            <a:ext cx="9144000" cy="1524000"/>
          </a:xfrm>
        </p:spPr>
        <p:txBody>
          <a:bodyPr>
            <a:normAutofit/>
          </a:bodyPr>
          <a:lstStyle/>
          <a:p>
            <a:r>
              <a:rPr lang="en-US" sz="1200" dirty="0" smtClean="0">
                <a:hlinkClick r:id="rId2"/>
              </a:rPr>
              <a:t>http://www.vita.gr/ygeia/article/32935/klhronomikothta-proika-poy-den-mporoyme-na-apofygoyme</a:t>
            </a:r>
            <a:endParaRPr lang="el-GR" dirty="0"/>
          </a:p>
        </p:txBody>
      </p:sp>
      <p:pic>
        <p:nvPicPr>
          <p:cNvPr id="6" name="Εικόνα 5"/>
          <p:cNvPicPr>
            <a:picLocks noChangeAspect="1"/>
          </p:cNvPicPr>
          <p:nvPr/>
        </p:nvPicPr>
        <p:blipFill>
          <a:blip r:embed="rId3"/>
          <a:stretch>
            <a:fillRect/>
          </a:stretch>
        </p:blipFill>
        <p:spPr>
          <a:xfrm>
            <a:off x="609600" y="1190624"/>
            <a:ext cx="7543800" cy="4829175"/>
          </a:xfrm>
          <a:prstGeom prst="rect">
            <a:avLst/>
          </a:prstGeom>
        </p:spPr>
      </p:pic>
    </p:spTree>
    <p:extLst>
      <p:ext uri="{BB962C8B-B14F-4D97-AF65-F5344CB8AC3E}">
        <p14:creationId xmlns:p14="http://schemas.microsoft.com/office/powerpoint/2010/main" val="18405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 Ορθογώνιο"/>
          <p:cNvSpPr/>
          <p:nvPr/>
        </p:nvSpPr>
        <p:spPr>
          <a:xfrm>
            <a:off x="457200" y="609600"/>
            <a:ext cx="8077200" cy="5786199"/>
          </a:xfrm>
          <a:prstGeom prst="rect">
            <a:avLst/>
          </a:prstGeom>
        </p:spPr>
        <p:txBody>
          <a:bodyPr wrap="square">
            <a:spAutoFit/>
          </a:bodyPr>
          <a:lstStyle/>
          <a:p>
            <a:r>
              <a:rPr lang="el-GR" sz="3200" dirty="0">
                <a:latin typeface="Arial Narrow" pitchFamily="34" charset="0"/>
              </a:rPr>
              <a:t>Υπάρχουν τρεις βασικές κατηγορίες σωματότυπου, ο ενδομορφικός, ο μεσομορφικός και ο εκτομορφικός τύπος. Οι περισσότεροι άνθρωποι δεν έχουν ένα ξεκάθαρο μοντέλο σωματότυπου, αλλά μια μίξη των τριών αυτών βασικών μοτίβων. Για να βρεις ποιος είναι ο δικός σου σωματότυπος, αρκεί να κοιταχτείς στον καθρέφτη, να παρατηρήσεις κάποια βασικά χαρακτηριστικά του σώματός σου και να τα συγκρίνεις με τα χαρακτηριστικά του κάθε σωματότυπου, όπως παρουσιάζονται στην εικόνα που ακολουθεί.</a:t>
            </a:r>
          </a:p>
          <a:p>
            <a:endParaRPr lang="el-GR" dirty="0"/>
          </a:p>
        </p:txBody>
      </p:sp>
    </p:spTree>
  </p:cSld>
  <p:clrMapOvr>
    <a:masterClrMapping/>
  </p:clrMapOvr>
  <p:transition spd="slow">
    <p:split/>
    <p:sndAc>
      <p:stSnd>
        <p:snd r:embed="rId2" name="explode.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2807798"/>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l-GR" sz="2800" b="1" i="0"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Τα κύρια χαρακτηριστικά κάθε είδους </a:t>
            </a:r>
            <a:r>
              <a:rPr kumimoji="0" lang="el-GR" sz="2800" b="1" i="0"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3"/>
              </a:rPr>
              <a:t>σωματότυπου </a:t>
            </a:r>
            <a:r>
              <a:rPr kumimoji="0" lang="el-GR" sz="2800" b="1" i="0"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είναι:</a:t>
            </a:r>
            <a:endParaRPr kumimoji="0" lang="el-GR" sz="28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edge/>
    <p:sndAc>
      <p:stSnd>
        <p:snd r:embed="rId2" name="laser.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2 - Ορθογώνιο"/>
          <p:cNvSpPr/>
          <p:nvPr/>
        </p:nvSpPr>
        <p:spPr bwMode="auto">
          <a:xfrm>
            <a:off x="685800" y="685801"/>
            <a:ext cx="7620000" cy="4801314"/>
          </a:xfrm>
          <a:prstGeom prst="rect">
            <a:avLst/>
          </a:prstGeom>
        </p:spPr>
        <p:txBody>
          <a:bodyPr wrap="square">
            <a:spAutoFit/>
          </a:bodyPr>
          <a:lstStyle/>
          <a:p>
            <a:r>
              <a:rPr lang="el-GR" sz="3600" b="1" i="1" dirty="0">
                <a:latin typeface="Arial Narrow" pitchFamily="34" charset="0"/>
              </a:rPr>
              <a:t>Εκτομορφικός (</a:t>
            </a:r>
            <a:r>
              <a:rPr lang="el-GR" sz="3600" b="1" i="1" dirty="0" err="1">
                <a:latin typeface="Arial Narrow" pitchFamily="34" charset="0"/>
              </a:rPr>
              <a:t>Ectomorph</a:t>
            </a:r>
            <a:r>
              <a:rPr lang="el-GR" sz="3600" b="1" i="1" dirty="0">
                <a:latin typeface="Arial Narrow" pitchFamily="34" charset="0"/>
              </a:rPr>
              <a:t>):</a:t>
            </a:r>
            <a:r>
              <a:rPr lang="el-GR" sz="3600" dirty="0">
                <a:latin typeface="Arial Narrow" pitchFamily="34" charset="0"/>
              </a:rPr>
              <a:t> Τα χαρακτηριστικά αυτού του σωματότυπου είναι ο επίπεδος θώρακας, οι στενοί γοφοί, το αδύνατο μυϊκό σύστημα, τα λεπτά και μακριά άκρα, το στενό στήθος και ο μακρύς λαιμός, ενώ συνήθως το ύψος των ατόμων με αυτό το σωματότυπο είναι πάνω από τον μέσο όρο.</a:t>
            </a:r>
          </a:p>
          <a:p>
            <a:endParaRPr lang="el-GR" dirty="0"/>
          </a:p>
        </p:txBody>
      </p:sp>
    </p:spTree>
  </p:cSld>
  <p:clrMapOvr>
    <a:masterClrMapping/>
  </p:clrMapOvr>
  <p:transition spd="slow">
    <p:dissolve/>
    <p:sndAc>
      <p:stSnd>
        <p:snd r:embed="rId2" name="drumroll.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 Ορθογώνιο"/>
          <p:cNvSpPr/>
          <p:nvPr/>
        </p:nvSpPr>
        <p:spPr>
          <a:xfrm>
            <a:off x="1066800" y="457200"/>
            <a:ext cx="6858000" cy="5509200"/>
          </a:xfrm>
          <a:prstGeom prst="rect">
            <a:avLst/>
          </a:prstGeom>
        </p:spPr>
        <p:txBody>
          <a:bodyPr wrap="square">
            <a:spAutoFit/>
          </a:bodyPr>
          <a:lstStyle/>
          <a:p>
            <a:r>
              <a:rPr lang="el-GR" sz="3200" b="1" i="1" dirty="0">
                <a:latin typeface="Arial Narrow" pitchFamily="34" charset="0"/>
              </a:rPr>
              <a:t>Ενδομορφικός (</a:t>
            </a:r>
            <a:r>
              <a:rPr lang="el-GR" sz="3200" b="1" i="1" dirty="0" err="1">
                <a:latin typeface="Arial Narrow" pitchFamily="34" charset="0"/>
              </a:rPr>
              <a:t>Endomorph</a:t>
            </a:r>
            <a:r>
              <a:rPr lang="el-GR" sz="3200" b="1" i="1" dirty="0">
                <a:latin typeface="Arial Narrow" pitchFamily="34" charset="0"/>
              </a:rPr>
              <a:t>): </a:t>
            </a:r>
            <a:r>
              <a:rPr lang="el-GR" sz="3200" dirty="0">
                <a:latin typeface="Arial Narrow" pitchFamily="34" charset="0"/>
              </a:rPr>
              <a:t>Είναι ο σωματότυπος με το υψηλότερο </a:t>
            </a:r>
            <a:r>
              <a:rPr lang="el-GR" sz="3200" dirty="0" smtClean="0">
                <a:latin typeface="Arial Narrow" pitchFamily="34" charset="0"/>
              </a:rPr>
              <a:t>ποσοστό σωματικού </a:t>
            </a:r>
            <a:r>
              <a:rPr lang="el-GR" sz="3200" dirty="0">
                <a:latin typeface="Arial Narrow" pitchFamily="34" charset="0"/>
              </a:rPr>
              <a:t>λίπους, το οποίο συσσωρεύεται κυρίως στο πάνω μέρος του σώματος, και συγκεκριμένα στην περιοχή την κοιλιάς και των γοφών. Το μυϊκό σύστημα είναι ανεπτυγμένο, δεν είναι όμως ευδιάκριτο λόγω του λίπους.  Τα χαρακτηριστικά αυτού του σωματότυπου είναι οι στενοί ώμοι, η φαρδιά λεκάνη και το στρογγυλό πρόσωπο.</a:t>
            </a:r>
          </a:p>
          <a:p>
            <a:r>
              <a:rPr lang="el-GR" sz="3200" dirty="0" smtClean="0">
                <a:latin typeface="Arial Narrow" pitchFamily="34" charset="0"/>
              </a:rPr>
              <a:t>  </a:t>
            </a:r>
            <a:endParaRPr lang="el-GR" sz="3200" dirty="0">
              <a:latin typeface="Arial Narrow" pitchFamily="34" charset="0"/>
            </a:endParaRPr>
          </a:p>
        </p:txBody>
      </p:sp>
      <p:sp>
        <p:nvSpPr>
          <p:cNvPr id="4" name="3 - Ορθογώνιο"/>
          <p:cNvSpPr/>
          <p:nvPr/>
        </p:nvSpPr>
        <p:spPr>
          <a:xfrm>
            <a:off x="7361176" y="3403085"/>
            <a:ext cx="308098" cy="369332"/>
          </a:xfrm>
          <a:prstGeom prst="rect">
            <a:avLst/>
          </a:prstGeom>
        </p:spPr>
        <p:txBody>
          <a:bodyPr wrap="none">
            <a:spAutoFit/>
          </a:bodyPr>
          <a:lstStyle/>
          <a:p>
            <a:r>
              <a:rPr lang="el-GR" dirty="0">
                <a:solidFill>
                  <a:prstClr val="black"/>
                </a:solidFill>
              </a:rPr>
              <a:t>ό</a:t>
            </a:r>
            <a:endParaRPr lang="el-GR" dirty="0"/>
          </a:p>
        </p:txBody>
      </p:sp>
    </p:spTree>
  </p:cSld>
  <p:clrMapOvr>
    <a:masterClrMapping/>
  </p:clrMapOvr>
  <p:transition spd="slow">
    <p:pull dir="d"/>
    <p:sndAc>
      <p:stSnd>
        <p:snd r:embed="rId2" name="hammer.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2" name="1 - Εικόνα" descr="http://eyzin.minedu.gov.gr/wp-content/uploads/2017/10/body-shape.jpg"/>
          <p:cNvPicPr/>
          <p:nvPr/>
        </p:nvPicPr>
        <p:blipFill>
          <a:blip r:embed="rId4" cstate="print"/>
          <a:srcRect/>
          <a:stretch>
            <a:fillRect/>
          </a:stretch>
        </p:blipFill>
        <p:spPr bwMode="auto">
          <a:xfrm>
            <a:off x="533400" y="762000"/>
            <a:ext cx="8305800" cy="5029199"/>
          </a:xfrm>
          <a:prstGeom prst="rect">
            <a:avLst/>
          </a:prstGeom>
          <a:noFill/>
          <a:ln w="9525">
            <a:noFill/>
            <a:miter lim="800000"/>
            <a:headEnd/>
            <a:tailEnd/>
          </a:ln>
        </p:spPr>
      </p:pic>
    </p:spTree>
  </p:cSld>
  <p:clrMapOvr>
    <a:masterClrMapping/>
  </p:clrMapOvr>
  <p:transition spd="slow">
    <p:wipe/>
    <p:sndAc>
      <p:stSnd>
        <p:snd r:embed="rId2" name="suction.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Λειτουργική μονάδα">
  <a:themeElements>
    <a:clrScheme name="Λειτουργική μονάδα">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Λειτουργική μονάδα">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TotalTime>
  <Words>1199</Words>
  <Application>Microsoft Office PowerPoint</Application>
  <PresentationFormat>Προβολή στην οθόνη (4:3)</PresentationFormat>
  <Paragraphs>54</Paragraphs>
  <Slides>34</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34</vt:i4>
      </vt:variant>
    </vt:vector>
  </HeadingPairs>
  <TitlesOfParts>
    <vt:vector size="44" baseType="lpstr">
      <vt:lpstr>Arial</vt:lpstr>
      <vt:lpstr>Arial Black</vt:lpstr>
      <vt:lpstr>Arial Narrow</vt:lpstr>
      <vt:lpstr>Calibri</vt:lpstr>
      <vt:lpstr>Corbel</vt:lpstr>
      <vt:lpstr>Times New Roman</vt:lpstr>
      <vt:lpstr>Wingdings</vt:lpstr>
      <vt:lpstr>Wingdings 2</vt:lpstr>
      <vt:lpstr>Wingdings 3</vt:lpstr>
      <vt:lpstr>Λειτουργική μονάδα</vt:lpstr>
      <vt:lpstr>Βρες το Σωματότυπο σου! </vt:lpstr>
      <vt:lpstr>Παρουσίαση του PowerPoint</vt:lpstr>
      <vt:lpstr>Παρουσίαση του PowerPoint</vt:lpstr>
      <vt:lpstr>http://www.vita.gr/ygeia/article/32935/klhronomikothta-proika-poy-den-mporoyme-na-apofygoyme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Είδη σωματότυπων</vt:lpstr>
      <vt:lpstr>      Σωματότυπος Μήλο: Ντύσου σύμφωνα με το σώμα σου!</vt:lpstr>
      <vt:lpstr>       Σώμα που θυμίζει Κλεψύδρα; Ανάδειξέ το!</vt:lpstr>
      <vt:lpstr>      Σωματότυπος αχλάδι αποτελεί τον πιο συχνό σωματότυπο στην Ελλάδα</vt:lpstr>
      <vt:lpstr>                                                Ορθογώνιο Σώμα</vt:lpstr>
      <vt:lpstr>                                Ανάποδο Τρίγωνο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Οι έξι σωματότυποι και ο άντρας που αντιπροσωπεύουν</vt:lpstr>
      <vt:lpstr>Τι μαρτυράει για τον χαρακτήρα μας ο σωματότυπος μας; </vt:lpstr>
      <vt:lpstr>            ΣΩΜΑΤΟΤΥΠΟΣ ΑΝΔΡΩΝ</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Βρες το Σωματότυπο σου!</dc:title>
  <dc:creator>user</dc:creator>
  <cp:lastModifiedBy>GEL</cp:lastModifiedBy>
  <cp:revision>21</cp:revision>
  <dcterms:created xsi:type="dcterms:W3CDTF">2018-01-19T07:48:13Z</dcterms:created>
  <dcterms:modified xsi:type="dcterms:W3CDTF">2018-02-18T20:39:15Z</dcterms:modified>
</cp:coreProperties>
</file>