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62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w="9525" cap="flat">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l-GR" smtClean="0"/>
          </a:p>
        </p:txBody>
      </p:sp>
      <p:sp>
        <p:nvSpPr>
          <p:cNvPr id="2051"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fld id="{6AD8ED8B-D053-48DD-BD82-B052D9DA9BE1}"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B839608-45CA-4D26-BA4E-CD3CCDBA46FB}" type="slidenum">
              <a:rPr lang="en-US"/>
              <a:pPr/>
              <a:t>1</a:t>
            </a:fld>
            <a:endParaRPr lang="en-US"/>
          </a:p>
        </p:txBody>
      </p:sp>
      <p:sp>
        <p:nvSpPr>
          <p:cNvPr id="1433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7286F28-A338-4030-B103-C8CA478E68F2}" type="slidenum">
              <a:rPr lang="en-US"/>
              <a:pPr/>
              <a:t>10</a:t>
            </a:fld>
            <a:endParaRPr lang="en-US"/>
          </a:p>
        </p:txBody>
      </p:sp>
      <p:sp>
        <p:nvSpPr>
          <p:cNvPr id="2355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3554"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1C43631-BAA6-4DCA-8CE4-8F96FCFACD48}" type="slidenum">
              <a:rPr lang="en-US"/>
              <a:pPr/>
              <a:t>11</a:t>
            </a:fld>
            <a:endParaRPr lang="en-US"/>
          </a:p>
        </p:txBody>
      </p:sp>
      <p:sp>
        <p:nvSpPr>
          <p:cNvPr id="2457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4578"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244C815-E080-433B-8B28-98333539314F}" type="slidenum">
              <a:rPr lang="en-US"/>
              <a:pPr/>
              <a:t>2</a:t>
            </a:fld>
            <a:endParaRPr lang="en-US"/>
          </a:p>
        </p:txBody>
      </p:sp>
      <p:sp>
        <p:nvSpPr>
          <p:cNvPr id="1536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5362"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3A5203C-F89F-453F-86FB-6E763B890596}" type="slidenum">
              <a:rPr lang="en-US"/>
              <a:pPr/>
              <a:t>3</a:t>
            </a:fld>
            <a:endParaRPr lang="en-US"/>
          </a:p>
        </p:txBody>
      </p:sp>
      <p:sp>
        <p:nvSpPr>
          <p:cNvPr id="1638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0840C61-F2BB-4D89-AD22-3E1CF9D21AF3}" type="slidenum">
              <a:rPr lang="en-US"/>
              <a:pPr/>
              <a:t>4</a:t>
            </a:fld>
            <a:endParaRPr lang="en-US"/>
          </a:p>
        </p:txBody>
      </p:sp>
      <p:sp>
        <p:nvSpPr>
          <p:cNvPr id="1740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7410"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A2063A9-726E-4250-AF46-6329BFE82148}" type="slidenum">
              <a:rPr lang="en-US"/>
              <a:pPr/>
              <a:t>5</a:t>
            </a:fld>
            <a:endParaRPr lang="en-US"/>
          </a:p>
        </p:txBody>
      </p:sp>
      <p:sp>
        <p:nvSpPr>
          <p:cNvPr id="184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87C3ADE-E022-42E1-84C9-659317178D7A}" type="slidenum">
              <a:rPr lang="en-US"/>
              <a:pPr/>
              <a:t>6</a:t>
            </a:fld>
            <a:endParaRPr lang="en-US"/>
          </a:p>
        </p:txBody>
      </p:sp>
      <p:sp>
        <p:nvSpPr>
          <p:cNvPr id="1945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26B2784-14B6-49C3-B3BD-40D870145F3C}" type="slidenum">
              <a:rPr lang="en-US"/>
              <a:pPr/>
              <a:t>7</a:t>
            </a:fld>
            <a:endParaRPr lang="en-US"/>
          </a:p>
        </p:txBody>
      </p:sp>
      <p:sp>
        <p:nvSpPr>
          <p:cNvPr id="2048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0BAC81A-EE53-4144-ABA0-257FC63869D7}" type="slidenum">
              <a:rPr lang="en-US"/>
              <a:pPr/>
              <a:t>8</a:t>
            </a:fld>
            <a:endParaRPr lang="en-US"/>
          </a:p>
        </p:txBody>
      </p:sp>
      <p:sp>
        <p:nvSpPr>
          <p:cNvPr id="2150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1506"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2C1C8E2-02D0-4918-A7B9-EAD473225654}" type="slidenum">
              <a:rPr lang="en-US"/>
              <a:pPr/>
              <a:t>9</a:t>
            </a:fld>
            <a:endParaRPr lang="en-US"/>
          </a:p>
        </p:txBody>
      </p:sp>
      <p:sp>
        <p:nvSpPr>
          <p:cNvPr id="2252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2530"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650" y="2347913"/>
            <a:ext cx="8569325" cy="1620837"/>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912C89B5-A082-4887-8EC3-CE31E8587CB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5928A8AD-C0F4-47DB-96FF-C35F8E6C9C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200900" y="539750"/>
            <a:ext cx="2159000" cy="5218113"/>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720725" y="539750"/>
            <a:ext cx="6327775" cy="521811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A6BC8012-A002-46B7-BA31-7ACE173297B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a:xfrm>
            <a:off x="720725" y="539750"/>
            <a:ext cx="8639175" cy="1022350"/>
          </a:xfrm>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a:xfrm>
            <a:off x="676275" y="6300788"/>
            <a:ext cx="2346325" cy="519112"/>
          </a:xfrm>
        </p:spPr>
        <p:txBody>
          <a:bodyPr/>
          <a:lstStyle>
            <a:lvl1pPr>
              <a:defRPr/>
            </a:lvl1pPr>
          </a:lstStyle>
          <a:p>
            <a:endParaRPr lang="en-US"/>
          </a:p>
        </p:txBody>
      </p:sp>
      <p:sp>
        <p:nvSpPr>
          <p:cNvPr id="4" name="3 - Θέση υποσέλιδου"/>
          <p:cNvSpPr>
            <a:spLocks noGrp="1"/>
          </p:cNvSpPr>
          <p:nvPr>
            <p:ph type="ftr" idx="11"/>
          </p:nvPr>
        </p:nvSpPr>
        <p:spPr>
          <a:xfrm>
            <a:off x="3419475" y="6318250"/>
            <a:ext cx="3221038" cy="519113"/>
          </a:xfrm>
        </p:spPr>
        <p:txBody>
          <a:bodyPr/>
          <a:lstStyle>
            <a:lvl1pPr>
              <a:defRPr/>
            </a:lvl1pPr>
          </a:lstStyle>
          <a:p>
            <a:endParaRPr lang="en-US"/>
          </a:p>
        </p:txBody>
      </p:sp>
      <p:sp>
        <p:nvSpPr>
          <p:cNvPr id="5" name="4 - Θέση αριθμού διαφάνειας"/>
          <p:cNvSpPr>
            <a:spLocks noGrp="1"/>
          </p:cNvSpPr>
          <p:nvPr>
            <p:ph type="sldNum" idx="12"/>
          </p:nvPr>
        </p:nvSpPr>
        <p:spPr>
          <a:xfrm>
            <a:off x="7011988" y="6318250"/>
            <a:ext cx="2346325" cy="519113"/>
          </a:xfrm>
        </p:spPr>
        <p:txBody>
          <a:bodyPr/>
          <a:lstStyle>
            <a:lvl1pPr>
              <a:defRPr/>
            </a:lvl1pPr>
          </a:lstStyle>
          <a:p>
            <a:fld id="{9CFB1965-A0E1-443A-8A75-ABEAB86ACC4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7FB7E9DE-E0E3-48DB-94A2-62B384B0E97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96925" y="4857750"/>
            <a:ext cx="8567738" cy="15017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idx="10"/>
          </p:nvPr>
        </p:nvSpPr>
        <p:spPr/>
        <p:txBody>
          <a:bodyPr/>
          <a:lstStyle>
            <a:lvl1pPr>
              <a:defRPr/>
            </a:lvl1pPr>
          </a:lstStyle>
          <a:p>
            <a:endParaRPr lang="en-US"/>
          </a:p>
        </p:txBody>
      </p:sp>
      <p:sp>
        <p:nvSpPr>
          <p:cNvPr id="5" name="4 - Θέση υποσέλιδου"/>
          <p:cNvSpPr>
            <a:spLocks noGrp="1"/>
          </p:cNvSpPr>
          <p:nvPr>
            <p:ph type="ftr" idx="11"/>
          </p:nvPr>
        </p:nvSpPr>
        <p:spPr/>
        <p:txBody>
          <a:bodyPr/>
          <a:lstStyle>
            <a:lvl1pPr>
              <a:defRPr/>
            </a:lvl1pPr>
          </a:lstStyle>
          <a:p>
            <a:endParaRPr lang="en-US"/>
          </a:p>
        </p:txBody>
      </p:sp>
      <p:sp>
        <p:nvSpPr>
          <p:cNvPr id="6" name="5 - Θέση αριθμού διαφάνειας"/>
          <p:cNvSpPr>
            <a:spLocks noGrp="1"/>
          </p:cNvSpPr>
          <p:nvPr>
            <p:ph type="sldNum" idx="12"/>
          </p:nvPr>
        </p:nvSpPr>
        <p:spPr/>
        <p:txBody>
          <a:bodyPr/>
          <a:lstStyle>
            <a:lvl1pPr>
              <a:defRPr/>
            </a:lvl1pPr>
          </a:lstStyle>
          <a:p>
            <a:fld id="{CEB57DEC-B625-4F7C-9E3F-61C13E87042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720725" y="1979613"/>
            <a:ext cx="4152900" cy="377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026025" y="1979613"/>
            <a:ext cx="4152900" cy="377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213E9582-94A3-4C6E-9C51-2F3DC43D82A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3213"/>
            <a:ext cx="9072563" cy="1258887"/>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idx="10"/>
          </p:nvPr>
        </p:nvSpPr>
        <p:spPr/>
        <p:txBody>
          <a:bodyPr/>
          <a:lstStyle>
            <a:lvl1pPr>
              <a:defRPr/>
            </a:lvl1pPr>
          </a:lstStyle>
          <a:p>
            <a:endParaRPr lang="en-US"/>
          </a:p>
        </p:txBody>
      </p:sp>
      <p:sp>
        <p:nvSpPr>
          <p:cNvPr id="8" name="7 - Θέση υποσέλιδου"/>
          <p:cNvSpPr>
            <a:spLocks noGrp="1"/>
          </p:cNvSpPr>
          <p:nvPr>
            <p:ph type="ftr" idx="11"/>
          </p:nvPr>
        </p:nvSpPr>
        <p:spPr/>
        <p:txBody>
          <a:bodyPr/>
          <a:lstStyle>
            <a:lvl1pPr>
              <a:defRPr/>
            </a:lvl1pPr>
          </a:lstStyle>
          <a:p>
            <a:endParaRPr lang="en-US"/>
          </a:p>
        </p:txBody>
      </p:sp>
      <p:sp>
        <p:nvSpPr>
          <p:cNvPr id="9" name="8 - Θέση αριθμού διαφάνειας"/>
          <p:cNvSpPr>
            <a:spLocks noGrp="1"/>
          </p:cNvSpPr>
          <p:nvPr>
            <p:ph type="sldNum" idx="12"/>
          </p:nvPr>
        </p:nvSpPr>
        <p:spPr/>
        <p:txBody>
          <a:bodyPr/>
          <a:lstStyle>
            <a:lvl1pPr>
              <a:defRPr/>
            </a:lvl1pPr>
          </a:lstStyle>
          <a:p>
            <a:fld id="{EAC3EE40-4047-41C1-8406-14B23BE17D2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p:txBody>
          <a:bodyPr/>
          <a:lstStyle>
            <a:lvl1pPr>
              <a:defRPr/>
            </a:lvl1pPr>
          </a:lstStyle>
          <a:p>
            <a:endParaRPr lang="en-US"/>
          </a:p>
        </p:txBody>
      </p:sp>
      <p:sp>
        <p:nvSpPr>
          <p:cNvPr id="4" name="3 - Θέση υποσέλιδου"/>
          <p:cNvSpPr>
            <a:spLocks noGrp="1"/>
          </p:cNvSpPr>
          <p:nvPr>
            <p:ph type="ftr" idx="11"/>
          </p:nvPr>
        </p:nvSpPr>
        <p:spPr/>
        <p:txBody>
          <a:bodyPr/>
          <a:lstStyle>
            <a:lvl1pPr>
              <a:defRPr/>
            </a:lvl1pPr>
          </a:lstStyle>
          <a:p>
            <a:endParaRPr lang="en-US"/>
          </a:p>
        </p:txBody>
      </p:sp>
      <p:sp>
        <p:nvSpPr>
          <p:cNvPr id="5" name="4 - Θέση αριθμού διαφάνειας"/>
          <p:cNvSpPr>
            <a:spLocks noGrp="1"/>
          </p:cNvSpPr>
          <p:nvPr>
            <p:ph type="sldNum" idx="12"/>
          </p:nvPr>
        </p:nvSpPr>
        <p:spPr/>
        <p:txBody>
          <a:bodyPr/>
          <a:lstStyle>
            <a:lvl1pPr>
              <a:defRPr/>
            </a:lvl1pPr>
          </a:lstStyle>
          <a:p>
            <a:fld id="{35FA9D9B-B702-48B1-AA6D-7106E945AF7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idx="10"/>
          </p:nvPr>
        </p:nvSpPr>
        <p:spPr/>
        <p:txBody>
          <a:bodyPr/>
          <a:lstStyle>
            <a:lvl1pPr>
              <a:defRPr/>
            </a:lvl1pPr>
          </a:lstStyle>
          <a:p>
            <a:endParaRPr lang="en-US"/>
          </a:p>
        </p:txBody>
      </p:sp>
      <p:sp>
        <p:nvSpPr>
          <p:cNvPr id="3" name="2 - Θέση υποσέλιδου"/>
          <p:cNvSpPr>
            <a:spLocks noGrp="1"/>
          </p:cNvSpPr>
          <p:nvPr>
            <p:ph type="ftr" idx="11"/>
          </p:nvPr>
        </p:nvSpPr>
        <p:spPr/>
        <p:txBody>
          <a:bodyPr/>
          <a:lstStyle>
            <a:lvl1pPr>
              <a:defRPr/>
            </a:lvl1pPr>
          </a:lstStyle>
          <a:p>
            <a:endParaRPr lang="en-US"/>
          </a:p>
        </p:txBody>
      </p:sp>
      <p:sp>
        <p:nvSpPr>
          <p:cNvPr id="4" name="3 - Θέση αριθμού διαφάνειας"/>
          <p:cNvSpPr>
            <a:spLocks noGrp="1"/>
          </p:cNvSpPr>
          <p:nvPr>
            <p:ph type="sldNum" idx="12"/>
          </p:nvPr>
        </p:nvSpPr>
        <p:spPr/>
        <p:txBody>
          <a:bodyPr/>
          <a:lstStyle>
            <a:lvl1pPr>
              <a:defRPr/>
            </a:lvl1pPr>
          </a:lstStyle>
          <a:p>
            <a:fld id="{A888335B-C91D-46D2-8D12-CF09CE6F2B5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1625"/>
            <a:ext cx="3316288" cy="1279525"/>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C17167D4-79C0-4EE0-B51F-9DE15084689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438" y="5291138"/>
            <a:ext cx="6048375" cy="625475"/>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n-US"/>
          </a:p>
        </p:txBody>
      </p:sp>
      <p:sp>
        <p:nvSpPr>
          <p:cNvPr id="6" name="5 - Θέση υποσέλιδου"/>
          <p:cNvSpPr>
            <a:spLocks noGrp="1"/>
          </p:cNvSpPr>
          <p:nvPr>
            <p:ph type="ftr" idx="11"/>
          </p:nvPr>
        </p:nvSpPr>
        <p:spPr/>
        <p:txBody>
          <a:bodyPr/>
          <a:lstStyle>
            <a:lvl1pPr>
              <a:defRPr/>
            </a:lvl1pPr>
          </a:lstStyle>
          <a:p>
            <a:endParaRPr lang="en-US"/>
          </a:p>
        </p:txBody>
      </p:sp>
      <p:sp>
        <p:nvSpPr>
          <p:cNvPr id="7" name="6 - Θέση αριθμού διαφάνειας"/>
          <p:cNvSpPr>
            <a:spLocks noGrp="1"/>
          </p:cNvSpPr>
          <p:nvPr>
            <p:ph type="sldNum" idx="12"/>
          </p:nvPr>
        </p:nvSpPr>
        <p:spPr/>
        <p:txBody>
          <a:bodyPr/>
          <a:lstStyle>
            <a:lvl1pPr>
              <a:defRPr/>
            </a:lvl1pPr>
          </a:lstStyle>
          <a:p>
            <a:fld id="{025AB2A7-41FD-42C1-B1DF-A7B0584BD58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20725" y="539750"/>
            <a:ext cx="8639175" cy="1022350"/>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720725" y="1979613"/>
            <a:ext cx="8458200" cy="3778250"/>
          </a:xfrm>
          <a:prstGeom prst="rect">
            <a:avLst/>
          </a:prstGeom>
          <a:noFill/>
          <a:ln w="9525" cap="flat">
            <a:noFill/>
            <a:round/>
            <a:headEnd/>
            <a:tailEnd/>
          </a:ln>
          <a:effectLst/>
        </p:spPr>
        <p:txBody>
          <a:bodyPr vert="horz" wrap="square" lIns="0" tIns="28224" rIns="0" bIns="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
        <p:nvSpPr>
          <p:cNvPr id="1027" name="Rectangle 3"/>
          <p:cNvSpPr>
            <a:spLocks noGrp="1" noChangeArrowheads="1"/>
          </p:cNvSpPr>
          <p:nvPr>
            <p:ph type="dt"/>
          </p:nvPr>
        </p:nvSpPr>
        <p:spPr bwMode="auto">
          <a:xfrm>
            <a:off x="676275" y="6300788"/>
            <a:ext cx="2346325" cy="519112"/>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cs typeface="+mn-cs"/>
              </a:defRPr>
            </a:lvl1pPr>
          </a:lstStyle>
          <a:p>
            <a:endParaRPr lang="en-US"/>
          </a:p>
        </p:txBody>
      </p:sp>
      <p:sp>
        <p:nvSpPr>
          <p:cNvPr id="1028" name="Rectangle 4"/>
          <p:cNvSpPr>
            <a:spLocks noGrp="1" noChangeArrowheads="1"/>
          </p:cNvSpPr>
          <p:nvPr>
            <p:ph type="ftr"/>
          </p:nvPr>
        </p:nvSpPr>
        <p:spPr bwMode="auto">
          <a:xfrm>
            <a:off x="3419475" y="6318250"/>
            <a:ext cx="3221038"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cs typeface="+mn-cs"/>
              </a:defRPr>
            </a:lvl1pPr>
          </a:lstStyle>
          <a:p>
            <a:endParaRPr lang="en-US"/>
          </a:p>
        </p:txBody>
      </p:sp>
      <p:sp>
        <p:nvSpPr>
          <p:cNvPr id="1029" name="Rectangle 5"/>
          <p:cNvSpPr>
            <a:spLocks noGrp="1" noChangeArrowheads="1"/>
          </p:cNvSpPr>
          <p:nvPr>
            <p:ph type="sldNum"/>
          </p:nvPr>
        </p:nvSpPr>
        <p:spPr bwMode="auto">
          <a:xfrm>
            <a:off x="7011988" y="6318250"/>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cs typeface="+mn-cs"/>
              </a:defRPr>
            </a:lvl1pPr>
          </a:lstStyle>
          <a:p>
            <a:fld id="{4104FF21-5BDD-4BD0-82B7-8E76654309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800000"/>
          </a:solidFill>
          <a:latin typeface="Arial" charset="0"/>
          <a:cs typeface="Arial Unicode MS"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6B6B"/>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6B6B"/>
          </a:solidFill>
          <a:latin typeface="+mn-lt"/>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6B6B"/>
          </a:solidFill>
          <a:latin typeface="+mn-lt"/>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6B6B"/>
          </a:solidFill>
          <a:latin typeface="+mn-lt"/>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6B6B"/>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20725" y="431800"/>
            <a:ext cx="8640763" cy="7270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err="1"/>
              <a:t>Πληκτρολόγιο</a:t>
            </a:r>
            <a:r>
              <a:rPr lang="en-US" dirty="0"/>
              <a:t> </a:t>
            </a:r>
          </a:p>
        </p:txBody>
      </p:sp>
      <p:sp>
        <p:nvSpPr>
          <p:cNvPr id="3074" name="Rectangle 2"/>
          <p:cNvSpPr>
            <a:spLocks noGrp="1" noChangeArrowheads="1"/>
          </p:cNvSpPr>
          <p:nvPr>
            <p:ph type="subTitle" idx="4294967295"/>
          </p:nvPr>
        </p:nvSpPr>
        <p:spPr bwMode="auto">
          <a:xfrm>
            <a:off x="720725" y="1158875"/>
            <a:ext cx="8567738" cy="4600575"/>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Βασική λειτουργία του είναι η εισαγωγή χαρακτήρων – κειμένου μέσα στον υπολογιστή. Επίσης περιλαμβάνει κάποια πλήκτρα που βοηθούν στην ευκολότερη “πλοήγηση” μέσα στον υπολογιστή.</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Αμέσως τώρα λοιπόν θα γνωρίσουμε τα πλήκτρα του.</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...τα πλήκτρα ScrLk και Pause</a:t>
            </a:r>
          </a:p>
        </p:txBody>
      </p:sp>
      <p:sp>
        <p:nvSpPr>
          <p:cNvPr id="12290" name="Rectangle 2"/>
          <p:cNvSpPr>
            <a:spLocks noGrp="1" noChangeArrowheads="1"/>
          </p:cNvSpPr>
          <p:nvPr>
            <p:ph type="subTitle" idx="4294967295"/>
          </p:nvPr>
        </p:nvSpPr>
        <p:spPr bwMode="auto">
          <a:xfrm>
            <a:off x="720725" y="1979613"/>
            <a:ext cx="8459788" cy="3779837"/>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 έχουν μείνει από την εποχή που οι υπολογιστές δεν είχαν Γραφικό Περιβάλλον και δεν χρησιμοποιούνται και πολύ στις μέρες μας. Ενημερωτικά το 1ο “σταμάταγε” την κύλιση της οθόνης, ενώ το 2ο “πάγωνε” την εκτέλεση ενός προγράμματος. Για να συνεχίσει η εκτέλεση του προγράμματος έπρεπε να πατηθεί το πλήκτρο </a:t>
            </a:r>
            <a:r>
              <a:rPr lang="en-US" i="1" u="sng">
                <a:solidFill>
                  <a:srgbClr val="000000"/>
                </a:solidFill>
              </a:rPr>
              <a:t>Enter</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Το Enter</a:t>
            </a:r>
          </a:p>
        </p:txBody>
      </p:sp>
      <p:sp>
        <p:nvSpPr>
          <p:cNvPr id="13314" name="Rectangle 2"/>
          <p:cNvSpPr>
            <a:spLocks noGrp="1" noChangeArrowheads="1"/>
          </p:cNvSpPr>
          <p:nvPr>
            <p:ph type="subTitle" idx="4294967295"/>
          </p:nvPr>
        </p:nvSpPr>
        <p:spPr bwMode="auto">
          <a:xfrm>
            <a:off x="720725" y="1979613"/>
            <a:ext cx="8459788" cy="3779837"/>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α. Λέει στον υπολογιστή : εκτέλεσε την εντολή που σου δίνω. Πολύ σημαντικό πλήκτρο όταν δεν υπήρχε το ποντίκι.</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β. Όταν γράφω κείμενο το πάτημά του μου αλλάζει γραμμή</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solidFill>
                  <a:srgbClr val="000000"/>
                </a:solidFill>
              </a:rPr>
              <a:t>γ. Σ' ένα πλαίσιο διαλόγου ισοδυναμεί με το κλικ του ποντικιού πάνω στο προεπιλεγμένο πλήκτρο του πλαισίου.</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subTitle"/>
          </p:nvPr>
        </p:nvSpPr>
        <p:spPr>
          <a:xfrm>
            <a:off x="539750" y="3492500"/>
            <a:ext cx="8891588" cy="3779838"/>
          </a:xfrm>
          <a:ln/>
        </p:spPr>
        <p:txBody>
          <a:bodyPr tIns="28224"/>
          <a:lstStyle/>
          <a:p>
            <a:pPr algn="l">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a:solidFill>
                <a:srgbClr val="000000"/>
              </a:solidFill>
            </a:endParaRPr>
          </a:p>
          <a:p>
            <a:pPr algn="l">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a:solidFill>
                <a:srgbClr val="000000"/>
              </a:solidFill>
            </a:endParaRPr>
          </a:p>
        </p:txBody>
      </p:sp>
      <p:pic>
        <p:nvPicPr>
          <p:cNvPr id="4098" name="Picture 2"/>
          <p:cNvPicPr>
            <a:picLocks noChangeAspect="1" noChangeArrowheads="1"/>
          </p:cNvPicPr>
          <p:nvPr/>
        </p:nvPicPr>
        <p:blipFill>
          <a:blip r:embed="rId3" cstate="print"/>
          <a:srcRect/>
          <a:stretch>
            <a:fillRect/>
          </a:stretch>
        </p:blipFill>
        <p:spPr bwMode="auto">
          <a:xfrm>
            <a:off x="576263" y="3384550"/>
            <a:ext cx="8783637" cy="3600450"/>
          </a:xfrm>
          <a:prstGeom prst="rect">
            <a:avLst/>
          </a:prstGeom>
          <a:noFill/>
          <a:ln w="9525" cap="flat">
            <a:noFill/>
            <a:round/>
            <a:headEnd/>
            <a:tailEnd/>
          </a:ln>
          <a:effectLst/>
        </p:spPr>
      </p:pic>
      <p:pic>
        <p:nvPicPr>
          <p:cNvPr id="4099" name="Picture 3"/>
          <p:cNvPicPr>
            <a:picLocks noChangeAspect="1" noChangeArrowheads="1"/>
          </p:cNvPicPr>
          <p:nvPr/>
        </p:nvPicPr>
        <p:blipFill>
          <a:blip r:embed="rId4" cstate="print"/>
          <a:srcRect/>
          <a:stretch>
            <a:fillRect/>
          </a:stretch>
        </p:blipFill>
        <p:spPr bwMode="auto">
          <a:xfrm>
            <a:off x="576263" y="431800"/>
            <a:ext cx="8856662" cy="2879725"/>
          </a:xfrm>
          <a:prstGeom prst="rect">
            <a:avLst/>
          </a:prstGeom>
          <a:noFill/>
          <a:ln w="9525" cap="flat">
            <a:noFill/>
            <a:round/>
            <a:headEnd/>
            <a:tailEnd/>
          </a:ln>
          <a:effectLst/>
        </p:spPr>
      </p:pic>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576263" y="431800"/>
            <a:ext cx="8783637" cy="6583363"/>
          </a:xfrm>
          <a:prstGeom prst="rect">
            <a:avLst/>
          </a:prstGeom>
          <a:noFill/>
          <a:ln w="9525">
            <a:noFill/>
            <a:round/>
            <a:headEnd/>
            <a:tailEnd/>
          </a:ln>
          <a:effectLst/>
        </p:spPr>
        <p:txBody>
          <a:bodyPr lIns="90000" tIns="60876" rIns="90000" bIns="45000"/>
          <a:lstStyle/>
          <a:p>
            <a:pPr marL="215900" indent="-2159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solidFill>
                  <a:srgbClr val="000000"/>
                </a:solidFill>
              </a:rPr>
              <a:t>   </a:t>
            </a:r>
            <a:r>
              <a:rPr lang="en-US" sz="2800" dirty="0" err="1">
                <a:solidFill>
                  <a:srgbClr val="008080"/>
                </a:solidFill>
                <a:latin typeface="Andalus" pitchFamily="16" charset="0"/>
              </a:rPr>
              <a:t>Τα</a:t>
            </a:r>
            <a:r>
              <a:rPr lang="en-US" sz="2800" dirty="0">
                <a:solidFill>
                  <a:srgbClr val="008080"/>
                </a:solidFill>
                <a:latin typeface="Andalus" pitchFamily="16" charset="0"/>
              </a:rPr>
              <a:t> </a:t>
            </a:r>
            <a:r>
              <a:rPr lang="en-US" sz="2800" dirty="0" err="1">
                <a:solidFill>
                  <a:srgbClr val="008080"/>
                </a:solidFill>
                <a:latin typeface="Andalus" pitchFamily="16" charset="0"/>
              </a:rPr>
              <a:t>πλήκτρα</a:t>
            </a:r>
            <a:r>
              <a:rPr lang="en-US" sz="2800" dirty="0">
                <a:solidFill>
                  <a:srgbClr val="008080"/>
                </a:solidFill>
                <a:latin typeface="Andalus" pitchFamily="16" charset="0"/>
              </a:rPr>
              <a:t> </a:t>
            </a:r>
            <a:r>
              <a:rPr lang="en-US" sz="2800" dirty="0" err="1">
                <a:solidFill>
                  <a:srgbClr val="008080"/>
                </a:solidFill>
                <a:latin typeface="Andalus" pitchFamily="16" charset="0"/>
              </a:rPr>
              <a:t>του</a:t>
            </a:r>
            <a:r>
              <a:rPr lang="en-US" sz="2800" dirty="0">
                <a:solidFill>
                  <a:srgbClr val="008080"/>
                </a:solidFill>
                <a:latin typeface="Andalus" pitchFamily="16" charset="0"/>
              </a:rPr>
              <a:t> </a:t>
            </a:r>
            <a:r>
              <a:rPr lang="en-US" sz="2800" dirty="0" err="1">
                <a:solidFill>
                  <a:srgbClr val="008080"/>
                </a:solidFill>
                <a:latin typeface="Andalus" pitchFamily="16" charset="0"/>
              </a:rPr>
              <a:t>είναι</a:t>
            </a:r>
            <a:r>
              <a:rPr lang="en-US" sz="2800" dirty="0">
                <a:solidFill>
                  <a:srgbClr val="008080"/>
                </a:solidFill>
                <a:latin typeface="Andalus" pitchFamily="16" charset="0"/>
              </a:rPr>
              <a:t> </a:t>
            </a:r>
            <a:r>
              <a:rPr lang="en-US" sz="2800" dirty="0" err="1">
                <a:solidFill>
                  <a:srgbClr val="008080"/>
                </a:solidFill>
                <a:latin typeface="Andalus" pitchFamily="16" charset="0"/>
              </a:rPr>
              <a:t>οργανωμένα</a:t>
            </a:r>
            <a:r>
              <a:rPr lang="en-US" sz="2800" dirty="0">
                <a:solidFill>
                  <a:srgbClr val="008080"/>
                </a:solidFill>
                <a:latin typeface="Andalus" pitchFamily="16" charset="0"/>
              </a:rPr>
              <a:t> </a:t>
            </a:r>
            <a:r>
              <a:rPr lang="en-US" sz="2800" dirty="0" err="1">
                <a:solidFill>
                  <a:srgbClr val="008080"/>
                </a:solidFill>
                <a:latin typeface="Andalus" pitchFamily="16" charset="0"/>
              </a:rPr>
              <a:t>ως</a:t>
            </a:r>
            <a:r>
              <a:rPr lang="en-US" sz="2800" dirty="0">
                <a:solidFill>
                  <a:srgbClr val="008080"/>
                </a:solidFill>
                <a:latin typeface="Andalus" pitchFamily="16" charset="0"/>
              </a:rPr>
              <a:t> </a:t>
            </a:r>
            <a:r>
              <a:rPr lang="en-US" sz="2800" dirty="0" err="1">
                <a:solidFill>
                  <a:srgbClr val="008080"/>
                </a:solidFill>
                <a:latin typeface="Andalus" pitchFamily="16" charset="0"/>
              </a:rPr>
              <a:t>εξής</a:t>
            </a:r>
            <a:r>
              <a:rPr lang="en-US" sz="2800" dirty="0">
                <a:solidFill>
                  <a:srgbClr val="008080"/>
                </a:solidFill>
                <a:latin typeface="Andalus" pitchFamily="16" charset="0"/>
              </a:rPr>
              <a:t> :</a:t>
            </a:r>
          </a:p>
          <a:p>
            <a:pPr marL="215900" indent="-215900">
              <a:lnSpc>
                <a:spcPct val="11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solidFill>
                <a:srgbClr val="000000"/>
              </a:solidFill>
              <a:latin typeface="Andalus" pitchFamily="16" charset="0"/>
            </a:endParaRPr>
          </a:p>
          <a:p>
            <a:pPr marL="215900" indent="-215900" algn="just">
              <a:lnSpc>
                <a:spcPct val="112000"/>
              </a:lnSpc>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solidFill>
                  <a:srgbClr val="000000"/>
                </a:solidFill>
                <a:latin typeface="Andalus" pitchFamily="16" charset="0"/>
              </a:rPr>
              <a:t> </a:t>
            </a:r>
            <a:r>
              <a:rPr lang="en-US" sz="2800" b="1" u="sng" dirty="0" err="1">
                <a:solidFill>
                  <a:srgbClr val="FFD320"/>
                </a:solidFill>
                <a:latin typeface="Andalus" pitchFamily="16" charset="0"/>
              </a:rPr>
              <a:t>Πλήκτρα</a:t>
            </a:r>
            <a:r>
              <a:rPr lang="en-US" sz="2800" b="1" u="sng" dirty="0">
                <a:solidFill>
                  <a:srgbClr val="FFD320"/>
                </a:solidFill>
                <a:latin typeface="Andalus" pitchFamily="16" charset="0"/>
              </a:rPr>
              <a:t> </a:t>
            </a:r>
            <a:r>
              <a:rPr lang="en-US" sz="2800" b="1" u="sng" dirty="0" err="1">
                <a:solidFill>
                  <a:srgbClr val="FFD320"/>
                </a:solidFill>
                <a:latin typeface="Andalus" pitchFamily="16" charset="0"/>
              </a:rPr>
              <a:t>πληκτρολόγησης</a:t>
            </a:r>
            <a:r>
              <a:rPr lang="en-US" sz="2800" b="1" u="sng" dirty="0">
                <a:solidFill>
                  <a:srgbClr val="FFD320"/>
                </a:solidFill>
                <a:latin typeface="Andalus" pitchFamily="16" charset="0"/>
              </a:rPr>
              <a:t> </a:t>
            </a:r>
            <a:r>
              <a:rPr lang="en-US" sz="2800" b="1" u="sng" dirty="0" err="1">
                <a:solidFill>
                  <a:srgbClr val="FFD320"/>
                </a:solidFill>
                <a:latin typeface="Andalus" pitchFamily="16" charset="0"/>
              </a:rPr>
              <a:t>χαρακτήρων</a:t>
            </a:r>
            <a:r>
              <a:rPr lang="en-US" sz="2800" b="1" dirty="0">
                <a:solidFill>
                  <a:srgbClr val="FFD320"/>
                </a:solidFill>
                <a:latin typeface="Andalus" pitchFamily="16" charset="0"/>
              </a:rPr>
              <a:t>, </a:t>
            </a:r>
            <a:r>
              <a:rPr lang="en-US" sz="2800" b="1" dirty="0" err="1">
                <a:solidFill>
                  <a:srgbClr val="FFD320"/>
                </a:solidFill>
                <a:latin typeface="Andalus" pitchFamily="16" charset="0"/>
              </a:rPr>
              <a:t>δηλαδή</a:t>
            </a:r>
            <a:r>
              <a:rPr lang="en-US" sz="2800" b="1" dirty="0">
                <a:solidFill>
                  <a:srgbClr val="FFD320"/>
                </a:solidFill>
                <a:latin typeface="Andalus" pitchFamily="16" charset="0"/>
              </a:rPr>
              <a:t> : </a:t>
            </a:r>
            <a:r>
              <a:rPr lang="en-US" sz="2800" b="1" dirty="0" err="1">
                <a:solidFill>
                  <a:srgbClr val="FFD320"/>
                </a:solidFill>
                <a:latin typeface="Andalus" pitchFamily="16" charset="0"/>
              </a:rPr>
              <a:t>γράμματα</a:t>
            </a:r>
            <a:r>
              <a:rPr lang="en-US" sz="2800" b="1" dirty="0">
                <a:solidFill>
                  <a:srgbClr val="FFD320"/>
                </a:solidFill>
                <a:latin typeface="Andalus" pitchFamily="16" charset="0"/>
              </a:rPr>
              <a:t>, </a:t>
            </a:r>
            <a:r>
              <a:rPr lang="en-US" sz="2800" b="1" dirty="0" err="1">
                <a:solidFill>
                  <a:srgbClr val="FFD320"/>
                </a:solidFill>
                <a:latin typeface="Andalus" pitchFamily="16" charset="0"/>
              </a:rPr>
              <a:t>αριθμοί</a:t>
            </a:r>
            <a:r>
              <a:rPr lang="en-US" sz="2800" b="1" dirty="0">
                <a:solidFill>
                  <a:srgbClr val="FFD320"/>
                </a:solidFill>
                <a:latin typeface="Andalus" pitchFamily="16" charset="0"/>
              </a:rPr>
              <a:t>, </a:t>
            </a:r>
            <a:r>
              <a:rPr lang="en-US" sz="2800" b="1" dirty="0" err="1">
                <a:solidFill>
                  <a:srgbClr val="FFD320"/>
                </a:solidFill>
                <a:latin typeface="Andalus" pitchFamily="16" charset="0"/>
              </a:rPr>
              <a:t>σύμβολα</a:t>
            </a:r>
            <a:r>
              <a:rPr lang="en-US" sz="2800" b="1" dirty="0">
                <a:solidFill>
                  <a:srgbClr val="FFD320"/>
                </a:solidFill>
                <a:latin typeface="Andalus" pitchFamily="16" charset="0"/>
              </a:rPr>
              <a:t>, </a:t>
            </a:r>
            <a:r>
              <a:rPr lang="en-US" sz="2800" b="1" dirty="0" err="1">
                <a:solidFill>
                  <a:srgbClr val="FFD320"/>
                </a:solidFill>
                <a:latin typeface="Andalus" pitchFamily="16" charset="0"/>
              </a:rPr>
              <a:t>σημεία</a:t>
            </a:r>
            <a:r>
              <a:rPr lang="en-US" sz="2800" b="1" dirty="0">
                <a:solidFill>
                  <a:srgbClr val="FFD320"/>
                </a:solidFill>
                <a:latin typeface="Andalus" pitchFamily="16" charset="0"/>
              </a:rPr>
              <a:t> </a:t>
            </a:r>
            <a:r>
              <a:rPr lang="en-US" sz="2800" b="1" dirty="0" err="1">
                <a:solidFill>
                  <a:srgbClr val="FFD320"/>
                </a:solidFill>
                <a:latin typeface="Andalus" pitchFamily="16" charset="0"/>
              </a:rPr>
              <a:t>στίξης</a:t>
            </a:r>
            <a:r>
              <a:rPr lang="en-US" sz="2800" b="1" dirty="0">
                <a:solidFill>
                  <a:srgbClr val="FFD320"/>
                </a:solidFill>
                <a:latin typeface="Andalus" pitchFamily="16" charset="0"/>
              </a:rPr>
              <a:t>, </a:t>
            </a:r>
            <a:r>
              <a:rPr lang="en-US" sz="2800" b="1" dirty="0" err="1">
                <a:solidFill>
                  <a:srgbClr val="FFD320"/>
                </a:solidFill>
                <a:latin typeface="Andalus" pitchFamily="16" charset="0"/>
              </a:rPr>
              <a:t>και</a:t>
            </a:r>
            <a:r>
              <a:rPr lang="en-US" sz="2800" b="1" dirty="0">
                <a:solidFill>
                  <a:srgbClr val="FFD320"/>
                </a:solidFill>
                <a:latin typeface="Andalus" pitchFamily="16" charset="0"/>
              </a:rPr>
              <a:t> </a:t>
            </a:r>
            <a:r>
              <a:rPr lang="en-US" sz="2800" b="1" dirty="0" err="1">
                <a:solidFill>
                  <a:srgbClr val="FFD320"/>
                </a:solidFill>
                <a:latin typeface="Andalus" pitchFamily="16" charset="0"/>
              </a:rPr>
              <a:t>τα</a:t>
            </a:r>
            <a:r>
              <a:rPr lang="en-US" sz="2800" b="1" dirty="0">
                <a:solidFill>
                  <a:srgbClr val="FFD320"/>
                </a:solidFill>
                <a:latin typeface="Andalus" pitchFamily="16" charset="0"/>
              </a:rPr>
              <a:t> </a:t>
            </a:r>
            <a:r>
              <a:rPr lang="en-US" sz="2800" b="1" dirty="0" err="1">
                <a:solidFill>
                  <a:srgbClr val="FFD320"/>
                </a:solidFill>
                <a:latin typeface="Andalus" pitchFamily="16" charset="0"/>
              </a:rPr>
              <a:t>πλήκτρα</a:t>
            </a:r>
            <a:r>
              <a:rPr lang="en-US" sz="2800" b="1" dirty="0">
                <a:solidFill>
                  <a:srgbClr val="FFD320"/>
                </a:solidFill>
                <a:latin typeface="Andalus" pitchFamily="16" charset="0"/>
              </a:rPr>
              <a:t> Tab, </a:t>
            </a:r>
            <a:r>
              <a:rPr lang="en-US" sz="2800" b="1" dirty="0" err="1">
                <a:solidFill>
                  <a:srgbClr val="FFD320"/>
                </a:solidFill>
                <a:latin typeface="Andalus" pitchFamily="16" charset="0"/>
              </a:rPr>
              <a:t>CapsLock</a:t>
            </a:r>
            <a:r>
              <a:rPr lang="en-US" sz="2800" b="1" dirty="0">
                <a:solidFill>
                  <a:srgbClr val="FFD320"/>
                </a:solidFill>
                <a:latin typeface="Andalus" pitchFamily="16" charset="0"/>
              </a:rPr>
              <a:t>, Shift, Backspace, Enter </a:t>
            </a:r>
            <a:r>
              <a:rPr lang="en-US" sz="2800" b="1" dirty="0" err="1">
                <a:solidFill>
                  <a:srgbClr val="FFD320"/>
                </a:solidFill>
                <a:latin typeface="Andalus" pitchFamily="16" charset="0"/>
              </a:rPr>
              <a:t>καθώς</a:t>
            </a:r>
            <a:r>
              <a:rPr lang="en-US" sz="2800" b="1" dirty="0">
                <a:solidFill>
                  <a:srgbClr val="FFD320"/>
                </a:solidFill>
                <a:latin typeface="Andalus" pitchFamily="16" charset="0"/>
              </a:rPr>
              <a:t> </a:t>
            </a:r>
            <a:r>
              <a:rPr lang="en-US" sz="2800" b="1" dirty="0" err="1">
                <a:solidFill>
                  <a:srgbClr val="FFD320"/>
                </a:solidFill>
                <a:latin typeface="Andalus" pitchFamily="16" charset="0"/>
              </a:rPr>
              <a:t>και</a:t>
            </a:r>
            <a:r>
              <a:rPr lang="en-US" sz="2800" b="1" dirty="0">
                <a:solidFill>
                  <a:srgbClr val="FFD320"/>
                </a:solidFill>
                <a:latin typeface="Andalus" pitchFamily="16" charset="0"/>
              </a:rPr>
              <a:t> </a:t>
            </a:r>
            <a:r>
              <a:rPr lang="en-US" sz="2800" b="1" dirty="0" err="1">
                <a:solidFill>
                  <a:srgbClr val="FFD320"/>
                </a:solidFill>
                <a:latin typeface="Andalus" pitchFamily="16" charset="0"/>
              </a:rPr>
              <a:t>το</a:t>
            </a:r>
            <a:r>
              <a:rPr lang="en-US" sz="2800" b="1" dirty="0">
                <a:solidFill>
                  <a:srgbClr val="FFD320"/>
                </a:solidFill>
                <a:latin typeface="Andalus" pitchFamily="16" charset="0"/>
              </a:rPr>
              <a:t> </a:t>
            </a:r>
            <a:r>
              <a:rPr lang="en-US" sz="2800" b="1" dirty="0" err="1">
                <a:solidFill>
                  <a:srgbClr val="FFD320"/>
                </a:solidFill>
                <a:latin typeface="Andalus" pitchFamily="16" charset="0"/>
              </a:rPr>
              <a:t>κενό</a:t>
            </a:r>
            <a:r>
              <a:rPr lang="en-US" sz="2800" b="1" dirty="0">
                <a:solidFill>
                  <a:srgbClr val="FFD320"/>
                </a:solidFill>
                <a:latin typeface="Andalus" pitchFamily="16" charset="0"/>
              </a:rPr>
              <a:t> - Space.</a:t>
            </a:r>
          </a:p>
          <a:p>
            <a:pPr marL="215900" indent="-215900" algn="just">
              <a:lnSpc>
                <a:spcPct val="112000"/>
              </a:lnSpc>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solidFill>
                <a:srgbClr val="FFD320"/>
              </a:solidFill>
              <a:latin typeface="Andalus" pitchFamily="16" charset="0"/>
            </a:endParaRPr>
          </a:p>
          <a:p>
            <a:pPr marL="215900" indent="-215900" algn="just">
              <a:lnSpc>
                <a:spcPct val="112000"/>
              </a:lnSpc>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solidFill>
                  <a:srgbClr val="FFD320"/>
                </a:solidFill>
                <a:latin typeface="Andalus" pitchFamily="16" charset="0"/>
              </a:rPr>
              <a:t> </a:t>
            </a:r>
            <a:r>
              <a:rPr lang="en-US" sz="2800" b="1" u="sng" dirty="0" err="1">
                <a:solidFill>
                  <a:srgbClr val="FF0000"/>
                </a:solidFill>
                <a:latin typeface="Andalus" pitchFamily="16" charset="0"/>
              </a:rPr>
              <a:t>Πλήκτρα</a:t>
            </a:r>
            <a:r>
              <a:rPr lang="en-US" sz="2800" b="1" u="sng" dirty="0">
                <a:solidFill>
                  <a:srgbClr val="FF0000"/>
                </a:solidFill>
                <a:latin typeface="Andalus" pitchFamily="16" charset="0"/>
              </a:rPr>
              <a:t> </a:t>
            </a:r>
            <a:r>
              <a:rPr lang="en-US" sz="2800" b="1" u="sng" dirty="0" err="1">
                <a:solidFill>
                  <a:srgbClr val="FF0000"/>
                </a:solidFill>
                <a:latin typeface="Andalus" pitchFamily="16" charset="0"/>
              </a:rPr>
              <a:t>ελέγχου</a:t>
            </a:r>
            <a:r>
              <a:rPr lang="en-US" sz="2800" b="1" dirty="0">
                <a:solidFill>
                  <a:srgbClr val="FF0000"/>
                </a:solidFill>
                <a:latin typeface="Andalus" pitchFamily="16" charset="0"/>
              </a:rPr>
              <a:t> </a:t>
            </a:r>
            <a:r>
              <a:rPr lang="en-US" sz="2800" dirty="0">
                <a:solidFill>
                  <a:srgbClr val="FF0000"/>
                </a:solidFill>
                <a:latin typeface="Andalus" pitchFamily="16" charset="0"/>
              </a:rPr>
              <a:t>: </a:t>
            </a:r>
            <a:r>
              <a:rPr lang="en-US" sz="2800" dirty="0" err="1">
                <a:solidFill>
                  <a:srgbClr val="FF0000"/>
                </a:solidFill>
                <a:latin typeface="Andalus" pitchFamily="16" charset="0"/>
              </a:rPr>
              <a:t>χρησιμοποιούνται</a:t>
            </a:r>
            <a:r>
              <a:rPr lang="en-US" sz="2800" dirty="0">
                <a:solidFill>
                  <a:srgbClr val="FF0000"/>
                </a:solidFill>
                <a:latin typeface="Andalus" pitchFamily="16" charset="0"/>
              </a:rPr>
              <a:t> </a:t>
            </a:r>
            <a:r>
              <a:rPr lang="en-US" sz="2800" dirty="0" err="1">
                <a:solidFill>
                  <a:srgbClr val="FF0000"/>
                </a:solidFill>
                <a:latin typeface="Andalus" pitchFamily="16" charset="0"/>
              </a:rPr>
              <a:t>μόνα</a:t>
            </a:r>
            <a:r>
              <a:rPr lang="en-US" sz="2800" dirty="0">
                <a:solidFill>
                  <a:srgbClr val="FF0000"/>
                </a:solidFill>
                <a:latin typeface="Andalus" pitchFamily="16" charset="0"/>
              </a:rPr>
              <a:t> </a:t>
            </a:r>
            <a:r>
              <a:rPr lang="en-US" sz="2800" dirty="0" err="1">
                <a:solidFill>
                  <a:srgbClr val="FF0000"/>
                </a:solidFill>
                <a:latin typeface="Andalus" pitchFamily="16" charset="0"/>
              </a:rPr>
              <a:t>τους</a:t>
            </a:r>
            <a:r>
              <a:rPr lang="en-US" sz="2800" dirty="0">
                <a:solidFill>
                  <a:srgbClr val="FF0000"/>
                </a:solidFill>
                <a:latin typeface="Andalus" pitchFamily="16" charset="0"/>
              </a:rPr>
              <a:t> ή </a:t>
            </a:r>
            <a:r>
              <a:rPr lang="en-US" sz="2800" dirty="0" err="1">
                <a:solidFill>
                  <a:srgbClr val="FF0000"/>
                </a:solidFill>
                <a:latin typeface="Andalus" pitchFamily="16" charset="0"/>
              </a:rPr>
              <a:t>μαζί</a:t>
            </a:r>
            <a:r>
              <a:rPr lang="en-US" sz="2800" dirty="0">
                <a:solidFill>
                  <a:srgbClr val="FF0000"/>
                </a:solidFill>
                <a:latin typeface="Andalus" pitchFamily="16" charset="0"/>
              </a:rPr>
              <a:t> </a:t>
            </a:r>
            <a:r>
              <a:rPr lang="en-US" sz="2800" dirty="0" err="1">
                <a:solidFill>
                  <a:srgbClr val="FF0000"/>
                </a:solidFill>
                <a:latin typeface="Andalus" pitchFamily="16" charset="0"/>
              </a:rPr>
              <a:t>με</a:t>
            </a:r>
            <a:r>
              <a:rPr lang="en-US" sz="2800" dirty="0">
                <a:solidFill>
                  <a:srgbClr val="FF0000"/>
                </a:solidFill>
                <a:latin typeface="Andalus" pitchFamily="16" charset="0"/>
              </a:rPr>
              <a:t> </a:t>
            </a:r>
            <a:r>
              <a:rPr lang="en-US" sz="2800" dirty="0" err="1">
                <a:solidFill>
                  <a:srgbClr val="FF0000"/>
                </a:solidFill>
                <a:latin typeface="Andalus" pitchFamily="16" charset="0"/>
              </a:rPr>
              <a:t>άλλα</a:t>
            </a:r>
            <a:r>
              <a:rPr lang="en-US" sz="2800" dirty="0">
                <a:solidFill>
                  <a:srgbClr val="FF0000"/>
                </a:solidFill>
                <a:latin typeface="Andalus" pitchFamily="16" charset="0"/>
              </a:rPr>
              <a:t> </a:t>
            </a:r>
            <a:r>
              <a:rPr lang="en-US" sz="2800" dirty="0" err="1">
                <a:solidFill>
                  <a:srgbClr val="FF0000"/>
                </a:solidFill>
                <a:latin typeface="Andalus" pitchFamily="16" charset="0"/>
              </a:rPr>
              <a:t>για</a:t>
            </a:r>
            <a:r>
              <a:rPr lang="en-US" sz="2800" dirty="0">
                <a:solidFill>
                  <a:srgbClr val="FF0000"/>
                </a:solidFill>
                <a:latin typeface="Andalus" pitchFamily="16" charset="0"/>
              </a:rPr>
              <a:t> </a:t>
            </a:r>
            <a:r>
              <a:rPr lang="en-US" sz="2800" dirty="0" err="1">
                <a:solidFill>
                  <a:srgbClr val="FF0000"/>
                </a:solidFill>
                <a:latin typeface="Andalus" pitchFamily="16" charset="0"/>
              </a:rPr>
              <a:t>να</a:t>
            </a:r>
            <a:r>
              <a:rPr lang="en-US" sz="2800" dirty="0">
                <a:solidFill>
                  <a:srgbClr val="FF0000"/>
                </a:solidFill>
                <a:latin typeface="Andalus" pitchFamily="16" charset="0"/>
              </a:rPr>
              <a:t> </a:t>
            </a:r>
            <a:r>
              <a:rPr lang="en-US" sz="2800" dirty="0" err="1">
                <a:solidFill>
                  <a:srgbClr val="FF0000"/>
                </a:solidFill>
                <a:latin typeface="Andalus" pitchFamily="16" charset="0"/>
              </a:rPr>
              <a:t>κάνουν</a:t>
            </a:r>
            <a:r>
              <a:rPr lang="en-US" sz="2800" dirty="0">
                <a:solidFill>
                  <a:srgbClr val="FF0000"/>
                </a:solidFill>
                <a:latin typeface="Andalus" pitchFamily="16" charset="0"/>
              </a:rPr>
              <a:t> </a:t>
            </a:r>
            <a:r>
              <a:rPr lang="en-US" sz="2800" dirty="0" err="1">
                <a:solidFill>
                  <a:srgbClr val="FF0000"/>
                </a:solidFill>
                <a:latin typeface="Andalus" pitchFamily="16" charset="0"/>
              </a:rPr>
              <a:t>συγκεκριμένες</a:t>
            </a:r>
            <a:r>
              <a:rPr lang="en-US" sz="2800" dirty="0">
                <a:solidFill>
                  <a:srgbClr val="FF0000"/>
                </a:solidFill>
                <a:latin typeface="Andalus" pitchFamily="16" charset="0"/>
              </a:rPr>
              <a:t> </a:t>
            </a:r>
            <a:r>
              <a:rPr lang="en-US" sz="2800" dirty="0" err="1">
                <a:solidFill>
                  <a:srgbClr val="FF0000"/>
                </a:solidFill>
                <a:latin typeface="Andalus" pitchFamily="16" charset="0"/>
              </a:rPr>
              <a:t>λειτουργίες</a:t>
            </a:r>
            <a:r>
              <a:rPr lang="en-US" sz="2800" dirty="0">
                <a:solidFill>
                  <a:srgbClr val="FF0000"/>
                </a:solidFill>
                <a:latin typeface="Andalus" pitchFamily="16" charset="0"/>
              </a:rPr>
              <a:t>, </a:t>
            </a:r>
            <a:r>
              <a:rPr lang="en-US" sz="2800" dirty="0" err="1">
                <a:solidFill>
                  <a:srgbClr val="FF0000"/>
                </a:solidFill>
                <a:latin typeface="Andalus" pitchFamily="16" charset="0"/>
              </a:rPr>
              <a:t>όπως</a:t>
            </a:r>
            <a:r>
              <a:rPr lang="en-US" sz="2800" dirty="0">
                <a:solidFill>
                  <a:srgbClr val="FF0000"/>
                </a:solidFill>
                <a:latin typeface="Andalus" pitchFamily="16" charset="0"/>
              </a:rPr>
              <a:t> : </a:t>
            </a:r>
            <a:r>
              <a:rPr lang="en-US" sz="2800" b="1" dirty="0" err="1">
                <a:solidFill>
                  <a:srgbClr val="FF0000"/>
                </a:solidFill>
                <a:latin typeface="Andalus" pitchFamily="16" charset="0"/>
              </a:rPr>
              <a:t>το</a:t>
            </a:r>
            <a:r>
              <a:rPr lang="en-US" sz="2800" b="1" dirty="0">
                <a:solidFill>
                  <a:srgbClr val="FF0000"/>
                </a:solidFill>
                <a:latin typeface="Andalus" pitchFamily="16" charset="0"/>
              </a:rPr>
              <a:t> Ctrl (Control), </a:t>
            </a:r>
            <a:r>
              <a:rPr lang="en-US" sz="2800" b="1" dirty="0" err="1">
                <a:solidFill>
                  <a:srgbClr val="FF0000"/>
                </a:solidFill>
                <a:latin typeface="Andalus" pitchFamily="16" charset="0"/>
              </a:rPr>
              <a:t>το</a:t>
            </a:r>
            <a:r>
              <a:rPr lang="en-US" sz="2800" b="1" dirty="0">
                <a:solidFill>
                  <a:srgbClr val="FF0000"/>
                </a:solidFill>
                <a:latin typeface="Andalus" pitchFamily="16" charset="0"/>
              </a:rPr>
              <a:t> Alt (Alternate), </a:t>
            </a:r>
            <a:r>
              <a:rPr lang="en-US" sz="2800" b="1" dirty="0" err="1">
                <a:solidFill>
                  <a:srgbClr val="FF0000"/>
                </a:solidFill>
                <a:latin typeface="Andalus" pitchFamily="16" charset="0"/>
              </a:rPr>
              <a:t>το</a:t>
            </a:r>
            <a:r>
              <a:rPr lang="en-US" sz="2800" b="1" dirty="0">
                <a:solidFill>
                  <a:srgbClr val="FF0000"/>
                </a:solidFill>
                <a:latin typeface="Andalus" pitchFamily="16" charset="0"/>
              </a:rPr>
              <a:t> Esc (Escape), </a:t>
            </a:r>
            <a:r>
              <a:rPr lang="en-US" sz="2800" b="1" dirty="0" err="1">
                <a:solidFill>
                  <a:srgbClr val="FF0000"/>
                </a:solidFill>
                <a:latin typeface="Andalus" pitchFamily="16" charset="0"/>
              </a:rPr>
              <a:t>το</a:t>
            </a:r>
            <a:r>
              <a:rPr lang="en-US" sz="2800" b="1" dirty="0">
                <a:solidFill>
                  <a:srgbClr val="FF0000"/>
                </a:solidFill>
                <a:latin typeface="Andalus" pitchFamily="16" charset="0"/>
              </a:rPr>
              <a:t> </a:t>
            </a:r>
            <a:r>
              <a:rPr lang="en-US" sz="2800" b="1" dirty="0" err="1">
                <a:solidFill>
                  <a:srgbClr val="FF0000"/>
                </a:solidFill>
                <a:latin typeface="Andalus" pitchFamily="16" charset="0"/>
              </a:rPr>
              <a:t>πλήκτρο</a:t>
            </a:r>
            <a:r>
              <a:rPr lang="en-US" sz="2800" b="1" dirty="0">
                <a:solidFill>
                  <a:srgbClr val="FF0000"/>
                </a:solidFill>
                <a:latin typeface="Andalus" pitchFamily="16" charset="0"/>
              </a:rPr>
              <a:t> </a:t>
            </a:r>
            <a:r>
              <a:rPr lang="en-US" sz="2800" b="1" dirty="0" err="1">
                <a:solidFill>
                  <a:srgbClr val="FF0000"/>
                </a:solidFill>
                <a:latin typeface="Andalus" pitchFamily="16" charset="0"/>
              </a:rPr>
              <a:t>με</a:t>
            </a:r>
            <a:r>
              <a:rPr lang="en-US" sz="2800" b="1" dirty="0">
                <a:solidFill>
                  <a:srgbClr val="FF0000"/>
                </a:solidFill>
                <a:latin typeface="Andalus" pitchFamily="16" charset="0"/>
              </a:rPr>
              <a:t> </a:t>
            </a:r>
            <a:r>
              <a:rPr lang="en-US" sz="2800" b="1" dirty="0" err="1">
                <a:solidFill>
                  <a:srgbClr val="FF0000"/>
                </a:solidFill>
                <a:latin typeface="Andalus" pitchFamily="16" charset="0"/>
              </a:rPr>
              <a:t>το</a:t>
            </a:r>
            <a:r>
              <a:rPr lang="en-US" sz="2800" b="1" dirty="0">
                <a:solidFill>
                  <a:srgbClr val="FF0000"/>
                </a:solidFill>
                <a:latin typeface="Andalus" pitchFamily="16" charset="0"/>
              </a:rPr>
              <a:t> </a:t>
            </a:r>
            <a:r>
              <a:rPr lang="en-US" sz="2800" b="1" dirty="0" err="1">
                <a:solidFill>
                  <a:srgbClr val="FF0000"/>
                </a:solidFill>
                <a:latin typeface="Andalus" pitchFamily="16" charset="0"/>
              </a:rPr>
              <a:t>λογότυπο</a:t>
            </a:r>
            <a:r>
              <a:rPr lang="en-US" sz="2800" b="1" dirty="0">
                <a:solidFill>
                  <a:srgbClr val="FF0000"/>
                </a:solidFill>
                <a:latin typeface="Andalus" pitchFamily="16" charset="0"/>
              </a:rPr>
              <a:t> </a:t>
            </a:r>
            <a:r>
              <a:rPr lang="en-US" sz="2800" b="1" dirty="0" err="1">
                <a:solidFill>
                  <a:srgbClr val="FF0000"/>
                </a:solidFill>
                <a:latin typeface="Andalus" pitchFamily="16" charset="0"/>
              </a:rPr>
              <a:t>των</a:t>
            </a:r>
            <a:r>
              <a:rPr lang="en-US" sz="2800" b="1" dirty="0">
                <a:solidFill>
                  <a:srgbClr val="FF0000"/>
                </a:solidFill>
                <a:latin typeface="Andalus" pitchFamily="16" charset="0"/>
              </a:rPr>
              <a:t> Windows </a:t>
            </a:r>
            <a:r>
              <a:rPr lang="en-US" sz="2800" b="1" dirty="0" err="1">
                <a:solidFill>
                  <a:srgbClr val="FF0000"/>
                </a:solidFill>
                <a:latin typeface="Andalus" pitchFamily="16" charset="0"/>
              </a:rPr>
              <a:t>καθώς</a:t>
            </a:r>
            <a:r>
              <a:rPr lang="en-US" sz="2800" b="1" dirty="0">
                <a:solidFill>
                  <a:srgbClr val="FF0000"/>
                </a:solidFill>
                <a:latin typeface="Andalus" pitchFamily="16" charset="0"/>
              </a:rPr>
              <a:t> </a:t>
            </a:r>
            <a:r>
              <a:rPr lang="en-US" sz="2800" b="1" dirty="0" err="1">
                <a:solidFill>
                  <a:srgbClr val="FF0000"/>
                </a:solidFill>
                <a:latin typeface="Andalus" pitchFamily="16" charset="0"/>
              </a:rPr>
              <a:t>και</a:t>
            </a:r>
            <a:r>
              <a:rPr lang="en-US" sz="2800" b="1" dirty="0">
                <a:solidFill>
                  <a:srgbClr val="FF0000"/>
                </a:solidFill>
                <a:latin typeface="Andalus" pitchFamily="16" charset="0"/>
              </a:rPr>
              <a:t> </a:t>
            </a:r>
            <a:r>
              <a:rPr lang="en-US" sz="2800" b="1" dirty="0" err="1">
                <a:solidFill>
                  <a:srgbClr val="FF0000"/>
                </a:solidFill>
                <a:latin typeface="Andalus" pitchFamily="16" charset="0"/>
              </a:rPr>
              <a:t>τα</a:t>
            </a:r>
            <a:r>
              <a:rPr lang="en-US" sz="2800" b="1" dirty="0">
                <a:solidFill>
                  <a:srgbClr val="FF0000"/>
                </a:solidFill>
                <a:latin typeface="Andalus" pitchFamily="16" charset="0"/>
              </a:rPr>
              <a:t> </a:t>
            </a:r>
            <a:r>
              <a:rPr lang="en-US" sz="2800" b="1" dirty="0" err="1">
                <a:solidFill>
                  <a:srgbClr val="FF0000"/>
                </a:solidFill>
                <a:latin typeface="Andalus" pitchFamily="16" charset="0"/>
              </a:rPr>
              <a:t>PrtScn</a:t>
            </a:r>
            <a:r>
              <a:rPr lang="en-US" sz="2800" b="1" dirty="0">
                <a:solidFill>
                  <a:srgbClr val="FF0000"/>
                </a:solidFill>
                <a:latin typeface="Andalus" pitchFamily="16" charset="0"/>
              </a:rPr>
              <a:t>, </a:t>
            </a:r>
            <a:r>
              <a:rPr lang="en-US" sz="2800" b="1" dirty="0" err="1">
                <a:solidFill>
                  <a:srgbClr val="FF0000"/>
                </a:solidFill>
                <a:latin typeface="Andalus" pitchFamily="16" charset="0"/>
              </a:rPr>
              <a:t>ScrLk</a:t>
            </a:r>
            <a:r>
              <a:rPr lang="en-US" sz="2800" b="1" dirty="0">
                <a:solidFill>
                  <a:srgbClr val="FF0000"/>
                </a:solidFill>
                <a:latin typeface="Andalus" pitchFamily="16" charset="0"/>
              </a:rPr>
              <a:t>, Pause.</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subTitle"/>
          </p:nvPr>
        </p:nvSpPr>
        <p:spPr>
          <a:xfrm>
            <a:off x="576263" y="204788"/>
            <a:ext cx="8856662" cy="7292975"/>
          </a:xfrm>
          <a:ln/>
        </p:spPr>
        <p:txBody>
          <a:bodyPr tIns="28224"/>
          <a:lstStyle/>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a:solidFill>
                  <a:srgbClr val="5E11A6"/>
                </a:solidFill>
              </a:rPr>
              <a:t> </a:t>
            </a:r>
            <a:r>
              <a:rPr lang="en-US" sz="3200" b="1" u="sng" dirty="0" err="1">
                <a:solidFill>
                  <a:srgbClr val="5E11A6"/>
                </a:solidFill>
              </a:rPr>
              <a:t>Λειτουργικά</a:t>
            </a:r>
            <a:r>
              <a:rPr lang="en-US" sz="3200" b="1" u="sng" dirty="0">
                <a:solidFill>
                  <a:srgbClr val="5E11A6"/>
                </a:solidFill>
              </a:rPr>
              <a:t> </a:t>
            </a:r>
            <a:r>
              <a:rPr lang="en-US" sz="3200" b="1" u="sng" dirty="0" err="1">
                <a:solidFill>
                  <a:srgbClr val="5E11A6"/>
                </a:solidFill>
              </a:rPr>
              <a:t>πλήκτρα</a:t>
            </a:r>
            <a:r>
              <a:rPr lang="en-US" sz="3200" b="1" u="sng" dirty="0">
                <a:solidFill>
                  <a:srgbClr val="5E11A6"/>
                </a:solidFill>
              </a:rPr>
              <a:t> F1 </a:t>
            </a:r>
            <a:r>
              <a:rPr lang="en-US" sz="3200" b="1" u="sng" dirty="0" err="1">
                <a:solidFill>
                  <a:srgbClr val="5E11A6"/>
                </a:solidFill>
              </a:rPr>
              <a:t>ως</a:t>
            </a:r>
            <a:r>
              <a:rPr lang="en-US" sz="3200" b="1" u="sng" dirty="0">
                <a:solidFill>
                  <a:srgbClr val="5E11A6"/>
                </a:solidFill>
              </a:rPr>
              <a:t> F12.</a:t>
            </a:r>
            <a:r>
              <a:rPr lang="en-US" sz="3200" dirty="0">
                <a:solidFill>
                  <a:srgbClr val="5E11A6"/>
                </a:solidFill>
              </a:rPr>
              <a:t> </a:t>
            </a:r>
            <a:r>
              <a:rPr lang="en-US" sz="3200" dirty="0" err="1">
                <a:solidFill>
                  <a:srgbClr val="5E11A6"/>
                </a:solidFill>
              </a:rPr>
              <a:t>Κάθε</a:t>
            </a:r>
            <a:r>
              <a:rPr lang="en-US" sz="3200" dirty="0">
                <a:solidFill>
                  <a:srgbClr val="5E11A6"/>
                </a:solidFill>
              </a:rPr>
              <a:t> </a:t>
            </a:r>
            <a:r>
              <a:rPr lang="en-US" sz="3200" dirty="0" err="1">
                <a:solidFill>
                  <a:srgbClr val="5E11A6"/>
                </a:solidFill>
              </a:rPr>
              <a:t>πρόγραμμα</a:t>
            </a:r>
            <a:r>
              <a:rPr lang="en-US" sz="3200" dirty="0">
                <a:solidFill>
                  <a:srgbClr val="5E11A6"/>
                </a:solidFill>
              </a:rPr>
              <a:t> </a:t>
            </a:r>
            <a:r>
              <a:rPr lang="en-US" sz="3200" dirty="0" err="1">
                <a:solidFill>
                  <a:srgbClr val="5E11A6"/>
                </a:solidFill>
              </a:rPr>
              <a:t>τα</a:t>
            </a:r>
            <a:r>
              <a:rPr lang="en-US" sz="3200" dirty="0">
                <a:solidFill>
                  <a:srgbClr val="5E11A6"/>
                </a:solidFill>
              </a:rPr>
              <a:t> </a:t>
            </a:r>
            <a:r>
              <a:rPr lang="en-US" sz="3200" dirty="0" err="1">
                <a:solidFill>
                  <a:srgbClr val="5E11A6"/>
                </a:solidFill>
              </a:rPr>
              <a:t>χρησιμοποιεί</a:t>
            </a:r>
            <a:r>
              <a:rPr lang="en-US" sz="3200" dirty="0">
                <a:solidFill>
                  <a:srgbClr val="5E11A6"/>
                </a:solidFill>
              </a:rPr>
              <a:t> </a:t>
            </a:r>
            <a:r>
              <a:rPr lang="en-US" sz="3200" dirty="0" err="1">
                <a:solidFill>
                  <a:srgbClr val="5E11A6"/>
                </a:solidFill>
              </a:rPr>
              <a:t>γα</a:t>
            </a:r>
            <a:r>
              <a:rPr lang="en-US" sz="3200" dirty="0">
                <a:solidFill>
                  <a:srgbClr val="5E11A6"/>
                </a:solidFill>
              </a:rPr>
              <a:t> </a:t>
            </a:r>
            <a:r>
              <a:rPr lang="en-US" sz="3200" dirty="0" err="1">
                <a:solidFill>
                  <a:srgbClr val="5E11A6"/>
                </a:solidFill>
              </a:rPr>
              <a:t>την</a:t>
            </a:r>
            <a:r>
              <a:rPr lang="en-US" sz="3200" dirty="0">
                <a:solidFill>
                  <a:srgbClr val="5E11A6"/>
                </a:solidFill>
              </a:rPr>
              <a:t> </a:t>
            </a:r>
            <a:r>
              <a:rPr lang="en-US" sz="3200" dirty="0" err="1">
                <a:solidFill>
                  <a:srgbClr val="5E11A6"/>
                </a:solidFill>
              </a:rPr>
              <a:t>εκτέλεση</a:t>
            </a:r>
            <a:r>
              <a:rPr lang="en-US" sz="3200" dirty="0">
                <a:solidFill>
                  <a:srgbClr val="5E11A6"/>
                </a:solidFill>
              </a:rPr>
              <a:t> </a:t>
            </a:r>
            <a:r>
              <a:rPr lang="en-US" sz="3200" dirty="0" err="1">
                <a:solidFill>
                  <a:srgbClr val="5E11A6"/>
                </a:solidFill>
              </a:rPr>
              <a:t>συγκεκριμένων</a:t>
            </a:r>
            <a:r>
              <a:rPr lang="en-US" sz="3200" dirty="0">
                <a:solidFill>
                  <a:srgbClr val="5E11A6"/>
                </a:solidFill>
              </a:rPr>
              <a:t> </a:t>
            </a:r>
            <a:r>
              <a:rPr lang="en-US" sz="3200" dirty="0" err="1">
                <a:solidFill>
                  <a:srgbClr val="5E11A6"/>
                </a:solidFill>
              </a:rPr>
              <a:t>λειτουργιών</a:t>
            </a:r>
            <a:r>
              <a:rPr lang="en-US" sz="3200" dirty="0">
                <a:solidFill>
                  <a:srgbClr val="5E11A6"/>
                </a:solidFill>
              </a:rPr>
              <a:t>. </a:t>
            </a:r>
            <a:r>
              <a:rPr lang="en-US" sz="3200" dirty="0" err="1">
                <a:solidFill>
                  <a:srgbClr val="5E11A6"/>
                </a:solidFill>
              </a:rPr>
              <a:t>Π.χ</a:t>
            </a:r>
            <a:r>
              <a:rPr lang="en-US" sz="3200" dirty="0">
                <a:solidFill>
                  <a:srgbClr val="5E11A6"/>
                </a:solidFill>
              </a:rPr>
              <a:t>. </a:t>
            </a:r>
            <a:r>
              <a:rPr lang="en-US" sz="3200" b="1" dirty="0" err="1">
                <a:solidFill>
                  <a:srgbClr val="5E11A6"/>
                </a:solidFill>
              </a:rPr>
              <a:t>Το</a:t>
            </a:r>
            <a:r>
              <a:rPr lang="en-US" sz="3200" b="1" dirty="0">
                <a:solidFill>
                  <a:srgbClr val="5E11A6"/>
                </a:solidFill>
              </a:rPr>
              <a:t> F1 </a:t>
            </a:r>
            <a:r>
              <a:rPr lang="en-US" sz="3200" b="1" dirty="0" err="1">
                <a:solidFill>
                  <a:srgbClr val="5E11A6"/>
                </a:solidFill>
              </a:rPr>
              <a:t>σε</a:t>
            </a:r>
            <a:r>
              <a:rPr lang="en-US" sz="3200" b="1" dirty="0">
                <a:solidFill>
                  <a:srgbClr val="5E11A6"/>
                </a:solidFill>
              </a:rPr>
              <a:t> ΟΛΑ </a:t>
            </a:r>
            <a:r>
              <a:rPr lang="en-US" sz="3200" b="1" dirty="0" err="1">
                <a:solidFill>
                  <a:srgbClr val="5E11A6"/>
                </a:solidFill>
              </a:rPr>
              <a:t>τα</a:t>
            </a:r>
            <a:r>
              <a:rPr lang="en-US" sz="3200" b="1" dirty="0">
                <a:solidFill>
                  <a:srgbClr val="5E11A6"/>
                </a:solidFill>
              </a:rPr>
              <a:t> </a:t>
            </a:r>
            <a:r>
              <a:rPr lang="en-US" sz="3200" b="1" dirty="0" err="1">
                <a:solidFill>
                  <a:srgbClr val="5E11A6"/>
                </a:solidFill>
              </a:rPr>
              <a:t>προγράμματα</a:t>
            </a:r>
            <a:r>
              <a:rPr lang="en-US" sz="3200" b="1" dirty="0">
                <a:solidFill>
                  <a:srgbClr val="5E11A6"/>
                </a:solidFill>
              </a:rPr>
              <a:t> </a:t>
            </a:r>
            <a:r>
              <a:rPr lang="en-US" sz="3200" b="1" dirty="0" err="1">
                <a:solidFill>
                  <a:srgbClr val="5E11A6"/>
                </a:solidFill>
              </a:rPr>
              <a:t>εμφανίζει</a:t>
            </a:r>
            <a:r>
              <a:rPr lang="en-US" sz="3200" b="1" dirty="0">
                <a:solidFill>
                  <a:srgbClr val="5E11A6"/>
                </a:solidFill>
              </a:rPr>
              <a:t> </a:t>
            </a:r>
            <a:r>
              <a:rPr lang="en-US" sz="3200" b="1" dirty="0" err="1">
                <a:solidFill>
                  <a:srgbClr val="5E11A6"/>
                </a:solidFill>
              </a:rPr>
              <a:t>τη</a:t>
            </a:r>
            <a:r>
              <a:rPr lang="en-US" sz="3200" b="1" dirty="0">
                <a:solidFill>
                  <a:srgbClr val="5E11A6"/>
                </a:solidFill>
              </a:rPr>
              <a:t> ΒΟΗΘΕΙΑ.</a:t>
            </a:r>
            <a:r>
              <a:rPr lang="en-US" sz="3200" dirty="0">
                <a:solidFill>
                  <a:srgbClr val="5E11A6"/>
                </a:solidFill>
              </a:rPr>
              <a:t> </a:t>
            </a:r>
            <a:r>
              <a:rPr lang="en-US" sz="3200" dirty="0" err="1">
                <a:solidFill>
                  <a:srgbClr val="5E11A6"/>
                </a:solidFill>
              </a:rPr>
              <a:t>Πολύ</a:t>
            </a:r>
            <a:r>
              <a:rPr lang="en-US" sz="3200" dirty="0">
                <a:solidFill>
                  <a:srgbClr val="5E11A6"/>
                </a:solidFill>
              </a:rPr>
              <a:t> </a:t>
            </a:r>
            <a:r>
              <a:rPr lang="en-US" sz="3200" dirty="0" err="1">
                <a:solidFill>
                  <a:srgbClr val="5E11A6"/>
                </a:solidFill>
              </a:rPr>
              <a:t>σημαντικά</a:t>
            </a:r>
            <a:r>
              <a:rPr lang="en-US" sz="3200" dirty="0">
                <a:solidFill>
                  <a:srgbClr val="5E11A6"/>
                </a:solidFill>
              </a:rPr>
              <a:t> </a:t>
            </a:r>
            <a:r>
              <a:rPr lang="en-US" sz="3200" dirty="0" err="1">
                <a:solidFill>
                  <a:srgbClr val="5E11A6"/>
                </a:solidFill>
              </a:rPr>
              <a:t>πλήκτρα</a:t>
            </a:r>
            <a:r>
              <a:rPr lang="en-US" sz="3200" dirty="0">
                <a:solidFill>
                  <a:srgbClr val="5E11A6"/>
                </a:solidFill>
              </a:rPr>
              <a:t> </a:t>
            </a:r>
            <a:r>
              <a:rPr lang="en-US" sz="3200" dirty="0" err="1">
                <a:solidFill>
                  <a:srgbClr val="5E11A6"/>
                </a:solidFill>
              </a:rPr>
              <a:t>όταν</a:t>
            </a:r>
            <a:r>
              <a:rPr lang="en-US" sz="3200" dirty="0">
                <a:solidFill>
                  <a:srgbClr val="5E11A6"/>
                </a:solidFill>
              </a:rPr>
              <a:t> </a:t>
            </a:r>
            <a:r>
              <a:rPr lang="en-US" sz="3200" dirty="0" err="1">
                <a:solidFill>
                  <a:srgbClr val="5E11A6"/>
                </a:solidFill>
              </a:rPr>
              <a:t>δεν</a:t>
            </a:r>
            <a:r>
              <a:rPr lang="en-US" sz="3200" dirty="0">
                <a:solidFill>
                  <a:srgbClr val="5E11A6"/>
                </a:solidFill>
              </a:rPr>
              <a:t> </a:t>
            </a:r>
            <a:r>
              <a:rPr lang="en-US" sz="3200" dirty="0" err="1">
                <a:solidFill>
                  <a:srgbClr val="5E11A6"/>
                </a:solidFill>
              </a:rPr>
              <a:t>υπήρχε</a:t>
            </a:r>
            <a:r>
              <a:rPr lang="en-US" sz="3200" dirty="0">
                <a:solidFill>
                  <a:srgbClr val="5E11A6"/>
                </a:solidFill>
              </a:rPr>
              <a:t> </a:t>
            </a:r>
            <a:r>
              <a:rPr lang="en-US" sz="3200" dirty="0" err="1">
                <a:solidFill>
                  <a:srgbClr val="5E11A6"/>
                </a:solidFill>
              </a:rPr>
              <a:t>το</a:t>
            </a:r>
            <a:r>
              <a:rPr lang="en-US" sz="3200" dirty="0">
                <a:solidFill>
                  <a:srgbClr val="5E11A6"/>
                </a:solidFill>
              </a:rPr>
              <a:t> </a:t>
            </a:r>
            <a:r>
              <a:rPr lang="en-US" sz="3200" dirty="0" err="1">
                <a:solidFill>
                  <a:srgbClr val="5E11A6"/>
                </a:solidFill>
              </a:rPr>
              <a:t>ποντίκι</a:t>
            </a:r>
            <a:r>
              <a:rPr lang="en-US" sz="3200" dirty="0">
                <a:solidFill>
                  <a:srgbClr val="5E11A6"/>
                </a:solidFill>
              </a:rPr>
              <a:t>.</a:t>
            </a:r>
          </a:p>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a:solidFill>
                  <a:srgbClr val="5E11A6"/>
                </a:solidFill>
              </a:rPr>
              <a:t> </a:t>
            </a:r>
            <a:r>
              <a:rPr lang="en-US" sz="3200" b="1" u="sng" dirty="0" err="1">
                <a:solidFill>
                  <a:srgbClr val="008000"/>
                </a:solidFill>
              </a:rPr>
              <a:t>Πλήκτρα</a:t>
            </a:r>
            <a:r>
              <a:rPr lang="en-US" sz="3200" b="1" u="sng" dirty="0">
                <a:solidFill>
                  <a:srgbClr val="008000"/>
                </a:solidFill>
              </a:rPr>
              <a:t> </a:t>
            </a:r>
            <a:r>
              <a:rPr lang="en-US" sz="3200" b="1" u="sng" dirty="0" err="1">
                <a:solidFill>
                  <a:srgbClr val="008000"/>
                </a:solidFill>
              </a:rPr>
              <a:t>περιήγησης</a:t>
            </a:r>
            <a:r>
              <a:rPr lang="en-US" sz="3200" b="1" u="sng" dirty="0">
                <a:solidFill>
                  <a:srgbClr val="008000"/>
                </a:solidFill>
              </a:rPr>
              <a:t> ή </a:t>
            </a:r>
            <a:r>
              <a:rPr lang="en-US" sz="3200" b="1" u="sng" dirty="0" err="1">
                <a:solidFill>
                  <a:srgbClr val="008000"/>
                </a:solidFill>
              </a:rPr>
              <a:t>μετακίνησης</a:t>
            </a:r>
            <a:r>
              <a:rPr lang="en-US" sz="3200" b="1" u="sng" dirty="0">
                <a:solidFill>
                  <a:srgbClr val="008000"/>
                </a:solidFill>
              </a:rPr>
              <a:t> </a:t>
            </a:r>
            <a:r>
              <a:rPr lang="en-US" sz="3200" b="1" u="sng" dirty="0" err="1">
                <a:solidFill>
                  <a:srgbClr val="008000"/>
                </a:solidFill>
              </a:rPr>
              <a:t>του</a:t>
            </a:r>
            <a:r>
              <a:rPr lang="en-US" sz="3200" b="1" u="sng" dirty="0">
                <a:solidFill>
                  <a:srgbClr val="008000"/>
                </a:solidFill>
              </a:rPr>
              <a:t> </a:t>
            </a:r>
            <a:r>
              <a:rPr lang="en-US" sz="3200" b="1" u="sng" dirty="0" err="1">
                <a:solidFill>
                  <a:srgbClr val="008000"/>
                </a:solidFill>
              </a:rPr>
              <a:t>δρομέα</a:t>
            </a:r>
            <a:r>
              <a:rPr lang="en-US" sz="3200" b="1" dirty="0">
                <a:solidFill>
                  <a:srgbClr val="008000"/>
                </a:solidFill>
              </a:rPr>
              <a:t> </a:t>
            </a:r>
            <a:r>
              <a:rPr lang="en-US" sz="3200" dirty="0">
                <a:solidFill>
                  <a:srgbClr val="008000"/>
                </a:solidFill>
              </a:rPr>
              <a:t> </a:t>
            </a:r>
            <a:r>
              <a:rPr lang="en-US" sz="3200" dirty="0" err="1">
                <a:solidFill>
                  <a:srgbClr val="008000"/>
                </a:solidFill>
              </a:rPr>
              <a:t>μέσα</a:t>
            </a:r>
            <a:r>
              <a:rPr lang="en-US" sz="3200" dirty="0">
                <a:solidFill>
                  <a:srgbClr val="008000"/>
                </a:solidFill>
              </a:rPr>
              <a:t> </a:t>
            </a:r>
            <a:r>
              <a:rPr lang="en-US" sz="3200" dirty="0" err="1">
                <a:solidFill>
                  <a:srgbClr val="008000"/>
                </a:solidFill>
              </a:rPr>
              <a:t>σε</a:t>
            </a:r>
            <a:r>
              <a:rPr lang="en-US" sz="3200" dirty="0">
                <a:solidFill>
                  <a:srgbClr val="008000"/>
                </a:solidFill>
              </a:rPr>
              <a:t> </a:t>
            </a:r>
            <a:r>
              <a:rPr lang="en-US" sz="3200" dirty="0" err="1">
                <a:solidFill>
                  <a:srgbClr val="008000"/>
                </a:solidFill>
              </a:rPr>
              <a:t>έγγραφα</a:t>
            </a:r>
            <a:r>
              <a:rPr lang="en-US" sz="3200" dirty="0">
                <a:solidFill>
                  <a:srgbClr val="008000"/>
                </a:solidFill>
              </a:rPr>
              <a:t> </a:t>
            </a:r>
            <a:r>
              <a:rPr lang="en-US" sz="3200" dirty="0" err="1">
                <a:solidFill>
                  <a:srgbClr val="008000"/>
                </a:solidFill>
              </a:rPr>
              <a:t>και</a:t>
            </a:r>
            <a:r>
              <a:rPr lang="en-US" sz="3200" dirty="0">
                <a:solidFill>
                  <a:srgbClr val="008000"/>
                </a:solidFill>
              </a:rPr>
              <a:t> </a:t>
            </a:r>
            <a:r>
              <a:rPr lang="en-US" sz="3200" dirty="0" err="1">
                <a:solidFill>
                  <a:srgbClr val="008000"/>
                </a:solidFill>
              </a:rPr>
              <a:t>ιστοσελίδες</a:t>
            </a:r>
            <a:r>
              <a:rPr lang="en-US" sz="3200" dirty="0">
                <a:solidFill>
                  <a:srgbClr val="008000"/>
                </a:solidFill>
              </a:rPr>
              <a:t>, </a:t>
            </a:r>
            <a:r>
              <a:rPr lang="en-US" sz="3200" dirty="0" err="1">
                <a:solidFill>
                  <a:srgbClr val="008000"/>
                </a:solidFill>
              </a:rPr>
              <a:t>όπως</a:t>
            </a:r>
            <a:r>
              <a:rPr lang="en-US" sz="3200" dirty="0">
                <a:solidFill>
                  <a:srgbClr val="008000"/>
                </a:solidFill>
              </a:rPr>
              <a:t> </a:t>
            </a:r>
            <a:r>
              <a:rPr lang="en-US" sz="3200" dirty="0" err="1">
                <a:solidFill>
                  <a:srgbClr val="008000"/>
                </a:solidFill>
              </a:rPr>
              <a:t>τα</a:t>
            </a:r>
            <a:r>
              <a:rPr lang="en-US" sz="3200" dirty="0">
                <a:solidFill>
                  <a:srgbClr val="008000"/>
                </a:solidFill>
              </a:rPr>
              <a:t> </a:t>
            </a:r>
            <a:r>
              <a:rPr lang="en-US" sz="3200" b="1" dirty="0">
                <a:solidFill>
                  <a:srgbClr val="008000"/>
                </a:solidFill>
              </a:rPr>
              <a:t>Insert, Delete, Home, End, Page up, Page Down </a:t>
            </a:r>
            <a:r>
              <a:rPr lang="en-US" sz="3200" b="1" dirty="0" err="1">
                <a:solidFill>
                  <a:srgbClr val="008000"/>
                </a:solidFill>
              </a:rPr>
              <a:t>και</a:t>
            </a:r>
            <a:r>
              <a:rPr lang="en-US" sz="3200" b="1" dirty="0">
                <a:solidFill>
                  <a:srgbClr val="008000"/>
                </a:solidFill>
              </a:rPr>
              <a:t> </a:t>
            </a:r>
            <a:r>
              <a:rPr lang="en-US" sz="3200" b="1" dirty="0" err="1">
                <a:solidFill>
                  <a:srgbClr val="008000"/>
                </a:solidFill>
              </a:rPr>
              <a:t>τα</a:t>
            </a:r>
            <a:r>
              <a:rPr lang="en-US" sz="3200" b="1" dirty="0">
                <a:solidFill>
                  <a:srgbClr val="008000"/>
                </a:solidFill>
              </a:rPr>
              <a:t> </a:t>
            </a:r>
            <a:r>
              <a:rPr lang="en-US" sz="3200" b="1" dirty="0" err="1">
                <a:solidFill>
                  <a:srgbClr val="008000"/>
                </a:solidFill>
              </a:rPr>
              <a:t>πλήκτρα</a:t>
            </a:r>
            <a:r>
              <a:rPr lang="en-US" sz="3200" b="1" dirty="0">
                <a:solidFill>
                  <a:srgbClr val="008000"/>
                </a:solidFill>
              </a:rPr>
              <a:t> </a:t>
            </a:r>
            <a:r>
              <a:rPr lang="en-US" sz="3200" b="1" dirty="0" err="1">
                <a:solidFill>
                  <a:srgbClr val="008000"/>
                </a:solidFill>
              </a:rPr>
              <a:t>με</a:t>
            </a:r>
            <a:r>
              <a:rPr lang="en-US" sz="3200" b="1" dirty="0">
                <a:solidFill>
                  <a:srgbClr val="008000"/>
                </a:solidFill>
              </a:rPr>
              <a:t> </a:t>
            </a:r>
            <a:r>
              <a:rPr lang="en-US" sz="3200" b="1" dirty="0" err="1">
                <a:solidFill>
                  <a:srgbClr val="008000"/>
                </a:solidFill>
              </a:rPr>
              <a:t>τα</a:t>
            </a:r>
            <a:r>
              <a:rPr lang="en-US" sz="3200" b="1" dirty="0">
                <a:solidFill>
                  <a:srgbClr val="008000"/>
                </a:solidFill>
              </a:rPr>
              <a:t> </a:t>
            </a:r>
            <a:r>
              <a:rPr lang="en-US" sz="3200" b="1" dirty="0" err="1">
                <a:solidFill>
                  <a:srgbClr val="008000"/>
                </a:solidFill>
              </a:rPr>
              <a:t>βέλη</a:t>
            </a:r>
            <a:r>
              <a:rPr lang="en-US" sz="3200" b="1" dirty="0">
                <a:solidFill>
                  <a:srgbClr val="008000"/>
                </a:solidFill>
              </a:rPr>
              <a:t>.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i="1" u="sng" dirty="0" err="1">
                <a:solidFill>
                  <a:srgbClr val="008000"/>
                </a:solidFill>
              </a:rPr>
              <a:t>Ειδικά</a:t>
            </a:r>
            <a:r>
              <a:rPr lang="en-US" sz="3200" i="1" u="sng" dirty="0">
                <a:solidFill>
                  <a:srgbClr val="008000"/>
                </a:solidFill>
              </a:rPr>
              <a:t> </a:t>
            </a:r>
            <a:r>
              <a:rPr lang="en-US" sz="3200" i="1" u="sng" dirty="0" err="1">
                <a:solidFill>
                  <a:srgbClr val="008000"/>
                </a:solidFill>
              </a:rPr>
              <a:t>τα</a:t>
            </a:r>
            <a:r>
              <a:rPr lang="en-US" sz="3200" i="1" u="sng" dirty="0">
                <a:solidFill>
                  <a:srgbClr val="008000"/>
                </a:solidFill>
              </a:rPr>
              <a:t> </a:t>
            </a:r>
            <a:r>
              <a:rPr lang="en-US" sz="3200" i="1" u="sng" dirty="0" err="1">
                <a:solidFill>
                  <a:srgbClr val="008000"/>
                </a:solidFill>
              </a:rPr>
              <a:t>βέλη</a:t>
            </a:r>
            <a:r>
              <a:rPr lang="en-US" sz="3200" dirty="0">
                <a:solidFill>
                  <a:srgbClr val="008000"/>
                </a:solidFill>
              </a:rPr>
              <a:t> </a:t>
            </a:r>
            <a:r>
              <a:rPr lang="en-US" sz="3200" dirty="0" err="1">
                <a:solidFill>
                  <a:srgbClr val="008000"/>
                </a:solidFill>
              </a:rPr>
              <a:t>μετακινούν</a:t>
            </a:r>
            <a:r>
              <a:rPr lang="en-US" sz="3200" dirty="0">
                <a:solidFill>
                  <a:srgbClr val="008000"/>
                </a:solidFill>
              </a:rPr>
              <a:t> </a:t>
            </a:r>
            <a:r>
              <a:rPr lang="en-US" sz="3200" dirty="0" err="1">
                <a:solidFill>
                  <a:srgbClr val="008000"/>
                </a:solidFill>
              </a:rPr>
              <a:t>πάνω</a:t>
            </a:r>
            <a:r>
              <a:rPr lang="en-US" sz="3200" dirty="0">
                <a:solidFill>
                  <a:srgbClr val="008000"/>
                </a:solidFill>
              </a:rPr>
              <a:t>, </a:t>
            </a:r>
            <a:r>
              <a:rPr lang="en-US" sz="3200" dirty="0" err="1">
                <a:solidFill>
                  <a:srgbClr val="008000"/>
                </a:solidFill>
              </a:rPr>
              <a:t>κάτω</a:t>
            </a:r>
            <a:r>
              <a:rPr lang="en-US" sz="3200" dirty="0">
                <a:solidFill>
                  <a:srgbClr val="008000"/>
                </a:solidFill>
              </a:rPr>
              <a:t>, </a:t>
            </a:r>
            <a:r>
              <a:rPr lang="en-US" sz="3200" dirty="0" err="1">
                <a:solidFill>
                  <a:srgbClr val="008000"/>
                </a:solidFill>
              </a:rPr>
              <a:t>αριστερά</a:t>
            </a:r>
            <a:r>
              <a:rPr lang="en-US" sz="3200" dirty="0">
                <a:solidFill>
                  <a:srgbClr val="008000"/>
                </a:solidFill>
              </a:rPr>
              <a:t> </a:t>
            </a:r>
            <a:r>
              <a:rPr lang="en-US" sz="3200" dirty="0" err="1">
                <a:solidFill>
                  <a:srgbClr val="008000"/>
                </a:solidFill>
              </a:rPr>
              <a:t>και</a:t>
            </a:r>
            <a:r>
              <a:rPr lang="en-US" sz="3200" dirty="0">
                <a:solidFill>
                  <a:srgbClr val="008000"/>
                </a:solidFill>
              </a:rPr>
              <a:t> </a:t>
            </a:r>
            <a:r>
              <a:rPr lang="en-US" sz="3200" dirty="0" err="1">
                <a:solidFill>
                  <a:srgbClr val="008000"/>
                </a:solidFill>
              </a:rPr>
              <a:t>δεξιά</a:t>
            </a:r>
            <a:r>
              <a:rPr lang="en-US" sz="3200" dirty="0">
                <a:solidFill>
                  <a:srgbClr val="008000"/>
                </a:solidFill>
              </a:rPr>
              <a:t> </a:t>
            </a:r>
            <a:r>
              <a:rPr lang="en-US" sz="3200" dirty="0" err="1">
                <a:solidFill>
                  <a:srgbClr val="008000"/>
                </a:solidFill>
              </a:rPr>
              <a:t>το</a:t>
            </a:r>
            <a:r>
              <a:rPr lang="en-US" sz="3200" dirty="0">
                <a:solidFill>
                  <a:srgbClr val="008000"/>
                </a:solidFill>
              </a:rPr>
              <a:t> </a:t>
            </a:r>
            <a:r>
              <a:rPr lang="en-US" sz="3200" dirty="0" err="1">
                <a:solidFill>
                  <a:srgbClr val="008000"/>
                </a:solidFill>
              </a:rPr>
              <a:t>δρομέα</a:t>
            </a:r>
            <a:r>
              <a:rPr lang="en-US" sz="3200" dirty="0">
                <a:solidFill>
                  <a:srgbClr val="008000"/>
                </a:solidFill>
              </a:rPr>
              <a:t> </a:t>
            </a:r>
            <a:r>
              <a:rPr lang="en-US" sz="3200" dirty="0" err="1">
                <a:solidFill>
                  <a:srgbClr val="008000"/>
                </a:solidFill>
              </a:rPr>
              <a:t>μέσα</a:t>
            </a:r>
            <a:r>
              <a:rPr lang="en-US" sz="3200" dirty="0">
                <a:solidFill>
                  <a:srgbClr val="008000"/>
                </a:solidFill>
              </a:rPr>
              <a:t> </a:t>
            </a:r>
            <a:r>
              <a:rPr lang="en-US" sz="3200" dirty="0" err="1">
                <a:solidFill>
                  <a:srgbClr val="008000"/>
                </a:solidFill>
              </a:rPr>
              <a:t>σε</a:t>
            </a:r>
            <a:r>
              <a:rPr lang="en-US" sz="3200" dirty="0">
                <a:solidFill>
                  <a:srgbClr val="008000"/>
                </a:solidFill>
              </a:rPr>
              <a:t> </a:t>
            </a:r>
            <a:r>
              <a:rPr lang="en-US" sz="3200" dirty="0" err="1">
                <a:solidFill>
                  <a:srgbClr val="008000"/>
                </a:solidFill>
              </a:rPr>
              <a:t>ένα</a:t>
            </a:r>
            <a:r>
              <a:rPr lang="en-US" sz="3200" dirty="0">
                <a:solidFill>
                  <a:srgbClr val="008000"/>
                </a:solidFill>
              </a:rPr>
              <a:t> </a:t>
            </a:r>
            <a:r>
              <a:rPr lang="en-US" sz="3200" dirty="0" err="1">
                <a:solidFill>
                  <a:srgbClr val="008000"/>
                </a:solidFill>
              </a:rPr>
              <a:t>έγγραφο</a:t>
            </a:r>
            <a:r>
              <a:rPr lang="en-US" sz="3200" dirty="0">
                <a:solidFill>
                  <a:srgbClr val="008000"/>
                </a:solidFill>
              </a:rPr>
              <a:t>, ή </a:t>
            </a:r>
            <a:r>
              <a:rPr lang="en-US" sz="3200" dirty="0" err="1">
                <a:solidFill>
                  <a:srgbClr val="008000"/>
                </a:solidFill>
              </a:rPr>
              <a:t>τον</a:t>
            </a:r>
            <a:r>
              <a:rPr lang="en-US" sz="3200" dirty="0">
                <a:solidFill>
                  <a:srgbClr val="008000"/>
                </a:solidFill>
              </a:rPr>
              <a:t> </a:t>
            </a:r>
            <a:r>
              <a:rPr lang="en-US" sz="3200" dirty="0" err="1">
                <a:solidFill>
                  <a:srgbClr val="008000"/>
                </a:solidFill>
              </a:rPr>
              <a:t>ήρωα</a:t>
            </a:r>
            <a:r>
              <a:rPr lang="en-US" sz="3200" dirty="0">
                <a:solidFill>
                  <a:srgbClr val="008000"/>
                </a:solidFill>
              </a:rPr>
              <a:t> </a:t>
            </a:r>
            <a:r>
              <a:rPr lang="en-US" sz="3200" dirty="0" err="1">
                <a:solidFill>
                  <a:srgbClr val="008000"/>
                </a:solidFill>
              </a:rPr>
              <a:t>μέσα</a:t>
            </a:r>
            <a:r>
              <a:rPr lang="en-US" sz="3200" dirty="0">
                <a:solidFill>
                  <a:srgbClr val="008000"/>
                </a:solidFill>
              </a:rPr>
              <a:t> </a:t>
            </a:r>
            <a:r>
              <a:rPr lang="en-US" sz="3200" dirty="0" err="1">
                <a:solidFill>
                  <a:srgbClr val="008000"/>
                </a:solidFill>
              </a:rPr>
              <a:t>σε</a:t>
            </a:r>
            <a:r>
              <a:rPr lang="en-US" sz="3200" dirty="0">
                <a:solidFill>
                  <a:srgbClr val="008000"/>
                </a:solidFill>
              </a:rPr>
              <a:t> </a:t>
            </a:r>
            <a:r>
              <a:rPr lang="en-US" sz="3200" dirty="0" err="1">
                <a:solidFill>
                  <a:srgbClr val="008000"/>
                </a:solidFill>
              </a:rPr>
              <a:t>ένα</a:t>
            </a:r>
            <a:r>
              <a:rPr lang="en-US" sz="3200" dirty="0">
                <a:solidFill>
                  <a:srgbClr val="008000"/>
                </a:solidFill>
              </a:rPr>
              <a:t> </a:t>
            </a:r>
            <a:r>
              <a:rPr lang="en-US" sz="3200" dirty="0" err="1">
                <a:solidFill>
                  <a:srgbClr val="008000"/>
                </a:solidFill>
              </a:rPr>
              <a:t>παιχνίδι</a:t>
            </a:r>
            <a:r>
              <a:rPr lang="en-US" sz="3200" dirty="0">
                <a:solidFill>
                  <a:srgbClr val="008000"/>
                </a:solidFill>
              </a:rPr>
              <a:t>.</a:t>
            </a:r>
          </a:p>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a:solidFill>
                  <a:srgbClr val="008000"/>
                </a:solidFill>
              </a:rPr>
              <a:t> </a:t>
            </a:r>
            <a:r>
              <a:rPr lang="en-US" sz="3200" b="1" u="sng" dirty="0" err="1">
                <a:solidFill>
                  <a:srgbClr val="9999FF"/>
                </a:solidFill>
              </a:rPr>
              <a:t>Αριθμητικό</a:t>
            </a:r>
            <a:r>
              <a:rPr lang="en-US" sz="3200" b="1" u="sng" dirty="0">
                <a:solidFill>
                  <a:srgbClr val="9999FF"/>
                </a:solidFill>
              </a:rPr>
              <a:t> </a:t>
            </a:r>
            <a:r>
              <a:rPr lang="en-US" sz="3200" b="1" u="sng" dirty="0" err="1">
                <a:solidFill>
                  <a:srgbClr val="9999FF"/>
                </a:solidFill>
              </a:rPr>
              <a:t>πληκτρολόγιο</a:t>
            </a:r>
            <a:r>
              <a:rPr lang="en-US" sz="3200" b="1" dirty="0">
                <a:solidFill>
                  <a:srgbClr val="9999FF"/>
                </a:solidFill>
              </a:rPr>
              <a:t> :</a:t>
            </a:r>
            <a:r>
              <a:rPr lang="en-US" sz="3200" dirty="0">
                <a:solidFill>
                  <a:srgbClr val="9999FF"/>
                </a:solidFill>
              </a:rPr>
              <a:t> </a:t>
            </a:r>
            <a:r>
              <a:rPr lang="en-US" sz="3200" dirty="0" err="1">
                <a:solidFill>
                  <a:srgbClr val="9999FF"/>
                </a:solidFill>
              </a:rPr>
              <a:t>βοηθάει</a:t>
            </a:r>
            <a:r>
              <a:rPr lang="en-US" sz="3200" dirty="0">
                <a:solidFill>
                  <a:srgbClr val="9999FF"/>
                </a:solidFill>
              </a:rPr>
              <a:t> </a:t>
            </a:r>
            <a:r>
              <a:rPr lang="en-US" sz="3200" dirty="0" err="1">
                <a:solidFill>
                  <a:srgbClr val="9999FF"/>
                </a:solidFill>
              </a:rPr>
              <a:t>στη</a:t>
            </a:r>
            <a:r>
              <a:rPr lang="en-US" sz="3200" dirty="0">
                <a:solidFill>
                  <a:srgbClr val="9999FF"/>
                </a:solidFill>
              </a:rPr>
              <a:t> </a:t>
            </a:r>
            <a:r>
              <a:rPr lang="en-US" sz="3200" dirty="0" err="1">
                <a:solidFill>
                  <a:srgbClr val="9999FF"/>
                </a:solidFill>
              </a:rPr>
              <a:t>γρήγορη</a:t>
            </a:r>
            <a:r>
              <a:rPr lang="en-US" sz="3200" dirty="0">
                <a:solidFill>
                  <a:srgbClr val="9999FF"/>
                </a:solidFill>
              </a:rPr>
              <a:t> </a:t>
            </a:r>
            <a:r>
              <a:rPr lang="en-US" sz="3200" dirty="0" err="1">
                <a:solidFill>
                  <a:srgbClr val="9999FF"/>
                </a:solidFill>
              </a:rPr>
              <a:t>εισαγωγή</a:t>
            </a:r>
            <a:r>
              <a:rPr lang="en-US" sz="3200" dirty="0">
                <a:solidFill>
                  <a:srgbClr val="9999FF"/>
                </a:solidFill>
              </a:rPr>
              <a:t> </a:t>
            </a:r>
            <a:r>
              <a:rPr lang="en-US" sz="3200" dirty="0" err="1">
                <a:solidFill>
                  <a:srgbClr val="9999FF"/>
                </a:solidFill>
              </a:rPr>
              <a:t>αριθμητικών</a:t>
            </a:r>
            <a:r>
              <a:rPr lang="en-US" sz="3200" dirty="0">
                <a:solidFill>
                  <a:srgbClr val="9999FF"/>
                </a:solidFill>
              </a:rPr>
              <a:t> </a:t>
            </a:r>
            <a:r>
              <a:rPr lang="en-US" sz="3200" dirty="0" err="1">
                <a:solidFill>
                  <a:srgbClr val="9999FF"/>
                </a:solidFill>
              </a:rPr>
              <a:t>δεδομένων</a:t>
            </a:r>
            <a:r>
              <a:rPr lang="en-US" sz="3200" dirty="0">
                <a:solidFill>
                  <a:srgbClr val="9999FF"/>
                </a:solidFill>
              </a:rPr>
              <a:t>.</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dirty="0">
              <a:solidFill>
                <a:srgbClr val="9999FF"/>
              </a:solidFill>
            </a:endParaRP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576263" y="431800"/>
            <a:ext cx="8783637" cy="6381750"/>
          </a:xfrm>
          <a:prstGeom prst="rect">
            <a:avLst/>
          </a:prstGeom>
          <a:noFill/>
          <a:ln w="9525">
            <a:noFill/>
            <a:round/>
            <a:headEnd/>
            <a:tailEnd/>
          </a:ln>
          <a:effectLst/>
        </p:spPr>
        <p:txBody>
          <a:bodyPr lIns="0" tIns="28224" rIns="0" bIns="0" anchor="ctr"/>
          <a:lstStyle/>
          <a:p>
            <a:pPr algn="just">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u="sng" dirty="0" err="1">
                <a:solidFill>
                  <a:srgbClr val="663300"/>
                </a:solidFill>
                <a:cs typeface="Arial Unicode MS" charset="0"/>
              </a:rPr>
              <a:t>Ενδεικτικές</a:t>
            </a:r>
            <a:r>
              <a:rPr lang="en-US" sz="3200" b="1" u="sng" dirty="0">
                <a:solidFill>
                  <a:srgbClr val="663300"/>
                </a:solidFill>
                <a:cs typeface="Arial Unicode MS" charset="0"/>
              </a:rPr>
              <a:t> </a:t>
            </a:r>
            <a:r>
              <a:rPr lang="en-US" sz="3200" b="1" u="sng" dirty="0" err="1">
                <a:solidFill>
                  <a:srgbClr val="663300"/>
                </a:solidFill>
                <a:cs typeface="Arial Unicode MS" charset="0"/>
              </a:rPr>
              <a:t>λυχνίες</a:t>
            </a:r>
            <a:r>
              <a:rPr lang="en-US" sz="3200" b="1" u="sng" dirty="0">
                <a:solidFill>
                  <a:srgbClr val="663300"/>
                </a:solidFill>
                <a:cs typeface="Arial Unicode MS" charset="0"/>
              </a:rPr>
              <a:t>/</a:t>
            </a:r>
            <a:r>
              <a:rPr lang="en-US" sz="3200" b="1" u="sng" dirty="0" err="1">
                <a:solidFill>
                  <a:srgbClr val="663300"/>
                </a:solidFill>
                <a:cs typeface="Arial Unicode MS" charset="0"/>
              </a:rPr>
              <a:t>λαμπάκια</a:t>
            </a:r>
            <a:r>
              <a:rPr lang="en-US" sz="3200" b="1" dirty="0">
                <a:solidFill>
                  <a:srgbClr val="663300"/>
                </a:solidFill>
                <a:cs typeface="Arial Unicode MS" charset="0"/>
              </a:rPr>
              <a:t> </a:t>
            </a:r>
            <a:r>
              <a:rPr lang="en-US" sz="3200" dirty="0">
                <a:solidFill>
                  <a:srgbClr val="663300"/>
                </a:solidFill>
                <a:cs typeface="Arial Unicode MS" charset="0"/>
              </a:rPr>
              <a:t>: </a:t>
            </a:r>
            <a:r>
              <a:rPr lang="en-US" sz="3200" dirty="0" err="1">
                <a:solidFill>
                  <a:srgbClr val="663300"/>
                </a:solidFill>
                <a:cs typeface="Arial Unicode MS" charset="0"/>
              </a:rPr>
              <a:t>τα</a:t>
            </a:r>
            <a:r>
              <a:rPr lang="en-US" sz="3200" dirty="0">
                <a:solidFill>
                  <a:srgbClr val="663300"/>
                </a:solidFill>
                <a:cs typeface="Arial Unicode MS" charset="0"/>
              </a:rPr>
              <a:t> </a:t>
            </a:r>
            <a:r>
              <a:rPr lang="en-US" sz="3200" dirty="0" err="1">
                <a:solidFill>
                  <a:srgbClr val="663300"/>
                </a:solidFill>
                <a:cs typeface="Arial Unicode MS" charset="0"/>
              </a:rPr>
              <a:t>λαμπάκια</a:t>
            </a:r>
            <a:r>
              <a:rPr lang="en-US" sz="3200" dirty="0">
                <a:solidFill>
                  <a:srgbClr val="663300"/>
                </a:solidFill>
                <a:cs typeface="Arial Unicode MS" charset="0"/>
              </a:rPr>
              <a:t> </a:t>
            </a:r>
            <a:r>
              <a:rPr lang="en-US" sz="3200" dirty="0" err="1">
                <a:solidFill>
                  <a:srgbClr val="663300"/>
                </a:solidFill>
                <a:cs typeface="Arial Unicode MS" charset="0"/>
              </a:rPr>
              <a:t>είναι</a:t>
            </a:r>
            <a:r>
              <a:rPr lang="en-US" sz="3200" dirty="0">
                <a:solidFill>
                  <a:srgbClr val="663300"/>
                </a:solidFill>
                <a:cs typeface="Arial Unicode MS" charset="0"/>
              </a:rPr>
              <a:t> </a:t>
            </a:r>
            <a:r>
              <a:rPr lang="en-US" sz="3200" i="1" u="sng" dirty="0" err="1">
                <a:solidFill>
                  <a:srgbClr val="663300"/>
                </a:solidFill>
                <a:cs typeface="Arial Unicode MS" charset="0"/>
              </a:rPr>
              <a:t>τρία</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i="1" u="sng" dirty="0">
                <a:solidFill>
                  <a:srgbClr val="663300"/>
                </a:solidFill>
                <a:cs typeface="Arial Unicode MS" charset="0"/>
              </a:rPr>
              <a:t>1ο</a:t>
            </a:r>
            <a:r>
              <a:rPr lang="en-US" sz="3200" dirty="0">
                <a:solidFill>
                  <a:srgbClr val="663300"/>
                </a:solidFill>
                <a:cs typeface="Arial Unicode MS" charset="0"/>
              </a:rPr>
              <a:t> </a:t>
            </a:r>
            <a:r>
              <a:rPr lang="en-US" sz="3200" dirty="0" err="1">
                <a:solidFill>
                  <a:srgbClr val="663300"/>
                </a:solidFill>
                <a:cs typeface="Arial Unicode MS" charset="0"/>
              </a:rPr>
              <a:t>αντιστοιχεί</a:t>
            </a:r>
            <a:r>
              <a:rPr lang="en-US" sz="3200" dirty="0">
                <a:solidFill>
                  <a:srgbClr val="663300"/>
                </a:solidFill>
                <a:cs typeface="Arial Unicode MS" charset="0"/>
              </a:rPr>
              <a:t> </a:t>
            </a:r>
            <a:r>
              <a:rPr lang="en-US" sz="3200" dirty="0" err="1">
                <a:solidFill>
                  <a:srgbClr val="663300"/>
                </a:solidFill>
                <a:cs typeface="Arial Unicode MS" charset="0"/>
              </a:rPr>
              <a:t>στο</a:t>
            </a:r>
            <a:r>
              <a:rPr lang="en-US" sz="3200" dirty="0">
                <a:solidFill>
                  <a:srgbClr val="663300"/>
                </a:solidFill>
                <a:cs typeface="Arial Unicode MS" charset="0"/>
              </a:rPr>
              <a:t> </a:t>
            </a:r>
            <a:r>
              <a:rPr lang="en-US" sz="3200" dirty="0" err="1">
                <a:solidFill>
                  <a:srgbClr val="663300"/>
                </a:solidFill>
                <a:cs typeface="Arial Unicode MS" charset="0"/>
              </a:rPr>
              <a:t>πλήκτρο</a:t>
            </a:r>
            <a:r>
              <a:rPr lang="en-US" sz="3200" dirty="0">
                <a:solidFill>
                  <a:srgbClr val="663300"/>
                </a:solidFill>
                <a:cs typeface="Arial Unicode MS" charset="0"/>
              </a:rPr>
              <a:t> </a:t>
            </a:r>
            <a:r>
              <a:rPr lang="en-US" sz="3200" i="1" u="sng" dirty="0" err="1">
                <a:solidFill>
                  <a:srgbClr val="663300"/>
                </a:solidFill>
                <a:cs typeface="Arial Unicode MS" charset="0"/>
              </a:rPr>
              <a:t>NumLock</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i="1" u="sng" dirty="0">
                <a:solidFill>
                  <a:srgbClr val="663300"/>
                </a:solidFill>
                <a:cs typeface="Arial Unicode MS" charset="0"/>
              </a:rPr>
              <a:t>2ο</a:t>
            </a:r>
            <a:r>
              <a:rPr lang="en-US" sz="3200" dirty="0">
                <a:solidFill>
                  <a:srgbClr val="663300"/>
                </a:solidFill>
                <a:cs typeface="Arial Unicode MS" charset="0"/>
              </a:rPr>
              <a:t> </a:t>
            </a:r>
            <a:r>
              <a:rPr lang="en-US" sz="3200" dirty="0" err="1">
                <a:solidFill>
                  <a:srgbClr val="663300"/>
                </a:solidFill>
                <a:cs typeface="Arial Unicode MS" charset="0"/>
              </a:rPr>
              <a:t>στο</a:t>
            </a:r>
            <a:r>
              <a:rPr lang="en-US" sz="3200" dirty="0">
                <a:solidFill>
                  <a:srgbClr val="663300"/>
                </a:solidFill>
                <a:cs typeface="Arial Unicode MS" charset="0"/>
              </a:rPr>
              <a:t> </a:t>
            </a:r>
            <a:r>
              <a:rPr lang="en-US" sz="3200" dirty="0" err="1">
                <a:solidFill>
                  <a:srgbClr val="663300"/>
                </a:solidFill>
                <a:cs typeface="Arial Unicode MS" charset="0"/>
              </a:rPr>
              <a:t>πλήκτρο</a:t>
            </a:r>
            <a:r>
              <a:rPr lang="en-US" sz="3200" dirty="0">
                <a:solidFill>
                  <a:srgbClr val="663300"/>
                </a:solidFill>
                <a:cs typeface="Arial Unicode MS" charset="0"/>
              </a:rPr>
              <a:t> </a:t>
            </a:r>
            <a:r>
              <a:rPr lang="en-US" sz="3200" i="1" u="sng" dirty="0" err="1">
                <a:solidFill>
                  <a:srgbClr val="663300"/>
                </a:solidFill>
                <a:cs typeface="Arial Unicode MS" charset="0"/>
              </a:rPr>
              <a:t>CapsLock</a:t>
            </a:r>
            <a:r>
              <a:rPr lang="en-US" sz="3200" dirty="0">
                <a:solidFill>
                  <a:srgbClr val="663300"/>
                </a:solidFill>
                <a:cs typeface="Arial Unicode MS" charset="0"/>
              </a:rPr>
              <a:t> </a:t>
            </a:r>
            <a:r>
              <a:rPr lang="en-US" sz="3200" dirty="0" err="1">
                <a:solidFill>
                  <a:srgbClr val="663300"/>
                </a:solidFill>
                <a:cs typeface="Arial Unicode MS" charset="0"/>
              </a:rPr>
              <a:t>και</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i="1" u="sng" dirty="0">
                <a:solidFill>
                  <a:srgbClr val="663300"/>
                </a:solidFill>
                <a:cs typeface="Arial Unicode MS" charset="0"/>
              </a:rPr>
              <a:t>3ο</a:t>
            </a:r>
            <a:r>
              <a:rPr lang="en-US" sz="3200" dirty="0">
                <a:solidFill>
                  <a:srgbClr val="663300"/>
                </a:solidFill>
                <a:cs typeface="Arial Unicode MS" charset="0"/>
              </a:rPr>
              <a:t>...............................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err="1">
                <a:solidFill>
                  <a:srgbClr val="663300"/>
                </a:solidFill>
                <a:cs typeface="Arial Unicode MS" charset="0"/>
              </a:rPr>
              <a:t>Tα</a:t>
            </a:r>
            <a:r>
              <a:rPr lang="en-US" sz="3200" dirty="0">
                <a:solidFill>
                  <a:srgbClr val="663300"/>
                </a:solidFill>
                <a:cs typeface="Arial Unicode MS" charset="0"/>
              </a:rPr>
              <a:t> </a:t>
            </a:r>
            <a:r>
              <a:rPr lang="en-US" sz="3200" dirty="0" err="1">
                <a:solidFill>
                  <a:srgbClr val="663300"/>
                </a:solidFill>
                <a:cs typeface="Arial Unicode MS" charset="0"/>
              </a:rPr>
              <a:t>πλήκτρα</a:t>
            </a:r>
            <a:r>
              <a:rPr lang="en-US" sz="3200" dirty="0">
                <a:solidFill>
                  <a:srgbClr val="663300"/>
                </a:solidFill>
                <a:cs typeface="Arial Unicode MS" charset="0"/>
              </a:rPr>
              <a:t> </a:t>
            </a:r>
            <a:r>
              <a:rPr lang="en-US" sz="3200" dirty="0" err="1">
                <a:solidFill>
                  <a:srgbClr val="663300"/>
                </a:solidFill>
                <a:cs typeface="Arial Unicode MS" charset="0"/>
              </a:rPr>
              <a:t>αυτά</a:t>
            </a:r>
            <a:r>
              <a:rPr lang="en-US" sz="3200" dirty="0">
                <a:solidFill>
                  <a:srgbClr val="663300"/>
                </a:solidFill>
                <a:cs typeface="Arial Unicode MS" charset="0"/>
              </a:rPr>
              <a:t> </a:t>
            </a:r>
            <a:r>
              <a:rPr lang="en-US" sz="3200" dirty="0" err="1">
                <a:solidFill>
                  <a:srgbClr val="663300"/>
                </a:solidFill>
                <a:cs typeface="Arial Unicode MS" charset="0"/>
              </a:rPr>
              <a:t>έχουν</a:t>
            </a:r>
            <a:r>
              <a:rPr lang="en-US" sz="3200" dirty="0">
                <a:solidFill>
                  <a:srgbClr val="663300"/>
                </a:solidFill>
                <a:cs typeface="Arial Unicode MS" charset="0"/>
              </a:rPr>
              <a:t> </a:t>
            </a:r>
            <a:r>
              <a:rPr lang="en-US" sz="3200" dirty="0" err="1">
                <a:solidFill>
                  <a:srgbClr val="663300"/>
                </a:solidFill>
                <a:cs typeface="Arial Unicode MS" charset="0"/>
              </a:rPr>
              <a:t>λειτουργία</a:t>
            </a:r>
            <a:r>
              <a:rPr lang="en-US" sz="3200" dirty="0">
                <a:solidFill>
                  <a:srgbClr val="663300"/>
                </a:solidFill>
                <a:cs typeface="Arial Unicode MS" charset="0"/>
              </a:rPr>
              <a:t> On/Off.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err="1">
                <a:solidFill>
                  <a:srgbClr val="663300"/>
                </a:solidFill>
                <a:cs typeface="Arial Unicode MS" charset="0"/>
              </a:rPr>
              <a:t>Αν</a:t>
            </a:r>
            <a:r>
              <a:rPr lang="en-US" sz="3200" dirty="0">
                <a:solidFill>
                  <a:srgbClr val="663300"/>
                </a:solidFill>
                <a:cs typeface="Arial Unicode MS" charset="0"/>
              </a:rPr>
              <a:t> </a:t>
            </a:r>
            <a:r>
              <a:rPr lang="en-US" sz="3200" dirty="0" err="1">
                <a:solidFill>
                  <a:srgbClr val="663300"/>
                </a:solidFill>
                <a:cs typeface="Arial Unicode MS" charset="0"/>
              </a:rPr>
              <a:t>ανάβει</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1ο </a:t>
            </a:r>
            <a:r>
              <a:rPr lang="en-US" sz="3200" dirty="0" err="1">
                <a:solidFill>
                  <a:srgbClr val="663300"/>
                </a:solidFill>
                <a:cs typeface="Arial Unicode MS" charset="0"/>
              </a:rPr>
              <a:t>λαμπάκι</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dirty="0" err="1">
                <a:solidFill>
                  <a:srgbClr val="663300"/>
                </a:solidFill>
                <a:cs typeface="Arial Unicode MS" charset="0"/>
              </a:rPr>
              <a:t>NumLock</a:t>
            </a:r>
            <a:r>
              <a:rPr lang="en-US" sz="3200" dirty="0">
                <a:solidFill>
                  <a:srgbClr val="663300"/>
                </a:solidFill>
                <a:cs typeface="Arial Unicode MS" charset="0"/>
              </a:rPr>
              <a:t> </a:t>
            </a:r>
            <a:r>
              <a:rPr lang="en-US" sz="3200" dirty="0" err="1">
                <a:solidFill>
                  <a:srgbClr val="663300"/>
                </a:solidFill>
                <a:cs typeface="Arial Unicode MS" charset="0"/>
              </a:rPr>
              <a:t>είναι</a:t>
            </a:r>
            <a:r>
              <a:rPr lang="en-US" sz="3200" dirty="0">
                <a:solidFill>
                  <a:srgbClr val="663300"/>
                </a:solidFill>
                <a:cs typeface="Arial Unicode MS" charset="0"/>
              </a:rPr>
              <a:t> On </a:t>
            </a:r>
            <a:r>
              <a:rPr lang="en-US" sz="3200" dirty="0" err="1">
                <a:solidFill>
                  <a:srgbClr val="663300"/>
                </a:solidFill>
                <a:cs typeface="Arial Unicode MS" charset="0"/>
              </a:rPr>
              <a:t>και</a:t>
            </a:r>
            <a:r>
              <a:rPr lang="en-US" sz="3200" dirty="0">
                <a:solidFill>
                  <a:srgbClr val="663300"/>
                </a:solidFill>
                <a:cs typeface="Arial Unicode MS" charset="0"/>
              </a:rPr>
              <a:t> </a:t>
            </a:r>
            <a:r>
              <a:rPr lang="en-US" sz="3200" dirty="0" err="1">
                <a:solidFill>
                  <a:srgbClr val="663300"/>
                </a:solidFill>
                <a:cs typeface="Arial Unicode MS" charset="0"/>
              </a:rPr>
              <a:t>έχουμε</a:t>
            </a:r>
            <a:r>
              <a:rPr lang="en-US" sz="3200" dirty="0">
                <a:solidFill>
                  <a:srgbClr val="663300"/>
                </a:solidFill>
                <a:cs typeface="Arial Unicode MS" charset="0"/>
              </a:rPr>
              <a:t> </a:t>
            </a:r>
            <a:r>
              <a:rPr lang="en-US" sz="3200" dirty="0" err="1">
                <a:solidFill>
                  <a:srgbClr val="663300"/>
                </a:solidFill>
                <a:cs typeface="Arial Unicode MS" charset="0"/>
              </a:rPr>
              <a:t>λειτουργία</a:t>
            </a:r>
            <a:r>
              <a:rPr lang="en-US" sz="3200" dirty="0">
                <a:solidFill>
                  <a:srgbClr val="663300"/>
                </a:solidFill>
                <a:cs typeface="Arial Unicode MS" charset="0"/>
              </a:rPr>
              <a:t> </a:t>
            </a:r>
            <a:r>
              <a:rPr lang="en-US" sz="3200" dirty="0" err="1">
                <a:solidFill>
                  <a:srgbClr val="663300"/>
                </a:solidFill>
                <a:cs typeface="Arial Unicode MS" charset="0"/>
              </a:rPr>
              <a:t>αριθμητικού</a:t>
            </a:r>
            <a:r>
              <a:rPr lang="en-US" sz="3200" dirty="0">
                <a:solidFill>
                  <a:srgbClr val="663300"/>
                </a:solidFill>
                <a:cs typeface="Arial Unicode MS" charset="0"/>
              </a:rPr>
              <a:t> </a:t>
            </a:r>
            <a:r>
              <a:rPr lang="en-US" sz="3200" dirty="0" err="1">
                <a:solidFill>
                  <a:srgbClr val="663300"/>
                </a:solidFill>
                <a:cs typeface="Arial Unicode MS" charset="0"/>
              </a:rPr>
              <a:t>πληκτρολογίου</a:t>
            </a:r>
            <a:r>
              <a:rPr lang="en-US" sz="3200" dirty="0">
                <a:solidFill>
                  <a:srgbClr val="663300"/>
                </a:solidFill>
                <a:cs typeface="Arial Unicode MS" charset="0"/>
              </a:rPr>
              <a:t>. </a:t>
            </a:r>
            <a:r>
              <a:rPr lang="en-US" sz="3200" dirty="0" err="1">
                <a:solidFill>
                  <a:srgbClr val="663300"/>
                </a:solidFill>
                <a:cs typeface="Arial Unicode MS" charset="0"/>
              </a:rPr>
              <a:t>Αν</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dirty="0" err="1">
                <a:solidFill>
                  <a:srgbClr val="663300"/>
                </a:solidFill>
                <a:cs typeface="Arial Unicode MS" charset="0"/>
              </a:rPr>
              <a:t>λαμπάκι</a:t>
            </a:r>
            <a:r>
              <a:rPr lang="en-US" sz="3200" dirty="0">
                <a:solidFill>
                  <a:srgbClr val="663300"/>
                </a:solidFill>
                <a:cs typeface="Arial Unicode MS" charset="0"/>
              </a:rPr>
              <a:t> </a:t>
            </a:r>
            <a:r>
              <a:rPr lang="en-US" sz="3200" dirty="0" err="1">
                <a:solidFill>
                  <a:srgbClr val="663300"/>
                </a:solidFill>
                <a:cs typeface="Arial Unicode MS" charset="0"/>
              </a:rPr>
              <a:t>είναι</a:t>
            </a:r>
            <a:r>
              <a:rPr lang="en-US" sz="3200" dirty="0">
                <a:solidFill>
                  <a:srgbClr val="663300"/>
                </a:solidFill>
                <a:cs typeface="Arial Unicode MS" charset="0"/>
              </a:rPr>
              <a:t> </a:t>
            </a:r>
            <a:r>
              <a:rPr lang="en-US" sz="3200" dirty="0" err="1">
                <a:solidFill>
                  <a:srgbClr val="663300"/>
                </a:solidFill>
                <a:cs typeface="Arial Unicode MS" charset="0"/>
              </a:rPr>
              <a:t>σβηστό</a:t>
            </a:r>
            <a:r>
              <a:rPr lang="en-US" sz="3200" dirty="0">
                <a:solidFill>
                  <a:srgbClr val="663300"/>
                </a:solidFill>
                <a:cs typeface="Arial Unicode MS" charset="0"/>
              </a:rPr>
              <a:t> </a:t>
            </a:r>
            <a:r>
              <a:rPr lang="en-US" sz="3200" dirty="0" err="1">
                <a:solidFill>
                  <a:srgbClr val="663300"/>
                </a:solidFill>
                <a:cs typeface="Arial Unicode MS" charset="0"/>
              </a:rPr>
              <a:t>τα</a:t>
            </a:r>
            <a:r>
              <a:rPr lang="en-US" sz="3200" dirty="0">
                <a:solidFill>
                  <a:srgbClr val="663300"/>
                </a:solidFill>
                <a:cs typeface="Arial Unicode MS" charset="0"/>
              </a:rPr>
              <a:t> </a:t>
            </a:r>
            <a:r>
              <a:rPr lang="en-US" sz="3200" dirty="0" err="1">
                <a:solidFill>
                  <a:srgbClr val="663300"/>
                </a:solidFill>
                <a:cs typeface="Arial Unicode MS" charset="0"/>
              </a:rPr>
              <a:t>ίδια</a:t>
            </a:r>
            <a:r>
              <a:rPr lang="en-US" sz="3200" dirty="0">
                <a:solidFill>
                  <a:srgbClr val="663300"/>
                </a:solidFill>
                <a:cs typeface="Arial Unicode MS" charset="0"/>
              </a:rPr>
              <a:t> </a:t>
            </a:r>
            <a:r>
              <a:rPr lang="en-US" sz="3200" dirty="0" err="1">
                <a:solidFill>
                  <a:srgbClr val="663300"/>
                </a:solidFill>
                <a:cs typeface="Arial Unicode MS" charset="0"/>
              </a:rPr>
              <a:t>πλήκτρα</a:t>
            </a:r>
            <a:r>
              <a:rPr lang="en-US" sz="3200" dirty="0">
                <a:solidFill>
                  <a:srgbClr val="663300"/>
                </a:solidFill>
                <a:cs typeface="Arial Unicode MS" charset="0"/>
              </a:rPr>
              <a:t> </a:t>
            </a:r>
            <a:r>
              <a:rPr lang="en-US" sz="3200" dirty="0" err="1">
                <a:solidFill>
                  <a:srgbClr val="663300"/>
                </a:solidFill>
                <a:cs typeface="Arial Unicode MS" charset="0"/>
              </a:rPr>
              <a:t>λειτουργούν</a:t>
            </a:r>
            <a:r>
              <a:rPr lang="en-US" sz="3200" dirty="0">
                <a:solidFill>
                  <a:srgbClr val="663300"/>
                </a:solidFill>
                <a:cs typeface="Arial Unicode MS" charset="0"/>
              </a:rPr>
              <a:t> </a:t>
            </a:r>
            <a:r>
              <a:rPr lang="en-US" sz="3200" dirty="0" err="1">
                <a:solidFill>
                  <a:srgbClr val="663300"/>
                </a:solidFill>
                <a:cs typeface="Arial Unicode MS" charset="0"/>
              </a:rPr>
              <a:t>σαν</a:t>
            </a:r>
            <a:r>
              <a:rPr lang="en-US" sz="3200" dirty="0">
                <a:solidFill>
                  <a:srgbClr val="663300"/>
                </a:solidFill>
                <a:cs typeface="Arial Unicode MS" charset="0"/>
              </a:rPr>
              <a:t> </a:t>
            </a:r>
            <a:r>
              <a:rPr lang="en-US" sz="3200" dirty="0" err="1">
                <a:solidFill>
                  <a:srgbClr val="663300"/>
                </a:solidFill>
                <a:cs typeface="Arial Unicode MS" charset="0"/>
              </a:rPr>
              <a:t>πλήκτρα</a:t>
            </a:r>
            <a:r>
              <a:rPr lang="en-US" sz="3200" dirty="0">
                <a:solidFill>
                  <a:srgbClr val="663300"/>
                </a:solidFill>
                <a:cs typeface="Arial Unicode MS" charset="0"/>
              </a:rPr>
              <a:t> </a:t>
            </a:r>
            <a:r>
              <a:rPr lang="en-US" sz="3200" dirty="0" err="1">
                <a:solidFill>
                  <a:srgbClr val="663300"/>
                </a:solidFill>
                <a:cs typeface="Arial Unicode MS" charset="0"/>
              </a:rPr>
              <a:t>περιήγησης</a:t>
            </a:r>
            <a:r>
              <a:rPr lang="en-US" sz="3200" dirty="0">
                <a:solidFill>
                  <a:srgbClr val="663300"/>
                </a:solidFill>
                <a:cs typeface="Arial Unicode MS" charset="0"/>
              </a:rPr>
              <a:t>. </a:t>
            </a:r>
          </a:p>
          <a:p>
            <a:pPr algn="just">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err="1">
                <a:solidFill>
                  <a:srgbClr val="663300"/>
                </a:solidFill>
                <a:cs typeface="Arial Unicode MS" charset="0"/>
              </a:rPr>
              <a:t>Αν</a:t>
            </a:r>
            <a:r>
              <a:rPr lang="en-US" sz="3200" dirty="0">
                <a:solidFill>
                  <a:srgbClr val="663300"/>
                </a:solidFill>
                <a:cs typeface="Arial Unicode MS" charset="0"/>
              </a:rPr>
              <a:t> </a:t>
            </a:r>
            <a:r>
              <a:rPr lang="en-US" sz="3200" dirty="0" err="1">
                <a:solidFill>
                  <a:srgbClr val="663300"/>
                </a:solidFill>
                <a:cs typeface="Arial Unicode MS" charset="0"/>
              </a:rPr>
              <a:t>ανάβει</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i="1" u="sng" dirty="0">
                <a:solidFill>
                  <a:srgbClr val="663300"/>
                </a:solidFill>
                <a:cs typeface="Arial Unicode MS" charset="0"/>
              </a:rPr>
              <a:t>2ο</a:t>
            </a:r>
            <a:r>
              <a:rPr lang="en-US" sz="3200" dirty="0">
                <a:solidFill>
                  <a:srgbClr val="663300"/>
                </a:solidFill>
                <a:cs typeface="Arial Unicode MS" charset="0"/>
              </a:rPr>
              <a:t>  </a:t>
            </a:r>
            <a:r>
              <a:rPr lang="el-GR" sz="3200" smtClean="0">
                <a:solidFill>
                  <a:srgbClr val="663300"/>
                </a:solidFill>
                <a:cs typeface="Arial Unicode MS" charset="0"/>
              </a:rPr>
              <a:t>λαμπάκι, </a:t>
            </a:r>
            <a:r>
              <a:rPr lang="en-US" sz="3200" smtClean="0">
                <a:solidFill>
                  <a:srgbClr val="663300"/>
                </a:solidFill>
                <a:cs typeface="Arial Unicode MS" charset="0"/>
              </a:rPr>
              <a:t>το</a:t>
            </a:r>
            <a:r>
              <a:rPr lang="en-US" sz="3200" dirty="0" smtClean="0">
                <a:solidFill>
                  <a:srgbClr val="663300"/>
                </a:solidFill>
                <a:cs typeface="Arial Unicode MS" charset="0"/>
              </a:rPr>
              <a:t> </a:t>
            </a:r>
            <a:r>
              <a:rPr lang="en-US" sz="3200" dirty="0" err="1">
                <a:solidFill>
                  <a:srgbClr val="663300"/>
                </a:solidFill>
                <a:cs typeface="Arial Unicode MS" charset="0"/>
              </a:rPr>
              <a:t>πλήκτρο</a:t>
            </a:r>
            <a:r>
              <a:rPr lang="en-US" sz="3200" dirty="0">
                <a:solidFill>
                  <a:srgbClr val="663300"/>
                </a:solidFill>
                <a:cs typeface="Arial Unicode MS" charset="0"/>
              </a:rPr>
              <a:t> </a:t>
            </a:r>
            <a:r>
              <a:rPr lang="en-US" sz="3200" dirty="0" err="1">
                <a:solidFill>
                  <a:srgbClr val="663300"/>
                </a:solidFill>
                <a:cs typeface="Arial Unicode MS" charset="0"/>
              </a:rPr>
              <a:t>CapsLock</a:t>
            </a:r>
            <a:r>
              <a:rPr lang="en-US" sz="3200" dirty="0">
                <a:solidFill>
                  <a:srgbClr val="663300"/>
                </a:solidFill>
                <a:cs typeface="Arial Unicode MS" charset="0"/>
              </a:rPr>
              <a:t> </a:t>
            </a:r>
            <a:r>
              <a:rPr lang="en-US" sz="3200" dirty="0" err="1">
                <a:solidFill>
                  <a:srgbClr val="663300"/>
                </a:solidFill>
                <a:cs typeface="Arial Unicode MS" charset="0"/>
              </a:rPr>
              <a:t>είναι</a:t>
            </a:r>
            <a:r>
              <a:rPr lang="en-US" sz="3200" dirty="0">
                <a:solidFill>
                  <a:srgbClr val="663300"/>
                </a:solidFill>
                <a:cs typeface="Arial Unicode MS" charset="0"/>
              </a:rPr>
              <a:t>  On </a:t>
            </a:r>
            <a:r>
              <a:rPr lang="en-US" sz="3200" dirty="0" err="1">
                <a:solidFill>
                  <a:srgbClr val="663300"/>
                </a:solidFill>
                <a:cs typeface="Arial Unicode MS" charset="0"/>
              </a:rPr>
              <a:t>και</a:t>
            </a:r>
            <a:r>
              <a:rPr lang="en-US" sz="3200" dirty="0">
                <a:solidFill>
                  <a:srgbClr val="663300"/>
                </a:solidFill>
                <a:cs typeface="Arial Unicode MS" charset="0"/>
              </a:rPr>
              <a:t> </a:t>
            </a:r>
            <a:r>
              <a:rPr lang="en-US" sz="3200" dirty="0" err="1">
                <a:solidFill>
                  <a:srgbClr val="663300"/>
                </a:solidFill>
                <a:cs typeface="Arial Unicode MS" charset="0"/>
              </a:rPr>
              <a:t>τα</a:t>
            </a:r>
            <a:r>
              <a:rPr lang="en-US" sz="3200" dirty="0">
                <a:solidFill>
                  <a:srgbClr val="663300"/>
                </a:solidFill>
                <a:cs typeface="Arial Unicode MS" charset="0"/>
              </a:rPr>
              <a:t> </a:t>
            </a:r>
            <a:r>
              <a:rPr lang="en-US" sz="3200" dirty="0" err="1">
                <a:solidFill>
                  <a:srgbClr val="663300"/>
                </a:solidFill>
                <a:cs typeface="Arial Unicode MS" charset="0"/>
              </a:rPr>
              <a:t>γράμματα</a:t>
            </a:r>
            <a:r>
              <a:rPr lang="en-US" sz="3200" dirty="0">
                <a:solidFill>
                  <a:srgbClr val="663300"/>
                </a:solidFill>
                <a:cs typeface="Arial Unicode MS" charset="0"/>
              </a:rPr>
              <a:t> </a:t>
            </a:r>
            <a:r>
              <a:rPr lang="en-US" sz="3200" dirty="0" err="1">
                <a:solidFill>
                  <a:srgbClr val="663300"/>
                </a:solidFill>
                <a:cs typeface="Arial Unicode MS" charset="0"/>
              </a:rPr>
              <a:t>γράφονται</a:t>
            </a:r>
            <a:r>
              <a:rPr lang="en-US" sz="3200" dirty="0">
                <a:solidFill>
                  <a:srgbClr val="663300"/>
                </a:solidFill>
                <a:cs typeface="Arial Unicode MS" charset="0"/>
              </a:rPr>
              <a:t> ΟΛΑ </a:t>
            </a:r>
            <a:r>
              <a:rPr lang="en-US" sz="3200" dirty="0" err="1">
                <a:solidFill>
                  <a:srgbClr val="663300"/>
                </a:solidFill>
                <a:cs typeface="Arial Unicode MS" charset="0"/>
              </a:rPr>
              <a:t>κεφαλαία</a:t>
            </a:r>
            <a:r>
              <a:rPr lang="en-US" sz="3200" dirty="0">
                <a:solidFill>
                  <a:srgbClr val="663300"/>
                </a:solidFill>
                <a:cs typeface="Arial Unicode MS" charset="0"/>
              </a:rPr>
              <a:t>. </a:t>
            </a:r>
            <a:r>
              <a:rPr lang="en-US" sz="3200" dirty="0" err="1">
                <a:solidFill>
                  <a:srgbClr val="663300"/>
                </a:solidFill>
                <a:cs typeface="Arial Unicode MS" charset="0"/>
              </a:rPr>
              <a:t>Αν</a:t>
            </a:r>
            <a:r>
              <a:rPr lang="en-US" sz="3200" dirty="0">
                <a:solidFill>
                  <a:srgbClr val="663300"/>
                </a:solidFill>
                <a:cs typeface="Arial Unicode MS" charset="0"/>
              </a:rPr>
              <a:t> </a:t>
            </a:r>
            <a:r>
              <a:rPr lang="en-US" sz="3200" dirty="0" err="1">
                <a:solidFill>
                  <a:srgbClr val="663300"/>
                </a:solidFill>
                <a:cs typeface="Arial Unicode MS" charset="0"/>
              </a:rPr>
              <a:t>το</a:t>
            </a:r>
            <a:r>
              <a:rPr lang="en-US" sz="3200" dirty="0">
                <a:solidFill>
                  <a:srgbClr val="663300"/>
                </a:solidFill>
                <a:cs typeface="Arial Unicode MS" charset="0"/>
              </a:rPr>
              <a:t> </a:t>
            </a:r>
            <a:r>
              <a:rPr lang="en-US" sz="3200" dirty="0" err="1">
                <a:solidFill>
                  <a:srgbClr val="663300"/>
                </a:solidFill>
                <a:cs typeface="Arial Unicode MS" charset="0"/>
              </a:rPr>
              <a:t>λαμπάκι</a:t>
            </a:r>
            <a:r>
              <a:rPr lang="en-US" sz="3200" dirty="0">
                <a:solidFill>
                  <a:srgbClr val="663300"/>
                </a:solidFill>
                <a:cs typeface="Arial Unicode MS" charset="0"/>
              </a:rPr>
              <a:t> </a:t>
            </a:r>
            <a:r>
              <a:rPr lang="en-US" sz="3200" dirty="0" err="1">
                <a:solidFill>
                  <a:srgbClr val="663300"/>
                </a:solidFill>
                <a:cs typeface="Arial Unicode MS" charset="0"/>
              </a:rPr>
              <a:t>είναι</a:t>
            </a:r>
            <a:r>
              <a:rPr lang="en-US" sz="3200" dirty="0">
                <a:solidFill>
                  <a:srgbClr val="663300"/>
                </a:solidFill>
                <a:cs typeface="Arial Unicode MS" charset="0"/>
              </a:rPr>
              <a:t> </a:t>
            </a:r>
            <a:r>
              <a:rPr lang="en-US" sz="3200" dirty="0" err="1">
                <a:solidFill>
                  <a:srgbClr val="663300"/>
                </a:solidFill>
                <a:cs typeface="Arial Unicode MS" charset="0"/>
              </a:rPr>
              <a:t>σβηστό</a:t>
            </a:r>
            <a:r>
              <a:rPr lang="en-US" sz="3200" dirty="0">
                <a:solidFill>
                  <a:srgbClr val="663300"/>
                </a:solidFill>
                <a:cs typeface="Arial Unicode MS" charset="0"/>
              </a:rPr>
              <a:t>, </a:t>
            </a:r>
            <a:r>
              <a:rPr lang="en-US" sz="3200" dirty="0" err="1">
                <a:solidFill>
                  <a:srgbClr val="663300"/>
                </a:solidFill>
                <a:cs typeface="Arial Unicode MS" charset="0"/>
              </a:rPr>
              <a:t>τα</a:t>
            </a:r>
            <a:r>
              <a:rPr lang="en-US" sz="3200" dirty="0">
                <a:solidFill>
                  <a:srgbClr val="663300"/>
                </a:solidFill>
                <a:cs typeface="Arial Unicode MS" charset="0"/>
              </a:rPr>
              <a:t> </a:t>
            </a:r>
            <a:r>
              <a:rPr lang="en-US" sz="3200" dirty="0" err="1">
                <a:solidFill>
                  <a:srgbClr val="663300"/>
                </a:solidFill>
                <a:cs typeface="Arial Unicode MS" charset="0"/>
              </a:rPr>
              <a:t>γράμματα</a:t>
            </a:r>
            <a:r>
              <a:rPr lang="en-US" sz="3200" dirty="0">
                <a:solidFill>
                  <a:srgbClr val="663300"/>
                </a:solidFill>
                <a:cs typeface="Arial Unicode MS" charset="0"/>
              </a:rPr>
              <a:t> </a:t>
            </a:r>
            <a:r>
              <a:rPr lang="en-US" sz="3200" dirty="0" err="1">
                <a:solidFill>
                  <a:srgbClr val="663300"/>
                </a:solidFill>
                <a:cs typeface="Arial Unicode MS" charset="0"/>
              </a:rPr>
              <a:t>γράφονται</a:t>
            </a:r>
            <a:r>
              <a:rPr lang="en-US" sz="3200" dirty="0">
                <a:solidFill>
                  <a:srgbClr val="663300"/>
                </a:solidFill>
                <a:cs typeface="Arial Unicode MS" charset="0"/>
              </a:rPr>
              <a:t> </a:t>
            </a:r>
            <a:r>
              <a:rPr lang="en-US" sz="3200" dirty="0" err="1">
                <a:solidFill>
                  <a:srgbClr val="663300"/>
                </a:solidFill>
                <a:cs typeface="Arial Unicode MS" charset="0"/>
              </a:rPr>
              <a:t>πεζά-μικρά</a:t>
            </a:r>
            <a:r>
              <a:rPr lang="en-US" sz="3200" dirty="0">
                <a:solidFill>
                  <a:srgbClr val="663300"/>
                </a:solidFill>
                <a:cs typeface="Arial Unicode MS" charset="0"/>
              </a:rPr>
              <a:t>.</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76263" y="415925"/>
            <a:ext cx="8783637" cy="1023938"/>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a:t>...</a:t>
            </a:r>
            <a:r>
              <a:rPr lang="en-US" sz="3200" dirty="0" err="1"/>
              <a:t>ας</a:t>
            </a:r>
            <a:r>
              <a:rPr lang="en-US" sz="3200" dirty="0"/>
              <a:t> </a:t>
            </a:r>
            <a:r>
              <a:rPr lang="en-US" sz="3200" dirty="0" err="1"/>
              <a:t>δούμε</a:t>
            </a:r>
            <a:r>
              <a:rPr lang="en-US" sz="3200" dirty="0"/>
              <a:t> </a:t>
            </a:r>
            <a:r>
              <a:rPr lang="en-US" sz="3200" dirty="0" err="1"/>
              <a:t>πιο</a:t>
            </a:r>
            <a:r>
              <a:rPr lang="en-US" sz="3200" dirty="0"/>
              <a:t> </a:t>
            </a:r>
            <a:r>
              <a:rPr lang="en-US" sz="3200" dirty="0" err="1"/>
              <a:t>αναλυτικά</a:t>
            </a:r>
            <a:r>
              <a:rPr lang="en-US" sz="3200" dirty="0"/>
              <a:t> </a:t>
            </a:r>
            <a:r>
              <a:rPr lang="en-US" sz="3200" dirty="0" err="1"/>
              <a:t>μερικά</a:t>
            </a:r>
            <a:r>
              <a:rPr lang="en-US" sz="3200" dirty="0"/>
              <a:t> </a:t>
            </a:r>
            <a:r>
              <a:rPr lang="en-US" sz="3200" dirty="0" err="1"/>
              <a:t>ακόμη</a:t>
            </a:r>
            <a:r>
              <a:rPr lang="en-US" sz="3200" dirty="0"/>
              <a:t> </a:t>
            </a:r>
            <a:r>
              <a:rPr lang="en-US" sz="3200" dirty="0" err="1"/>
              <a:t>πλήκτρα</a:t>
            </a:r>
            <a:endParaRPr lang="en-US" sz="3200" dirty="0"/>
          </a:p>
        </p:txBody>
      </p:sp>
      <p:sp>
        <p:nvSpPr>
          <p:cNvPr id="8194" name="Rectangle 2"/>
          <p:cNvSpPr>
            <a:spLocks noGrp="1" noChangeArrowheads="1"/>
          </p:cNvSpPr>
          <p:nvPr>
            <p:ph type="subTitle" idx="4294967295"/>
          </p:nvPr>
        </p:nvSpPr>
        <p:spPr bwMode="auto">
          <a:xfrm>
            <a:off x="576263" y="1562100"/>
            <a:ext cx="8783637" cy="5180013"/>
          </a:xfrm>
          <a:prstGeom prst="rect">
            <a:avLst/>
          </a:prstGeom>
          <a:noFill/>
          <a:ln/>
        </p:spPr>
        <p:txBody>
          <a:bodyPr lIns="0" tIns="24695"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dirty="0">
                <a:solidFill>
                  <a:srgbClr val="B84700"/>
                </a:solidFill>
              </a:rPr>
              <a:t>Space/</a:t>
            </a:r>
            <a:r>
              <a:rPr lang="en-US" sz="2800" b="1" i="1" u="sng" dirty="0" err="1">
                <a:solidFill>
                  <a:srgbClr val="B84700"/>
                </a:solidFill>
              </a:rPr>
              <a:t>κενό</a:t>
            </a:r>
            <a:r>
              <a:rPr lang="en-US" sz="2800" b="1" i="1" u="sng" dirty="0">
                <a:solidFill>
                  <a:srgbClr val="B84700"/>
                </a:solidFill>
              </a:rPr>
              <a:t>:</a:t>
            </a:r>
            <a:r>
              <a:rPr lang="en-US" sz="2800" dirty="0">
                <a:solidFill>
                  <a:srgbClr val="B84700"/>
                </a:solidFill>
              </a:rPr>
              <a:t> </a:t>
            </a:r>
            <a:r>
              <a:rPr lang="en-US" sz="2800" dirty="0" err="1">
                <a:solidFill>
                  <a:srgbClr val="B84700"/>
                </a:solidFill>
              </a:rPr>
              <a:t>αφήνει</a:t>
            </a:r>
            <a:r>
              <a:rPr lang="en-US" sz="2800" dirty="0">
                <a:solidFill>
                  <a:srgbClr val="B84700"/>
                </a:solidFill>
              </a:rPr>
              <a:t> </a:t>
            </a:r>
            <a:r>
              <a:rPr lang="en-US" sz="2800" dirty="0" err="1">
                <a:solidFill>
                  <a:srgbClr val="B84700"/>
                </a:solidFill>
              </a:rPr>
              <a:t>ένα</a:t>
            </a:r>
            <a:r>
              <a:rPr lang="en-US" sz="2800" dirty="0">
                <a:solidFill>
                  <a:srgbClr val="B84700"/>
                </a:solidFill>
              </a:rPr>
              <a:t> </a:t>
            </a:r>
            <a:r>
              <a:rPr lang="en-US" sz="2800" dirty="0" err="1">
                <a:solidFill>
                  <a:srgbClr val="B84700"/>
                </a:solidFill>
              </a:rPr>
              <a:t>κενό</a:t>
            </a:r>
            <a:r>
              <a:rPr lang="en-US" sz="2800" dirty="0">
                <a:solidFill>
                  <a:srgbClr val="B84700"/>
                </a:solidFill>
              </a:rPr>
              <a:t> </a:t>
            </a:r>
            <a:r>
              <a:rPr lang="en-US" sz="2800" dirty="0" err="1">
                <a:solidFill>
                  <a:srgbClr val="B84700"/>
                </a:solidFill>
              </a:rPr>
              <a:t>μετά</a:t>
            </a:r>
            <a:r>
              <a:rPr lang="en-US" sz="2800" dirty="0">
                <a:solidFill>
                  <a:srgbClr val="B84700"/>
                </a:solidFill>
              </a:rPr>
              <a:t> </a:t>
            </a:r>
            <a:r>
              <a:rPr lang="en-US" sz="2800" dirty="0" err="1">
                <a:solidFill>
                  <a:srgbClr val="B84700"/>
                </a:solidFill>
              </a:rPr>
              <a:t>από</a:t>
            </a:r>
            <a:r>
              <a:rPr lang="en-US" sz="2800" dirty="0">
                <a:solidFill>
                  <a:srgbClr val="B84700"/>
                </a:solidFill>
              </a:rPr>
              <a:t> </a:t>
            </a:r>
            <a:r>
              <a:rPr lang="en-US" sz="2800" dirty="0" err="1">
                <a:solidFill>
                  <a:srgbClr val="B84700"/>
                </a:solidFill>
              </a:rPr>
              <a:t>ένα</a:t>
            </a:r>
            <a:r>
              <a:rPr lang="en-US" sz="2800" dirty="0">
                <a:solidFill>
                  <a:srgbClr val="B84700"/>
                </a:solidFill>
              </a:rPr>
              <a:t> </a:t>
            </a:r>
            <a:r>
              <a:rPr lang="en-US" sz="2800" dirty="0" err="1">
                <a:solidFill>
                  <a:srgbClr val="B84700"/>
                </a:solidFill>
              </a:rPr>
              <a:t>γράμμα</a:t>
            </a:r>
            <a:r>
              <a:rPr lang="en-US" sz="2800" dirty="0">
                <a:solidFill>
                  <a:srgbClr val="B84700"/>
                </a:solidFill>
              </a:rPr>
              <a: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dirty="0">
                <a:solidFill>
                  <a:srgbClr val="B84700"/>
                </a:solidFill>
              </a:rPr>
              <a:t>Tab:</a:t>
            </a:r>
            <a:r>
              <a:rPr lang="en-US" sz="2800" dirty="0">
                <a:solidFill>
                  <a:srgbClr val="B84700"/>
                </a:solidFill>
              </a:rPr>
              <a:t> </a:t>
            </a:r>
            <a:r>
              <a:rPr lang="en-US" sz="2800" dirty="0" err="1">
                <a:solidFill>
                  <a:srgbClr val="B84700"/>
                </a:solidFill>
              </a:rPr>
              <a:t>μετακινεί</a:t>
            </a:r>
            <a:r>
              <a:rPr lang="en-US" sz="2800" dirty="0">
                <a:solidFill>
                  <a:srgbClr val="B84700"/>
                </a:solidFill>
              </a:rPr>
              <a:t> </a:t>
            </a:r>
            <a:r>
              <a:rPr lang="en-US" sz="2800" dirty="0" err="1">
                <a:solidFill>
                  <a:srgbClr val="B84700"/>
                </a:solidFill>
              </a:rPr>
              <a:t>τον</a:t>
            </a:r>
            <a:r>
              <a:rPr lang="en-US" sz="2800" dirty="0">
                <a:solidFill>
                  <a:srgbClr val="B84700"/>
                </a:solidFill>
              </a:rPr>
              <a:t> </a:t>
            </a:r>
            <a:r>
              <a:rPr lang="en-US" sz="2800" dirty="0" err="1">
                <a:solidFill>
                  <a:srgbClr val="B84700"/>
                </a:solidFill>
              </a:rPr>
              <a:t>κέρσορα</a:t>
            </a:r>
            <a:r>
              <a:rPr lang="en-US" sz="2800" dirty="0">
                <a:solidFill>
                  <a:srgbClr val="B84700"/>
                </a:solidFill>
              </a:rPr>
              <a:t> </a:t>
            </a:r>
            <a:r>
              <a:rPr lang="en-US" sz="2800" dirty="0" err="1">
                <a:solidFill>
                  <a:srgbClr val="B84700"/>
                </a:solidFill>
              </a:rPr>
              <a:t>πολλές</a:t>
            </a:r>
            <a:r>
              <a:rPr lang="en-US" sz="2800" dirty="0">
                <a:solidFill>
                  <a:srgbClr val="B84700"/>
                </a:solidFill>
              </a:rPr>
              <a:t> </a:t>
            </a:r>
            <a:r>
              <a:rPr lang="en-US" sz="2800" dirty="0" err="1">
                <a:solidFill>
                  <a:srgbClr val="B84700"/>
                </a:solidFill>
              </a:rPr>
              <a:t>θέσεις</a:t>
            </a:r>
            <a:r>
              <a:rPr lang="en-US" sz="2800" dirty="0">
                <a:solidFill>
                  <a:srgbClr val="B84700"/>
                </a:solidFill>
              </a:rPr>
              <a:t> </a:t>
            </a:r>
            <a:r>
              <a:rPr lang="en-US" sz="2800" dirty="0" err="1">
                <a:solidFill>
                  <a:srgbClr val="B84700"/>
                </a:solidFill>
              </a:rPr>
              <a:t>δεξιά</a:t>
            </a:r>
            <a:r>
              <a:rPr lang="en-US" sz="2800" dirty="0">
                <a:solidFill>
                  <a:srgbClr val="B84700"/>
                </a:solidFill>
              </a:rPr>
              <a:t>, </a:t>
            </a:r>
            <a:r>
              <a:rPr lang="en-US" sz="2800" dirty="0" err="1">
                <a:solidFill>
                  <a:srgbClr val="B84700"/>
                </a:solidFill>
              </a:rPr>
              <a:t>αφήνοντας</a:t>
            </a:r>
            <a:r>
              <a:rPr lang="en-US" sz="2800" dirty="0">
                <a:solidFill>
                  <a:srgbClr val="B84700"/>
                </a:solidFill>
              </a:rPr>
              <a:t> </a:t>
            </a:r>
            <a:r>
              <a:rPr lang="en-US" sz="2800" dirty="0" err="1">
                <a:solidFill>
                  <a:srgbClr val="B84700"/>
                </a:solidFill>
              </a:rPr>
              <a:t>πολλά</a:t>
            </a:r>
            <a:r>
              <a:rPr lang="en-US" sz="2800" dirty="0">
                <a:solidFill>
                  <a:srgbClr val="B84700"/>
                </a:solidFill>
              </a:rPr>
              <a:t> </a:t>
            </a:r>
            <a:r>
              <a:rPr lang="en-US" sz="2800" dirty="0" err="1">
                <a:solidFill>
                  <a:srgbClr val="B84700"/>
                </a:solidFill>
              </a:rPr>
              <a:t>κενά</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πόσα</a:t>
            </a:r>
            <a:r>
              <a:rPr lang="en-US" sz="2800" dirty="0">
                <a:solidFill>
                  <a:srgbClr val="B84700"/>
                </a:solidFill>
              </a:rPr>
              <a:t> </a:t>
            </a:r>
            <a:r>
              <a:rPr lang="en-US" sz="2800" dirty="0" err="1">
                <a:solidFill>
                  <a:srgbClr val="B84700"/>
                </a:solidFill>
              </a:rPr>
              <a:t>εξαρτάται</a:t>
            </a:r>
            <a:r>
              <a:rPr lang="en-US" sz="2800" dirty="0">
                <a:solidFill>
                  <a:srgbClr val="B84700"/>
                </a:solidFill>
              </a:rPr>
              <a:t> </a:t>
            </a:r>
            <a:r>
              <a:rPr lang="en-US" sz="2800" dirty="0" err="1">
                <a:solidFill>
                  <a:srgbClr val="B84700"/>
                </a:solidFill>
              </a:rPr>
              <a:t>από</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πρόγραμμα</a:t>
            </a:r>
            <a:r>
              <a:rPr lang="en-US" sz="2800" dirty="0">
                <a:solidFill>
                  <a:srgbClr val="B84700"/>
                </a:solidFill>
              </a:rPr>
              <a:t> </a:t>
            </a:r>
            <a:r>
              <a:rPr lang="en-US" sz="2800" dirty="0" err="1">
                <a:solidFill>
                  <a:srgbClr val="B84700"/>
                </a:solidFill>
              </a:rPr>
              <a:t>που</a:t>
            </a:r>
            <a:r>
              <a:rPr lang="en-US" sz="2800" dirty="0">
                <a:solidFill>
                  <a:srgbClr val="B84700"/>
                </a:solidFill>
              </a:rPr>
              <a:t> “</a:t>
            </a:r>
            <a:r>
              <a:rPr lang="en-US" sz="2800" dirty="0" err="1">
                <a:solidFill>
                  <a:srgbClr val="B84700"/>
                </a:solidFill>
              </a:rPr>
              <a:t>τρέχει</a:t>
            </a:r>
            <a:r>
              <a:rPr lang="en-US" sz="2800" dirty="0">
                <a:solidFill>
                  <a:srgbClr val="B84700"/>
                </a:solidFill>
              </a:rPr>
              <a: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dirty="0">
                <a:solidFill>
                  <a:srgbClr val="B84700"/>
                </a:solidFill>
              </a:rPr>
              <a:t>Backspace:</a:t>
            </a:r>
            <a:r>
              <a:rPr lang="en-US" sz="2800" dirty="0">
                <a:solidFill>
                  <a:srgbClr val="B84700"/>
                </a:solidFill>
              </a:rPr>
              <a:t> </a:t>
            </a:r>
            <a:r>
              <a:rPr lang="en-US" sz="2800" dirty="0" err="1">
                <a:solidFill>
                  <a:srgbClr val="B84700"/>
                </a:solidFill>
              </a:rPr>
              <a:t>μετακινεί</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δρομέα</a:t>
            </a:r>
            <a:r>
              <a:rPr lang="en-US" sz="2800" dirty="0">
                <a:solidFill>
                  <a:srgbClr val="B84700"/>
                </a:solidFill>
              </a:rPr>
              <a:t> </a:t>
            </a:r>
            <a:r>
              <a:rPr lang="en-US" sz="2800" dirty="0" err="1">
                <a:solidFill>
                  <a:srgbClr val="B84700"/>
                </a:solidFill>
              </a:rPr>
              <a:t>μια</a:t>
            </a:r>
            <a:r>
              <a:rPr lang="en-US" sz="2800" dirty="0">
                <a:solidFill>
                  <a:srgbClr val="B84700"/>
                </a:solidFill>
              </a:rPr>
              <a:t> </a:t>
            </a:r>
            <a:r>
              <a:rPr lang="en-US" sz="2800" dirty="0" err="1">
                <a:solidFill>
                  <a:srgbClr val="B84700"/>
                </a:solidFill>
              </a:rPr>
              <a:t>θέση</a:t>
            </a:r>
            <a:r>
              <a:rPr lang="en-US" sz="2800" dirty="0">
                <a:solidFill>
                  <a:srgbClr val="B84700"/>
                </a:solidFill>
              </a:rPr>
              <a:t> </a:t>
            </a:r>
            <a:r>
              <a:rPr lang="en-US" sz="2800" dirty="0" err="1">
                <a:solidFill>
                  <a:srgbClr val="B84700"/>
                </a:solidFill>
              </a:rPr>
              <a:t>αριστερά</a:t>
            </a:r>
            <a:r>
              <a:rPr lang="en-US" sz="2800" dirty="0">
                <a:solidFill>
                  <a:srgbClr val="B84700"/>
                </a:solidFill>
              </a:rPr>
              <a:t> </a:t>
            </a:r>
            <a:r>
              <a:rPr lang="en-US" sz="2800" dirty="0" err="1">
                <a:solidFill>
                  <a:srgbClr val="B84700"/>
                </a:solidFill>
              </a:rPr>
              <a:t>από</a:t>
            </a:r>
            <a:r>
              <a:rPr lang="en-US" sz="2800" dirty="0">
                <a:solidFill>
                  <a:srgbClr val="B84700"/>
                </a:solidFill>
              </a:rPr>
              <a:t> </a:t>
            </a:r>
            <a:r>
              <a:rPr lang="en-US" sz="2800" dirty="0" err="1">
                <a:solidFill>
                  <a:srgbClr val="B84700"/>
                </a:solidFill>
              </a:rPr>
              <a:t>αυτήν</a:t>
            </a:r>
            <a:r>
              <a:rPr lang="en-US" sz="2800" dirty="0">
                <a:solidFill>
                  <a:srgbClr val="B84700"/>
                </a:solidFill>
              </a:rPr>
              <a:t> </a:t>
            </a:r>
            <a:r>
              <a:rPr lang="en-US" sz="2800" dirty="0" err="1">
                <a:solidFill>
                  <a:srgbClr val="B84700"/>
                </a:solidFill>
              </a:rPr>
              <a:t>που</a:t>
            </a:r>
            <a:r>
              <a:rPr lang="en-US" sz="2800" dirty="0">
                <a:solidFill>
                  <a:srgbClr val="B84700"/>
                </a:solidFill>
              </a:rPr>
              <a:t> </a:t>
            </a:r>
            <a:r>
              <a:rPr lang="en-US" sz="2800" dirty="0" err="1">
                <a:solidFill>
                  <a:srgbClr val="B84700"/>
                </a:solidFill>
              </a:rPr>
              <a:t>βρίσκεται</a:t>
            </a:r>
            <a:r>
              <a:rPr lang="en-US" sz="2800" dirty="0">
                <a:solidFill>
                  <a:srgbClr val="B84700"/>
                </a:solidFill>
              </a:rPr>
              <a:t>, </a:t>
            </a:r>
            <a:r>
              <a:rPr lang="en-US" sz="2800" dirty="0" err="1">
                <a:solidFill>
                  <a:srgbClr val="B84700"/>
                </a:solidFill>
              </a:rPr>
              <a:t>όταν</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πατάμε</a:t>
            </a:r>
            <a:r>
              <a:rPr lang="en-US" sz="2800" dirty="0">
                <a:solidFill>
                  <a:srgbClr val="B84700"/>
                </a:solidFill>
              </a:rPr>
              <a:t>. </a:t>
            </a:r>
            <a:r>
              <a:rPr lang="en-US" sz="2800" dirty="0" err="1">
                <a:solidFill>
                  <a:srgbClr val="B84700"/>
                </a:solidFill>
              </a:rPr>
              <a:t>Αν</a:t>
            </a:r>
            <a:r>
              <a:rPr lang="en-US" sz="2800" dirty="0">
                <a:solidFill>
                  <a:srgbClr val="B84700"/>
                </a:solidFill>
              </a:rPr>
              <a:t> </a:t>
            </a:r>
            <a:r>
              <a:rPr lang="en-US" sz="2800" dirty="0" err="1">
                <a:solidFill>
                  <a:srgbClr val="B84700"/>
                </a:solidFill>
              </a:rPr>
              <a:t>στη</a:t>
            </a:r>
            <a:r>
              <a:rPr lang="en-US" sz="2800" dirty="0">
                <a:solidFill>
                  <a:srgbClr val="B84700"/>
                </a:solidFill>
              </a:rPr>
              <a:t> </a:t>
            </a:r>
            <a:r>
              <a:rPr lang="en-US" sz="2800" dirty="0" err="1">
                <a:solidFill>
                  <a:srgbClr val="B84700"/>
                </a:solidFill>
              </a:rPr>
              <a:t>θέση</a:t>
            </a:r>
            <a:r>
              <a:rPr lang="en-US" sz="2800" dirty="0">
                <a:solidFill>
                  <a:srgbClr val="B84700"/>
                </a:solidFill>
              </a:rPr>
              <a:t> </a:t>
            </a:r>
            <a:r>
              <a:rPr lang="en-US" sz="2800" dirty="0" err="1">
                <a:solidFill>
                  <a:srgbClr val="B84700"/>
                </a:solidFill>
              </a:rPr>
              <a:t>αυτή</a:t>
            </a:r>
            <a:r>
              <a:rPr lang="en-US" sz="2800" dirty="0">
                <a:solidFill>
                  <a:srgbClr val="B84700"/>
                </a:solidFill>
              </a:rPr>
              <a:t> </a:t>
            </a:r>
            <a:r>
              <a:rPr lang="en-US" sz="2800" dirty="0" err="1">
                <a:solidFill>
                  <a:srgbClr val="B84700"/>
                </a:solidFill>
              </a:rPr>
              <a:t>υπάρχει</a:t>
            </a:r>
            <a:r>
              <a:rPr lang="en-US" sz="2800" dirty="0">
                <a:solidFill>
                  <a:srgbClr val="B84700"/>
                </a:solidFill>
              </a:rPr>
              <a:t> </a:t>
            </a:r>
            <a:r>
              <a:rPr lang="en-US" sz="2800" dirty="0" err="1">
                <a:solidFill>
                  <a:srgbClr val="B84700"/>
                </a:solidFill>
              </a:rPr>
              <a:t>γράμμα</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σβήνει</a:t>
            </a:r>
            <a:r>
              <a:rPr lang="en-US" sz="2800" dirty="0">
                <a:solidFill>
                  <a:srgbClr val="B84700"/>
                </a:solidFill>
              </a:rPr>
              <a: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dirty="0">
                <a:solidFill>
                  <a:srgbClr val="B84700"/>
                </a:solidFill>
              </a:rPr>
              <a:t>Delete:</a:t>
            </a:r>
            <a:r>
              <a:rPr lang="en-US" sz="2800" dirty="0">
                <a:solidFill>
                  <a:srgbClr val="B84700"/>
                </a:solidFill>
              </a:rPr>
              <a:t> </a:t>
            </a:r>
            <a:r>
              <a:rPr lang="en-US" sz="2800" dirty="0" err="1">
                <a:solidFill>
                  <a:srgbClr val="B84700"/>
                </a:solidFill>
              </a:rPr>
              <a:t>μετακινεί</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δρομέα</a:t>
            </a:r>
            <a:r>
              <a:rPr lang="en-US" sz="2800" dirty="0">
                <a:solidFill>
                  <a:srgbClr val="B84700"/>
                </a:solidFill>
              </a:rPr>
              <a:t> </a:t>
            </a:r>
            <a:r>
              <a:rPr lang="en-US" sz="2800" dirty="0" err="1">
                <a:solidFill>
                  <a:srgbClr val="B84700"/>
                </a:solidFill>
              </a:rPr>
              <a:t>μια</a:t>
            </a:r>
            <a:r>
              <a:rPr lang="en-US" sz="2800" dirty="0">
                <a:solidFill>
                  <a:srgbClr val="B84700"/>
                </a:solidFill>
              </a:rPr>
              <a:t> </a:t>
            </a:r>
            <a:r>
              <a:rPr lang="en-US" sz="2800" dirty="0" err="1">
                <a:solidFill>
                  <a:srgbClr val="B84700"/>
                </a:solidFill>
              </a:rPr>
              <a:t>θέση</a:t>
            </a:r>
            <a:r>
              <a:rPr lang="en-US" sz="2800" dirty="0">
                <a:solidFill>
                  <a:srgbClr val="B84700"/>
                </a:solidFill>
              </a:rPr>
              <a:t> </a:t>
            </a:r>
            <a:r>
              <a:rPr lang="en-US" sz="2800" dirty="0" err="1">
                <a:solidFill>
                  <a:srgbClr val="B84700"/>
                </a:solidFill>
              </a:rPr>
              <a:t>δεξιά</a:t>
            </a:r>
            <a:r>
              <a:rPr lang="en-US" sz="2800" dirty="0">
                <a:solidFill>
                  <a:srgbClr val="B84700"/>
                </a:solidFill>
              </a:rPr>
              <a:t> </a:t>
            </a:r>
            <a:r>
              <a:rPr lang="en-US" sz="2800" dirty="0" err="1">
                <a:solidFill>
                  <a:srgbClr val="B84700"/>
                </a:solidFill>
              </a:rPr>
              <a:t>από</a:t>
            </a:r>
            <a:r>
              <a:rPr lang="en-US" sz="2800" dirty="0">
                <a:solidFill>
                  <a:srgbClr val="B84700"/>
                </a:solidFill>
              </a:rPr>
              <a:t> </a:t>
            </a:r>
            <a:r>
              <a:rPr lang="en-US" sz="2800" dirty="0" err="1">
                <a:solidFill>
                  <a:srgbClr val="B84700"/>
                </a:solidFill>
              </a:rPr>
              <a:t>αυτήν</a:t>
            </a:r>
            <a:r>
              <a:rPr lang="en-US" sz="2800" dirty="0">
                <a:solidFill>
                  <a:srgbClr val="B84700"/>
                </a:solidFill>
              </a:rPr>
              <a:t> </a:t>
            </a:r>
            <a:r>
              <a:rPr lang="en-US" sz="2800" dirty="0" err="1">
                <a:solidFill>
                  <a:srgbClr val="B84700"/>
                </a:solidFill>
              </a:rPr>
              <a:t>που</a:t>
            </a:r>
            <a:r>
              <a:rPr lang="en-US" sz="2800" dirty="0">
                <a:solidFill>
                  <a:srgbClr val="B84700"/>
                </a:solidFill>
              </a:rPr>
              <a:t> </a:t>
            </a:r>
            <a:r>
              <a:rPr lang="en-US" sz="2800" dirty="0" err="1">
                <a:solidFill>
                  <a:srgbClr val="B84700"/>
                </a:solidFill>
              </a:rPr>
              <a:t>βρίσκεται</a:t>
            </a:r>
            <a:r>
              <a:rPr lang="en-US" sz="2800" dirty="0">
                <a:solidFill>
                  <a:srgbClr val="B84700"/>
                </a:solidFill>
              </a:rPr>
              <a:t>, </a:t>
            </a:r>
            <a:r>
              <a:rPr lang="en-US" sz="2800" dirty="0" err="1">
                <a:solidFill>
                  <a:srgbClr val="B84700"/>
                </a:solidFill>
              </a:rPr>
              <a:t>όταν</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πατάμε</a:t>
            </a:r>
            <a:r>
              <a:rPr lang="en-US" sz="2800" dirty="0">
                <a:solidFill>
                  <a:srgbClr val="B84700"/>
                </a:solidFill>
              </a:rPr>
              <a:t>. </a:t>
            </a:r>
            <a:r>
              <a:rPr lang="en-US" sz="2800" dirty="0" err="1">
                <a:solidFill>
                  <a:srgbClr val="B84700"/>
                </a:solidFill>
              </a:rPr>
              <a:t>Αν</a:t>
            </a:r>
            <a:r>
              <a:rPr lang="en-US" sz="2800" dirty="0">
                <a:solidFill>
                  <a:srgbClr val="B84700"/>
                </a:solidFill>
              </a:rPr>
              <a:t> </a:t>
            </a:r>
            <a:r>
              <a:rPr lang="en-US" sz="2800" dirty="0" err="1">
                <a:solidFill>
                  <a:srgbClr val="B84700"/>
                </a:solidFill>
              </a:rPr>
              <a:t>στη</a:t>
            </a:r>
            <a:r>
              <a:rPr lang="en-US" sz="2800" dirty="0">
                <a:solidFill>
                  <a:srgbClr val="B84700"/>
                </a:solidFill>
              </a:rPr>
              <a:t> </a:t>
            </a:r>
            <a:r>
              <a:rPr lang="en-US" sz="2800" dirty="0" err="1">
                <a:solidFill>
                  <a:srgbClr val="B84700"/>
                </a:solidFill>
              </a:rPr>
              <a:t>θέση</a:t>
            </a:r>
            <a:r>
              <a:rPr lang="en-US" sz="2800" dirty="0">
                <a:solidFill>
                  <a:srgbClr val="B84700"/>
                </a:solidFill>
              </a:rPr>
              <a:t> </a:t>
            </a:r>
            <a:r>
              <a:rPr lang="en-US" sz="2800" dirty="0" err="1">
                <a:solidFill>
                  <a:srgbClr val="B84700"/>
                </a:solidFill>
              </a:rPr>
              <a:t>αυτή</a:t>
            </a:r>
            <a:r>
              <a:rPr lang="en-US" sz="2800" dirty="0">
                <a:solidFill>
                  <a:srgbClr val="B84700"/>
                </a:solidFill>
              </a:rPr>
              <a:t> </a:t>
            </a:r>
            <a:r>
              <a:rPr lang="en-US" sz="2800" dirty="0" err="1">
                <a:solidFill>
                  <a:srgbClr val="B84700"/>
                </a:solidFill>
              </a:rPr>
              <a:t>υπάρχει</a:t>
            </a:r>
            <a:r>
              <a:rPr lang="en-US" sz="2800" dirty="0">
                <a:solidFill>
                  <a:srgbClr val="B84700"/>
                </a:solidFill>
              </a:rPr>
              <a:t> </a:t>
            </a:r>
            <a:r>
              <a:rPr lang="en-US" sz="2800" dirty="0" err="1">
                <a:solidFill>
                  <a:srgbClr val="B84700"/>
                </a:solidFill>
              </a:rPr>
              <a:t>γράμμα</a:t>
            </a:r>
            <a:r>
              <a:rPr lang="en-US" sz="2800" dirty="0">
                <a:solidFill>
                  <a:srgbClr val="B84700"/>
                </a:solidFill>
              </a:rPr>
              <a:t>, </a:t>
            </a:r>
            <a:r>
              <a:rPr lang="en-US" sz="2800" dirty="0" err="1">
                <a:solidFill>
                  <a:srgbClr val="B84700"/>
                </a:solidFill>
              </a:rPr>
              <a:t>το</a:t>
            </a:r>
            <a:r>
              <a:rPr lang="en-US" sz="2800" dirty="0">
                <a:solidFill>
                  <a:srgbClr val="B84700"/>
                </a:solidFill>
              </a:rPr>
              <a:t> </a:t>
            </a:r>
            <a:r>
              <a:rPr lang="en-US" sz="2800" dirty="0" err="1">
                <a:solidFill>
                  <a:srgbClr val="B84700"/>
                </a:solidFill>
              </a:rPr>
              <a:t>σβήνει</a:t>
            </a:r>
            <a:r>
              <a:rPr lang="en-US" sz="2800" dirty="0">
                <a:solidFill>
                  <a:srgbClr val="B84700"/>
                </a:solidFill>
              </a:rPr>
              <a: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dirty="0">
                <a:solidFill>
                  <a:srgbClr val="B84700"/>
                </a:solidFill>
              </a:rPr>
              <a:t>Insert:</a:t>
            </a:r>
            <a:r>
              <a:rPr lang="en-US" sz="2800" dirty="0">
                <a:solidFill>
                  <a:srgbClr val="B84700"/>
                </a:solidFill>
              </a:rPr>
              <a:t> </a:t>
            </a:r>
            <a:r>
              <a:rPr lang="en-US" sz="2800" dirty="0" err="1">
                <a:solidFill>
                  <a:srgbClr val="B84700"/>
                </a:solidFill>
              </a:rPr>
              <a:t>δημιουργεί</a:t>
            </a:r>
            <a:r>
              <a:rPr lang="en-US" sz="2800" dirty="0">
                <a:solidFill>
                  <a:srgbClr val="B84700"/>
                </a:solidFill>
              </a:rPr>
              <a:t> </a:t>
            </a:r>
            <a:r>
              <a:rPr lang="en-US" sz="2800" dirty="0" err="1">
                <a:solidFill>
                  <a:srgbClr val="B84700"/>
                </a:solidFill>
              </a:rPr>
              <a:t>κενό</a:t>
            </a:r>
            <a:r>
              <a:rPr lang="en-US" sz="2800" dirty="0">
                <a:solidFill>
                  <a:srgbClr val="B84700"/>
                </a:solidFill>
              </a:rPr>
              <a:t> </a:t>
            </a:r>
            <a:r>
              <a:rPr lang="en-US" sz="2800" dirty="0" err="1">
                <a:solidFill>
                  <a:srgbClr val="B84700"/>
                </a:solidFill>
              </a:rPr>
              <a:t>μεταξύ</a:t>
            </a:r>
            <a:r>
              <a:rPr lang="en-US" sz="2800" dirty="0">
                <a:solidFill>
                  <a:srgbClr val="B84700"/>
                </a:solidFill>
              </a:rPr>
              <a:t> 2 </a:t>
            </a:r>
            <a:r>
              <a:rPr lang="en-US" sz="2800" dirty="0" err="1">
                <a:solidFill>
                  <a:srgbClr val="B84700"/>
                </a:solidFill>
              </a:rPr>
              <a:t>χαρακτήρων</a:t>
            </a:r>
            <a:r>
              <a:rPr lang="en-US" sz="2800" dirty="0">
                <a:solidFill>
                  <a:srgbClr val="B84700"/>
                </a:solidFill>
              </a:rPr>
              <a:t> </a:t>
            </a:r>
            <a:r>
              <a:rPr lang="en-US" sz="2800" dirty="0" err="1">
                <a:solidFill>
                  <a:srgbClr val="B84700"/>
                </a:solidFill>
              </a:rPr>
              <a:t>για</a:t>
            </a:r>
            <a:r>
              <a:rPr lang="en-US" sz="2800" dirty="0">
                <a:solidFill>
                  <a:srgbClr val="B84700"/>
                </a:solidFill>
              </a:rPr>
              <a:t> </a:t>
            </a:r>
            <a:r>
              <a:rPr lang="en-US" sz="2800" dirty="0" err="1">
                <a:solidFill>
                  <a:srgbClr val="B84700"/>
                </a:solidFill>
              </a:rPr>
              <a:t>να</a:t>
            </a:r>
            <a:r>
              <a:rPr lang="en-US" sz="2800" dirty="0">
                <a:solidFill>
                  <a:srgbClr val="B84700"/>
                </a:solidFill>
              </a:rPr>
              <a:t> </a:t>
            </a:r>
            <a:r>
              <a:rPr lang="en-US" sz="2800" dirty="0" err="1">
                <a:solidFill>
                  <a:srgbClr val="B84700"/>
                </a:solidFill>
              </a:rPr>
              <a:t>γραφτεί</a:t>
            </a:r>
            <a:r>
              <a:rPr lang="en-US" sz="2800" dirty="0">
                <a:solidFill>
                  <a:srgbClr val="B84700"/>
                </a:solidFill>
              </a:rPr>
              <a:t> </a:t>
            </a:r>
            <a:r>
              <a:rPr lang="en-US" sz="2800" dirty="0" err="1">
                <a:solidFill>
                  <a:srgbClr val="B84700"/>
                </a:solidFill>
              </a:rPr>
              <a:t>ένα</a:t>
            </a:r>
            <a:r>
              <a:rPr lang="en-US" sz="2800" dirty="0">
                <a:solidFill>
                  <a:srgbClr val="B84700"/>
                </a:solidFill>
              </a:rPr>
              <a:t> </a:t>
            </a:r>
            <a:r>
              <a:rPr lang="en-US" sz="2800" dirty="0" err="1">
                <a:solidFill>
                  <a:srgbClr val="B84700"/>
                </a:solidFill>
              </a:rPr>
              <a:t>γράμμα</a:t>
            </a:r>
            <a:r>
              <a:rPr lang="en-US" sz="2800" dirty="0">
                <a:solidFill>
                  <a:srgbClr val="B84700"/>
                </a:solidFill>
              </a:rPr>
              <a:t> </a:t>
            </a:r>
            <a:r>
              <a:rPr lang="en-US" sz="2800" dirty="0" err="1">
                <a:solidFill>
                  <a:srgbClr val="B84700"/>
                </a:solidFill>
              </a:rPr>
              <a:t>π.χ</a:t>
            </a:r>
            <a:r>
              <a:rPr lang="en-US" sz="2800" dirty="0">
                <a:solidFill>
                  <a:srgbClr val="B84700"/>
                </a:solidFill>
              </a:rPr>
              <a:t>. </a:t>
            </a:r>
            <a:r>
              <a:rPr lang="en-US" sz="2800" dirty="0" err="1">
                <a:solidFill>
                  <a:srgbClr val="B84700"/>
                </a:solidFill>
              </a:rPr>
              <a:t>που</a:t>
            </a:r>
            <a:r>
              <a:rPr lang="en-US" sz="2800" dirty="0">
                <a:solidFill>
                  <a:srgbClr val="B84700"/>
                </a:solidFill>
              </a:rPr>
              <a:t> </a:t>
            </a:r>
            <a:r>
              <a:rPr lang="en-US" sz="2800" dirty="0" err="1">
                <a:solidFill>
                  <a:srgbClr val="B84700"/>
                </a:solidFill>
              </a:rPr>
              <a:t>ξεχάστηκε</a:t>
            </a:r>
            <a:r>
              <a:rPr lang="en-US" sz="2800" dirty="0">
                <a:solidFill>
                  <a:srgbClr val="B84700"/>
                </a:solidFill>
              </a:rPr>
              <a: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solidFill>
                <a:srgbClr val="000000"/>
              </a:solidFill>
            </a:endParaRP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subTitle"/>
          </p:nvPr>
        </p:nvSpPr>
        <p:spPr>
          <a:xfrm>
            <a:off x="547688" y="492125"/>
            <a:ext cx="8783637" cy="6381750"/>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a:solidFill>
                  <a:srgbClr val="355E00"/>
                </a:solidFill>
              </a:rPr>
              <a:t>Home:</a:t>
            </a:r>
            <a:r>
              <a:rPr lang="en-US" sz="3200" dirty="0">
                <a:solidFill>
                  <a:srgbClr val="355E00"/>
                </a:solidFill>
              </a:rPr>
              <a:t> </a:t>
            </a:r>
            <a:r>
              <a:rPr lang="en-US" sz="3200" dirty="0" err="1">
                <a:solidFill>
                  <a:srgbClr val="355E00"/>
                </a:solidFill>
              </a:rPr>
              <a:t>μετακινεί</a:t>
            </a:r>
            <a:r>
              <a:rPr lang="en-US" sz="3200" dirty="0">
                <a:solidFill>
                  <a:srgbClr val="355E00"/>
                </a:solidFill>
              </a:rPr>
              <a:t> </a:t>
            </a:r>
            <a:r>
              <a:rPr lang="en-US" sz="3200" dirty="0" err="1">
                <a:solidFill>
                  <a:srgbClr val="355E00"/>
                </a:solidFill>
              </a:rPr>
              <a:t>το</a:t>
            </a:r>
            <a:r>
              <a:rPr lang="en-US" sz="3200" dirty="0">
                <a:solidFill>
                  <a:srgbClr val="355E00"/>
                </a:solidFill>
              </a:rPr>
              <a:t> </a:t>
            </a:r>
            <a:r>
              <a:rPr lang="en-US" sz="3200" dirty="0" err="1">
                <a:solidFill>
                  <a:srgbClr val="355E00"/>
                </a:solidFill>
              </a:rPr>
              <a:t>δρομέα</a:t>
            </a:r>
            <a:r>
              <a:rPr lang="en-US" sz="3200" dirty="0">
                <a:solidFill>
                  <a:srgbClr val="355E00"/>
                </a:solidFill>
              </a:rPr>
              <a:t> </a:t>
            </a:r>
            <a:r>
              <a:rPr lang="en-US" sz="3200" dirty="0" err="1">
                <a:solidFill>
                  <a:srgbClr val="355E00"/>
                </a:solidFill>
              </a:rPr>
              <a:t>στην</a:t>
            </a:r>
            <a:r>
              <a:rPr lang="en-US" sz="3200" dirty="0">
                <a:solidFill>
                  <a:srgbClr val="355E00"/>
                </a:solidFill>
              </a:rPr>
              <a:t> </a:t>
            </a:r>
            <a:r>
              <a:rPr lang="en-US" sz="3200" dirty="0" err="1">
                <a:solidFill>
                  <a:srgbClr val="355E00"/>
                </a:solidFill>
              </a:rPr>
              <a:t>αρχή</a:t>
            </a:r>
            <a:r>
              <a:rPr lang="en-US" sz="3200" dirty="0">
                <a:solidFill>
                  <a:srgbClr val="355E00"/>
                </a:solidFill>
              </a:rPr>
              <a:t> </a:t>
            </a:r>
            <a:r>
              <a:rPr lang="en-US" sz="3200" dirty="0" err="1">
                <a:solidFill>
                  <a:srgbClr val="355E00"/>
                </a:solidFill>
              </a:rPr>
              <a:t>της</a:t>
            </a:r>
            <a:r>
              <a:rPr lang="en-US" sz="3200" dirty="0">
                <a:solidFill>
                  <a:srgbClr val="355E00"/>
                </a:solidFill>
              </a:rPr>
              <a:t> </a:t>
            </a:r>
            <a:r>
              <a:rPr lang="en-US" sz="3200" dirty="0" err="1">
                <a:solidFill>
                  <a:srgbClr val="355E00"/>
                </a:solidFill>
              </a:rPr>
              <a:t>γραμμής</a:t>
            </a:r>
            <a:r>
              <a:rPr lang="en-US" sz="3200" dirty="0">
                <a:solidFill>
                  <a:srgbClr val="355E00"/>
                </a:solidFill>
              </a:rPr>
              <a:t> ή </a:t>
            </a:r>
            <a:r>
              <a:rPr lang="en-US" sz="3200" dirty="0" err="1">
                <a:solidFill>
                  <a:srgbClr val="355E00"/>
                </a:solidFill>
              </a:rPr>
              <a:t>της</a:t>
            </a:r>
            <a:r>
              <a:rPr lang="en-US" sz="3200" dirty="0">
                <a:solidFill>
                  <a:srgbClr val="355E00"/>
                </a:solidFill>
              </a:rPr>
              <a:t> </a:t>
            </a:r>
            <a:r>
              <a:rPr lang="en-US" sz="3200" dirty="0" err="1">
                <a:solidFill>
                  <a:srgbClr val="355E00"/>
                </a:solidFill>
              </a:rPr>
              <a:t>σελίδας</a:t>
            </a:r>
            <a:r>
              <a:rPr lang="en-US" sz="3200" dirty="0">
                <a:solidFill>
                  <a:srgbClr val="355E00"/>
                </a:solidFill>
              </a:rPr>
              <a:t> (</a:t>
            </a:r>
            <a:r>
              <a:rPr lang="en-US" sz="3200" dirty="0" err="1">
                <a:solidFill>
                  <a:srgbClr val="355E00"/>
                </a:solidFill>
              </a:rPr>
              <a:t>μαζί</a:t>
            </a:r>
            <a:r>
              <a:rPr lang="en-US" sz="3200" dirty="0">
                <a:solidFill>
                  <a:srgbClr val="355E00"/>
                </a:solidFill>
              </a:rPr>
              <a:t> </a:t>
            </a:r>
            <a:r>
              <a:rPr lang="en-US" sz="3200" dirty="0" err="1">
                <a:solidFill>
                  <a:srgbClr val="355E00"/>
                </a:solidFill>
              </a:rPr>
              <a:t>με</a:t>
            </a:r>
            <a:r>
              <a:rPr lang="en-US" sz="3200" dirty="0">
                <a:solidFill>
                  <a:srgbClr val="355E00"/>
                </a:solidFill>
              </a:rPr>
              <a:t> Ctrl) </a:t>
            </a:r>
            <a:r>
              <a:rPr lang="en-US" sz="3200" dirty="0" err="1">
                <a:solidFill>
                  <a:srgbClr val="355E00"/>
                </a:solidFill>
              </a:rPr>
              <a:t>που</a:t>
            </a:r>
            <a:r>
              <a:rPr lang="en-US" sz="3200" dirty="0">
                <a:solidFill>
                  <a:srgbClr val="355E00"/>
                </a:solidFill>
              </a:rPr>
              <a:t> </a:t>
            </a:r>
            <a:r>
              <a:rPr lang="en-US" sz="3200" dirty="0" err="1">
                <a:solidFill>
                  <a:srgbClr val="355E00"/>
                </a:solidFill>
              </a:rPr>
              <a:t>βρίσκεται</a:t>
            </a:r>
            <a:r>
              <a:rPr lang="en-US" sz="3200" dirty="0">
                <a:solidFill>
                  <a:srgbClr val="355E00"/>
                </a:solidFill>
              </a:rPr>
              <a: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a:solidFill>
                  <a:srgbClr val="355E00"/>
                </a:solidFill>
              </a:rPr>
              <a:t>End:</a:t>
            </a:r>
            <a:r>
              <a:rPr lang="en-US" sz="3200" dirty="0">
                <a:solidFill>
                  <a:srgbClr val="355E00"/>
                </a:solidFill>
              </a:rPr>
              <a:t> </a:t>
            </a:r>
            <a:r>
              <a:rPr lang="en-US" sz="3200" dirty="0" err="1">
                <a:solidFill>
                  <a:srgbClr val="355E00"/>
                </a:solidFill>
              </a:rPr>
              <a:t>μετακινεί</a:t>
            </a:r>
            <a:r>
              <a:rPr lang="en-US" sz="3200" dirty="0">
                <a:solidFill>
                  <a:srgbClr val="355E00"/>
                </a:solidFill>
              </a:rPr>
              <a:t> </a:t>
            </a:r>
            <a:r>
              <a:rPr lang="en-US" sz="3200" dirty="0" err="1">
                <a:solidFill>
                  <a:srgbClr val="355E00"/>
                </a:solidFill>
              </a:rPr>
              <a:t>το</a:t>
            </a:r>
            <a:r>
              <a:rPr lang="en-US" sz="3200" dirty="0">
                <a:solidFill>
                  <a:srgbClr val="355E00"/>
                </a:solidFill>
              </a:rPr>
              <a:t> </a:t>
            </a:r>
            <a:r>
              <a:rPr lang="en-US" sz="3200" dirty="0" err="1">
                <a:solidFill>
                  <a:srgbClr val="355E00"/>
                </a:solidFill>
              </a:rPr>
              <a:t>δρομέα</a:t>
            </a:r>
            <a:r>
              <a:rPr lang="en-US" sz="3200" dirty="0">
                <a:solidFill>
                  <a:srgbClr val="355E00"/>
                </a:solidFill>
              </a:rPr>
              <a:t> </a:t>
            </a:r>
            <a:r>
              <a:rPr lang="en-US" sz="3200" dirty="0" err="1">
                <a:solidFill>
                  <a:srgbClr val="355E00"/>
                </a:solidFill>
              </a:rPr>
              <a:t>στο</a:t>
            </a:r>
            <a:r>
              <a:rPr lang="en-US" sz="3200" dirty="0">
                <a:solidFill>
                  <a:srgbClr val="355E00"/>
                </a:solidFill>
              </a:rPr>
              <a:t> </a:t>
            </a:r>
            <a:r>
              <a:rPr lang="en-US" sz="3200" dirty="0" err="1">
                <a:solidFill>
                  <a:srgbClr val="355E00"/>
                </a:solidFill>
              </a:rPr>
              <a:t>τέλος</a:t>
            </a:r>
            <a:r>
              <a:rPr lang="en-US" sz="3200" dirty="0">
                <a:solidFill>
                  <a:srgbClr val="355E00"/>
                </a:solidFill>
              </a:rPr>
              <a:t> </a:t>
            </a:r>
            <a:r>
              <a:rPr lang="en-US" sz="3200" dirty="0" err="1">
                <a:solidFill>
                  <a:srgbClr val="355E00"/>
                </a:solidFill>
              </a:rPr>
              <a:t>της</a:t>
            </a:r>
            <a:r>
              <a:rPr lang="en-US" sz="3200" dirty="0">
                <a:solidFill>
                  <a:srgbClr val="355E00"/>
                </a:solidFill>
              </a:rPr>
              <a:t> </a:t>
            </a:r>
            <a:r>
              <a:rPr lang="en-US" sz="3200" dirty="0" err="1">
                <a:solidFill>
                  <a:srgbClr val="355E00"/>
                </a:solidFill>
              </a:rPr>
              <a:t>γραμμής</a:t>
            </a:r>
            <a:r>
              <a:rPr lang="en-US" sz="3200" dirty="0">
                <a:solidFill>
                  <a:srgbClr val="355E00"/>
                </a:solidFill>
              </a:rPr>
              <a:t> ή </a:t>
            </a:r>
            <a:r>
              <a:rPr lang="en-US" sz="3200" dirty="0" err="1">
                <a:solidFill>
                  <a:srgbClr val="355E00"/>
                </a:solidFill>
              </a:rPr>
              <a:t>της</a:t>
            </a:r>
            <a:r>
              <a:rPr lang="en-US" sz="3200" dirty="0">
                <a:solidFill>
                  <a:srgbClr val="355E00"/>
                </a:solidFill>
              </a:rPr>
              <a:t> </a:t>
            </a:r>
            <a:r>
              <a:rPr lang="en-US" sz="3200" dirty="0" err="1">
                <a:solidFill>
                  <a:srgbClr val="355E00"/>
                </a:solidFill>
              </a:rPr>
              <a:t>σελίδας</a:t>
            </a:r>
            <a:r>
              <a:rPr lang="en-US" sz="3200" dirty="0">
                <a:solidFill>
                  <a:srgbClr val="355E00"/>
                </a:solidFill>
              </a:rPr>
              <a:t> (</a:t>
            </a:r>
            <a:r>
              <a:rPr lang="en-US" sz="3200" dirty="0" err="1">
                <a:solidFill>
                  <a:srgbClr val="355E00"/>
                </a:solidFill>
              </a:rPr>
              <a:t>μαζί</a:t>
            </a:r>
            <a:r>
              <a:rPr lang="en-US" sz="3200" dirty="0">
                <a:solidFill>
                  <a:srgbClr val="355E00"/>
                </a:solidFill>
              </a:rPr>
              <a:t> </a:t>
            </a:r>
            <a:r>
              <a:rPr lang="en-US" sz="3200" dirty="0" err="1">
                <a:solidFill>
                  <a:srgbClr val="355E00"/>
                </a:solidFill>
              </a:rPr>
              <a:t>με</a:t>
            </a:r>
            <a:r>
              <a:rPr lang="en-US" sz="3200" dirty="0">
                <a:solidFill>
                  <a:srgbClr val="355E00"/>
                </a:solidFill>
              </a:rPr>
              <a:t> Control) </a:t>
            </a:r>
            <a:r>
              <a:rPr lang="en-US" sz="3200" dirty="0" err="1">
                <a:solidFill>
                  <a:srgbClr val="355E00"/>
                </a:solidFill>
              </a:rPr>
              <a:t>που</a:t>
            </a:r>
            <a:r>
              <a:rPr lang="en-US" sz="3200" dirty="0">
                <a:solidFill>
                  <a:srgbClr val="355E00"/>
                </a:solidFill>
              </a:rPr>
              <a:t> </a:t>
            </a:r>
            <a:r>
              <a:rPr lang="en-US" sz="3200" dirty="0" err="1">
                <a:solidFill>
                  <a:srgbClr val="355E00"/>
                </a:solidFill>
              </a:rPr>
              <a:t>βρίσκεται</a:t>
            </a:r>
            <a:r>
              <a:rPr lang="en-US" sz="3200" dirty="0">
                <a:solidFill>
                  <a:srgbClr val="355E00"/>
                </a:solidFill>
              </a:rPr>
              <a: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a:solidFill>
                  <a:srgbClr val="355E00"/>
                </a:solidFill>
              </a:rPr>
              <a:t>Page Up:</a:t>
            </a:r>
            <a:r>
              <a:rPr lang="en-US" sz="3200" dirty="0">
                <a:solidFill>
                  <a:srgbClr val="355E00"/>
                </a:solidFill>
              </a:rPr>
              <a:t> </a:t>
            </a:r>
            <a:r>
              <a:rPr lang="en-US" sz="3200" dirty="0" err="1">
                <a:solidFill>
                  <a:srgbClr val="355E00"/>
                </a:solidFill>
              </a:rPr>
              <a:t>μετακινούμαστε</a:t>
            </a:r>
            <a:r>
              <a:rPr lang="en-US" sz="3200" dirty="0">
                <a:solidFill>
                  <a:srgbClr val="355E00"/>
                </a:solidFill>
              </a:rPr>
              <a:t> </a:t>
            </a:r>
            <a:r>
              <a:rPr lang="en-US" sz="3200" dirty="0" err="1">
                <a:solidFill>
                  <a:srgbClr val="355E00"/>
                </a:solidFill>
              </a:rPr>
              <a:t>μια</a:t>
            </a:r>
            <a:r>
              <a:rPr lang="en-US" sz="3200" dirty="0">
                <a:solidFill>
                  <a:srgbClr val="355E00"/>
                </a:solidFill>
              </a:rPr>
              <a:t> </a:t>
            </a:r>
            <a:r>
              <a:rPr lang="en-US" sz="3200" dirty="0" err="1">
                <a:solidFill>
                  <a:srgbClr val="355E00"/>
                </a:solidFill>
              </a:rPr>
              <a:t>σελίδα</a:t>
            </a:r>
            <a:r>
              <a:rPr lang="en-US" sz="3200" dirty="0">
                <a:solidFill>
                  <a:srgbClr val="355E00"/>
                </a:solidFill>
              </a:rPr>
              <a:t> </a:t>
            </a:r>
            <a:r>
              <a:rPr lang="en-US" sz="3200" dirty="0" err="1">
                <a:solidFill>
                  <a:srgbClr val="355E00"/>
                </a:solidFill>
              </a:rPr>
              <a:t>επάνω</a:t>
            </a:r>
            <a:r>
              <a:rPr lang="en-US" sz="3200" dirty="0">
                <a:solidFill>
                  <a:srgbClr val="355E00"/>
                </a:solidFill>
              </a:rPr>
              <a: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a:solidFill>
                  <a:srgbClr val="355E00"/>
                </a:solidFill>
              </a:rPr>
              <a:t>Page Down:</a:t>
            </a:r>
            <a:r>
              <a:rPr lang="en-US" sz="3200" dirty="0">
                <a:solidFill>
                  <a:srgbClr val="355E00"/>
                </a:solidFill>
              </a:rPr>
              <a:t> </a:t>
            </a:r>
            <a:r>
              <a:rPr lang="en-US" sz="3200" dirty="0" err="1">
                <a:solidFill>
                  <a:srgbClr val="355E00"/>
                </a:solidFill>
              </a:rPr>
              <a:t>μετακινούμαστε</a:t>
            </a:r>
            <a:r>
              <a:rPr lang="en-US" sz="3200" dirty="0">
                <a:solidFill>
                  <a:srgbClr val="355E00"/>
                </a:solidFill>
              </a:rPr>
              <a:t> </a:t>
            </a:r>
            <a:r>
              <a:rPr lang="en-US" sz="3200" dirty="0" err="1">
                <a:solidFill>
                  <a:srgbClr val="355E00"/>
                </a:solidFill>
              </a:rPr>
              <a:t>μια</a:t>
            </a:r>
            <a:r>
              <a:rPr lang="en-US" sz="3200" dirty="0">
                <a:solidFill>
                  <a:srgbClr val="355E00"/>
                </a:solidFill>
              </a:rPr>
              <a:t> </a:t>
            </a:r>
            <a:r>
              <a:rPr lang="en-US" sz="3200" dirty="0" err="1">
                <a:solidFill>
                  <a:srgbClr val="355E00"/>
                </a:solidFill>
              </a:rPr>
              <a:t>σελίδα</a:t>
            </a:r>
            <a:r>
              <a:rPr lang="en-US" sz="3200" dirty="0">
                <a:solidFill>
                  <a:srgbClr val="355E00"/>
                </a:solidFill>
              </a:rPr>
              <a:t> </a:t>
            </a:r>
            <a:r>
              <a:rPr lang="en-US" sz="3200" dirty="0" err="1">
                <a:solidFill>
                  <a:srgbClr val="355E00"/>
                </a:solidFill>
              </a:rPr>
              <a:t>κάτω</a:t>
            </a:r>
            <a:r>
              <a:rPr lang="en-US" sz="3200" dirty="0">
                <a:solidFill>
                  <a:srgbClr val="355E00"/>
                </a:solidFill>
              </a:rPr>
              <a: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err="1">
                <a:solidFill>
                  <a:srgbClr val="355E00"/>
                </a:solidFill>
              </a:rPr>
              <a:t>Πλήκτρο</a:t>
            </a:r>
            <a:r>
              <a:rPr lang="en-US" sz="3200" b="1" i="1" u="sng" dirty="0">
                <a:solidFill>
                  <a:srgbClr val="355E00"/>
                </a:solidFill>
              </a:rPr>
              <a:t> </a:t>
            </a:r>
            <a:r>
              <a:rPr lang="en-US" sz="3200" b="1" i="1" u="sng" dirty="0" err="1">
                <a:solidFill>
                  <a:srgbClr val="355E00"/>
                </a:solidFill>
              </a:rPr>
              <a:t>με</a:t>
            </a:r>
            <a:r>
              <a:rPr lang="en-US" sz="3200" b="1" i="1" u="sng" dirty="0">
                <a:solidFill>
                  <a:srgbClr val="355E00"/>
                </a:solidFill>
              </a:rPr>
              <a:t> </a:t>
            </a:r>
            <a:r>
              <a:rPr lang="en-US" sz="3200" b="1" i="1" u="sng" dirty="0" err="1">
                <a:solidFill>
                  <a:srgbClr val="355E00"/>
                </a:solidFill>
              </a:rPr>
              <a:t>το</a:t>
            </a:r>
            <a:r>
              <a:rPr lang="en-US" sz="3200" b="1" i="1" u="sng" dirty="0">
                <a:solidFill>
                  <a:srgbClr val="355E00"/>
                </a:solidFill>
              </a:rPr>
              <a:t> </a:t>
            </a:r>
            <a:r>
              <a:rPr lang="en-US" sz="3200" b="1" i="1" u="sng" dirty="0" err="1">
                <a:solidFill>
                  <a:srgbClr val="355E00"/>
                </a:solidFill>
              </a:rPr>
              <a:t>λογότυπο</a:t>
            </a:r>
            <a:r>
              <a:rPr lang="en-US" sz="3200" b="1" i="1" u="sng" dirty="0">
                <a:solidFill>
                  <a:srgbClr val="355E00"/>
                </a:solidFill>
              </a:rPr>
              <a:t> </a:t>
            </a:r>
            <a:r>
              <a:rPr lang="en-US" sz="3200" b="1" i="1" u="sng" dirty="0" err="1">
                <a:solidFill>
                  <a:srgbClr val="355E00"/>
                </a:solidFill>
              </a:rPr>
              <a:t>των</a:t>
            </a:r>
            <a:r>
              <a:rPr lang="en-US" sz="3200" b="1" i="1" u="sng" dirty="0">
                <a:solidFill>
                  <a:srgbClr val="355E00"/>
                </a:solidFill>
              </a:rPr>
              <a:t> Windows:</a:t>
            </a:r>
            <a:r>
              <a:rPr lang="en-US" sz="3200" dirty="0">
                <a:solidFill>
                  <a:srgbClr val="355E00"/>
                </a:solidFill>
              </a:rPr>
              <a:t> </a:t>
            </a:r>
            <a:r>
              <a:rPr lang="en-US" sz="3200" dirty="0" err="1">
                <a:solidFill>
                  <a:srgbClr val="355E00"/>
                </a:solidFill>
              </a:rPr>
              <a:t>εμφανίζει</a:t>
            </a:r>
            <a:r>
              <a:rPr lang="en-US" sz="3200" dirty="0">
                <a:solidFill>
                  <a:srgbClr val="355E00"/>
                </a:solidFill>
              </a:rPr>
              <a:t> </a:t>
            </a:r>
            <a:r>
              <a:rPr lang="en-US" sz="3200" dirty="0" err="1">
                <a:solidFill>
                  <a:srgbClr val="355E00"/>
                </a:solidFill>
              </a:rPr>
              <a:t>το</a:t>
            </a:r>
            <a:r>
              <a:rPr lang="en-US" sz="3200" dirty="0">
                <a:solidFill>
                  <a:srgbClr val="355E00"/>
                </a:solidFill>
              </a:rPr>
              <a:t> </a:t>
            </a:r>
            <a:r>
              <a:rPr lang="en-US" sz="3200" dirty="0" err="1">
                <a:solidFill>
                  <a:srgbClr val="355E00"/>
                </a:solidFill>
              </a:rPr>
              <a:t>μενού</a:t>
            </a:r>
            <a:r>
              <a:rPr lang="en-US" sz="3200" dirty="0">
                <a:solidFill>
                  <a:srgbClr val="355E00"/>
                </a:solidFill>
              </a:rPr>
              <a:t> </a:t>
            </a:r>
            <a:r>
              <a:rPr lang="en-US" sz="3200" dirty="0" err="1">
                <a:solidFill>
                  <a:srgbClr val="355E00"/>
                </a:solidFill>
              </a:rPr>
              <a:t>της</a:t>
            </a:r>
            <a:r>
              <a:rPr lang="en-US" sz="3200" dirty="0">
                <a:solidFill>
                  <a:srgbClr val="355E00"/>
                </a:solidFill>
              </a:rPr>
              <a:t> </a:t>
            </a:r>
            <a:r>
              <a:rPr lang="en-US" sz="3200" dirty="0" err="1">
                <a:solidFill>
                  <a:srgbClr val="355E00"/>
                </a:solidFill>
              </a:rPr>
              <a:t>Έναρξης</a:t>
            </a:r>
            <a:r>
              <a:rPr lang="en-US" sz="3200" dirty="0">
                <a:solidFill>
                  <a:srgbClr val="355E00"/>
                </a:solidFill>
              </a:rPr>
              <a: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1" u="sng" dirty="0">
                <a:solidFill>
                  <a:srgbClr val="355E00"/>
                </a:solidFill>
              </a:rPr>
              <a:t>Ctrl</a:t>
            </a:r>
            <a:r>
              <a:rPr lang="en-US" sz="3200" dirty="0">
                <a:solidFill>
                  <a:srgbClr val="355E00"/>
                </a:solidFill>
              </a:rPr>
              <a:t>: </a:t>
            </a:r>
            <a:r>
              <a:rPr lang="en-US" sz="3200" dirty="0" err="1">
                <a:solidFill>
                  <a:srgbClr val="355E00"/>
                </a:solidFill>
              </a:rPr>
              <a:t>χρησιμεύει</a:t>
            </a:r>
            <a:r>
              <a:rPr lang="en-US" sz="3200" dirty="0">
                <a:solidFill>
                  <a:srgbClr val="355E00"/>
                </a:solidFill>
              </a:rPr>
              <a:t> </a:t>
            </a:r>
            <a:r>
              <a:rPr lang="en-US" sz="3200" dirty="0" err="1">
                <a:solidFill>
                  <a:srgbClr val="355E00"/>
                </a:solidFill>
              </a:rPr>
              <a:t>σε</a:t>
            </a:r>
            <a:r>
              <a:rPr lang="en-US" sz="3200" dirty="0">
                <a:solidFill>
                  <a:srgbClr val="355E00"/>
                </a:solidFill>
              </a:rPr>
              <a:t> </a:t>
            </a:r>
            <a:r>
              <a:rPr lang="en-US" sz="3200" dirty="0" err="1">
                <a:solidFill>
                  <a:srgbClr val="355E00"/>
                </a:solidFill>
              </a:rPr>
              <a:t>συντομεύσεις</a:t>
            </a:r>
            <a:r>
              <a:rPr lang="en-US" sz="3200" dirty="0">
                <a:solidFill>
                  <a:srgbClr val="355E00"/>
                </a:solidFill>
              </a:rPr>
              <a:t> </a:t>
            </a:r>
            <a:r>
              <a:rPr lang="en-US" sz="3200" dirty="0" err="1">
                <a:solidFill>
                  <a:srgbClr val="355E00"/>
                </a:solidFill>
              </a:rPr>
              <a:t>του</a:t>
            </a:r>
            <a:r>
              <a:rPr lang="en-US" sz="3200" dirty="0">
                <a:solidFill>
                  <a:srgbClr val="355E00"/>
                </a:solidFill>
              </a:rPr>
              <a:t> </a:t>
            </a:r>
            <a:r>
              <a:rPr lang="en-US" sz="3200" dirty="0" err="1">
                <a:solidFill>
                  <a:srgbClr val="355E00"/>
                </a:solidFill>
              </a:rPr>
              <a:t>πληκτρολογίου</a:t>
            </a:r>
            <a:r>
              <a:rPr lang="en-US" sz="3200" dirty="0">
                <a:solidFill>
                  <a:srgbClr val="355E00"/>
                </a:solidFill>
              </a:rPr>
              <a:t>. </a:t>
            </a:r>
            <a:r>
              <a:rPr lang="en-US" sz="3200" dirty="0" err="1">
                <a:solidFill>
                  <a:srgbClr val="355E00"/>
                </a:solidFill>
              </a:rPr>
              <a:t>π.χ</a:t>
            </a:r>
            <a:r>
              <a:rPr lang="en-US" sz="3200" dirty="0">
                <a:solidFill>
                  <a:srgbClr val="355E00"/>
                </a:solidFill>
              </a:rPr>
              <a:t>. </a:t>
            </a:r>
            <a:r>
              <a:rPr lang="en-US" sz="3200" dirty="0" err="1">
                <a:solidFill>
                  <a:srgbClr val="355E00"/>
                </a:solidFill>
              </a:rPr>
              <a:t>Ctrl+C</a:t>
            </a:r>
            <a:r>
              <a:rPr lang="en-US" sz="3200" dirty="0">
                <a:solidFill>
                  <a:srgbClr val="355E00"/>
                </a:solidFill>
              </a:rPr>
              <a:t> </a:t>
            </a:r>
            <a:r>
              <a:rPr lang="en-US" sz="3200" dirty="0" err="1">
                <a:solidFill>
                  <a:srgbClr val="355E00"/>
                </a:solidFill>
              </a:rPr>
              <a:t>κάνει</a:t>
            </a:r>
            <a:r>
              <a:rPr lang="en-US" sz="3200" dirty="0">
                <a:solidFill>
                  <a:srgbClr val="355E00"/>
                </a:solidFill>
              </a:rPr>
              <a:t> </a:t>
            </a:r>
            <a:r>
              <a:rPr lang="en-US" sz="3200" dirty="0" err="1">
                <a:solidFill>
                  <a:srgbClr val="355E00"/>
                </a:solidFill>
              </a:rPr>
              <a:t>αντιγραφή</a:t>
            </a:r>
            <a:r>
              <a:rPr lang="en-US" sz="3200" dirty="0">
                <a:solidFill>
                  <a:srgbClr val="355E00"/>
                </a:solidFill>
              </a:rPr>
              <a:t> </a:t>
            </a:r>
            <a:r>
              <a:rPr lang="en-US" sz="3200" dirty="0" err="1">
                <a:solidFill>
                  <a:srgbClr val="355E00"/>
                </a:solidFill>
              </a:rPr>
              <a:t>κειμένου</a:t>
            </a:r>
            <a:r>
              <a:rPr lang="en-US" sz="3200" dirty="0">
                <a:solidFill>
                  <a:srgbClr val="355E00"/>
                </a:solidFill>
              </a:rPr>
              <a:t>, </a:t>
            </a:r>
            <a:r>
              <a:rPr lang="en-US" sz="3200" dirty="0" err="1">
                <a:solidFill>
                  <a:srgbClr val="355E00"/>
                </a:solidFill>
              </a:rPr>
              <a:t>εικόνας</a:t>
            </a:r>
            <a:r>
              <a:rPr lang="en-US" sz="3200" dirty="0">
                <a:solidFill>
                  <a:srgbClr val="355E00"/>
                </a:solidFill>
              </a:rPr>
              <a:t>, </a:t>
            </a:r>
            <a:r>
              <a:rPr lang="en-US" sz="3200" dirty="0" err="1">
                <a:solidFill>
                  <a:srgbClr val="355E00"/>
                </a:solidFill>
              </a:rPr>
              <a:t>κλπ</a:t>
            </a:r>
            <a:r>
              <a:rPr lang="en-US" sz="3200" dirty="0">
                <a:solidFill>
                  <a:srgbClr val="355E00"/>
                </a:solidFill>
              </a:rPr>
              <a:t>. </a:t>
            </a:r>
            <a:r>
              <a:rPr lang="en-US" sz="3200" dirty="0" err="1">
                <a:solidFill>
                  <a:srgbClr val="355E00"/>
                </a:solidFill>
              </a:rPr>
              <a:t>Ενώ</a:t>
            </a:r>
            <a:r>
              <a:rPr lang="en-US" sz="3200" dirty="0">
                <a:solidFill>
                  <a:srgbClr val="355E00"/>
                </a:solidFill>
              </a:rPr>
              <a:t> </a:t>
            </a:r>
            <a:r>
              <a:rPr lang="en-US" sz="3200" dirty="0" err="1">
                <a:solidFill>
                  <a:srgbClr val="355E00"/>
                </a:solidFill>
              </a:rPr>
              <a:t>Ctrl+V</a:t>
            </a:r>
            <a:r>
              <a:rPr lang="en-US" sz="3200" dirty="0">
                <a:solidFill>
                  <a:srgbClr val="355E00"/>
                </a:solidFill>
              </a:rPr>
              <a:t> </a:t>
            </a:r>
            <a:r>
              <a:rPr lang="en-US" sz="3200" dirty="0" err="1">
                <a:solidFill>
                  <a:srgbClr val="355E00"/>
                </a:solidFill>
              </a:rPr>
              <a:t>κάνει</a:t>
            </a:r>
            <a:r>
              <a:rPr lang="en-US" sz="3200" dirty="0">
                <a:solidFill>
                  <a:srgbClr val="355E00"/>
                </a:solidFill>
              </a:rPr>
              <a:t> </a:t>
            </a:r>
            <a:r>
              <a:rPr lang="en-US" sz="3200" dirty="0" err="1">
                <a:solidFill>
                  <a:srgbClr val="355E00"/>
                </a:solidFill>
              </a:rPr>
              <a:t>επικόλληση</a:t>
            </a:r>
            <a:r>
              <a:rPr lang="en-US" sz="3200" dirty="0">
                <a:solidFill>
                  <a:srgbClr val="355E00"/>
                </a:solidFill>
              </a:rPr>
              <a:t> </a:t>
            </a:r>
            <a:r>
              <a:rPr lang="en-US" sz="3200" dirty="0" err="1">
                <a:solidFill>
                  <a:srgbClr val="355E00"/>
                </a:solidFill>
              </a:rPr>
              <a:t>αυτού</a:t>
            </a:r>
            <a:r>
              <a:rPr lang="en-US" sz="3200" dirty="0">
                <a:solidFill>
                  <a:srgbClr val="355E00"/>
                </a:solidFill>
              </a:rPr>
              <a:t> </a:t>
            </a:r>
            <a:r>
              <a:rPr lang="en-US" sz="3200" dirty="0" err="1">
                <a:solidFill>
                  <a:srgbClr val="355E00"/>
                </a:solidFill>
              </a:rPr>
              <a:t>που</a:t>
            </a:r>
            <a:r>
              <a:rPr lang="en-US" sz="3200" dirty="0">
                <a:solidFill>
                  <a:srgbClr val="355E00"/>
                </a:solidFill>
              </a:rPr>
              <a:t> </a:t>
            </a:r>
            <a:r>
              <a:rPr lang="en-US" sz="3200" dirty="0" err="1">
                <a:solidFill>
                  <a:srgbClr val="355E00"/>
                </a:solidFill>
              </a:rPr>
              <a:t>πριν</a:t>
            </a:r>
            <a:r>
              <a:rPr lang="en-US" sz="3200" dirty="0">
                <a:solidFill>
                  <a:srgbClr val="355E00"/>
                </a:solidFill>
              </a:rPr>
              <a:t> </a:t>
            </a:r>
            <a:r>
              <a:rPr lang="en-US" sz="3200" dirty="0" err="1">
                <a:solidFill>
                  <a:srgbClr val="355E00"/>
                </a:solidFill>
              </a:rPr>
              <a:t>αντιγράφηκε</a:t>
            </a:r>
            <a:r>
              <a:rPr lang="en-US" sz="3200" dirty="0">
                <a:solidFill>
                  <a:srgbClr val="355E00"/>
                </a:solidFill>
              </a:rPr>
              <a:t> </a:t>
            </a:r>
            <a:r>
              <a:rPr lang="en-US" sz="3200" dirty="0" err="1">
                <a:solidFill>
                  <a:srgbClr val="355E00"/>
                </a:solidFill>
              </a:rPr>
              <a:t>σε</a:t>
            </a:r>
            <a:r>
              <a:rPr lang="en-US" sz="3200" dirty="0">
                <a:solidFill>
                  <a:srgbClr val="355E00"/>
                </a:solidFill>
              </a:rPr>
              <a:t> </a:t>
            </a:r>
            <a:r>
              <a:rPr lang="en-US" sz="3200" dirty="0" err="1">
                <a:solidFill>
                  <a:srgbClr val="355E00"/>
                </a:solidFill>
              </a:rPr>
              <a:t>μια</a:t>
            </a:r>
            <a:r>
              <a:rPr lang="en-US" sz="3200" dirty="0">
                <a:solidFill>
                  <a:srgbClr val="355E00"/>
                </a:solidFill>
              </a:rPr>
              <a:t> </a:t>
            </a:r>
            <a:r>
              <a:rPr lang="en-US" sz="3200" dirty="0" err="1">
                <a:solidFill>
                  <a:srgbClr val="355E00"/>
                </a:solidFill>
              </a:rPr>
              <a:t>νέα</a:t>
            </a:r>
            <a:r>
              <a:rPr lang="en-US" sz="3200" dirty="0">
                <a:solidFill>
                  <a:srgbClr val="355E00"/>
                </a:solidFill>
              </a:rPr>
              <a:t> </a:t>
            </a:r>
            <a:r>
              <a:rPr lang="en-US" sz="3200" dirty="0" err="1">
                <a:solidFill>
                  <a:srgbClr val="355E00"/>
                </a:solidFill>
              </a:rPr>
              <a:t>θέση</a:t>
            </a:r>
            <a:r>
              <a:rPr lang="en-US" sz="3200" dirty="0">
                <a:solidFill>
                  <a:srgbClr val="355E00"/>
                </a:solidFill>
              </a:rPr>
              <a:t>.</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subTitle"/>
          </p:nvPr>
        </p:nvSpPr>
        <p:spPr>
          <a:xfrm>
            <a:off x="576263" y="639763"/>
            <a:ext cx="8856662" cy="5942012"/>
          </a:xfrm>
          <a:ln/>
        </p:spPr>
        <p:txBody>
          <a:bodyPr tIns="24695"/>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280099"/>
                </a:solidFill>
              </a:rPr>
              <a:t>Shift: </a:t>
            </a:r>
            <a:r>
              <a:rPr lang="en-US" sz="2800">
                <a:solidFill>
                  <a:srgbClr val="280099"/>
                </a:solidFill>
              </a:rPr>
              <a:t>πατημένο μαζί με πλήκτρο που έχει πάνω του 2 σύμβολα το ένα πάνω από το άλλο, εμφανίζει το επάνω σύμβολο.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Πατημένο μαζί με ένα χαρακτήρα, και το CapsLock Off, εμφανίζει το χαρακτήρα κεφαλαίο. Πατημένο μαζί με ένα χαρακτήρα, και το CapsLock On, εμφανίζει το χαρακτήρα πεζό.</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i="1" u="sng">
                <a:solidFill>
                  <a:srgbClr val="280099"/>
                </a:solidFill>
              </a:rPr>
              <a:t>Alt: </a:t>
            </a:r>
            <a:r>
              <a:rPr lang="en-US" sz="2800">
                <a:solidFill>
                  <a:srgbClr val="280099"/>
                </a:solidFill>
              </a:rPr>
              <a:t>όπως και το Ctrl χρησιμοποιείται σε διάφορες συντομεύσεις, ενώ συχνά χρησιμοποιείται μαζί με το Ctrl – Alt+Ctrl+χαρακτήρας. </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Ο συνδυασμός Ctrl+Alt+Delete εμφανίζει τον Task Manager-Διαχειριστή εργασιών, όταν π.χ. κολλάει ο υπολογιστής μας.</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280099"/>
                </a:solidFill>
              </a:rPr>
              <a:t>Τα πλήκτρα Shift, Ctrl και Alt υπάρχουν σε 2 θέσεις του πληκτρολογίου και αριστερά και δεξιά. </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20725" y="539750"/>
            <a:ext cx="8640763" cy="10239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t>...το πλήκτρο PrtScn</a:t>
            </a:r>
          </a:p>
        </p:txBody>
      </p:sp>
      <p:sp>
        <p:nvSpPr>
          <p:cNvPr id="11266" name="Rectangle 2"/>
          <p:cNvSpPr>
            <a:spLocks noGrp="1" noChangeArrowheads="1"/>
          </p:cNvSpPr>
          <p:nvPr>
            <p:ph type="subTitle" idx="4294967295"/>
          </p:nvPr>
        </p:nvSpPr>
        <p:spPr bwMode="auto">
          <a:xfrm>
            <a:off x="647700" y="1655763"/>
            <a:ext cx="8712200" cy="4784725"/>
          </a:xfrm>
          <a:prstGeom prst="rect">
            <a:avLst/>
          </a:prstGeom>
          <a:noFill/>
          <a:ln/>
        </p:spPr>
        <p:txBody>
          <a:bodyPr lIns="0" tIns="24695"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Ο υπολογιστής μας έχει στη μνήμη του ένα κομμάτι που το ονομάζει </a:t>
            </a:r>
            <a:r>
              <a:rPr lang="en-US" sz="2800" b="1" i="1" u="sng">
                <a:solidFill>
                  <a:srgbClr val="800000"/>
                </a:solidFill>
              </a:rPr>
              <a:t>ΠΡΟΧΕΙΡΟ</a:t>
            </a:r>
            <a:r>
              <a:rPr lang="en-US" sz="2800">
                <a:solidFill>
                  <a:srgbClr val="000000"/>
                </a:solidFill>
              </a:rPr>
              <a:t>, όπου κρατάει σημειώσεις για τις ενέργειες που του ζητάμε να κάνει, για να μην τις ξεχάσει, όπως κάνουμε κι εμείς.</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Με το πάτημα του πλήκτρου </a:t>
            </a:r>
            <a:r>
              <a:rPr lang="en-US" sz="2800" b="1" i="1" u="sng">
                <a:solidFill>
                  <a:srgbClr val="800000"/>
                </a:solidFill>
              </a:rPr>
              <a:t>PrtScn</a:t>
            </a:r>
            <a:r>
              <a:rPr lang="en-US" sz="2800">
                <a:solidFill>
                  <a:srgbClr val="000000"/>
                </a:solidFill>
              </a:rPr>
              <a:t> ο υπολογιστής κρατάει στο πρόχειρο μια εικόνα της </a:t>
            </a:r>
            <a:r>
              <a:rPr lang="en-US" sz="2800" b="1" i="1" u="sng">
                <a:solidFill>
                  <a:srgbClr val="800000"/>
                </a:solidFill>
              </a:rPr>
              <a:t>Επιφάνειας</a:t>
            </a:r>
            <a:r>
              <a:rPr lang="en-US" sz="2800">
                <a:solidFill>
                  <a:srgbClr val="000000"/>
                </a:solidFill>
              </a:rPr>
              <a:t> </a:t>
            </a:r>
            <a:r>
              <a:rPr lang="en-US" sz="2800" b="1" i="1" u="sng">
                <a:solidFill>
                  <a:srgbClr val="800000"/>
                </a:solidFill>
              </a:rPr>
              <a:t>Εργασίας</a:t>
            </a:r>
            <a:r>
              <a:rPr lang="en-US" sz="2800">
                <a:solidFill>
                  <a:srgbClr val="000000"/>
                </a:solidFill>
              </a:rPr>
              <a:t> της οθόνης του, όπως είναι εκείνη τη στιγμή που πατήσαμε το πλήκτρο.</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Αυτή την εικόνα μπορεί να μας την </a:t>
            </a:r>
            <a:r>
              <a:rPr lang="en-US" sz="2800" b="1" i="1" u="sng">
                <a:solidFill>
                  <a:srgbClr val="800000"/>
                </a:solidFill>
              </a:rPr>
              <a:t>Αντιγράψει</a:t>
            </a:r>
            <a:r>
              <a:rPr lang="en-US" sz="2800">
                <a:solidFill>
                  <a:srgbClr val="000000"/>
                </a:solidFill>
              </a:rPr>
              <a:t> όπου του ζητήσουμε, μέσα σε ένα αρχείο της Ζωγραφικής, σε ένα έγγραφο του επεξεργαστή κειμένου, κλπ.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a:solidFill>
                  <a:srgbClr val="000000"/>
                </a:solidFill>
              </a:rPr>
              <a:t>Αυτό θα πει εξυπηρέτηση και μάλιστα ταχύτατη !!  </a:t>
            </a:r>
          </a:p>
        </p:txBody>
      </p:sp>
    </p:spTree>
  </p:cSld>
  <p:clrMapOvr>
    <a:masterClrMapping/>
  </p:clrMapOvr>
  <p:transition spd="slow">
    <p:circl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Tunnel</Template>
  <TotalTime>126</TotalTime>
  <Words>892</Words>
  <Application>Microsoft Office PowerPoint</Application>
  <PresentationFormat>Προσαρμογή</PresentationFormat>
  <Paragraphs>55</Paragraphs>
  <Slides>11</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Πληκτρολόγιο </vt:lpstr>
      <vt:lpstr>Διαφάνεια 2</vt:lpstr>
      <vt:lpstr>Διαφάνεια 3</vt:lpstr>
      <vt:lpstr>Διαφάνεια 4</vt:lpstr>
      <vt:lpstr>Διαφάνεια 5</vt:lpstr>
      <vt:lpstr>...ας δούμε πιο αναλυτικά μερικά ακόμη πλήκτρα</vt:lpstr>
      <vt:lpstr>Διαφάνεια 7</vt:lpstr>
      <vt:lpstr>Διαφάνεια 8</vt:lpstr>
      <vt:lpstr>...το πλήκτρο PrtScn</vt:lpstr>
      <vt:lpstr>...τα πλήκτρα ScrLk και Pause</vt:lpstr>
      <vt:lpstr>Το Enter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Tunnel</dc:title>
  <dc:creator>ΚΑΤΕΡΙΝΑ ΜΙΧΟΥ</dc:creator>
  <dc:description>Presentation Layout Template</dc:description>
  <cp:lastModifiedBy>KATERINA MICHOU</cp:lastModifiedBy>
  <cp:revision>11</cp:revision>
  <cp:lastPrinted>1601-01-01T00:00:00Z</cp:lastPrinted>
  <dcterms:created xsi:type="dcterms:W3CDTF">2015-08-10T16:14:27Z</dcterms:created>
  <dcterms:modified xsi:type="dcterms:W3CDTF">2020-01-12T08:45:39Z</dcterms:modified>
</cp:coreProperties>
</file>