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5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98A4F-AB12-4F90-BCE6-E47ABFD3FD96}" type="datetimeFigureOut">
              <a:rPr lang="el-GR"/>
              <a:pPr>
                <a:defRPr/>
              </a:pPr>
              <a:t>22/4/2013</a:t>
            </a:fld>
            <a:endParaRPr lang="el-GR"/>
          </a:p>
        </p:txBody>
      </p:sp>
      <p:sp>
        <p:nvSpPr>
          <p:cNvPr id="6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B8D09-8524-4542-96CB-82ADDF82CB3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35335-CBF7-4D7A-A40B-1799DA35C0A3}" type="datetimeFigureOut">
              <a:rPr lang="el-GR"/>
              <a:pPr>
                <a:defRPr/>
              </a:pPr>
              <a:t>22/4/2013</a:t>
            </a:fld>
            <a:endParaRPr lang="el-GR"/>
          </a:p>
        </p:txBody>
      </p:sp>
      <p:sp>
        <p:nvSpPr>
          <p:cNvPr id="5" name="2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2D803-5A3E-441B-B186-58393532A7D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6731C-A735-41F7-92AD-70E08B904815}" type="datetimeFigureOut">
              <a:rPr lang="el-GR"/>
              <a:pPr>
                <a:defRPr/>
              </a:pPr>
              <a:t>22/4/2013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C037A-EDE5-47B4-A35F-757952999B9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C6567-252F-4E0B-AC04-4FD29978D99C}" type="datetimeFigureOut">
              <a:rPr lang="el-GR"/>
              <a:pPr>
                <a:defRPr/>
              </a:pPr>
              <a:t>22/4/2013</a:t>
            </a:fld>
            <a:endParaRPr lang="el-GR"/>
          </a:p>
        </p:txBody>
      </p:sp>
      <p:sp>
        <p:nvSpPr>
          <p:cNvPr id="3" name="2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A7E50-63C4-48A5-9EFD-D8A526F6CA6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04DEA-1746-40A2-9196-3D131AE504E8}" type="datetimeFigureOut">
              <a:rPr lang="el-GR"/>
              <a:pPr>
                <a:defRPr/>
              </a:pPr>
              <a:t>22/4/2013</a:t>
            </a:fld>
            <a:endParaRPr lang="el-GR"/>
          </a:p>
        </p:txBody>
      </p:sp>
      <p:sp>
        <p:nvSpPr>
          <p:cNvPr id="5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156AA-4023-4EAA-84DB-3E551605FC0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5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50EA5-03F4-4694-93B4-FC733313415C}" type="datetimeFigureOut">
              <a:rPr lang="el-GR"/>
              <a:pPr>
                <a:defRPr/>
              </a:pPr>
              <a:t>22/4/2013</a:t>
            </a:fld>
            <a:endParaRPr lang="el-GR"/>
          </a:p>
        </p:txBody>
      </p:sp>
      <p:sp>
        <p:nvSpPr>
          <p:cNvPr id="7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EEC95-B82E-4C39-B055-ABDEDC1590D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1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79D32-396F-498D-B68E-5BD4CCD6CFAC}" type="datetimeFigureOut">
              <a:rPr lang="el-GR"/>
              <a:pPr>
                <a:defRPr/>
              </a:pPr>
              <a:t>22/4/2013</a:t>
            </a:fld>
            <a:endParaRPr lang="el-GR"/>
          </a:p>
        </p:txBody>
      </p:sp>
      <p:sp>
        <p:nvSpPr>
          <p:cNvPr id="6" name="2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8E259-37EB-4D9E-8EA5-95F2A0DE208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8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AD36C-8FED-452A-934F-21DCF975654C}" type="datetimeFigureOut">
              <a:rPr lang="el-GR"/>
              <a:pPr>
                <a:defRPr/>
              </a:pPr>
              <a:t>22/4/2013</a:t>
            </a:fld>
            <a:endParaRPr lang="el-GR"/>
          </a:p>
        </p:txBody>
      </p:sp>
      <p:sp>
        <p:nvSpPr>
          <p:cNvPr id="9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B8BD6-C1F1-4589-AE39-323CB0D9286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1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BF1CB-9CC3-405B-A8DE-D999CCA72814}" type="datetimeFigureOut">
              <a:rPr lang="el-GR"/>
              <a:pPr>
                <a:defRPr/>
              </a:pPr>
              <a:t>22/4/2013</a:t>
            </a:fld>
            <a:endParaRPr lang="el-GR"/>
          </a:p>
        </p:txBody>
      </p:sp>
      <p:sp>
        <p:nvSpPr>
          <p:cNvPr id="4" name="2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1F19-C303-4DA0-8BF6-DBFDCDE7C43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CD213-416B-4498-A7C9-CA2CA44443DE}" type="datetimeFigureOut">
              <a:rPr lang="el-GR"/>
              <a:pPr>
                <a:defRPr/>
              </a:pPr>
              <a:t>22/4/2013</a:t>
            </a:fld>
            <a:endParaRPr lang="el-GR"/>
          </a:p>
        </p:txBody>
      </p:sp>
      <p:sp>
        <p:nvSpPr>
          <p:cNvPr id="3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F8A7F-3DB6-4478-BC1B-3EBA319D221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7CDF5-912D-4CE6-B428-601EB68BF3FD}" type="datetimeFigureOut">
              <a:rPr lang="el-GR"/>
              <a:pPr>
                <a:defRPr/>
              </a:pPr>
              <a:t>22/4/2013</a:t>
            </a:fld>
            <a:endParaRPr lang="el-GR"/>
          </a:p>
        </p:txBody>
      </p:sp>
      <p:sp>
        <p:nvSpPr>
          <p:cNvPr id="7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8178E-4801-41CC-AD5F-ADE1AE59944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E92AA-75F0-45B3-B837-C82705F4DCEE}" type="datetimeFigureOut">
              <a:rPr lang="el-GR"/>
              <a:pPr>
                <a:defRPr/>
              </a:pPr>
              <a:t>22/4/2013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5C5B7-1D56-4164-B947-E7B57EF22E3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7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F6F270-14D1-4669-9A30-F7F4E428AE61}" type="datetimeFigureOut">
              <a:rPr lang="el-GR"/>
              <a:pPr>
                <a:defRPr/>
              </a:pPr>
              <a:t>22/4/2013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DBC9A1-A4FD-439D-9587-AFF468166E6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08" r:id="rId4"/>
    <p:sldLayoutId id="2147483712" r:id="rId5"/>
    <p:sldLayoutId id="2147483707" r:id="rId6"/>
    <p:sldLayoutId id="2147483713" r:id="rId7"/>
    <p:sldLayoutId id="2147483714" r:id="rId8"/>
    <p:sldLayoutId id="2147483715" r:id="rId9"/>
    <p:sldLayoutId id="2147483706" r:id="rId10"/>
    <p:sldLayoutId id="2147483716" r:id="rId11"/>
    <p:sldLayoutId id="214748370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2 - Υπότιτλος"/>
          <p:cNvSpPr>
            <a:spLocks noGrp="1"/>
          </p:cNvSpPr>
          <p:nvPr>
            <p:ph type="subTitle" idx="1"/>
          </p:nvPr>
        </p:nvSpPr>
        <p:spPr>
          <a:xfrm>
            <a:off x="755650" y="5300663"/>
            <a:ext cx="6400800" cy="985837"/>
          </a:xfrm>
        </p:spPr>
        <p:txBody>
          <a:bodyPr/>
          <a:lstStyle/>
          <a:p>
            <a:pPr eaLnBrk="1" hangingPunct="1"/>
            <a:r>
              <a:rPr lang="el-GR" sz="2000" smtClean="0">
                <a:solidFill>
                  <a:srgbClr val="443329"/>
                </a:solidFill>
                <a:latin typeface="Arial" charset="0"/>
              </a:rPr>
              <a:t>Υπεύθυνη καθηγήτρια : Αλεξίου Μαγδαληνή</a:t>
            </a:r>
          </a:p>
          <a:p>
            <a:pPr eaLnBrk="1" hangingPunct="1"/>
            <a:r>
              <a:rPr lang="el-GR" sz="2000" smtClean="0">
                <a:solidFill>
                  <a:srgbClr val="443329"/>
                </a:solidFill>
                <a:latin typeface="Arial" charset="0"/>
              </a:rPr>
              <a:t>Σχ. Έτος 2012-2013 (β΄τετράμηνο)</a:t>
            </a:r>
          </a:p>
        </p:txBody>
      </p:sp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250825" y="404813"/>
            <a:ext cx="813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>
                <a:solidFill>
                  <a:srgbClr val="443329"/>
                </a:solidFill>
              </a:rPr>
              <a:t>ΕΦΗΒΙΚΕΣ ΤΑΥΤΟΤΗΤΕΣ ΦΥΛΟΥ – ΔΙΕΥΡΕΥΝΩΝΤΑΣ</a:t>
            </a:r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323850" y="908050"/>
            <a:ext cx="76327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el-GR" sz="2400">
                <a:solidFill>
                  <a:srgbClr val="443329"/>
                </a:solidFill>
              </a:rPr>
              <a:t>ΤΟΝ ΠΑΡΑΓΟΝΤΑ ΦΥΛΟ ΣΤΟ ΣΧΟΛΙΚΟ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el-GR" sz="2400">
                <a:solidFill>
                  <a:srgbClr val="443329"/>
                </a:solidFill>
              </a:rPr>
              <a:t>ΠΕΡΙΒΑΛΛΟΝ</a:t>
            </a:r>
            <a:r>
              <a:rPr lang="el-GR"/>
              <a:t> </a:t>
            </a:r>
          </a:p>
        </p:txBody>
      </p:sp>
      <p:sp>
        <p:nvSpPr>
          <p:cNvPr id="14340" name="Rectangle 7"/>
          <p:cNvSpPr>
            <a:spLocks noGrp="1"/>
          </p:cNvSpPr>
          <p:nvPr>
            <p:ph type="ctrTitle" idx="4294967295"/>
          </p:nvPr>
        </p:nvSpPr>
        <p:spPr bwMode="auto">
          <a:xfrm>
            <a:off x="323850" y="2060575"/>
            <a:ext cx="8820150" cy="302418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l-GR" sz="2400" cap="none" smtClean="0">
                <a:effectLst/>
                <a:latin typeface="Arial" charset="0"/>
              </a:rPr>
              <a:t>Ερευνητική εργασία από τις μαθήτριες του τμήματος  β΄3</a:t>
            </a:r>
            <a:br>
              <a:rPr lang="el-GR" sz="2400" cap="none" smtClean="0">
                <a:effectLst/>
                <a:latin typeface="Arial" charset="0"/>
              </a:rPr>
            </a:br>
            <a:r>
              <a:rPr lang="el-GR" sz="2400" cap="none" smtClean="0">
                <a:effectLst/>
                <a:latin typeface="Arial" charset="0"/>
              </a:rPr>
              <a:t>Λυκείου</a:t>
            </a:r>
            <a:r>
              <a:rPr lang="el-GR" sz="4000" cap="none" smtClean="0">
                <a:effectLst/>
                <a:latin typeface="Arial" charset="0"/>
              </a:rPr>
              <a:t/>
            </a:r>
            <a:br>
              <a:rPr lang="el-GR" sz="4000" cap="none" smtClean="0">
                <a:effectLst/>
                <a:latin typeface="Arial" charset="0"/>
              </a:rPr>
            </a:br>
            <a:r>
              <a:rPr lang="el-GR" sz="4000" cap="none" smtClean="0">
                <a:effectLst/>
                <a:latin typeface="Arial" charset="0"/>
              </a:rPr>
              <a:t>Ποδηματά Στέλλα &amp; Τζωρτζίνα Στέρπη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500042"/>
            <a:ext cx="8686800" cy="71438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800" dirty="0" err="1" smtClean="0"/>
              <a:t>Γιατι</a:t>
            </a:r>
            <a:r>
              <a:rPr lang="el-GR" sz="2800" dirty="0" smtClean="0"/>
              <a:t> </a:t>
            </a:r>
            <a:r>
              <a:rPr lang="el-GR" sz="2800" dirty="0" err="1" smtClean="0"/>
              <a:t>ειναι</a:t>
            </a:r>
            <a:r>
              <a:rPr lang="el-GR" sz="2800" dirty="0" smtClean="0"/>
              <a:t> </a:t>
            </a:r>
            <a:r>
              <a:rPr lang="el-GR" sz="2800" dirty="0" err="1" smtClean="0"/>
              <a:t>καλο</a:t>
            </a:r>
            <a:r>
              <a:rPr lang="el-GR" sz="2800" dirty="0" smtClean="0"/>
              <a:t> να </a:t>
            </a:r>
            <a:r>
              <a:rPr lang="el-GR" sz="2800" dirty="0" err="1" smtClean="0"/>
              <a:t>εισαι</a:t>
            </a:r>
            <a:r>
              <a:rPr lang="el-GR" sz="2800" dirty="0" smtClean="0"/>
              <a:t> </a:t>
            </a:r>
            <a:r>
              <a:rPr lang="el-GR" sz="2800" dirty="0" err="1" smtClean="0"/>
              <a:t>αγορι</a:t>
            </a:r>
            <a:r>
              <a:rPr lang="el-GR" sz="2800" dirty="0" smtClean="0"/>
              <a:t> ή </a:t>
            </a:r>
            <a:r>
              <a:rPr lang="el-GR" sz="2800" dirty="0" err="1" smtClean="0"/>
              <a:t>κοριτσι</a:t>
            </a:r>
            <a:r>
              <a:rPr lang="el-GR" sz="2800" dirty="0" smtClean="0"/>
              <a:t> ;</a:t>
            </a:r>
            <a:endParaRPr lang="el-GR" sz="2800" dirty="0"/>
          </a:p>
        </p:txBody>
      </p:sp>
      <p:sp>
        <p:nvSpPr>
          <p:cNvPr id="15362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214438"/>
            <a:ext cx="4191000" cy="5110162"/>
          </a:xfrm>
        </p:spPr>
        <p:txBody>
          <a:bodyPr/>
          <a:lstStyle/>
          <a:p>
            <a:pPr eaLnBrk="1" hangingPunct="1"/>
            <a:r>
              <a:rPr lang="el-GR" sz="2000" i="1" u="sng" smtClean="0"/>
              <a:t>Είναι σπουδαίο να είσαι κορίτσι γιατι: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Μπορείς να περιποιείσαι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Κάνεις πολλά πράγματα ταυτόχρονα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Συναισθηματική αντιμετώπιση πραγμάτων 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Μητρότητα – Στοργή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Ωριμότητα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Δεν πηγαίνεις στο στρατό </a:t>
            </a:r>
          </a:p>
          <a:p>
            <a:pPr eaLnBrk="1" hangingPunct="1">
              <a:buFont typeface="Arial" charset="0"/>
              <a:buChar char="•"/>
            </a:pPr>
            <a:endParaRPr lang="el-GR" sz="2000" smtClean="0"/>
          </a:p>
          <a:p>
            <a:pPr eaLnBrk="1" hangingPunct="1">
              <a:buFont typeface="Wingdings 2" pitchFamily="18" charset="2"/>
              <a:buNone/>
            </a:pPr>
            <a:endParaRPr lang="el-GR" sz="2000" smtClean="0"/>
          </a:p>
          <a:p>
            <a:pPr eaLnBrk="1" hangingPunct="1">
              <a:buFont typeface="Arial" charset="0"/>
              <a:buChar char="•"/>
            </a:pPr>
            <a:endParaRPr lang="el-GR" sz="2000" i="1" u="sng" smtClean="0"/>
          </a:p>
        </p:txBody>
      </p:sp>
      <p:sp>
        <p:nvSpPr>
          <p:cNvPr id="15363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214438"/>
            <a:ext cx="4343400" cy="5110162"/>
          </a:xfrm>
        </p:spPr>
        <p:txBody>
          <a:bodyPr/>
          <a:lstStyle/>
          <a:p>
            <a:pPr eaLnBrk="1" hangingPunct="1"/>
            <a:r>
              <a:rPr lang="el-GR" sz="2000" i="1" u="sng" smtClean="0"/>
              <a:t>Είναι σπουδαίο να είσαι αγόρι γιατί: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Εκφράζεσαι ευκολότερα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Μεγαλύτερη ελευθερία κινήσεων - Ανεξαρτησία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Αποκτάς ευκολότερα μυϊκή μάζα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Δε μένεις έγκυος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Ορθολογική αντιμετώπιση πραγμάτων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Δεν κάνεις αποτρίχωση 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Δεν έχεις κυτταρίτιδα</a:t>
            </a:r>
          </a:p>
          <a:p>
            <a:pPr eaLnBrk="1" hangingPunct="1">
              <a:buFont typeface="Arial" charset="0"/>
              <a:buChar char="•"/>
            </a:pPr>
            <a:endParaRPr lang="el-GR" sz="2000" smtClean="0"/>
          </a:p>
          <a:p>
            <a:pPr eaLnBrk="1" hangingPunct="1">
              <a:buFont typeface="Arial" charset="0"/>
              <a:buChar char="•"/>
            </a:pPr>
            <a:endParaRPr lang="el-GR" sz="20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500042"/>
            <a:ext cx="8686800" cy="64294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800" dirty="0" smtClean="0"/>
              <a:t>Τα </a:t>
            </a:r>
            <a:r>
              <a:rPr lang="el-GR" sz="2800" dirty="0" err="1" smtClean="0"/>
              <a:t>αρνητικα</a:t>
            </a:r>
            <a:r>
              <a:rPr lang="el-GR" sz="2800" dirty="0" smtClean="0"/>
              <a:t> </a:t>
            </a:r>
            <a:r>
              <a:rPr lang="el-GR" sz="2800" dirty="0" err="1" smtClean="0"/>
              <a:t>χαρακτηριστικα</a:t>
            </a:r>
            <a:r>
              <a:rPr lang="el-GR" sz="2800" dirty="0" smtClean="0"/>
              <a:t> κάθε </a:t>
            </a:r>
            <a:r>
              <a:rPr lang="el-GR" sz="2800" dirty="0" err="1" smtClean="0"/>
              <a:t>φυλου</a:t>
            </a:r>
            <a:endParaRPr lang="el-GR" sz="2800" dirty="0"/>
          </a:p>
        </p:txBody>
      </p:sp>
      <p:sp>
        <p:nvSpPr>
          <p:cNvPr id="16386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14313" y="1214438"/>
            <a:ext cx="4191000" cy="5214937"/>
          </a:xfrm>
        </p:spPr>
        <p:txBody>
          <a:bodyPr/>
          <a:lstStyle/>
          <a:p>
            <a:pPr eaLnBrk="1" hangingPunct="1"/>
            <a:r>
              <a:rPr lang="el-GR" sz="2000" i="1" u="sng" smtClean="0"/>
              <a:t>Είναι απαίσιο να είσαι κορίτσι γιατι: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Εύκολα θύματα βίας/στερεοτύπων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Αδιαθετείς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Γυναικολογικά προβλήματα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Κυτταρίτιδα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Ρατσισμός από το αντίθετο φύλο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Συνεχής περιποίηση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Περισσότερο ευάλωτη 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Περιορισμένες ελευθερίες</a:t>
            </a:r>
          </a:p>
          <a:p>
            <a:pPr eaLnBrk="1" hangingPunct="1">
              <a:buFont typeface="Arial" charset="0"/>
              <a:buChar char="•"/>
            </a:pPr>
            <a:endParaRPr lang="el-GR" sz="2000" smtClean="0"/>
          </a:p>
          <a:p>
            <a:pPr eaLnBrk="1" hangingPunct="1">
              <a:buFont typeface="Wingdings 2" pitchFamily="18" charset="2"/>
              <a:buNone/>
            </a:pPr>
            <a:endParaRPr lang="el-GR" sz="2000" i="1" u="sng" smtClean="0"/>
          </a:p>
        </p:txBody>
      </p:sp>
      <p:sp>
        <p:nvSpPr>
          <p:cNvPr id="16387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214438"/>
            <a:ext cx="4343400" cy="5110162"/>
          </a:xfrm>
        </p:spPr>
        <p:txBody>
          <a:bodyPr/>
          <a:lstStyle/>
          <a:p>
            <a:pPr eaLnBrk="1" hangingPunct="1"/>
            <a:r>
              <a:rPr lang="el-GR" sz="2000" i="1" u="sng" smtClean="0"/>
              <a:t>Είναι απαίσιο να είσαι αγόρι γιατί</a:t>
            </a:r>
            <a:r>
              <a:rPr lang="en-US" sz="2000" i="1" u="sng" smtClean="0"/>
              <a:t>:</a:t>
            </a:r>
            <a:r>
              <a:rPr lang="el-GR" sz="2000" i="1" u="sng" smtClean="0"/>
              <a:t> 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Δυσκολία στην έκφραση των συναισθημάτων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Δεν ξέρεις τι θέλεις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Τριχοφυϊα – Πολλά σπυράκια 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Εκμεταλλεύεσαι τη μυϊκή σου δύναμη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Έντονη εφύδρωση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Στρατός</a:t>
            </a:r>
          </a:p>
          <a:p>
            <a:pPr eaLnBrk="1" hangingPunct="1">
              <a:buFont typeface="Arial" charset="0"/>
              <a:buChar char="•"/>
            </a:pPr>
            <a:r>
              <a:rPr lang="el-GR" sz="2000" smtClean="0"/>
              <a:t>Επιπολαιότητα – Επικρητικότητα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27966" cy="84124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800" dirty="0" smtClean="0"/>
              <a:t>Αν τα </a:t>
            </a:r>
            <a:r>
              <a:rPr lang="el-GR" sz="2800" dirty="0" err="1" smtClean="0"/>
              <a:t>κοριτσια</a:t>
            </a:r>
            <a:r>
              <a:rPr lang="el-GR" sz="2800" dirty="0" smtClean="0"/>
              <a:t> </a:t>
            </a:r>
            <a:r>
              <a:rPr lang="el-GR" sz="2800" dirty="0" err="1" smtClean="0"/>
              <a:t>ηταν</a:t>
            </a:r>
            <a:r>
              <a:rPr lang="el-GR" sz="2800" dirty="0" smtClean="0"/>
              <a:t> </a:t>
            </a:r>
            <a:r>
              <a:rPr lang="el-GR" sz="2800" dirty="0" err="1" smtClean="0"/>
              <a:t>αγορια</a:t>
            </a:r>
            <a:r>
              <a:rPr lang="el-GR" sz="2800" dirty="0" smtClean="0"/>
              <a:t> θα:</a:t>
            </a:r>
            <a:endParaRPr lang="el-GR" sz="2800" dirty="0"/>
          </a:p>
        </p:txBody>
      </p:sp>
      <p:sp>
        <p:nvSpPr>
          <p:cNvPr id="17410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57188" y="1285875"/>
            <a:ext cx="8572500" cy="5081588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l-GR" smtClean="0"/>
              <a:t>Είχαν περισσότερες ελευθερίες</a:t>
            </a:r>
          </a:p>
          <a:p>
            <a:pPr eaLnBrk="1" hangingPunct="1">
              <a:buFont typeface="Arial" charset="0"/>
              <a:buChar char="•"/>
            </a:pPr>
            <a:r>
              <a:rPr lang="el-GR" smtClean="0"/>
              <a:t>Έτρωγαν χωρίς δισταγμούς</a:t>
            </a:r>
          </a:p>
          <a:p>
            <a:pPr eaLnBrk="1" hangingPunct="1">
              <a:buFont typeface="Arial" charset="0"/>
              <a:buChar char="•"/>
            </a:pPr>
            <a:r>
              <a:rPr lang="el-GR" smtClean="0"/>
              <a:t>Προσπαθούσαν να γίνουν καλύτεροι άνθρωποι</a:t>
            </a:r>
          </a:p>
          <a:p>
            <a:pPr eaLnBrk="1" hangingPunct="1">
              <a:buFont typeface="Arial" charset="0"/>
              <a:buChar char="•"/>
            </a:pPr>
            <a:r>
              <a:rPr lang="el-GR" smtClean="0"/>
              <a:t>Δοκίμαζαν τα όριά τους</a:t>
            </a:r>
          </a:p>
          <a:p>
            <a:pPr eaLnBrk="1" hangingPunct="1">
              <a:buFont typeface="Arial" charset="0"/>
              <a:buChar char="•"/>
            </a:pPr>
            <a:r>
              <a:rPr lang="el-GR" smtClean="0"/>
              <a:t>Προσπαθούσαν να έχουν μία αίσθηση ισότητας μεταξύ φίλων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800" dirty="0" smtClean="0"/>
              <a:t>Αν τα </a:t>
            </a:r>
            <a:r>
              <a:rPr lang="el-GR" sz="2800" dirty="0" err="1" smtClean="0"/>
              <a:t>αγορια</a:t>
            </a:r>
            <a:r>
              <a:rPr lang="el-GR" sz="2800" dirty="0" smtClean="0"/>
              <a:t> </a:t>
            </a:r>
            <a:r>
              <a:rPr lang="el-GR" sz="2800" dirty="0" err="1" smtClean="0"/>
              <a:t>ηταν</a:t>
            </a:r>
            <a:r>
              <a:rPr lang="el-GR" sz="2800" dirty="0" smtClean="0"/>
              <a:t> </a:t>
            </a:r>
            <a:r>
              <a:rPr lang="el-GR" sz="2800" dirty="0" err="1" smtClean="0"/>
              <a:t>κοριτσια</a:t>
            </a:r>
            <a:r>
              <a:rPr lang="el-GR" sz="2800" dirty="0" smtClean="0"/>
              <a:t> θα:</a:t>
            </a:r>
            <a:endParaRPr lang="el-GR" sz="2800" dirty="0"/>
          </a:p>
        </p:txBody>
      </p:sp>
      <p:sp>
        <p:nvSpPr>
          <p:cNvPr id="18434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285875"/>
            <a:ext cx="8553450" cy="5038725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l-GR" smtClean="0"/>
              <a:t>Προσπαθούσαν να μην έχουν παθητική εξάρτηση από τους άνδρες</a:t>
            </a:r>
          </a:p>
          <a:p>
            <a:pPr eaLnBrk="1" hangingPunct="1">
              <a:buFont typeface="Arial" charset="0"/>
              <a:buChar char="•"/>
            </a:pPr>
            <a:r>
              <a:rPr lang="el-GR" smtClean="0"/>
              <a:t>Ελάττωναν τις διαφορές μεταξύ των δύο φίλων</a:t>
            </a:r>
          </a:p>
          <a:p>
            <a:pPr eaLnBrk="1" hangingPunct="1">
              <a:buFont typeface="Arial" charset="0"/>
              <a:buChar char="•"/>
            </a:pPr>
            <a:r>
              <a:rPr lang="el-GR" smtClean="0"/>
              <a:t>Έκαναν μπαλέτο χωρίς να σκέφτονται τη γνώμη των άλλων</a:t>
            </a:r>
          </a:p>
          <a:p>
            <a:pPr eaLnBrk="1" hangingPunct="1">
              <a:buFont typeface="Arial" charset="0"/>
              <a:buChar char="•"/>
            </a:pPr>
            <a:r>
              <a:rPr lang="el-GR" smtClean="0"/>
              <a:t>Βαφόντουσαν</a:t>
            </a:r>
          </a:p>
          <a:p>
            <a:pPr eaLnBrk="1" hangingPunct="1">
              <a:buFont typeface="Arial" charset="0"/>
              <a:buChar char="•"/>
            </a:pPr>
            <a:r>
              <a:rPr lang="el-GR" smtClean="0"/>
              <a:t>Ωρίμαζαν γρηγορότερα</a:t>
            </a:r>
          </a:p>
          <a:p>
            <a:pPr eaLnBrk="1" hangingPunct="1">
              <a:buFont typeface="Arial" charset="0"/>
              <a:buChar char="•"/>
            </a:pPr>
            <a:r>
              <a:rPr lang="el-GR" smtClean="0"/>
              <a:t>Διεκδικούσαν περισσότερα δικαιώματα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err="1" smtClean="0"/>
              <a:t>Πηγεσ</a:t>
            </a:r>
            <a:endParaRPr lang="el-GR" dirty="0"/>
          </a:p>
        </p:txBody>
      </p:sp>
      <p:sp>
        <p:nvSpPr>
          <p:cNvPr id="19458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357313"/>
            <a:ext cx="8624888" cy="4967287"/>
          </a:xfrm>
        </p:spPr>
        <p:txBody>
          <a:bodyPr/>
          <a:lstStyle/>
          <a:p>
            <a:pPr eaLnBrk="1" hangingPunct="1"/>
            <a:r>
              <a:rPr lang="el-GR" smtClean="0"/>
              <a:t>Κέντρο ερευνών για θέματα ισότητας (ΚΕΘΙ) – Εφηβικές ταυτότητες φύλου: διερευνώντας τον παράγοντα φύλο στο σχολικό πλαίσιο – Εγχειρίδιο με ερευνητικά εργαλεία για εκπαιδευτικούς, της Βασιλικής Δεληγιάννη – Κουιμτζή και της Δήμητρας Σακκά.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800" dirty="0" err="1" smtClean="0"/>
              <a:t>πηγεσ</a:t>
            </a:r>
            <a:endParaRPr lang="el-GR" sz="2800" dirty="0"/>
          </a:p>
        </p:txBody>
      </p:sp>
      <p:sp>
        <p:nvSpPr>
          <p:cNvPr id="20482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23850" y="1341438"/>
            <a:ext cx="8624888" cy="5038725"/>
          </a:xfrm>
        </p:spPr>
        <p:txBody>
          <a:bodyPr/>
          <a:lstStyle/>
          <a:p>
            <a:pPr marL="514350" indent="-514350" eaLnBrk="1" hangingPunct="1"/>
            <a:r>
              <a:rPr lang="el-GR" smtClean="0"/>
              <a:t>Επίσης, Στη δημιουργία αυτής της παρουσίασης βοήθησαν όλοι οι μαθητές του β΄3 λυκείου, απαντώντας σε διάφορα ερωτηματολόγια και είναι οι εξής: </a:t>
            </a:r>
          </a:p>
          <a:p>
            <a:pPr marL="514350" indent="-514350" eaLnBrk="1" hangingPunct="1">
              <a:buFont typeface="Arial" charset="0"/>
              <a:buChar char="•"/>
            </a:pPr>
            <a:r>
              <a:rPr lang="el-GR" smtClean="0"/>
              <a:t>Παπαχρήστος Κώστας </a:t>
            </a:r>
          </a:p>
          <a:p>
            <a:pPr marL="514350" indent="-514350" eaLnBrk="1" hangingPunct="1">
              <a:buFont typeface="Arial" charset="0"/>
              <a:buChar char="•"/>
            </a:pPr>
            <a:r>
              <a:rPr lang="el-GR" smtClean="0"/>
              <a:t>Πλησιώτη Εβίτα</a:t>
            </a:r>
            <a:endParaRPr lang="en-US" smtClean="0"/>
          </a:p>
          <a:p>
            <a:pPr marL="514350" indent="-514350" eaLnBrk="1" hangingPunct="1">
              <a:buFont typeface="Arial" charset="0"/>
              <a:buChar char="•"/>
            </a:pPr>
            <a:r>
              <a:rPr lang="el-GR" smtClean="0">
                <a:latin typeface="Arial" charset="0"/>
              </a:rPr>
              <a:t>Πλιάγκα Γεωργία</a:t>
            </a:r>
          </a:p>
          <a:p>
            <a:pPr marL="514350" indent="-514350" eaLnBrk="1" hangingPunct="1">
              <a:buFont typeface="Arial" charset="0"/>
              <a:buChar char="•"/>
            </a:pPr>
            <a:r>
              <a:rPr lang="el-GR" smtClean="0">
                <a:latin typeface="Arial" charset="0"/>
              </a:rPr>
              <a:t>Ποδηματά Στέλλα</a:t>
            </a:r>
          </a:p>
          <a:p>
            <a:pPr marL="514350" indent="-514350" eaLnBrk="1" hangingPunct="1">
              <a:buFont typeface="Arial" charset="0"/>
              <a:buChar char="•"/>
            </a:pPr>
            <a:r>
              <a:rPr lang="el-GR" smtClean="0">
                <a:latin typeface="Arial" charset="0"/>
              </a:rPr>
              <a:t>Πολύζος Φίλλιπος</a:t>
            </a:r>
          </a:p>
          <a:p>
            <a:pPr marL="514350" indent="-514350" eaLnBrk="1" hangingPunct="1">
              <a:buFont typeface="Arial" charset="0"/>
              <a:buChar char="•"/>
            </a:pPr>
            <a:r>
              <a:rPr lang="el-GR" smtClean="0">
                <a:latin typeface="Arial" charset="0"/>
              </a:rPr>
              <a:t>Πολυχρόνη Μυρτώ</a:t>
            </a:r>
          </a:p>
          <a:p>
            <a:pPr marL="514350" indent="-514350" eaLnBrk="1" hangingPunct="1">
              <a:buFont typeface="Arial" charset="0"/>
              <a:buChar char="•"/>
            </a:pPr>
            <a:endParaRPr lang="en-US" smtClean="0">
              <a:latin typeface="Arial" charset="0"/>
            </a:endParaRPr>
          </a:p>
          <a:p>
            <a:pPr marL="514350" indent="-514350" eaLnBrk="1" hangingPunct="1">
              <a:buFont typeface="Arial" charset="0"/>
              <a:buChar char="•"/>
            </a:pPr>
            <a:endParaRPr lang="el-GR" smtClean="0"/>
          </a:p>
          <a:p>
            <a:pPr marL="514350" indent="-514350" eaLnBrk="1" hangingPunct="1">
              <a:buFont typeface="Arial" charset="0"/>
              <a:buChar char="•"/>
            </a:pPr>
            <a:endParaRPr lang="el-GR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755650" y="1125538"/>
            <a:ext cx="8208963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800">
                <a:solidFill>
                  <a:schemeClr val="tx2"/>
                </a:solidFill>
              </a:rPr>
              <a:t>Ρεπανά Ελένη</a:t>
            </a:r>
          </a:p>
          <a:p>
            <a:r>
              <a:rPr lang="el-GR" sz="2800">
                <a:solidFill>
                  <a:schemeClr val="tx2"/>
                </a:solidFill>
              </a:rPr>
              <a:t>Στόικος Παναγιώτης</a:t>
            </a:r>
          </a:p>
          <a:p>
            <a:r>
              <a:rPr lang="el-GR" sz="2800">
                <a:solidFill>
                  <a:schemeClr val="tx2"/>
                </a:solidFill>
              </a:rPr>
              <a:t>Τουρτούλας Δημήτρης</a:t>
            </a:r>
          </a:p>
          <a:p>
            <a:r>
              <a:rPr lang="el-GR" sz="2800">
                <a:solidFill>
                  <a:schemeClr val="tx2"/>
                </a:solidFill>
              </a:rPr>
              <a:t>Τσελεπή Μαριέττα</a:t>
            </a:r>
          </a:p>
          <a:p>
            <a:r>
              <a:rPr lang="el-GR" sz="2800">
                <a:solidFill>
                  <a:schemeClr val="tx2"/>
                </a:solidFill>
              </a:rPr>
              <a:t>Τσιαμασφύρης Νικηφόρος</a:t>
            </a:r>
          </a:p>
          <a:p>
            <a:r>
              <a:rPr lang="el-GR" sz="2800">
                <a:solidFill>
                  <a:schemeClr val="tx2"/>
                </a:solidFill>
              </a:rPr>
              <a:t>Φουρκιώτης κωνσταντίνος</a:t>
            </a:r>
          </a:p>
          <a:p>
            <a:r>
              <a:rPr lang="el-GR" sz="2800">
                <a:solidFill>
                  <a:schemeClr val="tx2"/>
                </a:solidFill>
              </a:rPr>
              <a:t>Χατζηαντωνίου Μαρία</a:t>
            </a:r>
          </a:p>
          <a:p>
            <a:r>
              <a:rPr lang="el-GR" sz="2800">
                <a:solidFill>
                  <a:schemeClr val="tx2"/>
                </a:solidFill>
              </a:rPr>
              <a:t>Χατζηαντωνίου Φώτης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Διαστημικό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113</TotalTime>
  <Words>270</Words>
  <Application>Microsoft Office PowerPoint</Application>
  <PresentationFormat>Προβολή στην οθόνη (4:3)</PresentationFormat>
  <Paragraphs>67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Πρότυπο σχεδίασης</vt:lpstr>
      </vt:variant>
      <vt:variant>
        <vt:i4>9</vt:i4>
      </vt:variant>
      <vt:variant>
        <vt:lpstr>Τίτλοι διαφανειών</vt:lpstr>
      </vt:variant>
      <vt:variant>
        <vt:i4>8</vt:i4>
      </vt:variant>
    </vt:vector>
  </HeadingPairs>
  <TitlesOfParts>
    <vt:vector size="22" baseType="lpstr">
      <vt:lpstr>Arial</vt:lpstr>
      <vt:lpstr>Franklin Gothic Medium</vt:lpstr>
      <vt:lpstr>Franklin Gothic Book</vt:lpstr>
      <vt:lpstr>Wingdings 2</vt:lpstr>
      <vt:lpstr>Calibri</vt:lpstr>
      <vt:lpstr>Διαστημικό</vt:lpstr>
      <vt:lpstr>Διαστημικό</vt:lpstr>
      <vt:lpstr>Διαστημικό</vt:lpstr>
      <vt:lpstr>Διαστημικό</vt:lpstr>
      <vt:lpstr>Διαστημικό</vt:lpstr>
      <vt:lpstr>Διαστημικό</vt:lpstr>
      <vt:lpstr>Διαστημικό</vt:lpstr>
      <vt:lpstr>Διαστημικό</vt:lpstr>
      <vt:lpstr>Διαστημικό</vt:lpstr>
      <vt:lpstr>Ερευνητική εργασία από τις μαθήτριες του τμήματος  β΄3 Λυκείου Ποδηματά Στέλλα &amp; Τζωρτζίνα Στέρπη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ΠΟΔΗΜΑΤΑ ΣΤΕΛΛΑ ΣΤΕΡΠΗ ΤΖΩΡΤΖΙΝΑ</dc:title>
  <dc:creator>Admin</dc:creator>
  <cp:lastModifiedBy>magdalena</cp:lastModifiedBy>
  <cp:revision>17</cp:revision>
  <dcterms:created xsi:type="dcterms:W3CDTF">2013-04-01T09:08:18Z</dcterms:created>
  <dcterms:modified xsi:type="dcterms:W3CDTF">2013-04-22T09:37:26Z</dcterms:modified>
</cp:coreProperties>
</file>