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3" r:id="rId6"/>
    <p:sldId id="264" r:id="rId7"/>
    <p:sldId id="265" r:id="rId8"/>
    <p:sldId id="275" r:id="rId9"/>
    <p:sldId id="266" r:id="rId10"/>
    <p:sldId id="261" r:id="rId11"/>
    <p:sldId id="260" r:id="rId12"/>
    <p:sldId id="270" r:id="rId13"/>
    <p:sldId id="268" r:id="rId14"/>
    <p:sldId id="262" r:id="rId15"/>
    <p:sldId id="272" r:id="rId16"/>
    <p:sldId id="269" r:id="rId17"/>
    <p:sldId id="274" r:id="rId18"/>
    <p:sldId id="271" r:id="rId19"/>
    <p:sldId id="273" r:id="rId20"/>
    <p:sldId id="267" r:id="rId21"/>
    <p:sldId id="276"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222A6C6-E808-4D83-B33D-5CA11B5F831E}" type="datetimeFigureOut">
              <a:rPr lang="el-GR" smtClean="0"/>
              <a:pPr/>
              <a:t>14/6/2021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F0BCA53-BD99-46E7-8FF8-27FE68A8DFB9}" type="slidenum">
              <a:rPr lang="el-GR" smtClean="0"/>
              <a:pPr/>
              <a:t>‹#›</a:t>
            </a:fld>
            <a:endParaRPr lang="el-G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22A6C6-E808-4D83-B33D-5CA11B5F831E}" type="datetimeFigureOut">
              <a:rPr lang="el-GR" smtClean="0"/>
              <a:pPr/>
              <a:t>14/6/2021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F0BCA53-BD99-46E7-8FF8-27FE68A8DFB9}" type="slidenum">
              <a:rPr lang="el-GR" smtClean="0"/>
              <a:pPr/>
              <a:t>‹#›</a:t>
            </a:fld>
            <a:endParaRPr lang="el-G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22A6C6-E808-4D83-B33D-5CA11B5F831E}" type="datetimeFigureOut">
              <a:rPr lang="el-GR" smtClean="0"/>
              <a:pPr/>
              <a:t>14/6/2021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F0BCA53-BD99-46E7-8FF8-27FE68A8DFB9}" type="slidenum">
              <a:rPr lang="el-GR" smtClean="0"/>
              <a:pPr/>
              <a:t>‹#›</a:t>
            </a:fld>
            <a:endParaRPr lang="el-G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22A6C6-E808-4D83-B33D-5CA11B5F831E}" type="datetimeFigureOut">
              <a:rPr lang="el-GR" smtClean="0"/>
              <a:pPr/>
              <a:t>14/6/2021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F0BCA53-BD99-46E7-8FF8-27FE68A8DFB9}" type="slidenum">
              <a:rPr lang="el-GR" smtClean="0"/>
              <a:pPr/>
              <a:t>‹#›</a:t>
            </a:fld>
            <a:endParaRPr lang="el-G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222A6C6-E808-4D83-B33D-5CA11B5F831E}" type="datetimeFigureOut">
              <a:rPr lang="el-GR" smtClean="0"/>
              <a:pPr/>
              <a:t>14/6/2021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F0BCA53-BD99-46E7-8FF8-27FE68A8DFB9}" type="slidenum">
              <a:rPr lang="el-GR" smtClean="0"/>
              <a:pPr/>
              <a:t>‹#›</a:t>
            </a:fld>
            <a:endParaRPr lang="el-G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222A6C6-E808-4D83-B33D-5CA11B5F831E}" type="datetimeFigureOut">
              <a:rPr lang="el-GR" smtClean="0"/>
              <a:pPr/>
              <a:t>14/6/2021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F0BCA53-BD99-46E7-8FF8-27FE68A8DFB9}" type="slidenum">
              <a:rPr lang="el-GR" smtClean="0"/>
              <a:pPr/>
              <a:t>‹#›</a:t>
            </a:fld>
            <a:endParaRPr lang="el-G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222A6C6-E808-4D83-B33D-5CA11B5F831E}" type="datetimeFigureOut">
              <a:rPr lang="el-GR" smtClean="0"/>
              <a:pPr/>
              <a:t>14/6/2021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F0BCA53-BD99-46E7-8FF8-27FE68A8DFB9}" type="slidenum">
              <a:rPr lang="el-GR" smtClean="0"/>
              <a:pPr/>
              <a:t>‹#›</a:t>
            </a:fld>
            <a:endParaRPr lang="el-G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222A6C6-E808-4D83-B33D-5CA11B5F831E}" type="datetimeFigureOut">
              <a:rPr lang="el-GR" smtClean="0"/>
              <a:pPr/>
              <a:t>14/6/2021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F0BCA53-BD99-46E7-8FF8-27FE68A8DFB9}" type="slidenum">
              <a:rPr lang="el-GR" smtClean="0"/>
              <a:pPr/>
              <a:t>‹#›</a:t>
            </a:fld>
            <a:endParaRPr lang="el-G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222A6C6-E808-4D83-B33D-5CA11B5F831E}" type="datetimeFigureOut">
              <a:rPr lang="el-GR" smtClean="0"/>
              <a:pPr/>
              <a:t>14/6/2021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F0BCA53-BD99-46E7-8FF8-27FE68A8DFB9}" type="slidenum">
              <a:rPr lang="el-GR" smtClean="0"/>
              <a:pPr/>
              <a:t>‹#›</a:t>
            </a:fld>
            <a:endParaRPr lang="el-G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222A6C6-E808-4D83-B33D-5CA11B5F831E}" type="datetimeFigureOut">
              <a:rPr lang="el-GR" smtClean="0"/>
              <a:pPr/>
              <a:t>14/6/2021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F0BCA53-BD99-46E7-8FF8-27FE68A8DFB9}" type="slidenum">
              <a:rPr lang="el-GR" smtClean="0"/>
              <a:pPr/>
              <a:t>‹#›</a:t>
            </a:fld>
            <a:endParaRPr lang="el-G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222A6C6-E808-4D83-B33D-5CA11B5F831E}" type="datetimeFigureOut">
              <a:rPr lang="el-GR" smtClean="0"/>
              <a:pPr/>
              <a:t>14/6/2021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F0BCA53-BD99-46E7-8FF8-27FE68A8DFB9}" type="slidenum">
              <a:rPr lang="el-GR" smtClean="0"/>
              <a:pPr/>
              <a:t>‹#›</a:t>
            </a:fld>
            <a:endParaRPr lang="el-G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2A6C6-E808-4D83-B33D-5CA11B5F831E}" type="datetimeFigureOut">
              <a:rPr lang="el-GR" smtClean="0"/>
              <a:pPr/>
              <a:t>14/6/2021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BCA53-BD99-46E7-8FF8-27FE68A8DFB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l.wikipedia.org/wiki/%CE%91%CF%86%CF%81%CE%B9%CE%BA%CE%B1%CE%BD%CE%B9%CE%BA%CE%BF%CE%AF_%CE%B5%CE%BB%CE%AD%CF%86%CE%B1%CE%BD%CF%84%CE%B5%CF%82_%CF%84%CE%B7%CF%82_%CF%83%CE%B1%CE%B2%CE%AC%CE%BD%CE%B1%CF%82" TargetMode="External"/><Relationship Id="rId13" Type="http://schemas.openxmlformats.org/officeDocument/2006/relationships/image" Target="../media/image25.jpeg"/><Relationship Id="rId3" Type="http://schemas.openxmlformats.org/officeDocument/2006/relationships/hyperlink" Target="https://el.wikipedia.org/wiki/%CE%98%CE%B7%CE%BB%CE%B1%CF%83%CF%84%CE%B9%CE%BA%CF%8C" TargetMode="External"/><Relationship Id="rId7" Type="http://schemas.openxmlformats.org/officeDocument/2006/relationships/hyperlink" Target="https://el.wikipedia.org/wiki/%CE%91%CF%83%CE%B9%CE%B1%CF%84%CE%B9%CE%BA%CF%8C%CF%82_%CE%B5%CE%BB%CE%AD%CF%86%CE%B1%CE%BD%CF%84%CE%B1%CF%82" TargetMode="External"/><Relationship Id="rId12" Type="http://schemas.openxmlformats.org/officeDocument/2006/relationships/hyperlink" Target="https://el.wikipedia.org/wiki/%CE%9D%CE%BF%CF%84%CE%B9%CE%BF%CE%B1%CE%BD%CE%B1%CF%84%CE%BF%CE%BB%CE%B9%CE%BA%CE%AE_%CE%91%CF%83%CE%AF%CE%B1" TargetMode="External"/><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hyperlink" Target="https://el.wikipedia.org/wiki/%CE%91%CF%86%CF%81%CE%B9%CE%BA%CE%B1%CE%BD%CE%B9%CE%BA%CF%8C%CF%82_%CE%B5%CE%BB%CE%AD%CF%86%CE%B1%CE%BD%CF%84%CE%B1%CF%82" TargetMode="External"/><Relationship Id="rId11" Type="http://schemas.openxmlformats.org/officeDocument/2006/relationships/hyperlink" Target="https://el.wikipedia.org/wiki/%CE%91%CF%83%CE%AF%CE%B1" TargetMode="External"/><Relationship Id="rId5" Type="http://schemas.openxmlformats.org/officeDocument/2006/relationships/hyperlink" Target="https://el.wikipedia.org/w/index.php?title=%CE%A0%CF%81%CE%BF%CE%B2%CE%BF%CF%83%CE%BA%CE%B9%CE%B4%CE%BF%CE%B5%CE%B9%CE%B4%CE%AE&amp;action=edit&amp;redlink=1" TargetMode="External"/><Relationship Id="rId10" Type="http://schemas.openxmlformats.org/officeDocument/2006/relationships/hyperlink" Target="https://el.wikipedia.org/wiki/%CE%A5%CF%80%CE%BF%CF%83%CE%B1%CF%87%CE%AC%CF%81%CE%B9%CE%B1_%CE%91%CF%86%CF%81%CE%B9%CE%BA%CE%AE" TargetMode="External"/><Relationship Id="rId4" Type="http://schemas.openxmlformats.org/officeDocument/2006/relationships/hyperlink" Target="https://el.wikipedia.org/w/index.php?title=%CE%95%CE%BB%CE%B5%CF%86%CE%B1%CE%BD%CF%84%CE%AF%CE%B4%CE%B5%CF%82&amp;action=edit&amp;redlink=1" TargetMode="External"/><Relationship Id="rId9" Type="http://schemas.openxmlformats.org/officeDocument/2006/relationships/hyperlink" Target="https://el.wikipedia.org/wiki/%CE%91%CF%86%CF%81%CE%B9%CE%BA%CE%B1%CE%BD%CE%B9%CE%BA%CE%BF%CE%AF_%CE%B5%CE%BB%CE%AD%CF%86%CE%B1%CE%BD%CF%84%CE%B5%CF%82_%CF%84%CF%89%CE%BD_%CE%B4%CE%B1%CF%83%CF%8E%CE%BD" TargetMode="External"/><Relationship Id="rId1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A0%CE%B5%CF%81%CE%B9%CF%83%CF%83%CE%BF%CE%B4%CE%AC%CE%BA%CF%84%CF%85%CE%BB%CE%B1" TargetMode="External"/><Relationship Id="rId7"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hyperlink" Target="https://el.wikipedia.org/wiki/%CE%86%CE%BB%CE%BF%CE%B3%CE%BF" TargetMode="External"/><Relationship Id="rId5" Type="http://schemas.openxmlformats.org/officeDocument/2006/relationships/hyperlink" Target="https://el.wikipedia.org/wiki/%CE%99%CF%80%CF%80%CE%AF%CE%B4%CE%B1%CE%B9" TargetMode="External"/><Relationship Id="rId4" Type="http://schemas.openxmlformats.org/officeDocument/2006/relationships/hyperlink" Target="https://el.wikipedia.org/wiki/%CE%98%CE%B7%CE%BB%CE%B1%CF%83%CF%84%CE%B9%CE%BA%CF%8C"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l.wikipedia.org/w/index.php?title=%CE%A6%CF%81%CE%B1%CE%BD%CF%84%CF%83%CE%AF%CF%83%CE%BA%CE%BF_%CE%A0%CE%AD%CE%BB%CF%83%CE%B1%CF%81%CF%84&amp;action=edit&amp;redlink=1" TargetMode="External"/><Relationship Id="rId3" Type="http://schemas.openxmlformats.org/officeDocument/2006/relationships/hyperlink" Target="https://el.wikipedia.org/wiki/%CE%9C%CE%B1%CF%81%CF%83%CE%B9%CF%80%CE%BF%CF%86%CF%8C%CF%81%CE%B1" TargetMode="External"/><Relationship Id="rId7" Type="http://schemas.openxmlformats.org/officeDocument/2006/relationships/hyperlink" Target="https://el.wikipedia.org/wiki/%CE%95%CE%AF%CE%B4%CE%BF%CF%82_(%CE%B2%CE%B9%CE%BF%CE%BB%CE%BF%CE%B3%CE%AF%CE%B1)" TargetMode="External"/><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hyperlink" Target="https://el.wikipedia.org/w/index.php?title=%CE%9C%CE%B1%CE%BA%CF%81%CF%8C%CF%80%CE%BF%CE%B4%CE%B1&amp;action=edit&amp;redlink=1" TargetMode="External"/><Relationship Id="rId11" Type="http://schemas.openxmlformats.org/officeDocument/2006/relationships/image" Target="../media/image31.jpeg"/><Relationship Id="rId5" Type="http://schemas.openxmlformats.org/officeDocument/2006/relationships/hyperlink" Target="https://el.wikipedia.org/wiki/%CE%9D%CE%AD%CE%B1_%CE%93%CE%BF%CF%85%CE%B9%CE%BD%CE%AD%CE%B1" TargetMode="External"/><Relationship Id="rId10" Type="http://schemas.openxmlformats.org/officeDocument/2006/relationships/image" Target="../media/image30.jpeg"/><Relationship Id="rId4" Type="http://schemas.openxmlformats.org/officeDocument/2006/relationships/hyperlink" Target="https://el.wikipedia.org/wiki/%CE%91%CF%85%CF%83%CF%84%CF%81%CE%B1%CE%BB%CE%AF%CE%B1" TargetMode="External"/><Relationship Id="rId9" Type="http://schemas.openxmlformats.org/officeDocument/2006/relationships/hyperlink" Target="https://el.wikipedia.org/wiki/1629"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l.wikipedia.org/wiki/%CE%A0%CE%AF%CE%B8%CE%B7%CE%BA%CE%BF%CF%82" TargetMode="External"/><Relationship Id="rId3" Type="http://schemas.openxmlformats.org/officeDocument/2006/relationships/hyperlink" Target="https://el.wikipedia.org/wiki/%CE%9A%CE%B5%CF%81%CE%BA%CE%BF%CF%80%CE%B9%CE%B8%CE%B7%CE%BA%CE%AF%CE%B4%CE%B5%CF%82" TargetMode="External"/><Relationship Id="rId7" Type="http://schemas.openxmlformats.org/officeDocument/2006/relationships/hyperlink" Target="https://el.wikipedia.org/wiki/%CE%A0%CF%81%CE%BF%CF%83%CE%B9%CE%BC%CE%B9%CE%AF%CE%B4%CE%B5%CF%82" TargetMode="External"/><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hyperlink" Target="https://el.wikipedia.org/wiki/%CE%A0%CF%81%CF%89%CF%84%CE%B5%CF%8D%CE%BF%CE%BD%CF%84%CE%B1" TargetMode="External"/><Relationship Id="rId5" Type="http://schemas.openxmlformats.org/officeDocument/2006/relationships/hyperlink" Target="https://el.wikipedia.org/wiki/%CE%A0%CF%81%CF%89%CF%84%CE%B5%CF%8D%CE%BF%CE%BD" TargetMode="External"/><Relationship Id="rId10" Type="http://schemas.openxmlformats.org/officeDocument/2006/relationships/image" Target="../media/image33.jpeg"/><Relationship Id="rId4" Type="http://schemas.openxmlformats.org/officeDocument/2006/relationships/hyperlink" Target="https://el.wikipedia.org/wiki/%CE%A0%CE%BB%CE%B1%CF%84%CF%8D%CF%81%CF%81%CE%B9%CE%BD%CE%BF%CE%B9" TargetMode="External"/><Relationship Id="rId9" Type="http://schemas.openxmlformats.org/officeDocument/2006/relationships/hyperlink" Target="https://el.wikipedia.org/wiki/%CE%A3%CE%B9%CE%BC%CE%B9%CE%AF%CE%B4%CE%B5%CF%8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l.wikipedia.org/wiki/%CE%91%CF%81%CF%84%CE%B9%CE%BF%CE%B4%CE%AC%CE%BA%CF%84%CF%85%CE%BB%CE%B1" TargetMode="External"/><Relationship Id="rId2" Type="http://schemas.openxmlformats.org/officeDocument/2006/relationships/image" Target="../media/image34.jpe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el.wikipedia.org/wiki/%CE%91%CF%81%CE%BA%CE%BF%CF%8D%CE%B4%CE%B1" TargetMode="External"/><Relationship Id="rId7" Type="http://schemas.openxmlformats.org/officeDocument/2006/relationships/hyperlink" Target="https://el.wikipedia.org/wiki/%CE%9C%CF%80%CE%B1%CE%BC%CF%80%CE%BF%CF%8D" TargetMode="Externa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hyperlink" Target="https://el.wikipedia.org/wiki/%CE%A3%CE%B1%CF%81%CE%BA%CE%BF%CF%86%CE%AC%CE%B3%CE%B1" TargetMode="External"/><Relationship Id="rId5" Type="http://schemas.openxmlformats.org/officeDocument/2006/relationships/hyperlink" Target="https://el.wikipedia.org/wiki/%CE%A4%CE%AC%CE%BE%CE%B7_(%CE%B2%CE%B9%CE%BF%CE%BB%CE%BF%CE%B3%CE%AF%CE%B1)" TargetMode="External"/><Relationship Id="rId4" Type="http://schemas.openxmlformats.org/officeDocument/2006/relationships/hyperlink" Target="https://el.wikipedia.org/wiki/%CE%9A%CE%AF%CE%BD%CE%B1" TargetMode="External"/><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hyperlink" Target="https://el.wikipedia.org/wiki/%CE%95%CF%85%CE%BA%CE%AC%CE%BB%CF%85%CF%80%CF%84%CE%BF%CF%82" TargetMode="External"/><Relationship Id="rId3" Type="http://schemas.openxmlformats.org/officeDocument/2006/relationships/hyperlink" Target="https://el.wikipedia.org/wiki/%CE%9C%CE%B1%CF%81%CF%83%CE%B9%CF%80%CE%BF%CF%86%CF%8C%CF%81%CE%B1" TargetMode="External"/><Relationship Id="rId7" Type="http://schemas.openxmlformats.org/officeDocument/2006/relationships/hyperlink" Target="https://el.wikipedia.org/w/index.php?title=%CE%A7%CE%B5%CF%81%CF%83%CF%8C%CE%BD%CE%B7%CF%83%CE%BF%CF%82_%CE%9A%CE%AD%CE%B9%CF%80_%CE%93%CE%B9%CE%BF%CF%81%CE%BA&amp;action=edit&amp;redlink=1" TargetMode="External"/><Relationship Id="rId2" Type="http://schemas.openxmlformats.org/officeDocument/2006/relationships/image" Target="../media/image40.jpeg"/><Relationship Id="rId1" Type="http://schemas.openxmlformats.org/officeDocument/2006/relationships/slideLayout" Target="../slideLayouts/slideLayout4.xml"/><Relationship Id="rId6" Type="http://schemas.openxmlformats.org/officeDocument/2006/relationships/hyperlink" Target="https://el.wikipedia.org/wiki/%CE%91%CE%B4%CE%B5%CE%BB%CE%B1%CE%90%CE%B4%CE%B1" TargetMode="External"/><Relationship Id="rId5" Type="http://schemas.openxmlformats.org/officeDocument/2006/relationships/hyperlink" Target="https://el.wikipedia.org/wiki/%CE%91%CF%85%CF%83%CF%84%CF%81%CE%B1%CE%BB%CE%AF%CE%B1" TargetMode="External"/><Relationship Id="rId10" Type="http://schemas.openxmlformats.org/officeDocument/2006/relationships/image" Target="../media/image41.jpeg"/><Relationship Id="rId4" Type="http://schemas.openxmlformats.org/officeDocument/2006/relationships/hyperlink" Target="https://el.wikipedia.org/wiki/%CE%A6%CF%85%CF%84%CE%BF%CF%86%CE%AC%CE%B3%CE%BF" TargetMode="External"/><Relationship Id="rId9" Type="http://schemas.openxmlformats.org/officeDocument/2006/relationships/hyperlink" Target="https://el.wikipedia.org/wiki/%CE%91%CF%80%CE%B5%CE%B9%CE%BB%CE%BF%CF%8D%CE%BC%CE%B5%CE%BD%CE%BF_%CE%B5%CE%AF%CE%B4%CE%BF%CF%82"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s://el.wikipedia.org/wiki/%CE%93%CE%AD%CE%BD%CE%BF%CF%82_(%CE%B2%CE%B9%CE%BF%CE%BB%CE%BF%CE%B3%CE%AF%CE%B1)" TargetMode="External"/><Relationship Id="rId7"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hyperlink" Target="https://el.wikipedia.org/wiki/%CE%A4%CE%AF%CE%B3%CF%81%CE%B7" TargetMode="External"/><Relationship Id="rId5" Type="http://schemas.openxmlformats.org/officeDocument/2006/relationships/hyperlink" Target="https://el.wikipedia.org/wiki/%CE%91%CE%B9%CE%BB%CE%BF%CF%85%CF%81%CE%BF%CE%B5%CE%B9%CE%B4%CE%AE" TargetMode="External"/><Relationship Id="rId4" Type="http://schemas.openxmlformats.org/officeDocument/2006/relationships/hyperlink" Target="https://el.wikipedia.org/w/index.php?title=%CE%A0%CE%AC%CE%BD%CE%B8%CE%B7%CF%81&amp;action=edit&amp;redlink=1"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l.wikipedia.org/wiki/%CE%95%CE%AF%CE%B4%CE%BF%CF%82" TargetMode="External"/><Relationship Id="rId3" Type="http://schemas.openxmlformats.org/officeDocument/2006/relationships/image" Target="../media/image46.png"/><Relationship Id="rId7" Type="http://schemas.openxmlformats.org/officeDocument/2006/relationships/hyperlink" Target="https://el.wikipedia.org/wiki/%CE%91%CE%B9%CE%BB%CE%BF%CF%85%CF%81%CE%AF%CE%B4%CE%B5%CF%82" TargetMode="External"/><Relationship Id="rId2" Type="http://schemas.openxmlformats.org/officeDocument/2006/relationships/image" Target="../media/image45.jpeg"/><Relationship Id="rId1" Type="http://schemas.openxmlformats.org/officeDocument/2006/relationships/slideLayout" Target="../slideLayouts/slideLayout4.xml"/><Relationship Id="rId6" Type="http://schemas.openxmlformats.org/officeDocument/2006/relationships/hyperlink" Target="https://el.wikipedia.org/wiki/%CE%9F%CE%B9%CE%BA%CE%BF%CE%B3%CE%AD%CE%BD%CE%B5%CE%B9%CE%B1" TargetMode="External"/><Relationship Id="rId11" Type="http://schemas.openxmlformats.org/officeDocument/2006/relationships/image" Target="../media/image47.jpeg"/><Relationship Id="rId5" Type="http://schemas.openxmlformats.org/officeDocument/2006/relationships/hyperlink" Target="https://el.wikipedia.org/wiki/%CE%98%CE%B7%CE%BB%CE%B1%CF%83%CF%84%CE%B9%CE%BA%CE%AC" TargetMode="External"/><Relationship Id="rId10" Type="http://schemas.openxmlformats.org/officeDocument/2006/relationships/hyperlink" Target="https://el.wikipedia.org/wiki/%CE%A5%CF%80%CE%BF%CE%B5%CE%AF%CE%B4%CE%BF%CF%82" TargetMode="External"/><Relationship Id="rId4" Type="http://schemas.openxmlformats.org/officeDocument/2006/relationships/hyperlink" Target="https://el.wikipedia.org/wiki/%CE%A3%CE%B1%CF%81%CE%BA%CE%BF%CF%86%CE%AC%CE%B3%CE%B1" TargetMode="External"/><Relationship Id="rId9" Type="http://schemas.openxmlformats.org/officeDocument/2006/relationships/hyperlink" Target="https://el.wikipedia.org/wiki/%CE%91%CF%83%CE%AF%CE%B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l.wikipedia.org/wiki/%CE%9A%CE%B7%CF%84%CF%8E%CE%B4%CE%B7" TargetMode="External"/><Relationship Id="rId2" Type="http://schemas.openxmlformats.org/officeDocument/2006/relationships/image" Target="../media/image48.jpeg"/><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hyperlink" Target="https://el.wikipedia.org/wiki/%CE%A8%CE%AC%CF%81%CE%B9" TargetMode="External"/><Relationship Id="rId4" Type="http://schemas.openxmlformats.org/officeDocument/2006/relationships/hyperlink" Target="https://el.wikipedia.org/wiki/%CE%98%CE%B7%CE%BB%CE%B1%CF%83%CF%84%CE%B9%CE%BA%CF%8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B%CF%8D%CE%BA%CE%BF%CF%82" TargetMode="External"/><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hyperlink" Target="https://el.wikipedia.org/w/index.php?title=%CE%A0%CE%BB%CE%B1%CF%84%CE%B1%CE%BD%CE%B9%CF%83%CF%84%CE%AF%CE%B4%CE%B5%CF%82&amp;action=edit&amp;redlink=1" TargetMode="External"/><Relationship Id="rId3" Type="http://schemas.openxmlformats.org/officeDocument/2006/relationships/hyperlink" Target="https://el.wikipedia.org/wiki/%CE%98%CE%B7%CE%BB%CE%B1%CF%83%CF%84%CE%B9%CE%BA%CE%AC" TargetMode="External"/><Relationship Id="rId7" Type="http://schemas.openxmlformats.org/officeDocument/2006/relationships/hyperlink" Target="https://el.wikipedia.org/w/index.php?title=%CE%94%CE%B5%CE%BB%CF%86%CE%B9%CE%BD%CE%AF%CE%B4%CE%B5%CF%82&amp;action=edit&amp;redlink=1" TargetMode="External"/><Relationship Id="rId2" Type="http://schemas.openxmlformats.org/officeDocument/2006/relationships/image" Target="../media/image50.jpeg"/><Relationship Id="rId1" Type="http://schemas.openxmlformats.org/officeDocument/2006/relationships/slideLayout" Target="../slideLayouts/slideLayout4.xml"/><Relationship Id="rId6" Type="http://schemas.openxmlformats.org/officeDocument/2006/relationships/hyperlink" Target="https://el.wikipedia.org/wiki/%CE%95%CE%AF%CE%B4%CE%BF%CF%82_(%CE%B2%CE%B9%CE%BF%CE%BB%CE%BF%CE%B3%CE%AF%CE%B1)" TargetMode="External"/><Relationship Id="rId11" Type="http://schemas.openxmlformats.org/officeDocument/2006/relationships/image" Target="../media/image52.jpeg"/><Relationship Id="rId5" Type="http://schemas.openxmlformats.org/officeDocument/2006/relationships/hyperlink" Target="https://el.wikipedia.org/wiki/%CE%93%CE%AD%CE%BD%CE%BF%CF%82_(%CE%B2%CE%B9%CE%BF%CE%BB%CE%BF%CE%B3%CE%AF%CE%B1)" TargetMode="External"/><Relationship Id="rId10" Type="http://schemas.openxmlformats.org/officeDocument/2006/relationships/image" Target="../media/image51.jpeg"/><Relationship Id="rId4" Type="http://schemas.openxmlformats.org/officeDocument/2006/relationships/hyperlink" Target="https://el.wikipedia.org/wiki/%CE%A6%CE%AC%CE%BB%CE%B1%CE%B9%CE%BD%CE%B1" TargetMode="External"/><Relationship Id="rId9" Type="http://schemas.openxmlformats.org/officeDocument/2006/relationships/hyperlink" Target="https://el.wikipedia.org/w/index.php?title=%CE%A3%CF%84%CE%B5%CE%BD%CE%AF%CE%B4%CE%B5%CF%82&amp;action=edit&amp;redlink=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A4%CF%81%CE%BF%CF%86%CE%AE" TargetMode="External"/><Relationship Id="rId3" Type="http://schemas.openxmlformats.org/officeDocument/2006/relationships/hyperlink" Target="https://el.wikipedia.org/wiki/%CE%96%CF%8E%CE%BF" TargetMode="External"/><Relationship Id="rId7" Type="http://schemas.openxmlformats.org/officeDocument/2006/relationships/hyperlink" Target="https://el.wikipedia.org/wiki/%CE%93%CE%AC%CF%84%CE%B1" TargetMode="Externa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hyperlink" Target="https://el.wikipedia.org/wiki/%CE%86%CE%BD%CE%B8%CF%81%CF%89%CF%80%CE%BF%CF%82" TargetMode="External"/><Relationship Id="rId5" Type="http://schemas.openxmlformats.org/officeDocument/2006/relationships/hyperlink" Target="https://el.wikipedia.org/wiki/%CE%91%CE%B9%CE%BB%CE%BF%CF%85%CF%81%CE%BF%CE%B5%CE%B9%CE%B4%CE%AE" TargetMode="External"/><Relationship Id="rId10" Type="http://schemas.openxmlformats.org/officeDocument/2006/relationships/image" Target="../media/image7.jpeg"/><Relationship Id="rId4" Type="http://schemas.openxmlformats.org/officeDocument/2006/relationships/hyperlink" Target="https://el.wikipedia.org/wiki/%CE%9F%CE%B9%CE%BA%CE%BF%CE%B3%CE%AD%CE%BD%CE%B5%CE%B9%CE%B1_(%CE%B2%CE%B9%CE%BF%CE%BB%CE%BF%CE%B3%CE%AF%CE%B1)"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CE%A0%CE%B5%CF%81%CE%B9%CF%83%CF%83%CE%BF%CE%B4%CE%AC%CE%BA%CF%84%CF%85%CE%BB%CE%B1" TargetMode="External"/><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hyperlink" Target="https://el.wikipedia.org/wiki/%CE%99%CF%80%CF%80%CE%AF%CE%B4%CE%B1%CE%B9" TargetMode="External"/><Relationship Id="rId4" Type="http://schemas.openxmlformats.org/officeDocument/2006/relationships/hyperlink" Target="https://el.wikipedia.org/wiki/%CE%98%CE%B7%CE%BB%CE%B1%CF%83%CF%84%CE%B9%CE%BA%CF%8C"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93%CE%B5%CF%89%CE%B3%CF%81%CE%B1%CF%86%CE%B9%CE%BA%CF%8C_%CF%80%CE%BB%CE%AC%CF%84%CE%BF%CF%82" TargetMode="External"/><Relationship Id="rId13" Type="http://schemas.openxmlformats.org/officeDocument/2006/relationships/image" Target="../media/image13.jpeg"/><Relationship Id="rId3" Type="http://schemas.openxmlformats.org/officeDocument/2006/relationships/hyperlink" Target="https://el.wikipedia.org/wiki/%CE%A3%CE%B1%CF%81%CE%BA%CE%BF%CF%86%CE%AC%CE%B3%CE%B1" TargetMode="External"/><Relationship Id="rId7" Type="http://schemas.openxmlformats.org/officeDocument/2006/relationships/hyperlink" Target="https://el.wikipedia.org/wiki/%CE%92%CF%8C%CF%81%CE%B5%CE%B9%CE%BF_%CE%B7%CE%BC%CE%B9%CF%83%CF%86%CE%B1%CE%AF%CF%81%CE%B9%CE%BF" TargetMode="External"/><Relationship Id="rId12"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hyperlink" Target="https://el.wikipedia.org/wiki/%CE%9A%CF%85%CE%BD%CE%AF%CE%B4%CE%B5%CF%82" TargetMode="External"/><Relationship Id="rId11" Type="http://schemas.openxmlformats.org/officeDocument/2006/relationships/hyperlink" Target="https://el.wikipedia.org/wiki/%CE%95%CE%AF%CE%B4%CE%BF%CF%82" TargetMode="External"/><Relationship Id="rId5" Type="http://schemas.openxmlformats.org/officeDocument/2006/relationships/hyperlink" Target="https://el.wikipedia.org/wiki/%CE%9F%CE%B9%CE%BA%CE%BF%CE%B3%CE%AD%CE%BD%CE%B5%CE%B9%CE%B1" TargetMode="External"/><Relationship Id="rId10" Type="http://schemas.openxmlformats.org/officeDocument/2006/relationships/hyperlink" Target="https://el.wikipedia.org/wiki/%CE%9D%CF%84%CE%AF%CE%BD%CE%B3%CE%BA%CE%BF" TargetMode="External"/><Relationship Id="rId4" Type="http://schemas.openxmlformats.org/officeDocument/2006/relationships/hyperlink" Target="https://el.wikipedia.org/wiki/%CE%98%CE%B7%CE%BB%CE%B1%CF%83%CF%84%CE%B9%CE%BA%CE%AC" TargetMode="External"/><Relationship Id="rId9" Type="http://schemas.openxmlformats.org/officeDocument/2006/relationships/hyperlink" Target="https://el.wikipedia.org/wiki/%CE%A3%CE%BA%CF%8D%CE%BB%CE%BF%CF%8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98%CE%B7%CE%BB%CE%B1%CF%83%CF%84%CE%B9%CE%BA%CE%AC" TargetMode="External"/><Relationship Id="rId7"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el.wikipedia.org/wiki/%CE%9A%CF%8C%CE%BA%CE%BA%CE%B9%CE%BD%CE%B7_%CE%B1%CE%BB%CE%B5%CF%80%CE%BF%CF%8D" TargetMode="External"/><Relationship Id="rId4" Type="http://schemas.openxmlformats.org/officeDocument/2006/relationships/hyperlink" Target="https://el.wikipedia.org/wiki/%CE%9A%CF%85%CE%BD%CE%AF%CE%B4%CE%B5%CF%8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CE%A4%CE%B5%CF%8D%CF%84%CE%BB%CE%BF" TargetMode="External"/><Relationship Id="rId3" Type="http://schemas.openxmlformats.org/officeDocument/2006/relationships/hyperlink" Target="https://el.wikipedia.org/wiki/%CE%98%CE%B7%CE%BB%CE%B1%CF%83%CF%84%CE%B9%CE%BA%CE%AC" TargetMode="External"/><Relationship Id="rId7" Type="http://schemas.openxmlformats.org/officeDocument/2006/relationships/hyperlink" Target="https://el.wikipedia.org/wiki/%CE%9D%CF%85%CE%BA%CF%84%CF%8C%CE%B2%CE%B9%CE%B1" TargetMode="External"/><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hyperlink" Target="https://el.wikipedia.org/wiki/%CE%A4%CE%AC%CE%B9%CE%B3%CE%BA%CE%B1" TargetMode="External"/><Relationship Id="rId5" Type="http://schemas.openxmlformats.org/officeDocument/2006/relationships/hyperlink" Target="https://el.wikipedia.org/wiki/%CE%A0%CE%B5%CE%B4%CE%B9%CE%AC%CE%B4%CE%B1" TargetMode="External"/><Relationship Id="rId4" Type="http://schemas.openxmlformats.org/officeDocument/2006/relationships/hyperlink" Target="https://el.wikipedia.org/w/index.php?title=%CE%9B%CE%B1%CE%B3%CE%AF%CE%B4%CE%B5%CF%82&amp;action=edit&amp;redlink=1" TargetMode="Externa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8%CE%B7%CE%BB%CE%B1%CF%83%CF%84%CE%B9%CE%BA%CF%8C" TargetMode="External"/><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CE%96%CF%8E%CE%BF" TargetMode="External"/><Relationship Id="rId7"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hyperlink" Target="https://el.wikipedia.org/wiki/%CE%9C%CE%B7%CF%81%CF%85%CE%BA%CE%B1%CF%83%CF%84%CE%B9%CE%BA%CF%8C" TargetMode="External"/><Relationship Id="rId4" Type="http://schemas.openxmlformats.org/officeDocument/2006/relationships/hyperlink" Target="https://el.wikipedia.org/wiki/%CE%98%CE%B7%CE%BB%CE%B1%CF%83%CF%84%CE%B9%CE%BA%CF%8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Ζώα</a:t>
            </a:r>
            <a:endParaRPr lang="el-GR" dirty="0"/>
          </a:p>
        </p:txBody>
      </p:sp>
      <p:sp>
        <p:nvSpPr>
          <p:cNvPr id="3" name="2 - Υπότιτλος"/>
          <p:cNvSpPr>
            <a:spLocks noGrp="1"/>
          </p:cNvSpPr>
          <p:nvPr>
            <p:ph type="subTitle" idx="1"/>
          </p:nvPr>
        </p:nvSpPr>
        <p:spPr>
          <a:blipFill>
            <a:blip r:embed="rId2" cstate="print"/>
            <a:tile tx="0" ty="0" sx="100000" sy="100000" flip="none" algn="tl"/>
          </a:blipFill>
        </p:spPr>
        <p:txBody>
          <a:bodyPr/>
          <a:lstStyle/>
          <a:p>
            <a:r>
              <a:rPr lang="el-GR" dirty="0" smtClean="0">
                <a:solidFill>
                  <a:schemeClr val="tx1"/>
                </a:solidFill>
              </a:rPr>
              <a:t>Πέρσα-Στυλιανή</a:t>
            </a:r>
          </a:p>
          <a:p>
            <a:r>
              <a:rPr lang="el-GR" dirty="0" smtClean="0">
                <a:solidFill>
                  <a:schemeClr val="tx1"/>
                </a:solidFill>
              </a:rPr>
              <a:t>ΣΤ2</a:t>
            </a:r>
            <a:endParaRPr lang="el-GR"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Ελέφαντας</a:t>
            </a:r>
            <a:endParaRPr lang="el-GR" dirty="0"/>
          </a:p>
        </p:txBody>
      </p:sp>
      <p:sp>
        <p:nvSpPr>
          <p:cNvPr id="7" name="6 - Θέση περιεχομένου"/>
          <p:cNvSpPr>
            <a:spLocks noGrp="1"/>
          </p:cNvSpPr>
          <p:nvPr>
            <p:ph sz="half" idx="1"/>
          </p:nvPr>
        </p:nvSpPr>
        <p:spPr/>
        <p:txBody>
          <a:bodyPr>
            <a:normAutofit fontScale="70000" lnSpcReduction="20000"/>
          </a:bodyPr>
          <a:lstStyle/>
          <a:p>
            <a:pPr>
              <a:buFont typeface="Wingdings" pitchFamily="2" charset="2"/>
              <a:buChar char="Ø"/>
            </a:pPr>
            <a:r>
              <a:rPr lang="el-GR" dirty="0"/>
              <a:t>Οι </a:t>
            </a:r>
            <a:r>
              <a:rPr lang="el-GR" b="1" dirty="0"/>
              <a:t>Ελέφαντες</a:t>
            </a:r>
            <a:r>
              <a:rPr lang="el-GR" dirty="0"/>
              <a:t> είναι μεγάλα </a:t>
            </a:r>
            <a:r>
              <a:rPr lang="el-GR" dirty="0">
                <a:hlinkClick r:id="rId3"/>
              </a:rPr>
              <a:t>θηλαστικά</a:t>
            </a:r>
            <a:r>
              <a:rPr lang="el-GR" dirty="0"/>
              <a:t> της οικογένειας των </a:t>
            </a:r>
            <a:r>
              <a:rPr lang="el-GR" dirty="0" err="1">
                <a:hlinkClick r:id="rId4" tooltip="Ελεφαντίδες (δεν έχει γραφτεί ακόμα)"/>
              </a:rPr>
              <a:t>Ελεφαντιδών</a:t>
            </a:r>
            <a:r>
              <a:rPr lang="el-GR" dirty="0"/>
              <a:t> και της τάξεως των </a:t>
            </a:r>
            <a:r>
              <a:rPr lang="el-GR" dirty="0" err="1">
                <a:hlinkClick r:id="rId5" tooltip="Προβοσκιδοειδή (δεν έχει γραφτεί ακόμα)"/>
              </a:rPr>
              <a:t>Προβοσκιδοειδών</a:t>
            </a:r>
            <a:r>
              <a:rPr lang="el-GR" dirty="0"/>
              <a:t>. </a:t>
            </a:r>
            <a:endParaRPr lang="el-GR" dirty="0" smtClean="0"/>
          </a:p>
          <a:p>
            <a:pPr>
              <a:buFont typeface="Wingdings" pitchFamily="2" charset="2"/>
              <a:buChar char="Ø"/>
            </a:pPr>
            <a:r>
              <a:rPr lang="el-GR" dirty="0" err="1" smtClean="0"/>
              <a:t>Παραδοσιακώς</a:t>
            </a:r>
            <a:r>
              <a:rPr lang="el-GR" dirty="0"/>
              <a:t>, αναγνωρίζονται δύο είδη, ο </a:t>
            </a:r>
            <a:r>
              <a:rPr lang="el-GR" dirty="0">
                <a:hlinkClick r:id="rId6"/>
              </a:rPr>
              <a:t>αφρικανικός </a:t>
            </a:r>
            <a:r>
              <a:rPr lang="el-GR" dirty="0" err="1" smtClean="0">
                <a:hlinkClick r:id="rId6"/>
              </a:rPr>
              <a:t>ελέφαντας</a:t>
            </a:r>
            <a:r>
              <a:rPr lang="el-GR" dirty="0" err="1" smtClean="0"/>
              <a:t>και</a:t>
            </a:r>
            <a:r>
              <a:rPr lang="el-GR" dirty="0" smtClean="0"/>
              <a:t> </a:t>
            </a:r>
            <a:r>
              <a:rPr lang="el-GR" dirty="0"/>
              <a:t>ο </a:t>
            </a:r>
            <a:r>
              <a:rPr lang="el-GR" dirty="0">
                <a:hlinkClick r:id="rId7" tooltip="Ασιατικός ελέφαντας"/>
              </a:rPr>
              <a:t>ασιατικός </a:t>
            </a:r>
            <a:r>
              <a:rPr lang="el-GR" dirty="0" err="1" smtClean="0">
                <a:hlinkClick r:id="rId7" tooltip="Ασιατικός ελέφαντας"/>
              </a:rPr>
              <a:t>ελέφαντας</a:t>
            </a:r>
            <a:r>
              <a:rPr lang="el-GR" dirty="0" err="1" smtClean="0"/>
              <a:t>αν</a:t>
            </a:r>
            <a:r>
              <a:rPr lang="el-GR" dirty="0" smtClean="0"/>
              <a:t> </a:t>
            </a:r>
            <a:r>
              <a:rPr lang="el-GR" dirty="0"/>
              <a:t>και ορισμένα στοιχεία δείχνουν ότι οι </a:t>
            </a:r>
            <a:r>
              <a:rPr lang="el-GR" dirty="0">
                <a:hlinkClick r:id="rId8" tooltip="Θηλαστικό"/>
              </a:rPr>
              <a:t>αφρικανικοί ελέφαντες της σαβάνας</a:t>
            </a:r>
            <a:r>
              <a:rPr lang="el-GR" dirty="0"/>
              <a:t> και οι </a:t>
            </a:r>
            <a:r>
              <a:rPr lang="el-GR" dirty="0">
                <a:hlinkClick r:id="rId9" tooltip="Αφρικανικός ελέφαντας"/>
              </a:rPr>
              <a:t>αφρικανικοί ελέφαντες των </a:t>
            </a:r>
            <a:r>
              <a:rPr lang="el-GR" dirty="0" smtClean="0">
                <a:hlinkClick r:id="rId9" tooltip="Αφρικανικός ελέφαντας"/>
              </a:rPr>
              <a:t>δασών</a:t>
            </a:r>
            <a:r>
              <a:rPr lang="en-US" dirty="0" smtClean="0"/>
              <a:t>.</a:t>
            </a:r>
            <a:r>
              <a:rPr lang="el-GR" dirty="0" smtClean="0"/>
              <a:t> </a:t>
            </a:r>
          </a:p>
          <a:p>
            <a:pPr>
              <a:buFont typeface="Wingdings" pitchFamily="2" charset="2"/>
              <a:buChar char="Ø"/>
            </a:pPr>
            <a:r>
              <a:rPr lang="el-GR" dirty="0" smtClean="0"/>
              <a:t>Οι </a:t>
            </a:r>
            <a:r>
              <a:rPr lang="el-GR" dirty="0"/>
              <a:t>ελέφαντες είναι διάσπαρτοι σε όλη την </a:t>
            </a:r>
            <a:r>
              <a:rPr lang="el-GR" dirty="0" err="1">
                <a:hlinkClick r:id="rId10" tooltip="Υποσαχάρια Αφρική"/>
              </a:rPr>
              <a:t>υποσαχάρια</a:t>
            </a:r>
            <a:r>
              <a:rPr lang="el-GR" dirty="0">
                <a:hlinkClick r:id="rId10" tooltip="Υποσαχάρια Αφρική"/>
              </a:rPr>
              <a:t> Αφρική</a:t>
            </a:r>
            <a:r>
              <a:rPr lang="el-GR" dirty="0"/>
              <a:t>, την </a:t>
            </a:r>
            <a:r>
              <a:rPr lang="el-GR" dirty="0">
                <a:hlinkClick r:id="rId11" tooltip="Ασία"/>
              </a:rPr>
              <a:t>νότια Ασία</a:t>
            </a:r>
            <a:r>
              <a:rPr lang="el-GR" dirty="0"/>
              <a:t> και την </a:t>
            </a:r>
            <a:r>
              <a:rPr lang="el-GR" dirty="0">
                <a:hlinkClick r:id="rId12"/>
              </a:rPr>
              <a:t>νοτιοανατολική Ασία</a:t>
            </a:r>
            <a:r>
              <a:rPr lang="el-GR" dirty="0"/>
              <a:t>. </a:t>
            </a:r>
          </a:p>
        </p:txBody>
      </p:sp>
      <p:pic>
        <p:nvPicPr>
          <p:cNvPr id="5" name="4 - Θέση περιεχομένου" descr="ελεφαντας.jpg"/>
          <p:cNvPicPr>
            <a:picLocks noGrp="1" noChangeAspect="1"/>
          </p:cNvPicPr>
          <p:nvPr>
            <p:ph sz="half" idx="2"/>
          </p:nvPr>
        </p:nvPicPr>
        <p:blipFill>
          <a:blip r:embed="rId13" cstate="print"/>
          <a:stretch>
            <a:fillRect/>
          </a:stretch>
        </p:blipFill>
        <p:spPr>
          <a:xfrm rot="927148">
            <a:off x="5995552" y="1451291"/>
            <a:ext cx="2228106" cy="2339711"/>
          </a:xfrm>
        </p:spPr>
      </p:pic>
      <p:pic>
        <p:nvPicPr>
          <p:cNvPr id="9" name="8 - Εικόνα" descr="ελεφαντας.jpg2.jpg"/>
          <p:cNvPicPr>
            <a:picLocks noChangeAspect="1"/>
          </p:cNvPicPr>
          <p:nvPr/>
        </p:nvPicPr>
        <p:blipFill>
          <a:blip r:embed="rId14" cstate="print"/>
          <a:stretch>
            <a:fillRect/>
          </a:stretch>
        </p:blipFill>
        <p:spPr>
          <a:xfrm>
            <a:off x="4499992" y="3861048"/>
            <a:ext cx="2808312" cy="2220635"/>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Ζέβρα</a:t>
            </a:r>
            <a:endParaRPr lang="el-GR" dirty="0"/>
          </a:p>
        </p:txBody>
      </p:sp>
      <p:sp>
        <p:nvSpPr>
          <p:cNvPr id="5" name="4 - Θέση περιεχομένου"/>
          <p:cNvSpPr>
            <a:spLocks noGrp="1"/>
          </p:cNvSpPr>
          <p:nvPr>
            <p:ph sz="half" idx="1"/>
          </p:nvPr>
        </p:nvSpPr>
        <p:spPr/>
        <p:txBody>
          <a:bodyPr>
            <a:normAutofit fontScale="85000" lnSpcReduction="10000"/>
          </a:bodyPr>
          <a:lstStyle/>
          <a:p>
            <a:pPr>
              <a:buFont typeface="Wingdings" pitchFamily="2" charset="2"/>
              <a:buChar char="Ø"/>
            </a:pPr>
            <a:r>
              <a:rPr lang="el-GR" dirty="0"/>
              <a:t>Η </a:t>
            </a:r>
            <a:r>
              <a:rPr lang="el-GR" b="1" dirty="0"/>
              <a:t>ζέβρα</a:t>
            </a:r>
            <a:r>
              <a:rPr lang="el-GR" dirty="0"/>
              <a:t> είναι </a:t>
            </a:r>
            <a:r>
              <a:rPr lang="el-GR" dirty="0" err="1">
                <a:hlinkClick r:id="rId3"/>
              </a:rPr>
              <a:t>περισσοδάκτυλο</a:t>
            </a:r>
            <a:r>
              <a:rPr lang="el-GR" dirty="0"/>
              <a:t> </a:t>
            </a:r>
            <a:r>
              <a:rPr lang="el-GR" dirty="0">
                <a:hlinkClick r:id="rId4" tooltip="Θηλαστικό"/>
              </a:rPr>
              <a:t>θηλαστικό</a:t>
            </a:r>
            <a:r>
              <a:rPr lang="el-GR" dirty="0"/>
              <a:t> ζώο που ανήκει στις </a:t>
            </a:r>
            <a:r>
              <a:rPr lang="el-GR" dirty="0" err="1">
                <a:hlinkClick r:id="rId5" tooltip="Ιππίδαι"/>
              </a:rPr>
              <a:t>Ιππίδες</a:t>
            </a:r>
            <a:r>
              <a:rPr lang="el-GR" dirty="0"/>
              <a:t>, συγγενής του </a:t>
            </a:r>
            <a:r>
              <a:rPr lang="el-GR" dirty="0">
                <a:hlinkClick r:id="rId6" tooltip="Άλογο"/>
              </a:rPr>
              <a:t>αλόγου</a:t>
            </a:r>
            <a:r>
              <a:rPr lang="el-GR" dirty="0"/>
              <a:t>. Το συνηθέστερο είδος Ζέβρας είναι η Ζέβρα η </a:t>
            </a:r>
            <a:r>
              <a:rPr lang="el-GR" dirty="0" smtClean="0"/>
              <a:t>γνήσια.</a:t>
            </a:r>
            <a:endParaRPr lang="el-GR" dirty="0"/>
          </a:p>
          <a:p>
            <a:pPr>
              <a:buFont typeface="Wingdings" pitchFamily="2" charset="2"/>
              <a:buChar char="Ø"/>
            </a:pPr>
            <a:r>
              <a:rPr lang="el-GR" dirty="0"/>
              <a:t>Γενικά, μοιάζει με το άλογο. </a:t>
            </a:r>
            <a:endParaRPr lang="el-GR" dirty="0" smtClean="0"/>
          </a:p>
          <a:p>
            <a:pPr>
              <a:buFont typeface="Wingdings" pitchFamily="2" charset="2"/>
              <a:buChar char="Ø"/>
            </a:pPr>
            <a:r>
              <a:rPr lang="el-GR" dirty="0" smtClean="0"/>
              <a:t>Το </a:t>
            </a:r>
            <a:r>
              <a:rPr lang="el-GR" dirty="0"/>
              <a:t>τρίχωμά της είναι άσπρο ή πολύ ανοιχτό κίτρινο με λεπτές μαύρες ραβδώσεις, οι οποίες υπάρχουν και πάνω στην κοντή και όρθια χαίτη της</a:t>
            </a:r>
          </a:p>
          <a:p>
            <a:endParaRPr lang="el-GR" dirty="0"/>
          </a:p>
        </p:txBody>
      </p:sp>
      <p:pic>
        <p:nvPicPr>
          <p:cNvPr id="7" name="6 - Θέση περιεχομένου" descr="ζεβρα 1.jpg"/>
          <p:cNvPicPr>
            <a:picLocks noGrp="1" noChangeAspect="1"/>
          </p:cNvPicPr>
          <p:nvPr>
            <p:ph sz="half" idx="2"/>
          </p:nvPr>
        </p:nvPicPr>
        <p:blipFill>
          <a:blip r:embed="rId7" cstate="print"/>
          <a:stretch>
            <a:fillRect/>
          </a:stretch>
        </p:blipFill>
        <p:spPr>
          <a:xfrm>
            <a:off x="5292080" y="1484784"/>
            <a:ext cx="3168526" cy="4761446"/>
          </a:xfr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Καγκουρό</a:t>
            </a:r>
            <a:endParaRPr lang="el-GR" dirty="0"/>
          </a:p>
        </p:txBody>
      </p:sp>
      <p:sp>
        <p:nvSpPr>
          <p:cNvPr id="3" name="2 - Θέση περιεχομένου"/>
          <p:cNvSpPr>
            <a:spLocks noGrp="1"/>
          </p:cNvSpPr>
          <p:nvPr>
            <p:ph sz="half" idx="1"/>
          </p:nvPr>
        </p:nvSpPr>
        <p:spPr/>
        <p:txBody>
          <a:bodyPr>
            <a:noAutofit/>
          </a:bodyPr>
          <a:lstStyle/>
          <a:p>
            <a:pPr>
              <a:buFont typeface="Wingdings" pitchFamily="2" charset="2"/>
              <a:buChar char="Ø"/>
            </a:pPr>
            <a:r>
              <a:rPr lang="el-GR" sz="1800" dirty="0" smtClean="0">
                <a:solidFill>
                  <a:schemeClr val="bg1"/>
                </a:solidFill>
              </a:rPr>
              <a:t>Το </a:t>
            </a:r>
            <a:r>
              <a:rPr lang="el-GR" sz="1800" b="1" dirty="0" smtClean="0">
                <a:solidFill>
                  <a:schemeClr val="bg1"/>
                </a:solidFill>
              </a:rPr>
              <a:t>καγκουρό</a:t>
            </a:r>
            <a:r>
              <a:rPr lang="el-GR" sz="1800" dirty="0" smtClean="0">
                <a:solidFill>
                  <a:schemeClr val="bg1"/>
                </a:solidFill>
              </a:rPr>
              <a:t> είναι </a:t>
            </a:r>
            <a:r>
              <a:rPr lang="el-GR" sz="1800" dirty="0" smtClean="0">
                <a:solidFill>
                  <a:schemeClr val="bg1"/>
                </a:solidFill>
                <a:hlinkClick r:id="rId3" tooltip="Μαρσιποφόρα"/>
              </a:rPr>
              <a:t>μαρσιποφόρο</a:t>
            </a:r>
            <a:r>
              <a:rPr lang="el-GR" sz="1800" dirty="0" smtClean="0">
                <a:solidFill>
                  <a:schemeClr val="bg1"/>
                </a:solidFill>
              </a:rPr>
              <a:t> ζώο που απαντάται στην </a:t>
            </a:r>
            <a:r>
              <a:rPr lang="el-GR" sz="1800" dirty="0" smtClean="0">
                <a:solidFill>
                  <a:schemeClr val="bg1"/>
                </a:solidFill>
                <a:hlinkClick r:id="rId4" tooltip="Αυστραλία"/>
              </a:rPr>
              <a:t>Αυστραλία</a:t>
            </a:r>
            <a:r>
              <a:rPr lang="el-GR" sz="1800" dirty="0" smtClean="0">
                <a:solidFill>
                  <a:schemeClr val="bg1"/>
                </a:solidFill>
              </a:rPr>
              <a:t> και τη </a:t>
            </a:r>
            <a:r>
              <a:rPr lang="el-GR" sz="1800" dirty="0" smtClean="0">
                <a:solidFill>
                  <a:schemeClr val="bg1"/>
                </a:solidFill>
                <a:hlinkClick r:id="rId5" tooltip="Νέα Γουινέα"/>
              </a:rPr>
              <a:t>Νέα Γουινέα</a:t>
            </a:r>
            <a:r>
              <a:rPr lang="el-GR" sz="1800" dirty="0" smtClean="0">
                <a:solidFill>
                  <a:schemeClr val="bg1"/>
                </a:solidFill>
              </a:rPr>
              <a:t>. Ανήκουν στην οικογένεια των </a:t>
            </a:r>
            <a:r>
              <a:rPr lang="el-GR" sz="1800" dirty="0" smtClean="0">
                <a:solidFill>
                  <a:schemeClr val="bg1"/>
                </a:solidFill>
                <a:hlinkClick r:id="rId6" tooltip="Μακρόποδα (δεν έχει γραφτεί ακόμα)"/>
              </a:rPr>
              <a:t>μακρόποδων</a:t>
            </a:r>
            <a:r>
              <a:rPr lang="el-GR" sz="1800" dirty="0" smtClean="0">
                <a:solidFill>
                  <a:schemeClr val="bg1"/>
                </a:solidFill>
              </a:rPr>
              <a:t>, που περιλαμβάνει 63 </a:t>
            </a:r>
            <a:r>
              <a:rPr lang="el-GR" sz="1800" dirty="0" smtClean="0">
                <a:solidFill>
                  <a:schemeClr val="bg1"/>
                </a:solidFill>
                <a:hlinkClick r:id="rId7" tooltip="Είδος (βιολογία)"/>
              </a:rPr>
              <a:t>είδη</a:t>
            </a:r>
            <a:r>
              <a:rPr lang="el-GR" sz="1800" dirty="0" smtClean="0">
                <a:solidFill>
                  <a:schemeClr val="bg1"/>
                </a:solidFill>
              </a:rPr>
              <a:t> καγκουρό.</a:t>
            </a:r>
          </a:p>
          <a:p>
            <a:pPr>
              <a:buFont typeface="Wingdings" pitchFamily="2" charset="2"/>
              <a:buChar char="Ø"/>
            </a:pPr>
            <a:r>
              <a:rPr lang="el-GR" sz="1800" dirty="0" smtClean="0">
                <a:solidFill>
                  <a:schemeClr val="bg1"/>
                </a:solidFill>
              </a:rPr>
              <a:t>Αποτελεί συμβολικό </a:t>
            </a:r>
            <a:r>
              <a:rPr lang="el-GR" sz="1800" dirty="0" err="1" smtClean="0">
                <a:solidFill>
                  <a:schemeClr val="bg1"/>
                </a:solidFill>
              </a:rPr>
              <a:t>ζωο</a:t>
            </a:r>
            <a:r>
              <a:rPr lang="el-GR" sz="1800" dirty="0" smtClean="0">
                <a:solidFill>
                  <a:schemeClr val="bg1"/>
                </a:solidFill>
              </a:rPr>
              <a:t> για την </a:t>
            </a:r>
            <a:r>
              <a:rPr lang="el-GR" sz="1800" dirty="0" smtClean="0">
                <a:solidFill>
                  <a:schemeClr val="bg1"/>
                </a:solidFill>
                <a:hlinkClick r:id="rId4"/>
              </a:rPr>
              <a:t>Αυστραλία</a:t>
            </a:r>
            <a:r>
              <a:rPr lang="el-GR" sz="1800" dirty="0" smtClean="0">
                <a:solidFill>
                  <a:schemeClr val="bg1"/>
                </a:solidFill>
              </a:rPr>
              <a:t> και εμφανίζεται στο εθνόσημο αυτής της χώρας. Είναι επίσης ένας από τους πιο σημαντικούς εκπροσώπους της αυστραλιανής πανίδας.</a:t>
            </a:r>
          </a:p>
          <a:p>
            <a:pPr>
              <a:buFont typeface="Wingdings" pitchFamily="2" charset="2"/>
              <a:buChar char="Ø"/>
            </a:pPr>
            <a:r>
              <a:rPr lang="el-GR" sz="1800" dirty="0" smtClean="0">
                <a:solidFill>
                  <a:schemeClr val="bg1"/>
                </a:solidFill>
              </a:rPr>
              <a:t>Ο πρώτος Ευρωπαίος που είδε καγκουρό ήταν ο Ολλανδός ναυτικός </a:t>
            </a:r>
            <a:r>
              <a:rPr lang="el-GR" sz="1800" dirty="0" smtClean="0">
                <a:solidFill>
                  <a:schemeClr val="bg1"/>
                </a:solidFill>
                <a:hlinkClick r:id="rId8" tooltip="Φραντσίσκο Πέλσαρτ (δεν έχει γραφτεί ακόμα)"/>
              </a:rPr>
              <a:t>Φραντσίσκο </a:t>
            </a:r>
            <a:r>
              <a:rPr lang="el-GR" sz="1800" dirty="0" err="1" smtClean="0">
                <a:solidFill>
                  <a:schemeClr val="bg1"/>
                </a:solidFill>
                <a:hlinkClick r:id="rId8" tooltip="Φραντσίσκο Πέλσαρτ (δεν έχει γραφτεί ακόμα)"/>
              </a:rPr>
              <a:t>Πέλσαρτ</a:t>
            </a:r>
            <a:r>
              <a:rPr lang="el-GR" sz="1800" dirty="0" smtClean="0">
                <a:solidFill>
                  <a:schemeClr val="bg1"/>
                </a:solidFill>
              </a:rPr>
              <a:t>, το </a:t>
            </a:r>
            <a:r>
              <a:rPr lang="el-GR" sz="1800" dirty="0" smtClean="0">
                <a:solidFill>
                  <a:schemeClr val="bg1"/>
                </a:solidFill>
                <a:hlinkClick r:id="rId9" tooltip="1629"/>
              </a:rPr>
              <a:t>1629</a:t>
            </a:r>
            <a:r>
              <a:rPr lang="el-GR" sz="1800" dirty="0" smtClean="0">
                <a:solidFill>
                  <a:schemeClr val="bg1"/>
                </a:solidFill>
              </a:rPr>
              <a:t>, όταν το πλοίο του ναυάγησε στην ακτή της Αυστραλίας.</a:t>
            </a:r>
          </a:p>
          <a:p>
            <a:endParaRPr lang="el-GR" sz="1800" dirty="0">
              <a:solidFill>
                <a:schemeClr val="bg1"/>
              </a:solidFill>
            </a:endParaRPr>
          </a:p>
        </p:txBody>
      </p:sp>
      <p:pic>
        <p:nvPicPr>
          <p:cNvPr id="5" name="4 - Θέση περιεχομένου" descr="καγκουρο1.jpg"/>
          <p:cNvPicPr>
            <a:picLocks noGrp="1" noChangeAspect="1"/>
          </p:cNvPicPr>
          <p:nvPr>
            <p:ph sz="half" idx="2"/>
          </p:nvPr>
        </p:nvPicPr>
        <p:blipFill>
          <a:blip r:embed="rId10" cstate="print"/>
          <a:stretch>
            <a:fillRect/>
          </a:stretch>
        </p:blipFill>
        <p:spPr>
          <a:xfrm rot="21292587">
            <a:off x="5285815" y="1681188"/>
            <a:ext cx="2857500" cy="1600200"/>
          </a:xfrm>
        </p:spPr>
      </p:pic>
      <p:pic>
        <p:nvPicPr>
          <p:cNvPr id="6" name="5 - Εικόνα" descr="καγκουρο2.jpg"/>
          <p:cNvPicPr>
            <a:picLocks noChangeAspect="1"/>
          </p:cNvPicPr>
          <p:nvPr/>
        </p:nvPicPr>
        <p:blipFill>
          <a:blip r:embed="rId11" cstate="print"/>
          <a:stretch>
            <a:fillRect/>
          </a:stretch>
        </p:blipFill>
        <p:spPr>
          <a:xfrm rot="1627525">
            <a:off x="5823991" y="4103730"/>
            <a:ext cx="1901528" cy="2160240"/>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Μαϊμού</a:t>
            </a:r>
            <a:endParaRPr lang="el-GR" dirty="0"/>
          </a:p>
        </p:txBody>
      </p:sp>
      <p:sp>
        <p:nvSpPr>
          <p:cNvPr id="3" name="2 - Θέση περιεχομένου"/>
          <p:cNvSpPr>
            <a:spLocks noGrp="1"/>
          </p:cNvSpPr>
          <p:nvPr>
            <p:ph sz="half" idx="1"/>
          </p:nvPr>
        </p:nvSpPr>
        <p:spPr/>
        <p:txBody>
          <a:bodyPr>
            <a:normAutofit fontScale="70000" lnSpcReduction="20000"/>
          </a:bodyPr>
          <a:lstStyle/>
          <a:p>
            <a:pPr>
              <a:buFont typeface="Wingdings" pitchFamily="2" charset="2"/>
              <a:buChar char="Ø"/>
            </a:pPr>
            <a:r>
              <a:rPr lang="el-GR" b="1" dirty="0" smtClean="0"/>
              <a:t>Μαϊμού</a:t>
            </a:r>
            <a:r>
              <a:rPr lang="el-GR" dirty="0" smtClean="0"/>
              <a:t> ονομάζεται κάθε </a:t>
            </a:r>
            <a:r>
              <a:rPr lang="el-GR" dirty="0" err="1" smtClean="0">
                <a:hlinkClick r:id="rId3" tooltip="Κερκοπιθηκίδες"/>
              </a:rPr>
              <a:t>κερκοπιθηκιδές</a:t>
            </a:r>
            <a:r>
              <a:rPr lang="el-GR" dirty="0" smtClean="0"/>
              <a:t> ή</a:t>
            </a:r>
            <a:r>
              <a:rPr lang="el-GR" dirty="0" smtClean="0"/>
              <a:t> </a:t>
            </a:r>
            <a:r>
              <a:rPr lang="el-GR" dirty="0" smtClean="0">
                <a:hlinkClick r:id="rId4" tooltip="Πλατύρρινοι"/>
              </a:rPr>
              <a:t>πλατύρρινο</a:t>
            </a:r>
            <a:r>
              <a:rPr lang="el-GR" dirty="0" smtClean="0"/>
              <a:t> </a:t>
            </a:r>
            <a:r>
              <a:rPr lang="el-GR" dirty="0" smtClean="0">
                <a:hlinkClick r:id="rId5"/>
              </a:rPr>
              <a:t>πρωτεύον</a:t>
            </a:r>
            <a:r>
              <a:rPr lang="el-GR" dirty="0" smtClean="0"/>
              <a:t>. Όλα τα </a:t>
            </a:r>
            <a:r>
              <a:rPr lang="el-GR" dirty="0" smtClean="0">
                <a:hlinkClick r:id="rId6" tooltip="Παλαιός Κόσμος"/>
              </a:rPr>
              <a:t>πρωτεύοντα</a:t>
            </a:r>
            <a:r>
              <a:rPr lang="el-GR" dirty="0" smtClean="0"/>
              <a:t> που δεν είναι </a:t>
            </a:r>
            <a:r>
              <a:rPr lang="el-GR" dirty="0" err="1" smtClean="0">
                <a:hlinkClick r:id="rId7" tooltip="Προσιμιίδες"/>
              </a:rPr>
              <a:t>προσιμιίδες</a:t>
            </a:r>
            <a:r>
              <a:rPr lang="el-GR" dirty="0" smtClean="0"/>
              <a:t> ή </a:t>
            </a:r>
            <a:r>
              <a:rPr lang="el-GR" dirty="0" smtClean="0">
                <a:hlinkClick r:id="rId8" tooltip="Πίθηκος"/>
              </a:rPr>
              <a:t>πίθηκοι</a:t>
            </a:r>
            <a:r>
              <a:rPr lang="el-GR" dirty="0" smtClean="0"/>
              <a:t>, είναι μαϊμούδες. Σήμερα υπάρχουν 264 γνωστά σωζόμενα είδη μαϊμούδων και αντιπροσωπεύουν δύο από τις τρεις ομάδες των </a:t>
            </a:r>
            <a:r>
              <a:rPr lang="el-GR" dirty="0" err="1" smtClean="0">
                <a:hlinkClick r:id="rId9" tooltip="Σιμιίδες"/>
              </a:rPr>
              <a:t>σιμιίδων</a:t>
            </a:r>
            <a:r>
              <a:rPr lang="el-GR" dirty="0" smtClean="0"/>
              <a:t> πρωτευόντων (η τρίτη ομάδα αποτελείται από τα 22 είδη πιθήκων). Οι μαϊμούδες γενικά θεωρούνται νοήμονα ζώα και, σε αντίθεση με τους πιθήκους, οι μαϊμούδες έχουν ουρές.</a:t>
            </a:r>
            <a:endParaRPr lang="el-GR" dirty="0"/>
          </a:p>
        </p:txBody>
      </p:sp>
      <p:pic>
        <p:nvPicPr>
          <p:cNvPr id="5" name="4 - Θέση περιεχομένου" descr="μαιμου.jpg"/>
          <p:cNvPicPr>
            <a:picLocks noGrp="1" noChangeAspect="1"/>
          </p:cNvPicPr>
          <p:nvPr>
            <p:ph sz="half" idx="2"/>
          </p:nvPr>
        </p:nvPicPr>
        <p:blipFill>
          <a:blip r:embed="rId10" cstate="print"/>
          <a:stretch>
            <a:fillRect/>
          </a:stretch>
        </p:blipFill>
        <p:spPr>
          <a:xfrm>
            <a:off x="5436096" y="2564904"/>
            <a:ext cx="3062889" cy="2294210"/>
          </a:xfr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Καμηλοπάρδαλη</a:t>
            </a:r>
            <a:endParaRPr lang="el-GR" dirty="0"/>
          </a:p>
        </p:txBody>
      </p:sp>
      <p:sp>
        <p:nvSpPr>
          <p:cNvPr id="5" name="4 - Θέση περιεχομένου"/>
          <p:cNvSpPr>
            <a:spLocks noGrp="1"/>
          </p:cNvSpPr>
          <p:nvPr>
            <p:ph sz="half" idx="1"/>
          </p:nvPr>
        </p:nvSpPr>
        <p:spPr/>
        <p:txBody>
          <a:bodyPr>
            <a:normAutofit fontScale="77500" lnSpcReduction="20000"/>
          </a:bodyPr>
          <a:lstStyle/>
          <a:p>
            <a:pPr>
              <a:buFont typeface="Wingdings" pitchFamily="2" charset="2"/>
              <a:buChar char="Ø"/>
            </a:pPr>
            <a:r>
              <a:rPr lang="el-GR" dirty="0" smtClean="0">
                <a:solidFill>
                  <a:schemeClr val="bg1"/>
                </a:solidFill>
              </a:rPr>
              <a:t>Η </a:t>
            </a:r>
            <a:r>
              <a:rPr lang="el-GR" b="1" dirty="0" smtClean="0">
                <a:solidFill>
                  <a:schemeClr val="bg1"/>
                </a:solidFill>
              </a:rPr>
              <a:t>καμηλοπάρδαλη</a:t>
            </a:r>
            <a:r>
              <a:rPr lang="el-GR" dirty="0" smtClean="0">
                <a:solidFill>
                  <a:schemeClr val="bg1"/>
                </a:solidFill>
              </a:rPr>
              <a:t> είναι το ψηλότερο ζώο στον κόσμο. Ανήκει στην τάξη των </a:t>
            </a:r>
            <a:r>
              <a:rPr lang="el-GR" dirty="0" err="1" smtClean="0">
                <a:solidFill>
                  <a:schemeClr val="bg1"/>
                </a:solidFill>
                <a:hlinkClick r:id="rId3" tooltip="Αρτιοδάκτυλα"/>
              </a:rPr>
              <a:t>Αρτιοδάκτυλων</a:t>
            </a:r>
            <a:r>
              <a:rPr lang="el-GR" dirty="0" smtClean="0">
                <a:solidFill>
                  <a:schemeClr val="bg1"/>
                </a:solidFill>
              </a:rPr>
              <a:t>, στο οποίο ανήκει ένα μόνο είδος, η Καμηλοπάρδαλη η </a:t>
            </a:r>
            <a:r>
              <a:rPr lang="el-GR" dirty="0" err="1" smtClean="0">
                <a:solidFill>
                  <a:schemeClr val="bg1"/>
                </a:solidFill>
              </a:rPr>
              <a:t>καμηλοπάρδαλις</a:t>
            </a:r>
            <a:r>
              <a:rPr lang="el-GR" dirty="0" smtClean="0">
                <a:solidFill>
                  <a:schemeClr val="bg1"/>
                </a:solidFill>
              </a:rPr>
              <a:t> είναι επίσης γνωστή ως </a:t>
            </a:r>
            <a:r>
              <a:rPr lang="el-GR" dirty="0" err="1" smtClean="0">
                <a:solidFill>
                  <a:schemeClr val="bg1"/>
                </a:solidFill>
              </a:rPr>
              <a:t>Καμηλοπάρδαλις</a:t>
            </a:r>
            <a:r>
              <a:rPr lang="el-GR" i="1" dirty="0" smtClean="0">
                <a:solidFill>
                  <a:schemeClr val="bg1"/>
                </a:solidFill>
              </a:rPr>
              <a:t> η κοινή</a:t>
            </a:r>
            <a:r>
              <a:rPr lang="el-GR" dirty="0" smtClean="0">
                <a:solidFill>
                  <a:schemeClr val="bg1"/>
                </a:solidFill>
              </a:rPr>
              <a:t>. </a:t>
            </a:r>
          </a:p>
          <a:p>
            <a:pPr>
              <a:buFont typeface="Wingdings" pitchFamily="2" charset="2"/>
              <a:buChar char="Ø"/>
            </a:pPr>
            <a:r>
              <a:rPr lang="el-GR" dirty="0" smtClean="0">
                <a:solidFill>
                  <a:schemeClr val="bg1"/>
                </a:solidFill>
              </a:rPr>
              <a:t>Το εν λόγω είδος έχει αρκετές ποικιλίες και ζει σε αγέλες θηλυκών με τα μικρά τους, τα οποία έχουν ένα αρσενικό για αρχηγό.</a:t>
            </a:r>
            <a:endParaRPr lang="el-GR" dirty="0">
              <a:solidFill>
                <a:schemeClr val="bg1"/>
              </a:solidFill>
            </a:endParaRPr>
          </a:p>
        </p:txBody>
      </p:sp>
      <p:pic>
        <p:nvPicPr>
          <p:cNvPr id="7" name="6 - Θέση περιεχομένου" descr="καμηλοπαρδαλη 2.jpg"/>
          <p:cNvPicPr>
            <a:picLocks noGrp="1" noChangeAspect="1"/>
          </p:cNvPicPr>
          <p:nvPr>
            <p:ph sz="half" idx="2"/>
          </p:nvPr>
        </p:nvPicPr>
        <p:blipFill>
          <a:blip r:embed="rId4" cstate="print"/>
          <a:stretch>
            <a:fillRect/>
          </a:stretch>
        </p:blipFill>
        <p:spPr>
          <a:xfrm rot="21172321">
            <a:off x="4861424" y="1579145"/>
            <a:ext cx="2736057" cy="2448273"/>
          </a:xfrm>
        </p:spPr>
      </p:pic>
      <p:pic>
        <p:nvPicPr>
          <p:cNvPr id="8" name="7 - Εικόνα" descr="καμηλοπαρδαλη 1.jpg"/>
          <p:cNvPicPr>
            <a:picLocks noChangeAspect="1"/>
          </p:cNvPicPr>
          <p:nvPr/>
        </p:nvPicPr>
        <p:blipFill>
          <a:blip r:embed="rId5" cstate="print"/>
          <a:stretch>
            <a:fillRect/>
          </a:stretch>
        </p:blipFill>
        <p:spPr>
          <a:xfrm rot="21322245">
            <a:off x="4779957" y="4491727"/>
            <a:ext cx="3207078" cy="1714128"/>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Πάντα</a:t>
            </a:r>
            <a:endParaRPr lang="el-GR" dirty="0"/>
          </a:p>
        </p:txBody>
      </p:sp>
      <p:sp>
        <p:nvSpPr>
          <p:cNvPr id="3" name="2 - Θέση περιεχομένου"/>
          <p:cNvSpPr>
            <a:spLocks noGrp="1"/>
          </p:cNvSpPr>
          <p:nvPr>
            <p:ph sz="half" idx="1"/>
          </p:nvPr>
        </p:nvSpPr>
        <p:spPr/>
        <p:txBody>
          <a:bodyPr>
            <a:normAutofit fontScale="77500" lnSpcReduction="20000"/>
          </a:bodyPr>
          <a:lstStyle/>
          <a:p>
            <a:pPr>
              <a:buFont typeface="Wingdings" pitchFamily="2" charset="2"/>
              <a:buChar char="Ø"/>
            </a:pPr>
            <a:r>
              <a:rPr lang="el-GR" dirty="0" smtClean="0"/>
              <a:t>Το </a:t>
            </a:r>
            <a:r>
              <a:rPr lang="el-GR" b="1" dirty="0" smtClean="0"/>
              <a:t>πάντα</a:t>
            </a:r>
            <a:r>
              <a:rPr lang="el-GR" dirty="0" smtClean="0"/>
              <a:t>, η </a:t>
            </a:r>
            <a:r>
              <a:rPr lang="el-GR" b="1" dirty="0" err="1" smtClean="0"/>
              <a:t>αιλουρόποδη</a:t>
            </a:r>
            <a:r>
              <a:rPr lang="el-GR" b="1" dirty="0" smtClean="0"/>
              <a:t> </a:t>
            </a:r>
            <a:r>
              <a:rPr lang="el-GR" b="1" dirty="0" smtClean="0"/>
              <a:t>αρκούδα</a:t>
            </a:r>
            <a:r>
              <a:rPr lang="el-GR" dirty="0" smtClean="0"/>
              <a:t> γνωστό επίσης ως το </a:t>
            </a:r>
            <a:r>
              <a:rPr lang="el-GR" b="1" dirty="0" smtClean="0"/>
              <a:t>γιγαντιαίο πάντα</a:t>
            </a:r>
            <a:r>
              <a:rPr lang="el-GR" dirty="0" smtClean="0"/>
              <a:t>, είναι </a:t>
            </a:r>
            <a:r>
              <a:rPr lang="el-GR" dirty="0" smtClean="0">
                <a:hlinkClick r:id="rId3" tooltip="Αρκούδα"/>
              </a:rPr>
              <a:t>αρκούδα</a:t>
            </a:r>
            <a:r>
              <a:rPr lang="el-GR" dirty="0" smtClean="0"/>
              <a:t> που απαντάται στην κεντροδυτική και νοτιοδυτική </a:t>
            </a:r>
            <a:r>
              <a:rPr lang="el-GR" dirty="0" smtClean="0">
                <a:hlinkClick r:id="rId4" tooltip="Κίνα"/>
              </a:rPr>
              <a:t>Κίνα</a:t>
            </a:r>
            <a:r>
              <a:rPr lang="el-GR" dirty="0" smtClean="0"/>
              <a:t>. </a:t>
            </a:r>
            <a:endParaRPr lang="el-GR" dirty="0" smtClean="0"/>
          </a:p>
          <a:p>
            <a:pPr>
              <a:buFont typeface="Wingdings" pitchFamily="2" charset="2"/>
              <a:buChar char="Ø"/>
            </a:pPr>
            <a:r>
              <a:rPr lang="el-GR" dirty="0" smtClean="0"/>
              <a:t>Αναγνωρίζεται </a:t>
            </a:r>
            <a:r>
              <a:rPr lang="el-GR" dirty="0" smtClean="0"/>
              <a:t>εύκολα από τις μεγάλες, χαρακτηριστικές μαύρες κηλίδες γύρω από τα μάτια του, τα αφτιά του, και κατά μήκος του στρόγγυλου σώματός του. Αν και κατατάσσεται στην </a:t>
            </a:r>
            <a:r>
              <a:rPr lang="el-GR" dirty="0" smtClean="0">
                <a:hlinkClick r:id="rId5" tooltip="Τάξη (βιολογία)"/>
              </a:rPr>
              <a:t>τάξη</a:t>
            </a:r>
            <a:r>
              <a:rPr lang="el-GR" dirty="0" smtClean="0"/>
              <a:t> των </a:t>
            </a:r>
            <a:r>
              <a:rPr lang="el-GR" dirty="0" smtClean="0">
                <a:hlinkClick r:id="rId6" tooltip="Σαρκοφάγα"/>
              </a:rPr>
              <a:t>Σαρκοφάγων</a:t>
            </a:r>
            <a:r>
              <a:rPr lang="el-GR" dirty="0" smtClean="0"/>
              <a:t>    </a:t>
            </a:r>
            <a:r>
              <a:rPr lang="el-GR" dirty="0" smtClean="0"/>
              <a:t> τρέφεται κατά 99% με </a:t>
            </a:r>
            <a:r>
              <a:rPr lang="el-GR" dirty="0" smtClean="0">
                <a:hlinkClick r:id="rId7"/>
              </a:rPr>
              <a:t>μπαμπού</a:t>
            </a:r>
            <a:r>
              <a:rPr lang="el-GR" dirty="0" smtClean="0"/>
              <a:t>. </a:t>
            </a:r>
            <a:endParaRPr lang="el-GR" dirty="0"/>
          </a:p>
        </p:txBody>
      </p:sp>
      <p:pic>
        <p:nvPicPr>
          <p:cNvPr id="5" name="4 - Θέση περιεχομένου" descr="παντα1.jpg"/>
          <p:cNvPicPr>
            <a:picLocks noGrp="1" noChangeAspect="1"/>
          </p:cNvPicPr>
          <p:nvPr>
            <p:ph sz="half" idx="2"/>
          </p:nvPr>
        </p:nvPicPr>
        <p:blipFill>
          <a:blip r:embed="rId8" cstate="print"/>
          <a:stretch>
            <a:fillRect/>
          </a:stretch>
        </p:blipFill>
        <p:spPr>
          <a:xfrm>
            <a:off x="5652120" y="2132856"/>
            <a:ext cx="3238500" cy="1409700"/>
          </a:xfrm>
        </p:spPr>
      </p:pic>
      <p:pic>
        <p:nvPicPr>
          <p:cNvPr id="6" name="5 - Εικόνα" descr="παντα2.jpg"/>
          <p:cNvPicPr>
            <a:picLocks noChangeAspect="1"/>
          </p:cNvPicPr>
          <p:nvPr/>
        </p:nvPicPr>
        <p:blipFill>
          <a:blip r:embed="rId9" cstate="print"/>
          <a:stretch>
            <a:fillRect/>
          </a:stretch>
        </p:blipFill>
        <p:spPr>
          <a:xfrm>
            <a:off x="4644008" y="4005064"/>
            <a:ext cx="2705100" cy="1685925"/>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Κοάλα</a:t>
            </a:r>
            <a:endParaRPr lang="el-GR" dirty="0"/>
          </a:p>
        </p:txBody>
      </p:sp>
      <p:sp>
        <p:nvSpPr>
          <p:cNvPr id="3" name="2 - Θέση περιεχομένου"/>
          <p:cNvSpPr>
            <a:spLocks noGrp="1"/>
          </p:cNvSpPr>
          <p:nvPr>
            <p:ph sz="half" idx="1"/>
          </p:nvPr>
        </p:nvSpPr>
        <p:spPr>
          <a:xfrm>
            <a:off x="457200" y="1600200"/>
            <a:ext cx="4038600" cy="4925144"/>
          </a:xfrm>
        </p:spPr>
        <p:txBody>
          <a:bodyPr>
            <a:normAutofit fontScale="25000" lnSpcReduction="20000"/>
          </a:bodyPr>
          <a:lstStyle/>
          <a:p>
            <a:pPr>
              <a:buFont typeface="Wingdings" pitchFamily="2" charset="2"/>
              <a:buChar char="Ø"/>
            </a:pPr>
            <a:r>
              <a:rPr lang="el-GR" sz="7200" b="1" dirty="0" smtClean="0">
                <a:solidFill>
                  <a:schemeClr val="bg1"/>
                </a:solidFill>
              </a:rPr>
              <a:t>Το </a:t>
            </a:r>
            <a:r>
              <a:rPr lang="el-GR" sz="7200" b="1" dirty="0" err="1" smtClean="0">
                <a:solidFill>
                  <a:schemeClr val="bg1"/>
                </a:solidFill>
              </a:rPr>
              <a:t>κοάλα</a:t>
            </a:r>
            <a:r>
              <a:rPr lang="el-GR" sz="7200" b="1" dirty="0" smtClean="0">
                <a:solidFill>
                  <a:schemeClr val="bg1"/>
                </a:solidFill>
              </a:rPr>
              <a:t> </a:t>
            </a:r>
            <a:r>
              <a:rPr lang="el-GR" sz="7200" b="1" dirty="0" smtClean="0">
                <a:solidFill>
                  <a:schemeClr val="bg1"/>
                </a:solidFill>
              </a:rPr>
              <a:t>είναι</a:t>
            </a:r>
            <a:r>
              <a:rPr lang="el-GR" sz="7200" b="1" dirty="0" smtClean="0">
                <a:solidFill>
                  <a:schemeClr val="bg1"/>
                </a:solidFill>
              </a:rPr>
              <a:t> </a:t>
            </a:r>
            <a:r>
              <a:rPr lang="el-GR" sz="7200" b="1" dirty="0" smtClean="0">
                <a:solidFill>
                  <a:schemeClr val="bg1"/>
                </a:solidFill>
                <a:hlinkClick r:id="rId3" tooltip="Μαρσιποφόρα"/>
              </a:rPr>
              <a:t>μαρσιποφόρο</a:t>
            </a:r>
            <a:r>
              <a:rPr lang="el-GR" sz="7200" b="1" dirty="0" smtClean="0">
                <a:solidFill>
                  <a:schemeClr val="bg1"/>
                </a:solidFill>
              </a:rPr>
              <a:t> </a:t>
            </a:r>
            <a:r>
              <a:rPr lang="el-GR" sz="7200" b="1" dirty="0" smtClean="0">
                <a:solidFill>
                  <a:schemeClr val="bg1"/>
                </a:solidFill>
                <a:hlinkClick r:id="rId4" tooltip="Φυτοφάγο"/>
              </a:rPr>
              <a:t>φυτοφάγο</a:t>
            </a:r>
            <a:r>
              <a:rPr lang="el-GR" sz="7200" b="1" dirty="0" smtClean="0">
                <a:solidFill>
                  <a:schemeClr val="bg1"/>
                </a:solidFill>
              </a:rPr>
              <a:t> ζώο που ζει στην </a:t>
            </a:r>
            <a:r>
              <a:rPr lang="el-GR" sz="7200" b="1" dirty="0" smtClean="0">
                <a:solidFill>
                  <a:schemeClr val="bg1"/>
                </a:solidFill>
                <a:hlinkClick r:id="rId5" tooltip="Αυστραλία"/>
              </a:rPr>
              <a:t>Αυστραλία</a:t>
            </a:r>
            <a:r>
              <a:rPr lang="el-GR" sz="7200" b="1" dirty="0" smtClean="0">
                <a:solidFill>
                  <a:schemeClr val="bg1"/>
                </a:solidFill>
              </a:rPr>
              <a:t>, μόνος εκπρόσωπος της οικογένειας </a:t>
            </a:r>
            <a:r>
              <a:rPr lang="el-GR" sz="7200" b="1" i="1" dirty="0" err="1" smtClean="0">
                <a:solidFill>
                  <a:schemeClr val="bg1"/>
                </a:solidFill>
              </a:rPr>
              <a:t>φασκολαρκτίδες</a:t>
            </a:r>
            <a:r>
              <a:rPr lang="el-GR" sz="7200" b="1" dirty="0" smtClean="0">
                <a:solidFill>
                  <a:schemeClr val="bg1"/>
                </a:solidFill>
              </a:rPr>
              <a:t>.</a:t>
            </a:r>
          </a:p>
          <a:p>
            <a:pPr>
              <a:buFont typeface="Wingdings" pitchFamily="2" charset="2"/>
              <a:buChar char="Ø"/>
            </a:pPr>
            <a:r>
              <a:rPr lang="el-GR" sz="7200" b="1" dirty="0" smtClean="0">
                <a:solidFill>
                  <a:schemeClr val="bg1"/>
                </a:solidFill>
              </a:rPr>
              <a:t>Το </a:t>
            </a:r>
            <a:r>
              <a:rPr lang="el-GR" sz="7200" b="1" dirty="0" err="1" smtClean="0">
                <a:solidFill>
                  <a:schemeClr val="bg1"/>
                </a:solidFill>
              </a:rPr>
              <a:t>κοάλα</a:t>
            </a:r>
            <a:r>
              <a:rPr lang="el-GR" sz="7200" b="1" dirty="0" smtClean="0">
                <a:solidFill>
                  <a:schemeClr val="bg1"/>
                </a:solidFill>
              </a:rPr>
              <a:t> απαντάται σε ολόκληρη την ανατολική ακτή της Αυστραλίας, από την </a:t>
            </a:r>
            <a:r>
              <a:rPr lang="el-GR" sz="7200" b="1" dirty="0" smtClean="0">
                <a:solidFill>
                  <a:schemeClr val="bg1"/>
                </a:solidFill>
                <a:hlinkClick r:id="rId6" tooltip="Αδελαΐδα"/>
              </a:rPr>
              <a:t>Αδελαΐδα</a:t>
            </a:r>
            <a:r>
              <a:rPr lang="el-GR" sz="7200" b="1" dirty="0" smtClean="0">
                <a:solidFill>
                  <a:schemeClr val="bg1"/>
                </a:solidFill>
              </a:rPr>
              <a:t> μέχρι το νότιο τμήμα της </a:t>
            </a:r>
            <a:r>
              <a:rPr lang="el-GR" sz="7200" b="1" dirty="0" smtClean="0">
                <a:solidFill>
                  <a:schemeClr val="bg1"/>
                </a:solidFill>
                <a:hlinkClick r:id="rId7" tooltip="Χερσόνησος Κέιπ Γιορκ (δεν έχει γραφτεί ακόμα)"/>
              </a:rPr>
              <a:t>χερσονήσου Κέιπ Γιορκ</a:t>
            </a:r>
            <a:r>
              <a:rPr lang="el-GR" sz="7200" b="1" dirty="0" smtClean="0">
                <a:solidFill>
                  <a:schemeClr val="bg1"/>
                </a:solidFill>
              </a:rPr>
              <a:t>, και στην ενδοχώρα σε βάθος που εξαρτάται από την παρουσία βροχών που μπορούν να συντηρήσουν δάση </a:t>
            </a:r>
            <a:r>
              <a:rPr lang="el-GR" sz="7200" b="1" dirty="0" smtClean="0">
                <a:solidFill>
                  <a:schemeClr val="bg1"/>
                </a:solidFill>
                <a:hlinkClick r:id="rId8" tooltip="Ευκάλυπτος"/>
              </a:rPr>
              <a:t>ευκαλύπτου</a:t>
            </a:r>
            <a:r>
              <a:rPr lang="el-GR" sz="7200" b="1" dirty="0" smtClean="0">
                <a:solidFill>
                  <a:schemeClr val="bg1"/>
                </a:solidFill>
              </a:rPr>
              <a:t>, τα φύλλα του οποίου αποτελούν και την αποκλειστική τροφή του. </a:t>
            </a:r>
            <a:endParaRPr lang="el-GR" sz="7200" b="1" dirty="0" smtClean="0">
              <a:solidFill>
                <a:schemeClr val="bg1"/>
              </a:solidFill>
            </a:endParaRPr>
          </a:p>
          <a:p>
            <a:pPr>
              <a:buFont typeface="Wingdings" pitchFamily="2" charset="2"/>
              <a:buChar char="Ø"/>
            </a:pPr>
            <a:r>
              <a:rPr lang="el-GR" sz="7200" b="1" dirty="0" smtClean="0">
                <a:solidFill>
                  <a:schemeClr val="bg1"/>
                </a:solidFill>
              </a:rPr>
              <a:t>Τα </a:t>
            </a:r>
            <a:r>
              <a:rPr lang="el-GR" sz="7200" b="1" dirty="0" err="1" smtClean="0">
                <a:solidFill>
                  <a:schemeClr val="bg1"/>
                </a:solidFill>
              </a:rPr>
              <a:t>κοάλα</a:t>
            </a:r>
            <a:r>
              <a:rPr lang="el-GR" sz="7200" b="1" dirty="0" smtClean="0">
                <a:solidFill>
                  <a:schemeClr val="bg1"/>
                </a:solidFill>
              </a:rPr>
              <a:t> της νότιας Αυστραλίας εξοντώθηκαν σε μεγάλη κλίμακα στις αρχές του 20ου αιώνα, αλλά ο πληθυσμός του είδους ανανεώθηκε σε κάποιο βαθμό. Σήμερα τα </a:t>
            </a:r>
            <a:r>
              <a:rPr lang="el-GR" sz="7200" b="1" dirty="0" err="1" smtClean="0">
                <a:solidFill>
                  <a:schemeClr val="bg1"/>
                </a:solidFill>
              </a:rPr>
              <a:t>κοάλα</a:t>
            </a:r>
            <a:r>
              <a:rPr lang="el-GR" sz="7200" b="1" dirty="0" smtClean="0">
                <a:solidFill>
                  <a:schemeClr val="bg1"/>
                </a:solidFill>
              </a:rPr>
              <a:t> είναι σχεδόν </a:t>
            </a:r>
            <a:r>
              <a:rPr lang="el-GR" sz="7200" b="1" dirty="0" smtClean="0">
                <a:solidFill>
                  <a:schemeClr val="bg1"/>
                </a:solidFill>
                <a:hlinkClick r:id="rId9" tooltip="Απειλούμενο είδος"/>
              </a:rPr>
              <a:t>απειλούμενο είδος</a:t>
            </a:r>
            <a:r>
              <a:rPr lang="el-GR" sz="7200" b="1" dirty="0" smtClean="0">
                <a:solidFill>
                  <a:schemeClr val="bg1"/>
                </a:solidFill>
              </a:rPr>
              <a:t>.</a:t>
            </a:r>
          </a:p>
          <a:p>
            <a:endParaRPr lang="el-GR" dirty="0"/>
          </a:p>
        </p:txBody>
      </p:sp>
      <p:pic>
        <p:nvPicPr>
          <p:cNvPr id="5" name="4 - Θέση περιεχομένου" descr="κοαλα.jpg"/>
          <p:cNvPicPr>
            <a:picLocks noGrp="1" noChangeAspect="1"/>
          </p:cNvPicPr>
          <p:nvPr>
            <p:ph sz="half" idx="2"/>
          </p:nvPr>
        </p:nvPicPr>
        <p:blipFill>
          <a:blip r:embed="rId10" cstate="print"/>
          <a:stretch>
            <a:fillRect/>
          </a:stretch>
        </p:blipFill>
        <p:spPr>
          <a:xfrm rot="21410190">
            <a:off x="4716016" y="2636912"/>
            <a:ext cx="4038600" cy="2420922"/>
          </a:xfr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bg1"/>
                </a:solidFill>
              </a:rPr>
              <a:t>Λιοντάρι</a:t>
            </a:r>
            <a:endParaRPr lang="el-GR" dirty="0">
              <a:solidFill>
                <a:schemeClr val="bg1"/>
              </a:solidFill>
            </a:endParaRPr>
          </a:p>
        </p:txBody>
      </p:sp>
      <p:sp>
        <p:nvSpPr>
          <p:cNvPr id="3" name="2 - Θέση περιεχομένου"/>
          <p:cNvSpPr>
            <a:spLocks noGrp="1"/>
          </p:cNvSpPr>
          <p:nvPr>
            <p:ph sz="half" idx="1"/>
          </p:nvPr>
        </p:nvSpPr>
        <p:spPr/>
        <p:txBody>
          <a:bodyPr>
            <a:normAutofit fontScale="85000" lnSpcReduction="20000"/>
          </a:bodyPr>
          <a:lstStyle/>
          <a:p>
            <a:pPr>
              <a:buFont typeface="Wingdings" pitchFamily="2" charset="2"/>
              <a:buChar char="Ø"/>
            </a:pPr>
            <a:r>
              <a:rPr lang="el-GR" dirty="0" smtClean="0">
                <a:solidFill>
                  <a:schemeClr val="bg1"/>
                </a:solidFill>
              </a:rPr>
              <a:t>Το </a:t>
            </a:r>
            <a:r>
              <a:rPr lang="el-GR" b="1" dirty="0" smtClean="0">
                <a:solidFill>
                  <a:schemeClr val="bg1"/>
                </a:solidFill>
              </a:rPr>
              <a:t>λιοντάρι  </a:t>
            </a:r>
            <a:r>
              <a:rPr lang="el-GR" dirty="0" smtClean="0">
                <a:solidFill>
                  <a:schemeClr val="bg1"/>
                </a:solidFill>
              </a:rPr>
              <a:t>ανήκει </a:t>
            </a:r>
            <a:r>
              <a:rPr lang="el-GR" dirty="0" smtClean="0">
                <a:solidFill>
                  <a:schemeClr val="bg1"/>
                </a:solidFill>
              </a:rPr>
              <a:t>στο </a:t>
            </a:r>
            <a:r>
              <a:rPr lang="el-GR" dirty="0" smtClean="0">
                <a:solidFill>
                  <a:schemeClr val="bg1"/>
                </a:solidFill>
                <a:hlinkClick r:id="rId3" tooltip="Γένος (βιολογία)"/>
              </a:rPr>
              <a:t>γένος</a:t>
            </a:r>
            <a:r>
              <a:rPr lang="el-GR" dirty="0" smtClean="0">
                <a:solidFill>
                  <a:schemeClr val="bg1"/>
                </a:solidFill>
              </a:rPr>
              <a:t> </a:t>
            </a:r>
            <a:r>
              <a:rPr lang="el-GR" i="1" dirty="0" err="1" smtClean="0">
                <a:solidFill>
                  <a:schemeClr val="bg1"/>
                </a:solidFill>
                <a:hlinkClick r:id="rId4" tooltip="Πάνθηρ (δεν έχει γραφτεί ακόμα)"/>
              </a:rPr>
              <a:t>Panthera</a:t>
            </a:r>
            <a:r>
              <a:rPr lang="el-GR" dirty="0" smtClean="0">
                <a:solidFill>
                  <a:schemeClr val="bg1"/>
                </a:solidFill>
              </a:rPr>
              <a:t> της οικογένειας των </a:t>
            </a:r>
            <a:r>
              <a:rPr lang="el-GR" dirty="0" smtClean="0">
                <a:solidFill>
                  <a:schemeClr val="bg1"/>
                </a:solidFill>
                <a:hlinkClick r:id="rId5" tooltip="Αιλουροειδή"/>
              </a:rPr>
              <a:t>Αιλουροειδών</a:t>
            </a:r>
            <a:r>
              <a:rPr lang="el-GR" dirty="0" smtClean="0">
                <a:solidFill>
                  <a:schemeClr val="bg1"/>
                </a:solidFill>
              </a:rPr>
              <a:t>. Καθώς κάποια αρσενικά υπερβαίνουν τα 250 κιλά σε </a:t>
            </a:r>
            <a:r>
              <a:rPr lang="el-GR" dirty="0" smtClean="0">
                <a:solidFill>
                  <a:schemeClr val="bg1"/>
                </a:solidFill>
              </a:rPr>
              <a:t>βάρος</a:t>
            </a:r>
            <a:r>
              <a:rPr lang="el-GR" dirty="0" smtClean="0">
                <a:solidFill>
                  <a:schemeClr val="bg1"/>
                </a:solidFill>
              </a:rPr>
              <a:t> είναι το μεγαλύτερο αιλουροειδές μαζί με την </a:t>
            </a:r>
            <a:r>
              <a:rPr lang="el-GR" dirty="0" smtClean="0">
                <a:solidFill>
                  <a:schemeClr val="bg1"/>
                </a:solidFill>
                <a:hlinkClick r:id="rId6" tooltip="Τίγρη"/>
              </a:rPr>
              <a:t>τίγρη</a:t>
            </a:r>
            <a:r>
              <a:rPr lang="el-GR" dirty="0" smtClean="0">
                <a:solidFill>
                  <a:schemeClr val="bg1"/>
                </a:solidFill>
              </a:rPr>
              <a:t> που υπάρχει σήμερα (Το λιοντάρι διαθέτει το υψηλότερο, ενώ αντίστοιχα η τίγρης το μακρύτερο μήκος σώματος). </a:t>
            </a:r>
            <a:r>
              <a:rPr lang="el-GR" dirty="0" smtClean="0">
                <a:solidFill>
                  <a:schemeClr val="bg1"/>
                </a:solidFill>
              </a:rPr>
              <a:t>   </a:t>
            </a:r>
            <a:endParaRPr lang="el-GR" dirty="0">
              <a:solidFill>
                <a:schemeClr val="bg1"/>
              </a:solidFill>
            </a:endParaRPr>
          </a:p>
        </p:txBody>
      </p:sp>
      <p:pic>
        <p:nvPicPr>
          <p:cNvPr id="5" name="4 - Θέση περιεχομένου" descr="λιονταρι1.jpg"/>
          <p:cNvPicPr>
            <a:picLocks noGrp="1" noChangeAspect="1"/>
          </p:cNvPicPr>
          <p:nvPr>
            <p:ph sz="half" idx="2"/>
          </p:nvPr>
        </p:nvPicPr>
        <p:blipFill>
          <a:blip r:embed="rId7" cstate="print"/>
          <a:stretch>
            <a:fillRect/>
          </a:stretch>
        </p:blipFill>
        <p:spPr>
          <a:xfrm>
            <a:off x="4572000" y="1628800"/>
            <a:ext cx="2686050" cy="1704975"/>
          </a:xfrm>
        </p:spPr>
      </p:pic>
      <p:pic>
        <p:nvPicPr>
          <p:cNvPr id="6" name="5 - Εικόνα" descr="λιονταρι2.jpg"/>
          <p:cNvPicPr>
            <a:picLocks noChangeAspect="1"/>
          </p:cNvPicPr>
          <p:nvPr/>
        </p:nvPicPr>
        <p:blipFill>
          <a:blip r:embed="rId8" cstate="print"/>
          <a:stretch>
            <a:fillRect/>
          </a:stretch>
        </p:blipFill>
        <p:spPr>
          <a:xfrm>
            <a:off x="5796136" y="3789040"/>
            <a:ext cx="2466975" cy="1847850"/>
          </a:xfrm>
          <a:prstGeom prst="rect">
            <a:avLst/>
          </a:prstGeo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Τίγρης</a:t>
            </a:r>
            <a:endParaRPr lang="el-GR" dirty="0"/>
          </a:p>
        </p:txBody>
      </p:sp>
      <p:pic>
        <p:nvPicPr>
          <p:cNvPr id="5" name="4 - Θέση περιεχομένου" descr="tiger_0.png"/>
          <p:cNvPicPr>
            <a:picLocks noGrp="1" noChangeAspect="1"/>
          </p:cNvPicPr>
          <p:nvPr>
            <p:ph sz="half" idx="2"/>
          </p:nvPr>
        </p:nvPicPr>
        <p:blipFill>
          <a:blip r:embed="rId3" cstate="print"/>
          <a:stretch>
            <a:fillRect/>
          </a:stretch>
        </p:blipFill>
        <p:spPr>
          <a:xfrm>
            <a:off x="4716016" y="1556792"/>
            <a:ext cx="3750568" cy="2019300"/>
          </a:xfrm>
        </p:spPr>
      </p:pic>
      <p:sp>
        <p:nvSpPr>
          <p:cNvPr id="9" name="8 - Θέση περιεχομένου"/>
          <p:cNvSpPr>
            <a:spLocks noGrp="1"/>
          </p:cNvSpPr>
          <p:nvPr>
            <p:ph sz="half" idx="1"/>
          </p:nvPr>
        </p:nvSpPr>
        <p:spPr/>
        <p:txBody>
          <a:bodyPr>
            <a:normAutofit fontScale="85000" lnSpcReduction="10000"/>
          </a:bodyPr>
          <a:lstStyle/>
          <a:p>
            <a:pPr>
              <a:buFont typeface="Wingdings" pitchFamily="2" charset="2"/>
              <a:buChar char="Ø"/>
            </a:pPr>
            <a:r>
              <a:rPr lang="el-GR" dirty="0" smtClean="0"/>
              <a:t>Ο </a:t>
            </a:r>
            <a:r>
              <a:rPr lang="el-GR" b="1" dirty="0" smtClean="0"/>
              <a:t>τίγρης</a:t>
            </a:r>
            <a:r>
              <a:rPr lang="el-GR" dirty="0" smtClean="0"/>
              <a:t> </a:t>
            </a:r>
            <a:r>
              <a:rPr lang="el-GR" dirty="0" smtClean="0"/>
              <a:t>είναι</a:t>
            </a:r>
            <a:r>
              <a:rPr lang="el-GR" dirty="0" smtClean="0"/>
              <a:t> </a:t>
            </a:r>
            <a:r>
              <a:rPr lang="el-GR" u="sng" dirty="0" smtClean="0">
                <a:hlinkClick r:id="rId4"/>
              </a:rPr>
              <a:t>σαρκοφάγο</a:t>
            </a:r>
            <a:r>
              <a:rPr lang="el-GR" dirty="0" smtClean="0"/>
              <a:t>  </a:t>
            </a:r>
            <a:r>
              <a:rPr lang="el-GR" dirty="0" smtClean="0">
                <a:hlinkClick r:id="rId5" tooltip="Σαρκοφάγα"/>
              </a:rPr>
              <a:t>θηλαστικό</a:t>
            </a:r>
            <a:r>
              <a:rPr lang="el-GR" dirty="0" smtClean="0"/>
              <a:t> της </a:t>
            </a:r>
            <a:r>
              <a:rPr lang="el-GR" dirty="0" smtClean="0">
                <a:hlinkClick r:id="rId6" tooltip="Οικογένεια"/>
              </a:rPr>
              <a:t>οικογενείας</a:t>
            </a:r>
            <a:r>
              <a:rPr lang="el-GR" dirty="0" smtClean="0"/>
              <a:t> </a:t>
            </a:r>
            <a:r>
              <a:rPr lang="el-GR" dirty="0" smtClean="0"/>
              <a:t> των </a:t>
            </a:r>
            <a:r>
              <a:rPr lang="el-GR" dirty="0" err="1" smtClean="0">
                <a:hlinkClick r:id="rId7" tooltip="Αιλουρίδες"/>
              </a:rPr>
              <a:t>αιλουριδών</a:t>
            </a:r>
            <a:r>
              <a:rPr lang="el-GR" dirty="0" smtClean="0"/>
              <a:t>, της οποίας αποτελεί το βαρύτερο μέλος</a:t>
            </a:r>
            <a:r>
              <a:rPr lang="el-GR" dirty="0" smtClean="0"/>
              <a:t>.</a:t>
            </a:r>
          </a:p>
          <a:p>
            <a:pPr>
              <a:buFont typeface="Wingdings" pitchFamily="2" charset="2"/>
              <a:buChar char="Ø"/>
            </a:pPr>
            <a:r>
              <a:rPr lang="el-GR" dirty="0" smtClean="0"/>
              <a:t> </a:t>
            </a:r>
            <a:r>
              <a:rPr lang="el-GR" dirty="0" smtClean="0"/>
              <a:t>Το </a:t>
            </a:r>
            <a:r>
              <a:rPr lang="el-GR" dirty="0" smtClean="0">
                <a:hlinkClick r:id="rId8" tooltip="Είδος"/>
              </a:rPr>
              <a:t>είδος</a:t>
            </a:r>
            <a:r>
              <a:rPr lang="el-GR" dirty="0" smtClean="0"/>
              <a:t> έχει την επιστημονική ονομασία </a:t>
            </a:r>
            <a:r>
              <a:rPr lang="el-GR" i="1" dirty="0" err="1" smtClean="0"/>
              <a:t>Panthera</a:t>
            </a:r>
            <a:r>
              <a:rPr lang="el-GR" i="1" dirty="0" smtClean="0"/>
              <a:t> </a:t>
            </a:r>
            <a:r>
              <a:rPr lang="el-GR" i="1" dirty="0" err="1" smtClean="0"/>
              <a:t>tigris</a:t>
            </a:r>
            <a:r>
              <a:rPr lang="el-GR" dirty="0" smtClean="0"/>
              <a:t>, απαντά αποκλειστικά στην </a:t>
            </a:r>
            <a:r>
              <a:rPr lang="el-GR" dirty="0" smtClean="0">
                <a:hlinkClick r:id="rId9" tooltip="Ασία"/>
              </a:rPr>
              <a:t>ασιατική ήπειρο</a:t>
            </a:r>
            <a:r>
              <a:rPr lang="el-GR" dirty="0" smtClean="0"/>
              <a:t> και διακρίνεται σε 9 </a:t>
            </a:r>
            <a:r>
              <a:rPr lang="el-GR" dirty="0" smtClean="0">
                <a:hlinkClick r:id="rId10" tooltip="Υποείδος"/>
              </a:rPr>
              <a:t>υποείδη</a:t>
            </a:r>
            <a:r>
              <a:rPr lang="el-GR" dirty="0" smtClean="0"/>
              <a:t>, από τα οποία τα 3 θεωρούνται εξαφανισμένα</a:t>
            </a:r>
            <a:endParaRPr lang="el-GR" dirty="0"/>
          </a:p>
        </p:txBody>
      </p:sp>
      <p:pic>
        <p:nvPicPr>
          <p:cNvPr id="10" name="9 - Εικόνα" descr="τιγρησ 1.jpg"/>
          <p:cNvPicPr>
            <a:picLocks noChangeAspect="1"/>
          </p:cNvPicPr>
          <p:nvPr/>
        </p:nvPicPr>
        <p:blipFill>
          <a:blip r:embed="rId11" cstate="print"/>
          <a:stretch>
            <a:fillRect/>
          </a:stretch>
        </p:blipFill>
        <p:spPr>
          <a:xfrm rot="21330382">
            <a:off x="5580112" y="4365104"/>
            <a:ext cx="2952328" cy="2211396"/>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Φάλαινα</a:t>
            </a:r>
            <a:endParaRPr lang="el-GR" dirty="0"/>
          </a:p>
        </p:txBody>
      </p:sp>
      <p:sp>
        <p:nvSpPr>
          <p:cNvPr id="3" name="2 - Θέση περιεχομένου"/>
          <p:cNvSpPr>
            <a:spLocks noGrp="1"/>
          </p:cNvSpPr>
          <p:nvPr>
            <p:ph sz="half" idx="1"/>
          </p:nvPr>
        </p:nvSpPr>
        <p:spPr/>
        <p:txBody>
          <a:bodyPr>
            <a:normAutofit fontScale="77500" lnSpcReduction="20000"/>
          </a:bodyPr>
          <a:lstStyle/>
          <a:p>
            <a:pPr>
              <a:buFont typeface="Wingdings" pitchFamily="2" charset="2"/>
              <a:buChar char="Ø"/>
            </a:pPr>
            <a:r>
              <a:rPr lang="el-GR" dirty="0" smtClean="0"/>
              <a:t>Η </a:t>
            </a:r>
            <a:r>
              <a:rPr lang="el-GR" b="1" dirty="0" smtClean="0"/>
              <a:t>φάλαινα</a:t>
            </a:r>
            <a:r>
              <a:rPr lang="el-GR" dirty="0" smtClean="0"/>
              <a:t> είναι </a:t>
            </a:r>
            <a:r>
              <a:rPr lang="el-GR" dirty="0" smtClean="0">
                <a:hlinkClick r:id="rId3" tooltip="Κητώδη"/>
              </a:rPr>
              <a:t>κητώδες</a:t>
            </a:r>
            <a:r>
              <a:rPr lang="el-GR" dirty="0" smtClean="0"/>
              <a:t>, δηλαδή θαλάσσιο </a:t>
            </a:r>
            <a:r>
              <a:rPr lang="el-GR" dirty="0" smtClean="0">
                <a:hlinkClick r:id="rId4" tooltip="Θηλαστικό"/>
              </a:rPr>
              <a:t>θηλαστικό</a:t>
            </a:r>
            <a:r>
              <a:rPr lang="el-GR" dirty="0" smtClean="0"/>
              <a:t>. Η κοινή ονομασία φάλαινα περιλαμβάνει τα θηλαστικά που ανήκουν στις οικογένειες </a:t>
            </a:r>
            <a:r>
              <a:rPr lang="el-GR" i="1" dirty="0" smtClean="0"/>
              <a:t>Φαλαινίδες</a:t>
            </a:r>
            <a:r>
              <a:rPr lang="el-GR" dirty="0" smtClean="0"/>
              <a:t>, </a:t>
            </a:r>
            <a:r>
              <a:rPr lang="el-GR" i="1" dirty="0" err="1" smtClean="0"/>
              <a:t>Φαλαινοπτερίδες</a:t>
            </a:r>
            <a:r>
              <a:rPr lang="el-GR" dirty="0" smtClean="0"/>
              <a:t> και </a:t>
            </a:r>
            <a:r>
              <a:rPr lang="el-GR" i="1" dirty="0" err="1" smtClean="0"/>
              <a:t>Φυσητηρίδες</a:t>
            </a:r>
            <a:r>
              <a:rPr lang="el-GR" dirty="0" smtClean="0"/>
              <a:t>. Τα πιο χαρακτηριστικά είδη ανήκουν στην οικογένεια Φαλαινίδες. Παρά το γεγονός ότι έχουν την ανατομία και τα γνωρίσματα των θηλαστικών, η μορφή τους είναι αυτή του </a:t>
            </a:r>
            <a:r>
              <a:rPr lang="el-GR" dirty="0" smtClean="0">
                <a:hlinkClick r:id="rId5"/>
              </a:rPr>
              <a:t>ψαριού</a:t>
            </a:r>
            <a:r>
              <a:rPr lang="el-GR" dirty="0" smtClean="0"/>
              <a:t> (σε καμία περίπτωση ωστόσο δεν θεωρούνται ψάρια). </a:t>
            </a:r>
            <a:endParaRPr lang="el-GR" dirty="0"/>
          </a:p>
        </p:txBody>
      </p:sp>
      <p:pic>
        <p:nvPicPr>
          <p:cNvPr id="5" name="4 - Θέση περιεχομένου" descr="φαλαινα.jpg"/>
          <p:cNvPicPr>
            <a:picLocks noGrp="1" noChangeAspect="1"/>
          </p:cNvPicPr>
          <p:nvPr>
            <p:ph sz="half" idx="2"/>
          </p:nvPr>
        </p:nvPicPr>
        <p:blipFill>
          <a:blip r:embed="rId6" cstate="print"/>
          <a:stretch>
            <a:fillRect/>
          </a:stretch>
        </p:blipFill>
        <p:spPr>
          <a:xfrm>
            <a:off x="5076056" y="1844824"/>
            <a:ext cx="3017912" cy="3017912"/>
          </a:xfr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Σκύλος</a:t>
            </a:r>
            <a:endParaRPr lang="el-GR" dirty="0"/>
          </a:p>
        </p:txBody>
      </p:sp>
      <p:sp>
        <p:nvSpPr>
          <p:cNvPr id="5" name="4 - Θέση περιεχομένου"/>
          <p:cNvSpPr>
            <a:spLocks noGrp="1"/>
          </p:cNvSpPr>
          <p:nvPr>
            <p:ph sz="half" idx="1"/>
          </p:nvPr>
        </p:nvSpPr>
        <p:spPr>
          <a:blipFill>
            <a:blip r:embed="rId2" cstate="print"/>
            <a:tile tx="0" ty="0" sx="100000" sy="100000" flip="none" algn="tl"/>
          </a:blipFill>
        </p:spPr>
        <p:txBody>
          <a:bodyPr>
            <a:normAutofit fontScale="92500" lnSpcReduction="20000"/>
          </a:bodyPr>
          <a:lstStyle/>
          <a:p>
            <a:pPr>
              <a:buFont typeface="Wingdings" pitchFamily="2" charset="2"/>
              <a:buChar char="Ø"/>
            </a:pPr>
            <a:r>
              <a:rPr lang="el-GR" dirty="0"/>
              <a:t>O </a:t>
            </a:r>
            <a:r>
              <a:rPr lang="el-GR" b="1" dirty="0"/>
              <a:t>σκύλος</a:t>
            </a:r>
            <a:r>
              <a:rPr lang="el-GR" dirty="0"/>
              <a:t> </a:t>
            </a:r>
            <a:r>
              <a:rPr lang="el-GR" dirty="0" smtClean="0"/>
              <a:t>είναι </a:t>
            </a:r>
            <a:r>
              <a:rPr lang="el-GR" dirty="0"/>
              <a:t>θηλαστικό </a:t>
            </a:r>
            <a:r>
              <a:rPr lang="el-GR" dirty="0" smtClean="0"/>
              <a:t>ζώο.</a:t>
            </a:r>
          </a:p>
          <a:p>
            <a:pPr>
              <a:buFont typeface="Wingdings" pitchFamily="2" charset="2"/>
              <a:buChar char="Ø"/>
            </a:pPr>
            <a:r>
              <a:rPr lang="el-GR" dirty="0" smtClean="0"/>
              <a:t>Η </a:t>
            </a:r>
            <a:r>
              <a:rPr lang="el-GR" dirty="0"/>
              <a:t>καταγωγή του προέρχεται από τον κοινό </a:t>
            </a:r>
            <a:r>
              <a:rPr lang="el-GR" dirty="0">
                <a:hlinkClick r:id="rId3" tooltip="Λύκος"/>
              </a:rPr>
              <a:t>λύκο</a:t>
            </a:r>
            <a:r>
              <a:rPr lang="el-GR" dirty="0"/>
              <a:t>. Ο σκύλος αποτελεί ένα από τα κοινότερα κατοικίδια ζώα.</a:t>
            </a:r>
          </a:p>
          <a:p>
            <a:pPr>
              <a:buFont typeface="Wingdings" pitchFamily="2" charset="2"/>
              <a:buChar char="Ø"/>
            </a:pPr>
            <a:r>
              <a:rPr lang="el-GR" dirty="0"/>
              <a:t>Η σχέση του με τον άνθρωπο χρονολογείται από τα πολύ παλιά χρόνια.</a:t>
            </a:r>
          </a:p>
          <a:p>
            <a:endParaRPr lang="el-GR" dirty="0"/>
          </a:p>
        </p:txBody>
      </p:sp>
      <p:pic>
        <p:nvPicPr>
          <p:cNvPr id="10" name="9 - Εικόνα" descr="ΔΑΛΜΑΤΊΑΣ.jpg"/>
          <p:cNvPicPr>
            <a:picLocks noChangeAspect="1"/>
          </p:cNvPicPr>
          <p:nvPr/>
        </p:nvPicPr>
        <p:blipFill>
          <a:blip r:embed="rId4" cstate="print"/>
          <a:stretch>
            <a:fillRect/>
          </a:stretch>
        </p:blipFill>
        <p:spPr>
          <a:xfrm rot="20784014">
            <a:off x="5364088" y="4077072"/>
            <a:ext cx="3478695" cy="2088232"/>
          </a:xfrm>
          <a:prstGeom prst="rect">
            <a:avLst/>
          </a:prstGeom>
        </p:spPr>
      </p:pic>
      <p:pic>
        <p:nvPicPr>
          <p:cNvPr id="12" name="11 - Θέση περιεχομένου" descr="ΣΚΥΛΟΣ.jpg 2.jpg"/>
          <p:cNvPicPr>
            <a:picLocks noGrp="1" noChangeAspect="1"/>
          </p:cNvPicPr>
          <p:nvPr>
            <p:ph sz="half" idx="2"/>
          </p:nvPr>
        </p:nvPicPr>
        <p:blipFill>
          <a:blip r:embed="rId5" cstate="print"/>
          <a:stretch>
            <a:fillRect/>
          </a:stretch>
        </p:blipFill>
        <p:spPr>
          <a:xfrm rot="459373">
            <a:off x="4427984" y="1412776"/>
            <a:ext cx="3384376" cy="2473747"/>
          </a:xfr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Δελφίνι</a:t>
            </a:r>
            <a:endParaRPr lang="el-GR" dirty="0"/>
          </a:p>
        </p:txBody>
      </p:sp>
      <p:sp>
        <p:nvSpPr>
          <p:cNvPr id="6" name="5 - Θέση περιεχομένου"/>
          <p:cNvSpPr>
            <a:spLocks noGrp="1"/>
          </p:cNvSpPr>
          <p:nvPr>
            <p:ph sz="half" idx="1"/>
          </p:nvPr>
        </p:nvSpPr>
        <p:spPr/>
        <p:txBody>
          <a:bodyPr>
            <a:normAutofit fontScale="77500" lnSpcReduction="20000"/>
          </a:bodyPr>
          <a:lstStyle/>
          <a:p>
            <a:pPr>
              <a:buFont typeface="Wingdings" pitchFamily="2" charset="2"/>
              <a:buChar char="Ø"/>
            </a:pPr>
            <a:r>
              <a:rPr lang="el-GR" dirty="0" smtClean="0"/>
              <a:t>Τα </a:t>
            </a:r>
            <a:r>
              <a:rPr lang="el-GR" b="1" dirty="0" smtClean="0"/>
              <a:t>δελφίνια</a:t>
            </a:r>
            <a:r>
              <a:rPr lang="el-GR" dirty="0" smtClean="0"/>
              <a:t> είναι θαλάσσια </a:t>
            </a:r>
            <a:r>
              <a:rPr lang="el-GR" dirty="0" smtClean="0">
                <a:hlinkClick r:id="rId3" tooltip="Θηλαστικά"/>
              </a:rPr>
              <a:t>θηλαστικά</a:t>
            </a:r>
            <a:r>
              <a:rPr lang="el-GR" dirty="0" smtClean="0"/>
              <a:t>, που ανήκουν στην ίδια οικογένεια με τις </a:t>
            </a:r>
            <a:r>
              <a:rPr lang="el-GR" dirty="0" smtClean="0">
                <a:hlinkClick r:id="rId4" tooltip="Φάλαινα"/>
              </a:rPr>
              <a:t>φάλαινες</a:t>
            </a:r>
            <a:r>
              <a:rPr lang="el-GR" dirty="0" smtClean="0"/>
              <a:t>. Υπάρχουν περίπου 18 </a:t>
            </a:r>
            <a:r>
              <a:rPr lang="el-GR" dirty="0" smtClean="0">
                <a:hlinkClick r:id="rId5"/>
              </a:rPr>
              <a:t>γένη</a:t>
            </a:r>
            <a:r>
              <a:rPr lang="el-GR" dirty="0" smtClean="0"/>
              <a:t> δελφινιών και 40 </a:t>
            </a:r>
            <a:r>
              <a:rPr lang="el-GR" dirty="0" smtClean="0">
                <a:hlinkClick r:id="rId6" tooltip="Είδος (βιολογία)"/>
              </a:rPr>
              <a:t>είδη</a:t>
            </a:r>
            <a:r>
              <a:rPr lang="el-GR" dirty="0" smtClean="0"/>
              <a:t>.</a:t>
            </a:r>
          </a:p>
          <a:p>
            <a:pPr>
              <a:buFont typeface="Wingdings" pitchFamily="2" charset="2"/>
              <a:buChar char="Ø"/>
            </a:pPr>
            <a:r>
              <a:rPr lang="el-GR" dirty="0" smtClean="0"/>
              <a:t> Η ονομασία αναφέρεται κυρίως στα "γνήσια δελφίνια" της </a:t>
            </a:r>
            <a:r>
              <a:rPr lang="el-GR" dirty="0" err="1" smtClean="0"/>
              <a:t>υπο</a:t>
            </a:r>
            <a:r>
              <a:rPr lang="el-GR" dirty="0" smtClean="0"/>
              <a:t>-οικογένειας των </a:t>
            </a:r>
            <a:r>
              <a:rPr lang="el-GR" dirty="0" err="1" smtClean="0">
                <a:hlinkClick r:id="rId7" tooltip="Δελφινίδες (δεν έχει γραφτεί ακόμα)"/>
              </a:rPr>
              <a:t>Δελφινιδών</a:t>
            </a:r>
            <a:r>
              <a:rPr lang="el-GR" dirty="0" smtClean="0"/>
              <a:t>, που όμως επεκτείνεται και σε άλλα είδη όπως αυτά της οικογένειας των </a:t>
            </a:r>
            <a:r>
              <a:rPr lang="el-GR" dirty="0" err="1" smtClean="0">
                <a:hlinkClick r:id="rId8" tooltip="Πλατανιστίδες (δεν έχει γραφτεί ακόμα)"/>
              </a:rPr>
              <a:t>Πλατανιστιδών</a:t>
            </a:r>
            <a:r>
              <a:rPr lang="el-GR" dirty="0" smtClean="0"/>
              <a:t> και των </a:t>
            </a:r>
            <a:r>
              <a:rPr lang="el-GR" dirty="0" err="1" smtClean="0">
                <a:hlinkClick r:id="rId9" tooltip="Στενίδες (δεν έχει γραφτεί ακόμα)"/>
              </a:rPr>
              <a:t>Στενιδών</a:t>
            </a:r>
            <a:r>
              <a:rPr lang="el-GR" dirty="0" smtClean="0"/>
              <a:t>.</a:t>
            </a:r>
            <a:endParaRPr lang="el-GR" dirty="0"/>
          </a:p>
        </p:txBody>
      </p:sp>
      <p:pic>
        <p:nvPicPr>
          <p:cNvPr id="8" name="7 - Θέση περιεχομένου" descr="δελ2.jpg"/>
          <p:cNvPicPr>
            <a:picLocks noGrp="1" noChangeAspect="1"/>
          </p:cNvPicPr>
          <p:nvPr>
            <p:ph sz="half" idx="2"/>
          </p:nvPr>
        </p:nvPicPr>
        <p:blipFill>
          <a:blip r:embed="rId10" cstate="print"/>
          <a:stretch>
            <a:fillRect/>
          </a:stretch>
        </p:blipFill>
        <p:spPr>
          <a:xfrm>
            <a:off x="5940152" y="1628800"/>
            <a:ext cx="2705100" cy="1685925"/>
          </a:xfrm>
        </p:spPr>
      </p:pic>
      <p:pic>
        <p:nvPicPr>
          <p:cNvPr id="9" name="8 - Εικόνα" descr="δελφινι1.jpg"/>
          <p:cNvPicPr>
            <a:picLocks noChangeAspect="1"/>
          </p:cNvPicPr>
          <p:nvPr/>
        </p:nvPicPr>
        <p:blipFill>
          <a:blip r:embed="rId11" cstate="print"/>
          <a:stretch>
            <a:fillRect/>
          </a:stretch>
        </p:blipFill>
        <p:spPr>
          <a:xfrm>
            <a:off x="4932040" y="4077072"/>
            <a:ext cx="2466975" cy="1847850"/>
          </a:xfrm>
          <a:prstGeom prst="rect">
            <a:avLst/>
          </a:prstGeo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a:xfrm>
            <a:off x="467544" y="2348880"/>
            <a:ext cx="8229600" cy="2146250"/>
          </a:xfrm>
        </p:spPr>
        <p:txBody>
          <a:bodyPr>
            <a:normAutofit/>
          </a:bodyPr>
          <a:lstStyle/>
          <a:p>
            <a:r>
              <a:rPr lang="el-GR" dirty="0" smtClean="0"/>
              <a:t>Σας ευχαριστούμε για την παρακολούθηση…</a:t>
            </a:r>
            <a:br>
              <a:rPr lang="el-GR" dirty="0" smtClean="0"/>
            </a:br>
            <a:r>
              <a:rPr lang="el-GR" dirty="0" smtClean="0"/>
              <a:t>Πέρσα-Στέλλα</a:t>
            </a:r>
            <a:endParaRPr lang="el-GR"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Γάτα</a:t>
            </a:r>
            <a:endParaRPr lang="el-GR" dirty="0"/>
          </a:p>
        </p:txBody>
      </p:sp>
      <p:sp>
        <p:nvSpPr>
          <p:cNvPr id="11" name="10 - Θέση περιεχομένου"/>
          <p:cNvSpPr>
            <a:spLocks noGrp="1"/>
          </p:cNvSpPr>
          <p:nvPr>
            <p:ph sz="half" idx="1"/>
          </p:nvPr>
        </p:nvSpPr>
        <p:spPr/>
        <p:txBody>
          <a:bodyPr>
            <a:normAutofit fontScale="77500" lnSpcReduction="20000"/>
          </a:bodyPr>
          <a:lstStyle/>
          <a:p>
            <a:pPr>
              <a:buFont typeface="Wingdings" pitchFamily="2" charset="2"/>
              <a:buChar char="Ø"/>
            </a:pPr>
            <a:r>
              <a:rPr lang="el-GR" dirty="0"/>
              <a:t>Η </a:t>
            </a:r>
            <a:r>
              <a:rPr lang="el-GR" b="1" dirty="0"/>
              <a:t>γάτα</a:t>
            </a:r>
            <a:r>
              <a:rPr lang="el-GR" dirty="0"/>
              <a:t> </a:t>
            </a:r>
            <a:r>
              <a:rPr lang="el-GR" dirty="0" smtClean="0"/>
              <a:t>είναι</a:t>
            </a:r>
            <a:r>
              <a:rPr lang="el-GR" dirty="0"/>
              <a:t> </a:t>
            </a:r>
            <a:r>
              <a:rPr lang="el-GR" dirty="0">
                <a:hlinkClick r:id="rId3" tooltip="Ζώο"/>
              </a:rPr>
              <a:t>ζώο</a:t>
            </a:r>
            <a:r>
              <a:rPr lang="el-GR" dirty="0"/>
              <a:t> που ανήκει στην </a:t>
            </a:r>
            <a:r>
              <a:rPr lang="el-GR" dirty="0">
                <a:hlinkClick r:id="rId4" tooltip="Οικογένεια (βιολογία)"/>
              </a:rPr>
              <a:t>οικογένεια</a:t>
            </a:r>
            <a:r>
              <a:rPr lang="el-GR" dirty="0"/>
              <a:t> των </a:t>
            </a:r>
            <a:r>
              <a:rPr lang="el-GR" dirty="0" smtClean="0">
                <a:hlinkClick r:id="rId5" tooltip="Αιλουροειδή"/>
              </a:rPr>
              <a:t>Αιλουροειδών</a:t>
            </a:r>
            <a:r>
              <a:rPr lang="el-GR" dirty="0" smtClean="0"/>
              <a:t>.</a:t>
            </a:r>
          </a:p>
          <a:p>
            <a:pPr>
              <a:buFont typeface="Wingdings" pitchFamily="2" charset="2"/>
              <a:buChar char="Ø"/>
            </a:pPr>
            <a:r>
              <a:rPr lang="el-GR" dirty="0" smtClean="0"/>
              <a:t> </a:t>
            </a:r>
            <a:r>
              <a:rPr lang="el-GR" dirty="0"/>
              <a:t>Πρόκειται για ένα από τα δημοφιλέστερα κατοικίδια ζώα και ίσως το μοναδικό οικόσιτο αιλουροειδές. Ζει στο περιβάλλον του </a:t>
            </a:r>
            <a:r>
              <a:rPr lang="el-GR" dirty="0">
                <a:hlinkClick r:id="rId6"/>
              </a:rPr>
              <a:t>ανθρώπου</a:t>
            </a:r>
            <a:r>
              <a:rPr lang="el-GR" dirty="0"/>
              <a:t> εδώ και τουλάχιστον 9.500 χρόνια.</a:t>
            </a:r>
            <a:r>
              <a:rPr lang="el-GR" baseline="30000" dirty="0">
                <a:hlinkClick r:id="rId7"/>
              </a:rPr>
              <a:t>[2][3]</a:t>
            </a:r>
            <a:endParaRPr lang="el-GR" dirty="0"/>
          </a:p>
          <a:p>
            <a:pPr>
              <a:buFont typeface="Wingdings" pitchFamily="2" charset="2"/>
              <a:buChar char="Ø"/>
            </a:pPr>
            <a:r>
              <a:rPr lang="el-GR" dirty="0"/>
              <a:t>Δεινός θηρευτής, η γάτα κυνηγά πάνω από 1.000 είδη ζώων για </a:t>
            </a:r>
            <a:r>
              <a:rPr lang="el-GR" dirty="0">
                <a:hlinkClick r:id="rId8" tooltip="Τροφή"/>
              </a:rPr>
              <a:t>τροφή</a:t>
            </a:r>
            <a:r>
              <a:rPr lang="el-GR" dirty="0"/>
              <a:t>.</a:t>
            </a:r>
          </a:p>
          <a:p>
            <a:endParaRPr lang="el-GR" dirty="0"/>
          </a:p>
        </p:txBody>
      </p:sp>
      <p:pic>
        <p:nvPicPr>
          <p:cNvPr id="13" name="12 - Θέση περιεχομένου" descr="γατα2.jpg"/>
          <p:cNvPicPr>
            <a:picLocks noGrp="1" noChangeAspect="1"/>
          </p:cNvPicPr>
          <p:nvPr>
            <p:ph sz="half" idx="2"/>
          </p:nvPr>
        </p:nvPicPr>
        <p:blipFill>
          <a:blip r:embed="rId9" cstate="print"/>
          <a:stretch>
            <a:fillRect/>
          </a:stretch>
        </p:blipFill>
        <p:spPr>
          <a:xfrm rot="20694305">
            <a:off x="5430079" y="1197769"/>
            <a:ext cx="3039953" cy="2015621"/>
          </a:xfrm>
        </p:spPr>
      </p:pic>
      <p:pic>
        <p:nvPicPr>
          <p:cNvPr id="14" name="13 - Εικόνα" descr="γατα1.jpg"/>
          <p:cNvPicPr>
            <a:picLocks noChangeAspect="1"/>
          </p:cNvPicPr>
          <p:nvPr/>
        </p:nvPicPr>
        <p:blipFill>
          <a:blip r:embed="rId10" cstate="print"/>
          <a:stretch>
            <a:fillRect/>
          </a:stretch>
        </p:blipFill>
        <p:spPr>
          <a:xfrm rot="1057783">
            <a:off x="5499179" y="3484286"/>
            <a:ext cx="3103084" cy="2324317"/>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Ά</a:t>
            </a:r>
            <a:r>
              <a:rPr lang="el-GR" dirty="0" smtClean="0"/>
              <a:t>λογο</a:t>
            </a:r>
            <a:endParaRPr lang="el-GR" dirty="0"/>
          </a:p>
        </p:txBody>
      </p:sp>
      <p:sp>
        <p:nvSpPr>
          <p:cNvPr id="5" name="4 - Θέση περιεχομένου"/>
          <p:cNvSpPr>
            <a:spLocks noGrp="1"/>
          </p:cNvSpPr>
          <p:nvPr>
            <p:ph sz="half" idx="1"/>
          </p:nvPr>
        </p:nvSpPr>
        <p:spPr/>
        <p:txBody>
          <a:bodyPr>
            <a:normAutofit fontScale="85000" lnSpcReduction="10000"/>
          </a:bodyPr>
          <a:lstStyle/>
          <a:p>
            <a:pPr>
              <a:buFont typeface="Wingdings" pitchFamily="2" charset="2"/>
              <a:buChar char="Ø"/>
            </a:pPr>
            <a:r>
              <a:rPr lang="el-GR" dirty="0"/>
              <a:t>Το </a:t>
            </a:r>
            <a:r>
              <a:rPr lang="el-GR" b="1" dirty="0"/>
              <a:t>άλογο</a:t>
            </a:r>
            <a:r>
              <a:rPr lang="el-GR" dirty="0"/>
              <a:t> ή </a:t>
            </a:r>
            <a:r>
              <a:rPr lang="el-GR" b="1" dirty="0"/>
              <a:t>ίππος</a:t>
            </a:r>
            <a:r>
              <a:rPr lang="el-GR" dirty="0"/>
              <a:t>, ποιητικά </a:t>
            </a:r>
            <a:r>
              <a:rPr lang="el-GR" b="1" dirty="0" smtClean="0"/>
              <a:t>άτι </a:t>
            </a:r>
            <a:r>
              <a:rPr lang="el-GR" dirty="0" smtClean="0"/>
              <a:t>είναι </a:t>
            </a:r>
            <a:r>
              <a:rPr lang="el-GR" dirty="0"/>
              <a:t>τετράποδο </a:t>
            </a:r>
            <a:r>
              <a:rPr lang="el-GR" dirty="0" err="1">
                <a:hlinkClick r:id="rId3" tooltip="Περισσοδάκτυλα"/>
              </a:rPr>
              <a:t>περισσοδάκτυλο</a:t>
            </a:r>
            <a:r>
              <a:rPr lang="el-GR" dirty="0"/>
              <a:t> </a:t>
            </a:r>
            <a:r>
              <a:rPr lang="el-GR" dirty="0">
                <a:hlinkClick r:id="rId4" tooltip="Θηλαστικό"/>
              </a:rPr>
              <a:t>θηλαστικό</a:t>
            </a:r>
            <a:r>
              <a:rPr lang="el-GR" dirty="0"/>
              <a:t> της οικογένειας των </a:t>
            </a:r>
            <a:r>
              <a:rPr lang="el-GR" dirty="0" err="1" smtClean="0">
                <a:hlinkClick r:id="rId5" tooltip="Ιππίδαι"/>
              </a:rPr>
              <a:t>ιππιδών</a:t>
            </a:r>
            <a:r>
              <a:rPr lang="el-GR" dirty="0" smtClean="0"/>
              <a:t>.</a:t>
            </a:r>
          </a:p>
          <a:p>
            <a:pPr>
              <a:buFont typeface="Wingdings" pitchFamily="2" charset="2"/>
              <a:buChar char="Ø"/>
            </a:pPr>
            <a:r>
              <a:rPr lang="el-GR" dirty="0"/>
              <a:t> Χ</a:t>
            </a:r>
            <a:r>
              <a:rPr lang="el-GR" dirty="0" smtClean="0"/>
              <a:t>ρησιμοποιήθηκε </a:t>
            </a:r>
            <a:r>
              <a:rPr lang="el-GR" dirty="0"/>
              <a:t>από την αρχαιότητα ως μέσο μετακίνησης και αποτέλεσε βασική κινητήρια δύναμη των αμαξών αλλά και χρήσιμο εργαλείο στον πόλεμο όπως και σε αθλητικούς αγώνες.</a:t>
            </a:r>
          </a:p>
        </p:txBody>
      </p:sp>
      <p:pic>
        <p:nvPicPr>
          <p:cNvPr id="7" name="6 - Θέση περιεχομένου" descr="ΑΛΟΓΟ1.jpg"/>
          <p:cNvPicPr>
            <a:picLocks noGrp="1" noChangeAspect="1"/>
          </p:cNvPicPr>
          <p:nvPr>
            <p:ph sz="half" idx="2"/>
          </p:nvPr>
        </p:nvPicPr>
        <p:blipFill>
          <a:blip r:embed="rId6" cstate="print"/>
          <a:stretch>
            <a:fillRect/>
          </a:stretch>
        </p:blipFill>
        <p:spPr>
          <a:xfrm rot="707904">
            <a:off x="4867453" y="3867712"/>
            <a:ext cx="3141924" cy="2510266"/>
          </a:xfrm>
        </p:spPr>
      </p:pic>
      <p:pic>
        <p:nvPicPr>
          <p:cNvPr id="8" name="7 - Εικόνα" descr="αλογο2.jpg"/>
          <p:cNvPicPr>
            <a:picLocks noChangeAspect="1"/>
          </p:cNvPicPr>
          <p:nvPr/>
        </p:nvPicPr>
        <p:blipFill>
          <a:blip r:embed="rId7" cstate="print"/>
          <a:stretch>
            <a:fillRect/>
          </a:stretch>
        </p:blipFill>
        <p:spPr>
          <a:xfrm rot="525548">
            <a:off x="5625768" y="1707234"/>
            <a:ext cx="3057852" cy="1779548"/>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Λύκος</a:t>
            </a:r>
            <a:endParaRPr lang="el-GR" dirty="0"/>
          </a:p>
        </p:txBody>
      </p:sp>
      <p:sp>
        <p:nvSpPr>
          <p:cNvPr id="5" name="4 - Θέση περιεχομένου"/>
          <p:cNvSpPr>
            <a:spLocks noGrp="1"/>
          </p:cNvSpPr>
          <p:nvPr>
            <p:ph sz="half" idx="1"/>
          </p:nvPr>
        </p:nvSpPr>
        <p:spPr/>
        <p:txBody>
          <a:bodyPr>
            <a:normAutofit fontScale="70000" lnSpcReduction="20000"/>
          </a:bodyPr>
          <a:lstStyle/>
          <a:p>
            <a:pPr>
              <a:buFont typeface="Wingdings" pitchFamily="2" charset="2"/>
              <a:buChar char="Ø"/>
            </a:pPr>
            <a:r>
              <a:rPr lang="el-GR" dirty="0" smtClean="0"/>
              <a:t>Ο </a:t>
            </a:r>
            <a:r>
              <a:rPr lang="el-GR" b="1" dirty="0" smtClean="0"/>
              <a:t>Γκρίζος λύκος</a:t>
            </a:r>
            <a:r>
              <a:rPr lang="el-GR" dirty="0" smtClean="0"/>
              <a:t> (κοινά αναφερόμενος ως </a:t>
            </a:r>
            <a:r>
              <a:rPr lang="el-GR" b="1" dirty="0" smtClean="0"/>
              <a:t>λύκος</a:t>
            </a:r>
            <a:r>
              <a:rPr lang="el-GR" dirty="0" smtClean="0"/>
              <a:t>) είναι </a:t>
            </a:r>
            <a:r>
              <a:rPr lang="el-GR" dirty="0" smtClean="0">
                <a:hlinkClick r:id="rId3" tooltip="Σαρκοφάγα"/>
              </a:rPr>
              <a:t>σαρκοφάγο</a:t>
            </a:r>
            <a:r>
              <a:rPr lang="el-GR" dirty="0" smtClean="0"/>
              <a:t> </a:t>
            </a:r>
            <a:r>
              <a:rPr lang="el-GR" dirty="0" smtClean="0">
                <a:hlinkClick r:id="rId4" tooltip="Θηλαστικά"/>
              </a:rPr>
              <a:t>θηλαστικό</a:t>
            </a:r>
            <a:r>
              <a:rPr lang="el-GR" dirty="0" smtClean="0"/>
              <a:t> της </a:t>
            </a:r>
            <a:r>
              <a:rPr lang="el-GR" dirty="0" smtClean="0">
                <a:hlinkClick r:id="rId5" tooltip="Οικογένεια"/>
              </a:rPr>
              <a:t>οικογενείας</a:t>
            </a:r>
            <a:r>
              <a:rPr lang="el-GR" dirty="0" smtClean="0"/>
              <a:t> των </a:t>
            </a:r>
            <a:r>
              <a:rPr lang="el-GR" dirty="0" err="1" smtClean="0">
                <a:hlinkClick r:id="rId6" tooltip="Κυνίδες"/>
              </a:rPr>
              <a:t>Κυνιδών</a:t>
            </a:r>
            <a:r>
              <a:rPr lang="el-GR" dirty="0" smtClean="0"/>
              <a:t>, της οποίας αποτελεί το μεγαλύτερο και ισχυρότερο μέλος. Απαντά σε εκτεταμένες περιοχές του </a:t>
            </a:r>
            <a:r>
              <a:rPr lang="el-GR" dirty="0" smtClean="0">
                <a:hlinkClick r:id="rId7" tooltip="Βόρειο ημισφαίριο"/>
              </a:rPr>
              <a:t>Βορείου ημισφαιρίου</a:t>
            </a:r>
            <a:r>
              <a:rPr lang="el-GR" dirty="0" smtClean="0"/>
              <a:t>, κυρίως όμως στα μεγάλα </a:t>
            </a:r>
            <a:r>
              <a:rPr lang="el-GR" dirty="0" smtClean="0">
                <a:hlinkClick r:id="rId8"/>
              </a:rPr>
              <a:t>γεωγραφικά πλάτη</a:t>
            </a:r>
            <a:r>
              <a:rPr lang="el-GR" dirty="0" smtClean="0"/>
              <a:t> του (εξαιρούνται τα διακριτά υποείδη </a:t>
            </a:r>
            <a:r>
              <a:rPr lang="el-GR" dirty="0" smtClean="0">
                <a:hlinkClick r:id="rId9" tooltip="Σκύλος"/>
              </a:rPr>
              <a:t>σκύλος</a:t>
            </a:r>
            <a:r>
              <a:rPr lang="el-GR" dirty="0" smtClean="0"/>
              <a:t> και </a:t>
            </a:r>
            <a:r>
              <a:rPr lang="el-GR" dirty="0" err="1" smtClean="0">
                <a:hlinkClick r:id="rId10" tooltip="Ντίνγκο"/>
              </a:rPr>
              <a:t>ντίνγκο</a:t>
            </a:r>
            <a:r>
              <a:rPr lang="el-GR" dirty="0" smtClean="0"/>
              <a:t>).</a:t>
            </a:r>
          </a:p>
          <a:p>
            <a:pPr>
              <a:buFont typeface="Wingdings" pitchFamily="2" charset="2"/>
              <a:buChar char="Ø"/>
            </a:pPr>
            <a:r>
              <a:rPr lang="el-GR" dirty="0" smtClean="0"/>
              <a:t> Η επιστημονική ονομασία του </a:t>
            </a:r>
            <a:r>
              <a:rPr lang="el-GR" dirty="0" smtClean="0">
                <a:hlinkClick r:id="rId11" tooltip="Είδος"/>
              </a:rPr>
              <a:t>είδους</a:t>
            </a:r>
            <a:r>
              <a:rPr lang="el-GR" dirty="0" smtClean="0"/>
              <a:t> είναι </a:t>
            </a:r>
            <a:r>
              <a:rPr lang="el-GR" i="1" dirty="0" err="1" smtClean="0"/>
              <a:t>Canis</a:t>
            </a:r>
            <a:r>
              <a:rPr lang="el-GR" i="1" dirty="0" smtClean="0"/>
              <a:t> </a:t>
            </a:r>
            <a:r>
              <a:rPr lang="el-GR" i="1" dirty="0" err="1" smtClean="0"/>
              <a:t>lupus</a:t>
            </a:r>
            <a:r>
              <a:rPr lang="el-GR" dirty="0" smtClean="0"/>
              <a:t> και περιλαμβάνει 36-40 υποείδη, αναλόγως του ταξινομικού φορέα.</a:t>
            </a:r>
            <a:endParaRPr lang="el-GR" dirty="0"/>
          </a:p>
        </p:txBody>
      </p:sp>
      <p:pic>
        <p:nvPicPr>
          <p:cNvPr id="7" name="6 - Θέση περιεχομένου" descr="Γ .ΛΥΚΟΣ.jpg"/>
          <p:cNvPicPr>
            <a:picLocks noGrp="1" noChangeAspect="1"/>
          </p:cNvPicPr>
          <p:nvPr>
            <p:ph sz="half" idx="2"/>
          </p:nvPr>
        </p:nvPicPr>
        <p:blipFill>
          <a:blip r:embed="rId12" cstate="print"/>
          <a:stretch>
            <a:fillRect/>
          </a:stretch>
        </p:blipFill>
        <p:spPr>
          <a:xfrm>
            <a:off x="6012160" y="1628800"/>
            <a:ext cx="2619375" cy="1743075"/>
          </a:xfrm>
        </p:spPr>
      </p:pic>
      <p:pic>
        <p:nvPicPr>
          <p:cNvPr id="8" name="7 - Εικόνα" descr="λυκος.jpg"/>
          <p:cNvPicPr>
            <a:picLocks noChangeAspect="1"/>
          </p:cNvPicPr>
          <p:nvPr/>
        </p:nvPicPr>
        <p:blipFill>
          <a:blip r:embed="rId13" cstate="print"/>
          <a:stretch>
            <a:fillRect/>
          </a:stretch>
        </p:blipFill>
        <p:spPr>
          <a:xfrm>
            <a:off x="4572000" y="3501008"/>
            <a:ext cx="2952750" cy="1912615"/>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Αλεπού</a:t>
            </a:r>
            <a:endParaRPr lang="el-GR" dirty="0"/>
          </a:p>
        </p:txBody>
      </p:sp>
      <p:sp>
        <p:nvSpPr>
          <p:cNvPr id="5" name="4 - Θέση περιεχομένου"/>
          <p:cNvSpPr>
            <a:spLocks noGrp="1"/>
          </p:cNvSpPr>
          <p:nvPr>
            <p:ph sz="half" idx="1"/>
          </p:nvPr>
        </p:nvSpPr>
        <p:spPr/>
        <p:txBody>
          <a:bodyPr>
            <a:normAutofit fontScale="85000" lnSpcReduction="10000"/>
          </a:bodyPr>
          <a:lstStyle/>
          <a:p>
            <a:pPr>
              <a:buFont typeface="Wingdings" pitchFamily="2" charset="2"/>
              <a:buChar char="Ø"/>
            </a:pPr>
            <a:r>
              <a:rPr lang="el-GR" dirty="0" smtClean="0"/>
              <a:t>Η </a:t>
            </a:r>
            <a:r>
              <a:rPr lang="el-GR" b="1" dirty="0" smtClean="0"/>
              <a:t>αλεπού</a:t>
            </a:r>
            <a:r>
              <a:rPr lang="el-GR" dirty="0" smtClean="0"/>
              <a:t> είναι γένος </a:t>
            </a:r>
            <a:r>
              <a:rPr lang="el-GR" dirty="0" smtClean="0">
                <a:hlinkClick r:id="rId3" tooltip="Θηλαστικά"/>
              </a:rPr>
              <a:t>θηλαστικών</a:t>
            </a:r>
            <a:r>
              <a:rPr lang="el-GR" dirty="0" smtClean="0"/>
              <a:t>, που ανήκει στην οικογένεια </a:t>
            </a:r>
            <a:r>
              <a:rPr lang="el-GR" dirty="0" err="1" smtClean="0">
                <a:hlinkClick r:id="rId4" tooltip="Κυνίδες"/>
              </a:rPr>
              <a:t>Κυνίδες</a:t>
            </a:r>
            <a:r>
              <a:rPr lang="el-GR" dirty="0" smtClean="0"/>
              <a:t>. Το πιο γνωστό είδος είναι η </a:t>
            </a:r>
            <a:r>
              <a:rPr lang="el-GR" dirty="0" smtClean="0">
                <a:hlinkClick r:id="rId5"/>
              </a:rPr>
              <a:t>Κόκκινη αλεπού</a:t>
            </a:r>
            <a:r>
              <a:rPr lang="el-GR" dirty="0" smtClean="0"/>
              <a:t> , της οποίας το τρίχωμα είναι κοκκινωπό, με μαυριδερά το πίσω μέρος των αυτιών της και το μπροστινό μέρος των ποδιών της, ενώ το άκρο της ουράς της είναι πάντα λευκό.</a:t>
            </a:r>
            <a:endParaRPr lang="el-GR" dirty="0"/>
          </a:p>
        </p:txBody>
      </p:sp>
      <p:pic>
        <p:nvPicPr>
          <p:cNvPr id="7" name="6 - Θέση περιεχομένου" descr="αλεπού1.jpg"/>
          <p:cNvPicPr>
            <a:picLocks noGrp="1" noChangeAspect="1"/>
          </p:cNvPicPr>
          <p:nvPr>
            <p:ph sz="half" idx="2"/>
          </p:nvPr>
        </p:nvPicPr>
        <p:blipFill>
          <a:blip r:embed="rId6" cstate="print"/>
          <a:stretch>
            <a:fillRect/>
          </a:stretch>
        </p:blipFill>
        <p:spPr>
          <a:xfrm rot="21308987">
            <a:off x="5014842" y="1759238"/>
            <a:ext cx="3174067" cy="2093044"/>
          </a:xfrm>
        </p:spPr>
      </p:pic>
      <p:pic>
        <p:nvPicPr>
          <p:cNvPr id="8" name="7 - Εικόνα" descr="αλεπού2.jpg.crdownload"/>
          <p:cNvPicPr>
            <a:picLocks noChangeAspect="1"/>
          </p:cNvPicPr>
          <p:nvPr/>
        </p:nvPicPr>
        <p:blipFill>
          <a:blip r:embed="rId7" cstate="print"/>
          <a:stretch>
            <a:fillRect/>
          </a:stretch>
        </p:blipFill>
        <p:spPr>
          <a:xfrm rot="21227271">
            <a:off x="5139785" y="4102229"/>
            <a:ext cx="3678245" cy="2236464"/>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Λαγός</a:t>
            </a:r>
            <a:endParaRPr lang="el-GR" dirty="0"/>
          </a:p>
        </p:txBody>
      </p:sp>
      <p:sp>
        <p:nvSpPr>
          <p:cNvPr id="3" name="2 - Θέση περιεχομένου"/>
          <p:cNvSpPr>
            <a:spLocks noGrp="1"/>
          </p:cNvSpPr>
          <p:nvPr>
            <p:ph sz="half" idx="1"/>
          </p:nvPr>
        </p:nvSpPr>
        <p:spPr>
          <a:xfrm>
            <a:off x="457200" y="1600200"/>
            <a:ext cx="4042792" cy="4925144"/>
          </a:xfrm>
        </p:spPr>
        <p:txBody>
          <a:bodyPr>
            <a:noAutofit/>
          </a:bodyPr>
          <a:lstStyle/>
          <a:p>
            <a:pPr>
              <a:buFont typeface="Wingdings" pitchFamily="2" charset="2"/>
              <a:buChar char="Ø"/>
            </a:pPr>
            <a:r>
              <a:rPr lang="el-GR" sz="1600" dirty="0" smtClean="0"/>
              <a:t>Ο </a:t>
            </a:r>
            <a:r>
              <a:rPr lang="el-GR" sz="1600" b="1" dirty="0" smtClean="0"/>
              <a:t>λαγός</a:t>
            </a:r>
            <a:r>
              <a:rPr lang="el-GR" sz="1600" dirty="0" smtClean="0"/>
              <a:t> είναι γένος φυτοφάγων </a:t>
            </a:r>
            <a:r>
              <a:rPr lang="el-GR" sz="1600" dirty="0" smtClean="0">
                <a:hlinkClick r:id="rId3" tooltip="Θηλαστικά"/>
              </a:rPr>
              <a:t>θηλαστικών</a:t>
            </a:r>
            <a:r>
              <a:rPr lang="el-GR" sz="1600" dirty="0" smtClean="0"/>
              <a:t>, το οποίο ανήκει στην οικογένεια των </a:t>
            </a:r>
            <a:r>
              <a:rPr lang="el-GR" sz="1600" dirty="0" err="1" smtClean="0">
                <a:hlinkClick r:id="rId4" tooltip="Λαγίδες (δεν έχει γραφτεί ακόμα)"/>
              </a:rPr>
              <a:t>λαγιδών</a:t>
            </a:r>
            <a:r>
              <a:rPr lang="el-GR" sz="1600" dirty="0" smtClean="0"/>
              <a:t>. Το μήκος του κυμαίνεται από τα 50 εκ. στα 75 εκ. Το βάρος του φτάνει τα 4-6 κιλά. Το τρίχωμά του αποτελείται από κοντές τρίχες σαν μαλλί και μακριές σαν στάχυα. </a:t>
            </a:r>
          </a:p>
          <a:p>
            <a:pPr>
              <a:buFont typeface="Wingdings" pitchFamily="2" charset="2"/>
              <a:buChar char="Ø"/>
            </a:pPr>
            <a:r>
              <a:rPr lang="el-GR" sz="1600" dirty="0" smtClean="0"/>
              <a:t>Αλλάζει χρώμα ανάλογα με την εποχή και το περιβάλλον, και είναι γρήγορο και ευκίνητο ζώο. Τρέχει με 70 χιλιόμετρα την ώρα αλλά ποτέ σε ευθεία, ώστε να παραπλανεί τους διώκτες του. Μπορεί να πηδήξει πάνω από 5 μέτρα.</a:t>
            </a:r>
          </a:p>
          <a:p>
            <a:pPr>
              <a:buFont typeface="Wingdings" pitchFamily="2" charset="2"/>
              <a:buChar char="Ø"/>
            </a:pPr>
            <a:r>
              <a:rPr lang="el-GR" sz="1600" dirty="0" smtClean="0"/>
              <a:t> Κατοικεί σε ποικιλία βιότοπων, από ερήμους και εύφορες </a:t>
            </a:r>
            <a:r>
              <a:rPr lang="el-GR" sz="1600" dirty="0" smtClean="0">
                <a:hlinkClick r:id="rId5" tooltip="Πεδιάδα"/>
              </a:rPr>
              <a:t>πεδιάδες</a:t>
            </a:r>
            <a:r>
              <a:rPr lang="el-GR" sz="1600" dirty="0" smtClean="0"/>
              <a:t> και δασώδεις βουνοπλαγιές μέχρι την </a:t>
            </a:r>
            <a:r>
              <a:rPr lang="el-GR" sz="1600" dirty="0" err="1" smtClean="0">
                <a:hlinkClick r:id="rId6" tooltip="Τάιγκα"/>
              </a:rPr>
              <a:t>τάιγκα</a:t>
            </a:r>
            <a:r>
              <a:rPr lang="el-GR" sz="1600" dirty="0" smtClean="0"/>
              <a:t> του μακρινού βορρά. Είναι μάλλον </a:t>
            </a:r>
            <a:r>
              <a:rPr lang="el-GR" sz="1600" dirty="0" smtClean="0">
                <a:hlinkClick r:id="rId7" tooltip="Νυκτόβια"/>
              </a:rPr>
              <a:t>νυκτόβια</a:t>
            </a:r>
            <a:r>
              <a:rPr lang="el-GR" sz="1600" dirty="0" smtClean="0"/>
              <a:t> ζώα, και τρέφονται με λαχανικά και </a:t>
            </a:r>
            <a:r>
              <a:rPr lang="el-GR" sz="1600" dirty="0" smtClean="0">
                <a:hlinkClick r:id="rId8" tooltip="Τεύτλο"/>
              </a:rPr>
              <a:t>τεύτλα</a:t>
            </a:r>
            <a:r>
              <a:rPr lang="el-GR" sz="1600" dirty="0" smtClean="0"/>
              <a:t>.</a:t>
            </a:r>
            <a:endParaRPr lang="el-GR" sz="1600" dirty="0"/>
          </a:p>
        </p:txBody>
      </p:sp>
      <p:pic>
        <p:nvPicPr>
          <p:cNvPr id="5" name="4 - Θέση περιεχομένου" descr="λοαγος1.jpg"/>
          <p:cNvPicPr>
            <a:picLocks noGrp="1" noChangeAspect="1"/>
          </p:cNvPicPr>
          <p:nvPr>
            <p:ph sz="half" idx="2"/>
          </p:nvPr>
        </p:nvPicPr>
        <p:blipFill>
          <a:blip r:embed="rId9" cstate="print"/>
          <a:stretch>
            <a:fillRect/>
          </a:stretch>
        </p:blipFill>
        <p:spPr>
          <a:xfrm>
            <a:off x="4628992" y="2348880"/>
            <a:ext cx="3831440" cy="3096344"/>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Αρκούδα</a:t>
            </a:r>
            <a:endParaRPr lang="el-GR" dirty="0"/>
          </a:p>
        </p:txBody>
      </p:sp>
      <p:sp>
        <p:nvSpPr>
          <p:cNvPr id="3" name="2 - Θέση περιεχομένου"/>
          <p:cNvSpPr>
            <a:spLocks noGrp="1"/>
          </p:cNvSpPr>
          <p:nvPr>
            <p:ph sz="half" idx="1"/>
          </p:nvPr>
        </p:nvSpPr>
        <p:spPr>
          <a:xfrm>
            <a:off x="611560" y="1628800"/>
            <a:ext cx="4038600" cy="4525963"/>
          </a:xfrm>
        </p:spPr>
        <p:txBody>
          <a:bodyPr>
            <a:normAutofit fontScale="47500" lnSpcReduction="20000"/>
          </a:bodyPr>
          <a:lstStyle/>
          <a:p>
            <a:pPr>
              <a:buFont typeface="Wingdings" pitchFamily="2" charset="2"/>
              <a:buChar char="Ø"/>
            </a:pPr>
            <a:r>
              <a:rPr lang="el-GR" sz="4200" dirty="0" smtClean="0"/>
              <a:t>Οι </a:t>
            </a:r>
            <a:r>
              <a:rPr lang="el-GR" sz="4200" b="1" dirty="0" smtClean="0"/>
              <a:t>Αρκούδες</a:t>
            </a:r>
            <a:r>
              <a:rPr lang="el-GR" sz="4200" dirty="0" smtClean="0"/>
              <a:t> είναι </a:t>
            </a:r>
            <a:r>
              <a:rPr lang="el-GR" sz="4200" dirty="0" smtClean="0">
                <a:hlinkClick r:id="rId3" tooltip="Θηλαστικό"/>
              </a:rPr>
              <a:t>θηλαστικά</a:t>
            </a:r>
            <a:r>
              <a:rPr lang="el-GR" sz="4200" dirty="0" smtClean="0"/>
              <a:t> της οικογένειας των </a:t>
            </a:r>
            <a:r>
              <a:rPr lang="el-GR" sz="4200" b="1" dirty="0" err="1" smtClean="0"/>
              <a:t>Αρκτιδών</a:t>
            </a:r>
            <a:r>
              <a:rPr lang="el-GR" sz="4200" dirty="0" smtClean="0"/>
              <a:t> </a:t>
            </a:r>
            <a:r>
              <a:rPr lang="el-GR" sz="4200" dirty="0" smtClean="0"/>
              <a:t> </a:t>
            </a:r>
            <a:r>
              <a:rPr lang="el-GR" sz="4200" dirty="0" smtClean="0"/>
              <a:t>από το αρχαίο ελληνικό </a:t>
            </a:r>
            <a:r>
              <a:rPr lang="el-GR" sz="4200" i="1" dirty="0" smtClean="0"/>
              <a:t>άρκτος</a:t>
            </a:r>
            <a:r>
              <a:rPr lang="el-GR" sz="4200" dirty="0" smtClean="0"/>
              <a:t>, και το λατινικό </a:t>
            </a:r>
            <a:r>
              <a:rPr lang="el-GR" sz="4200" i="1" dirty="0" err="1" smtClean="0"/>
              <a:t>ursus</a:t>
            </a:r>
            <a:r>
              <a:rPr lang="el-GR" sz="4200" dirty="0" smtClean="0"/>
              <a:t> αντίστοιχα.</a:t>
            </a:r>
          </a:p>
          <a:p>
            <a:pPr>
              <a:buFont typeface="Wingdings" pitchFamily="2" charset="2"/>
              <a:buChar char="Ø"/>
            </a:pPr>
            <a:r>
              <a:rPr lang="el-GR" sz="4200" dirty="0" smtClean="0"/>
              <a:t>Το </a:t>
            </a:r>
            <a:r>
              <a:rPr lang="el-GR" sz="4200" dirty="0" smtClean="0"/>
              <a:t>μήκος του σώματός της φτάνει τα 2-2,50 μ. και το ύψος στο ακρώμιο 1-1,30 μ. Το τρίχωμα είναι πυκνό σε όλο το σώμα και μπορεί να είναι μακρύτερο γύρω στο πρόσωπο, στην κοιλιά αλλά και πίσω από τα πόδια. Εκτός από όλα αυτά μπορεί η αγαπημένη τροφή των αρκούδων να είναι το μέλι.</a:t>
            </a:r>
          </a:p>
          <a:p>
            <a:endParaRPr lang="el-GR" dirty="0"/>
          </a:p>
        </p:txBody>
      </p:sp>
      <p:pic>
        <p:nvPicPr>
          <p:cNvPr id="5" name="4 - Θέση περιεχομένου" descr="α.jpg"/>
          <p:cNvPicPr>
            <a:picLocks noGrp="1" noChangeAspect="1"/>
          </p:cNvPicPr>
          <p:nvPr>
            <p:ph sz="half" idx="2"/>
          </p:nvPr>
        </p:nvPicPr>
        <p:blipFill>
          <a:blip r:embed="rId4" cstate="print"/>
          <a:stretch>
            <a:fillRect/>
          </a:stretch>
        </p:blipFill>
        <p:spPr>
          <a:xfrm>
            <a:off x="5076056" y="1844824"/>
            <a:ext cx="3881605" cy="2606625"/>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Ελάφι</a:t>
            </a:r>
            <a:endParaRPr lang="el-GR" dirty="0"/>
          </a:p>
        </p:txBody>
      </p:sp>
      <p:sp>
        <p:nvSpPr>
          <p:cNvPr id="6" name="5 - Θέση περιεχομένου"/>
          <p:cNvSpPr>
            <a:spLocks noGrp="1"/>
          </p:cNvSpPr>
          <p:nvPr>
            <p:ph sz="half" idx="1"/>
          </p:nvPr>
        </p:nvSpPr>
        <p:spPr/>
        <p:txBody>
          <a:bodyPr>
            <a:normAutofit fontScale="77500" lnSpcReduction="20000"/>
          </a:bodyPr>
          <a:lstStyle/>
          <a:p>
            <a:pPr>
              <a:buFont typeface="Wingdings" pitchFamily="2" charset="2"/>
              <a:buChar char="Ø"/>
            </a:pPr>
            <a:r>
              <a:rPr lang="el-GR" dirty="0" err="1" smtClean="0">
                <a:solidFill>
                  <a:schemeClr val="bg1"/>
                </a:solidFill>
              </a:rPr>
              <a:t>To</a:t>
            </a:r>
            <a:r>
              <a:rPr lang="el-GR" dirty="0" smtClean="0">
                <a:solidFill>
                  <a:schemeClr val="bg1"/>
                </a:solidFill>
              </a:rPr>
              <a:t> </a:t>
            </a:r>
            <a:r>
              <a:rPr lang="el-GR" b="1" dirty="0" smtClean="0">
                <a:solidFill>
                  <a:schemeClr val="bg1"/>
                </a:solidFill>
              </a:rPr>
              <a:t>ελάφι</a:t>
            </a:r>
            <a:r>
              <a:rPr lang="el-GR" dirty="0" smtClean="0">
                <a:solidFill>
                  <a:schemeClr val="bg1"/>
                </a:solidFill>
              </a:rPr>
              <a:t> είναι </a:t>
            </a:r>
            <a:r>
              <a:rPr lang="el-GR" u="sng" dirty="0" smtClean="0">
                <a:solidFill>
                  <a:schemeClr val="bg1"/>
                </a:solidFill>
                <a:hlinkClick r:id="rId3"/>
              </a:rPr>
              <a:t>ζώο</a:t>
            </a:r>
            <a:r>
              <a:rPr lang="el-GR" dirty="0" smtClean="0">
                <a:solidFill>
                  <a:schemeClr val="bg1"/>
                </a:solidFill>
              </a:rPr>
              <a:t> </a:t>
            </a:r>
            <a:r>
              <a:rPr lang="el-GR" dirty="0" smtClean="0">
                <a:solidFill>
                  <a:schemeClr val="bg1"/>
                </a:solidFill>
                <a:hlinkClick r:id="rId4" tooltip="Θηλαστικό"/>
              </a:rPr>
              <a:t>θηλαστικό</a:t>
            </a:r>
            <a:r>
              <a:rPr lang="el-GR" dirty="0" smtClean="0">
                <a:solidFill>
                  <a:schemeClr val="bg1"/>
                </a:solidFill>
              </a:rPr>
              <a:t>, </a:t>
            </a:r>
            <a:r>
              <a:rPr lang="el-GR" dirty="0" smtClean="0">
                <a:solidFill>
                  <a:schemeClr val="bg1"/>
                </a:solidFill>
                <a:hlinkClick r:id="rId5" tooltip="Μηρυκαστικό"/>
              </a:rPr>
              <a:t>μηρυκαστικό</a:t>
            </a:r>
            <a:r>
              <a:rPr lang="el-GR" dirty="0" smtClean="0">
                <a:solidFill>
                  <a:schemeClr val="bg1"/>
                </a:solidFill>
              </a:rPr>
              <a:t>, που ανήκει στην οικογένεια των </a:t>
            </a:r>
            <a:r>
              <a:rPr lang="el-GR" dirty="0" err="1" smtClean="0">
                <a:solidFill>
                  <a:schemeClr val="bg1"/>
                </a:solidFill>
              </a:rPr>
              <a:t>ελαφιδών</a:t>
            </a:r>
            <a:r>
              <a:rPr lang="el-GR" dirty="0" smtClean="0">
                <a:solidFill>
                  <a:schemeClr val="bg1"/>
                </a:solidFill>
              </a:rPr>
              <a:t> και στην τάξη των </a:t>
            </a:r>
            <a:r>
              <a:rPr lang="el-GR" dirty="0" err="1" smtClean="0">
                <a:solidFill>
                  <a:schemeClr val="bg1"/>
                </a:solidFill>
              </a:rPr>
              <a:t>αρτιοδακτύλων</a:t>
            </a:r>
            <a:r>
              <a:rPr lang="el-GR" dirty="0" smtClean="0">
                <a:solidFill>
                  <a:schemeClr val="bg1"/>
                </a:solidFill>
              </a:rPr>
              <a:t>. Είναι όμορφο, λεπτόσωμο, με κοντό καστανόχρωμο μαλακό τρίχωμα. </a:t>
            </a:r>
          </a:p>
          <a:p>
            <a:pPr>
              <a:buFont typeface="Wingdings" pitchFamily="2" charset="2"/>
              <a:buChar char="Ø"/>
            </a:pPr>
            <a:r>
              <a:rPr lang="el-GR" dirty="0" smtClean="0">
                <a:solidFill>
                  <a:schemeClr val="bg1"/>
                </a:solidFill>
              </a:rPr>
              <a:t>Το κεφάλι του είναι μικρό, με ρύγχος μυτερό. Έχει μεγάλα όμορφα μάτια και λεπτά ευκίνητα πόδια. Το αρσενικό έχει στο κεφάλι του κέρατα μεγάλα με διακλαδώσεις που ανανεώνονται κάθε χρόνο και μοιάζουν με φύλλα πλατιά.</a:t>
            </a:r>
            <a:endParaRPr lang="el-GR" dirty="0">
              <a:solidFill>
                <a:schemeClr val="bg1"/>
              </a:solidFill>
            </a:endParaRPr>
          </a:p>
        </p:txBody>
      </p:sp>
      <p:pic>
        <p:nvPicPr>
          <p:cNvPr id="11" name="10 - Θέση περιεχομένου" descr="ελαφι.jpg"/>
          <p:cNvPicPr>
            <a:picLocks noGrp="1" noChangeAspect="1"/>
          </p:cNvPicPr>
          <p:nvPr>
            <p:ph sz="half" idx="2"/>
          </p:nvPr>
        </p:nvPicPr>
        <p:blipFill>
          <a:blip r:embed="rId6" cstate="print"/>
          <a:stretch>
            <a:fillRect/>
          </a:stretch>
        </p:blipFill>
        <p:spPr>
          <a:xfrm rot="728492">
            <a:off x="5793627" y="1401516"/>
            <a:ext cx="2880320" cy="2336645"/>
          </a:xfrm>
        </p:spPr>
      </p:pic>
      <p:pic>
        <p:nvPicPr>
          <p:cNvPr id="12" name="11 - Εικόνα" descr="ελαφι1.jpg"/>
          <p:cNvPicPr>
            <a:picLocks noChangeAspect="1"/>
          </p:cNvPicPr>
          <p:nvPr/>
        </p:nvPicPr>
        <p:blipFill>
          <a:blip r:embed="rId7" cstate="print"/>
          <a:stretch>
            <a:fillRect/>
          </a:stretch>
        </p:blipFill>
        <p:spPr>
          <a:xfrm rot="21155867">
            <a:off x="4779060" y="4321509"/>
            <a:ext cx="3482729" cy="2321819"/>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TotalTime>
  <Words>47</Words>
  <Application>Microsoft Office PowerPoint</Application>
  <PresentationFormat>Προβολή στην οθόνη (4:3)</PresentationFormat>
  <Paragraphs>64</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Ζώα</vt:lpstr>
      <vt:lpstr>Σκύλος</vt:lpstr>
      <vt:lpstr>Γάτα</vt:lpstr>
      <vt:lpstr>Άλογο</vt:lpstr>
      <vt:lpstr>Λύκος</vt:lpstr>
      <vt:lpstr>Αλεπού</vt:lpstr>
      <vt:lpstr>Λαγός</vt:lpstr>
      <vt:lpstr>Αρκούδα</vt:lpstr>
      <vt:lpstr>Ελάφι</vt:lpstr>
      <vt:lpstr>Ελέφαντας</vt:lpstr>
      <vt:lpstr>Ζέβρα</vt:lpstr>
      <vt:lpstr>Καγκουρό</vt:lpstr>
      <vt:lpstr>Μαϊμού</vt:lpstr>
      <vt:lpstr>Καμηλοπάρδαλη</vt:lpstr>
      <vt:lpstr>Πάντα</vt:lpstr>
      <vt:lpstr>Κοάλα</vt:lpstr>
      <vt:lpstr>Λιοντάρι</vt:lpstr>
      <vt:lpstr>Τίγρης</vt:lpstr>
      <vt:lpstr>Φάλαινα</vt:lpstr>
      <vt:lpstr>Δελφίνι</vt:lpstr>
      <vt:lpstr>Σας ευχαριστούμε για την παρακολούθηση… Πέρσα-Στέλλα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Ζώα</dc:title>
  <dc:creator>User07</dc:creator>
  <cp:lastModifiedBy>User07</cp:lastModifiedBy>
  <cp:revision>19</cp:revision>
  <dcterms:created xsi:type="dcterms:W3CDTF">2021-05-17T05:12:20Z</dcterms:created>
  <dcterms:modified xsi:type="dcterms:W3CDTF">2021-06-14T06:02:08Z</dcterms:modified>
</cp:coreProperties>
</file>