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ShowLst>
    <p:custShow name="Προσαρμοσμένη προβολή 2" id="0">
      <p:sldLst>
        <p:sld r:id="rId2"/>
        <p:sld r:id="rId5"/>
        <p:sld r:id="rId6"/>
        <p:sld r:id="rId8"/>
        <p:sld r:id="rId4"/>
        <p:sld r:id="rId3"/>
        <p:sld r:id="rId7"/>
        <p:sld r:id="rId9"/>
        <p:sld r:id="rId10"/>
      </p:sldLst>
    </p:custShow>
  </p:custShowLst>
  <p:defaultTextStyle>
    <a:defPPr>
      <a:defRPr lang="el-GR" alt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FF00"/>
    <a:srgbClr val="00FFFF"/>
    <a:srgbClr val="CC0000"/>
    <a:srgbClr val="00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6" autoAdjust="0"/>
    <p:restoredTop sz="94660"/>
  </p:normalViewPr>
  <p:slideViewPr>
    <p:cSldViewPr>
      <p:cViewPr varScale="1">
        <p:scale>
          <a:sx n="67" d="100"/>
          <a:sy n="67" d="100"/>
        </p:scale>
        <p:origin x="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 numCol="1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alt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numCol="1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numCol="1"/>
          <a:lstStyle/>
          <a:p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numCol="1"/>
          <a:lstStyle>
            <a:lvl1pPr algn="ctr">
              <a:defRPr/>
            </a:lvl1pPr>
          </a:lstStyle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numCol="1" rtlCol="0" anchor="b" anchorCtr="0"/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 numCol="1"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numCol="1"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numCol="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numCol="1" anchor="b" anchorCtr="0"/>
          <a:lstStyle>
            <a:lvl1pPr>
              <a:defRPr/>
            </a:lvl1pPr>
          </a:lstStyle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numCol="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l-GR" alt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 numCol="1"/>
          <a:lstStyle/>
          <a:p>
            <a:pPr lvl="0" eaLnBrk="1" latinLnBrk="0" hangingPunct="1"/>
            <a:r>
              <a:rPr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altLang="el-GR"/>
              <a:t>Δεύτερου επιπέδου</a:t>
            </a:r>
          </a:p>
          <a:p>
            <a:pPr lvl="2" eaLnBrk="1" latinLnBrk="0" hangingPunct="1"/>
            <a:r>
              <a:rPr lang="el-GR" altLang="el-GR"/>
              <a:t>Τρίτου επιπέδου</a:t>
            </a:r>
          </a:p>
          <a:p>
            <a:pPr lvl="3" eaLnBrk="1" latinLnBrk="0" hangingPunct="1"/>
            <a:r>
              <a:rPr lang="el-GR" altLang="el-GR"/>
              <a:t>Τέταρτου επιπέδου</a:t>
            </a:r>
          </a:p>
          <a:p>
            <a:pPr lvl="4" eaLnBrk="1" latinLnBrk="0" hangingPunct="1"/>
            <a:r>
              <a:rPr lang="el-GR" altLang="el-GR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numCol="1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numCol="1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numCol="1"/>
          <a:lstStyle/>
          <a:p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numCol="1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 numCol="1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alt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numCol="1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numCol="1"/>
          <a:lstStyle/>
          <a:p>
            <a:endParaRPr lang="el-GR" altLang="el-GR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lvl="0" eaLnBrk="1" latinLnBrk="0" hangingPunct="1"/>
            <a:r>
              <a:rPr kumimoji="0" lang="el-GR" alt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altLang="el-GR"/>
              <a:t>Δεύτερου επιπέδου</a:t>
            </a:r>
          </a:p>
          <a:p>
            <a:pPr lvl="2" eaLnBrk="1" latinLnBrk="0" hangingPunct="1"/>
            <a:r>
              <a:rPr kumimoji="0" lang="el-GR" altLang="el-GR"/>
              <a:t>Τρίτου επιπέδου</a:t>
            </a:r>
          </a:p>
          <a:p>
            <a:pPr lvl="3" eaLnBrk="1" latinLnBrk="0" hangingPunct="1"/>
            <a:r>
              <a:rPr kumimoji="0" lang="el-GR" altLang="el-GR"/>
              <a:t>Τέταρτου επιπέδου</a:t>
            </a:r>
          </a:p>
          <a:p>
            <a:pPr lvl="4" eaLnBrk="1" latinLnBrk="0" hangingPunct="1"/>
            <a:r>
              <a:rPr kumimoji="0" lang="el-GR" alt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numCol="1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563715-5804-4090-AEF9-3EF33C9698E2}" type="datetimeFigureOut">
              <a:rPr lang="el-GR" altLang="el-GR" smtClean="0"/>
              <a:pPr/>
              <a:t>20/6/2023</a:t>
            </a:fld>
            <a:endParaRPr lang="el-GR" alt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numCol="1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numCol="1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6FCE9F-D0E1-4126-B47C-6BF1AFEDA198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numCol="1" anchor="b" anchorCtr="0">
            <a:normAutofit/>
          </a:bodyPr>
          <a:lstStyle/>
          <a:p>
            <a:r>
              <a:rPr kumimoji="0" lang="el-GR" altLang="el-GR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url?sa=i&amp;rct=j&amp;q=&amp;esrc=s&amp;source=images&amp;cd=&amp;cad=rja&amp;uact=8&amp;ved=0CAYQjB0&amp;url=http://www.edu4u.gr/Comments.aspx?qId=26070&amp;ei=_1h7VJDwGsbZar3ZgbgG&amp;bvm=bv.80642063,d.d2s&amp;psig=AFQjCNE4fJFIesOsn_A1VxVEqlnyWY80Uw&amp;ust=1417456239684207" TargetMode="External"/><Relationship Id="rId13" Type="http://schemas.openxmlformats.org/officeDocument/2006/relationships/hyperlink" Target="https://www.google.gr/url?sa=i&amp;rct=j&amp;q=&amp;esrc=s&amp;source=images&amp;cd=&amp;cad=rja&amp;uact=8&amp;ved=0CAYQjB0&amp;url=http://gymrafin-02.wikispaces.com/%CE%97+%CE%B2%CE%AF%CE%B1+%CF%83%CF%84%CE%BF+%CE%A3%CF%87%CE%BF%CE%BB%CE%B5%CE%AF%CE%BF&amp;ei=LuN1VMCMFtLlaISFgbgF&amp;bvm=bv.80642063,d.d2s&amp;psig=AFQjCNGVnSWyfhuFF2j-l-MQMUx3nRlu3g&amp;ust=1417097817147170" TargetMode="External"/><Relationship Id="rId18" Type="http://schemas.openxmlformats.org/officeDocument/2006/relationships/hyperlink" Target="https://www.google.gr/url?sa=i&amp;rct=j&amp;q=&amp;esrc=s&amp;source=images&amp;cd=&amp;cad=rja&amp;uact=8&amp;ved=0CAYQjB0&amp;url=http://papadopsixologos.blogspot.com/2013/06/blog-post_7350.html&amp;ei=HFl7VLbKCofhaMyWguAM&amp;bvm=bv.80642063,d.d2s&amp;psig=AFQjCNFtbyHyaCuBF0-G3P8h5Nqwz5XioA&amp;ust=1417455926394613" TargetMode="External"/><Relationship Id="rId26" Type="http://schemas.openxmlformats.org/officeDocument/2006/relationships/hyperlink" Target="https://www.google.gr/url?sa=i&amp;rct=j&amp;q=&amp;esrc=s&amp;source=images&amp;cd=&amp;cad=rja&amp;uact=8&amp;ved=0CAYQjB0&amp;url=http://4dim-n-moudan.chal.sch.gr/?page_id=2114&amp;ei=2-B1VJiEHcXvauzCgKAN&amp;bvm=bv.80642063,d.d2s&amp;psig=AFQjCNGVnSWyfhuFF2j-l-MQMUx3nRlu3g&amp;ust=1417097817147170" TargetMode="External"/><Relationship Id="rId3" Type="http://schemas.openxmlformats.org/officeDocument/2006/relationships/hyperlink" Target="https://www.google.gr/url?sa=i&amp;rct=j&amp;q=&amp;esrc=s&amp;source=images&amp;cd=&amp;cad=rja&amp;uact=8&amp;ved=0CAYQjB0&amp;url=http://agiostherapon.blogspot.com/2013/05/blog-post_18.html&amp;ei=n-J1VPfTL5Crab_0gUg&amp;bvm=bv.80642063,d.d2s&amp;psig=AFQjCNGVnSWyfhuFF2j-l-MQMUx3nRlu3g&amp;ust=1417097817147170" TargetMode="External"/><Relationship Id="rId21" Type="http://schemas.openxmlformats.org/officeDocument/2006/relationships/hyperlink" Target="https://pteroen.wordpress.com/" TargetMode="External"/><Relationship Id="rId7" Type="http://schemas.openxmlformats.org/officeDocument/2006/relationships/hyperlink" Target="http://www.ecogreens-gr.org/" TargetMode="External"/><Relationship Id="rId12" Type="http://schemas.openxmlformats.org/officeDocument/2006/relationships/hyperlink" Target="http://gr.freepik.com/" TargetMode="External"/><Relationship Id="rId17" Type="http://schemas.openxmlformats.org/officeDocument/2006/relationships/hyperlink" Target="http://www.mylefkada.gr/" TargetMode="External"/><Relationship Id="rId25" Type="http://schemas.openxmlformats.org/officeDocument/2006/relationships/hyperlink" Target="http://www.star.gr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kidsgo.com.cy/" TargetMode="External"/><Relationship Id="rId20" Type="http://schemas.openxmlformats.org/officeDocument/2006/relationships/hyperlink" Target="http://www.google.gr/url?sa=i&amp;source=images&amp;cd=&amp;cad=rja&amp;uact=8&amp;ved=0CAcQjB0&amp;url=http://3lykzografou.wordpress.com/2013/09/29/%CF%84%CE%B1-%CE%B1%CE%BD%CE%B5%CE%BE%CE%AE%CE%B3%CE%B7%CF%84%CE%B1-%CF%83%CF%89%CE%BC%CE%B1%CF%84%CE%B9%CE%BA%CE%AC-%CF%83%CF%85%CE%BC%CF%80%CF%84%CF%8E%CE%BC%CE%B1%CF%84%CE%B1-%CE%AD%CE%BD/&amp;ei=SeF1VMnhCYvzavvzgaAH&amp;psig=AFQjCNH9svyAMI8qyny3QV6patAPYNCs4g&amp;ust=14170979292596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konima.gr/" TargetMode="External"/><Relationship Id="rId11" Type="http://schemas.openxmlformats.org/officeDocument/2006/relationships/hyperlink" Target="http://www.fotosearch.gr/" TargetMode="External"/><Relationship Id="rId24" Type="http://schemas.openxmlformats.org/officeDocument/2006/relationships/hyperlink" Target="http://www.slideshare.net/" TargetMode="External"/><Relationship Id="rId5" Type="http://schemas.openxmlformats.org/officeDocument/2006/relationships/hyperlink" Target="http://dame31.wordpress.com/" TargetMode="External"/><Relationship Id="rId15" Type="http://schemas.openxmlformats.org/officeDocument/2006/relationships/hyperlink" Target="https://www.google.gr/url?sa=i&amp;rct=j&amp;q=&amp;esrc=s&amp;source=images&amp;cd=&amp;cad=rja&amp;uact=8&amp;ved=0CAYQjB0&amp;url=http://lolanaenaallo.blogspot.com/2013/04/blog-post_3129.html&amp;ei=Qd51VIDPFczcaueTgpAG&amp;bvm=bv.80642063,d.d2s&amp;psig=AFQjCNEOlcaepNn022UioFBFV49EEvBzHw&amp;ust=1417097081461229" TargetMode="External"/><Relationship Id="rId23" Type="http://schemas.openxmlformats.org/officeDocument/2006/relationships/hyperlink" Target="http://silula-art.blogspot.gr/" TargetMode="External"/><Relationship Id="rId10" Type="http://schemas.openxmlformats.org/officeDocument/2006/relationships/hyperlink" Target="http://www.eirinika.gr/" TargetMode="External"/><Relationship Id="rId19" Type="http://schemas.openxmlformats.org/officeDocument/2006/relationships/hyperlink" Target="http://photoandnote.blogspot.gr/" TargetMode="External"/><Relationship Id="rId4" Type="http://schemas.openxmlformats.org/officeDocument/2006/relationships/hyperlink" Target="https://www.google.gr/url?sa=i&amp;rct=j&amp;q=&amp;esrc=s&amp;source=images&amp;cd=&amp;cad=rja&amp;uact=8&amp;ved=0CAYQjB0&amp;url=http://assosgreek.blogspot.com/2012_09_01_archive.html&amp;ei=G-R1VJvIEMzLaPeEgkg&amp;bvm=bv.80642063,d.d2s&amp;psig=AFQjCNH5Xs-mnF3KwzmAUSk6gg4zQc318A&amp;ust=1417098636386185" TargetMode="External"/><Relationship Id="rId9" Type="http://schemas.openxmlformats.org/officeDocument/2006/relationships/hyperlink" Target="https://www.google.gr/url?sa=i&amp;rct=j&amp;q=&amp;esrc=s&amp;source=images&amp;cd=&amp;cad=rja&amp;uact=8&amp;ved=0CAYQjB0&amp;url=http://edsource.org/2013/audit-says-school-bullying-prevention-efforts-falling-short/37495&amp;ei=veN1VOrMJIvfarjCgsgP&amp;bvm=bv.80642063,d.d2s&amp;psig=AFQjCNGVnSWyfhuFF2j-l-MQMUx3nRlu3g&amp;ust=1417097817147170" TargetMode="External"/><Relationship Id="rId14" Type="http://schemas.openxmlformats.org/officeDocument/2006/relationships/hyperlink" Target="https://www.google.gr/url?sa=i&amp;rct=j&amp;q=&amp;esrc=s&amp;source=images&amp;cd=&amp;cad=rja&amp;uact=8&amp;ved=0CAYQjB0&amp;url=http://hopedies.pblogs.gr/2011/03/h-maria-ths-perhfaneias-h-maria-ths-lyphs.html&amp;ei=Qeh1VLOTLtPiasvxgZAH&amp;bvm=bv.80642063,d.d2s&amp;psig=AFQjCNG2H6x-k35mZY00C9Esc3KYHh8R8g&amp;ust=1417099693683351" TargetMode="External"/><Relationship Id="rId22" Type="http://schemas.openxmlformats.org/officeDocument/2006/relationships/hyperlink" Target="http://www.google.gr/url?sa=i&amp;source=images&amp;cd=&amp;cad=rja&amp;uact=8&amp;ved=0CAcQjB0&amp;url=http://sciencearchives.wordpress.com/2012/01/20/%CE%AF-%CE%AF-%CF%8E-t/&amp;ei=MeF1VIW0GozsaPmygKAP&amp;psig=AFQjCNHrwAPy5OqWpyr4q-ruzA5JdF101w&amp;ust=1417097905518662" TargetMode="External"/><Relationship Id="rId27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6448" y="175260"/>
            <a:ext cx="6371104" cy="6377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38576" y="2035873"/>
            <a:ext cx="5057760" cy="685056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l-GR" altLang="el-GR" sz="2800" b="1" i="1" dirty="0">
                <a:solidFill>
                  <a:schemeClr val="bg1"/>
                </a:solidFill>
                <a:effectLst/>
              </a:rPr>
              <a:t>Θύτης ≠ Θύμα:</a:t>
            </a:r>
            <a:br>
              <a:rPr lang="el-GR" altLang="el-GR" sz="2800" b="1" i="1" dirty="0">
                <a:solidFill>
                  <a:schemeClr val="bg1"/>
                </a:solidFill>
                <a:effectLst/>
              </a:rPr>
            </a:br>
            <a:r>
              <a:rPr lang="el-GR" altLang="el-GR" sz="2800" b="1" i="1" dirty="0">
                <a:solidFill>
                  <a:schemeClr val="bg1"/>
                </a:solidFill>
                <a:effectLst/>
              </a:rPr>
              <a:t>Με ποιον/α είσαι;</a:t>
            </a:r>
          </a:p>
        </p:txBody>
      </p:sp>
      <p:sp>
        <p:nvSpPr>
          <p:cNvPr id="6" name="5 - Κουλούρα"/>
          <p:cNvSpPr/>
          <p:nvPr/>
        </p:nvSpPr>
        <p:spPr>
          <a:xfrm>
            <a:off x="1447096" y="267886"/>
            <a:ext cx="6336704" cy="6192688"/>
          </a:xfrm>
          <a:prstGeom prst="donut">
            <a:avLst>
              <a:gd name="adj" fmla="val 14713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l-GR" altLang="el-GR">
              <a:solidFill>
                <a:schemeClr val="tx1"/>
              </a:solidFill>
            </a:endParaRPr>
          </a:p>
        </p:txBody>
      </p:sp>
      <p:pic>
        <p:nvPicPr>
          <p:cNvPr id="8" name="7 - Εικόνα" descr="agapimena-paixnidia-sxolikwn-xronwn-01.jpg"/>
          <p:cNvPicPr>
            <a:picLocks noChangeAspect="1"/>
          </p:cNvPicPr>
          <p:nvPr/>
        </p:nvPicPr>
        <p:blipFill>
          <a:blip r:embed="rId5" cstate="print"/>
          <a:srcRect l="7390" t="21053" r="7390" b="12281"/>
          <a:stretch>
            <a:fillRect/>
          </a:stretch>
        </p:blipFill>
        <p:spPr>
          <a:xfrm>
            <a:off x="2339752" y="1471434"/>
            <a:ext cx="453650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TextBox"/>
          <p:cNvSpPr txBox="1"/>
          <p:nvPr/>
        </p:nvSpPr>
        <p:spPr>
          <a:xfrm>
            <a:off x="1763688" y="4628598"/>
            <a:ext cx="5832648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l-GR" altLang="el-GR" sz="2800" b="1" i="1" dirty="0">
                <a:solidFill>
                  <a:schemeClr val="bg1"/>
                </a:solidFill>
              </a:rPr>
              <a:t>Μια άλλη επιλογή</a:t>
            </a:r>
            <a:r>
              <a:rPr lang="en-US" sz="2800" b="1" i="1" dirty="0">
                <a:solidFill>
                  <a:schemeClr val="bg1"/>
                </a:solidFill>
              </a:rPr>
              <a:t>:</a:t>
            </a:r>
            <a:endParaRPr lang="el-GR" altLang="el-GR" sz="2800" b="1" i="1" dirty="0">
              <a:solidFill>
                <a:schemeClr val="bg1"/>
              </a:solidFill>
            </a:endParaRPr>
          </a:p>
          <a:p>
            <a:pPr algn="ctr"/>
            <a:r>
              <a:rPr lang="el-GR" altLang="el-GR" sz="2800" b="1" i="1" dirty="0">
                <a:solidFill>
                  <a:schemeClr val="bg1"/>
                </a:solidFill>
              </a:rPr>
              <a:t>Φίλοι </a:t>
            </a:r>
          </a:p>
          <a:p>
            <a:pPr algn="ctr"/>
            <a:r>
              <a:rPr lang="el-GR" altLang="el-GR" sz="2800" b="1" i="1" dirty="0">
                <a:solidFill>
                  <a:schemeClr val="bg1"/>
                </a:solidFill>
              </a:rPr>
              <a:t>Όλοι </a:t>
            </a:r>
          </a:p>
          <a:p>
            <a:pPr algn="ctr"/>
            <a:r>
              <a:rPr lang="el-GR" altLang="el-GR" sz="2800" b="1" i="1" dirty="0">
                <a:solidFill>
                  <a:schemeClr val="bg1"/>
                </a:solidFill>
              </a:rPr>
              <a:t> Μαζί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2" y="248428"/>
            <a:ext cx="9144000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l-GR" altLang="el-GR" sz="4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Είναι  επιλογές μας…</a:t>
            </a:r>
          </a:p>
        </p:txBody>
      </p:sp>
      <p:pic>
        <p:nvPicPr>
          <p:cNvPr id="5" name="Emeli Sande Read All About It Part 3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240594"/>
            <a:ext cx="439960" cy="4399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1" animBg="1"/>
      <p:bldP spid="6" grpId="2" animBg="1"/>
      <p:bldP spid="9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46119"/>
            <a:ext cx="8229600" cy="4572000"/>
          </a:xfrm>
        </p:spPr>
        <p:txBody>
          <a:bodyPr numCol="1"/>
          <a:lstStyle/>
          <a:p>
            <a:pPr marL="0" indent="0" algn="ctr">
              <a:buNone/>
            </a:pPr>
            <a:r>
              <a:rPr lang="el-GR" altLang="el-GR" sz="4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είναι επιλογές μας</a:t>
            </a:r>
          </a:p>
          <a:p>
            <a:pPr marL="0" indent="0" algn="r">
              <a:buNone/>
            </a:pPr>
            <a:r>
              <a:rPr lang="el-GR" altLang="el-GR" dirty="0"/>
              <a:t>ΠΗΓΕΣ ή ΔΗΜΙΟΥΡΓΟΙ υλικού που αξιοποιήθηκε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8136904" cy="686341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agiostherapon.blogspot.com</a:t>
            </a:r>
            <a:endParaRPr lang="el-GR" altLang="el-GR" sz="1200" b="1" dirty="0"/>
          </a:p>
          <a:p>
            <a:r>
              <a:rPr lang="en-US" sz="1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assosgreek.blogspot.com</a:t>
            </a:r>
            <a:endParaRPr lang="el-GR" altLang="el-GR" sz="1200" b="1" dirty="0"/>
          </a:p>
          <a:p>
            <a:r>
              <a:rPr lang="en-US" sz="1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http://dame31.wordpress.com</a:t>
            </a:r>
            <a:endParaRPr lang="el-GR" altLang="el-GR" sz="1200" b="1" dirty="0"/>
          </a:p>
          <a:p>
            <a:r>
              <a:rPr lang="en-US" sz="12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www.diakonima.gr</a:t>
            </a:r>
            <a:endParaRPr lang="el-GR" altLang="el-GR" sz="1200" b="1" dirty="0"/>
          </a:p>
          <a:p>
            <a:r>
              <a:rPr lang="en-US" sz="1200" b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www.ecogreens-gr.org</a:t>
            </a:r>
            <a:endParaRPr lang="el-GR" altLang="el-GR" sz="1200" b="1" u="sng" dirty="0"/>
          </a:p>
          <a:p>
            <a:r>
              <a:rPr lang="en-US" sz="1200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www.edu4u.gr</a:t>
            </a:r>
            <a:endParaRPr lang="el-GR" altLang="el-GR" sz="1200" b="1" u="sng" dirty="0"/>
          </a:p>
          <a:p>
            <a:r>
              <a:rPr lang="en-US" sz="12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edsource.org</a:t>
            </a:r>
            <a:endParaRPr lang="el-GR" altLang="el-GR" sz="1200" b="1" dirty="0"/>
          </a:p>
          <a:p>
            <a:r>
              <a:rPr lang="en-US" sz="1200" b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www.ecogreens-gr.org</a:t>
            </a:r>
            <a:endParaRPr lang="el-GR" altLang="el-GR" sz="1200" b="1" dirty="0"/>
          </a:p>
          <a:p>
            <a:r>
              <a:rPr lang="en-US" sz="120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www.eirinika.gr</a:t>
            </a:r>
            <a:endParaRPr lang="el-GR" altLang="el-GR" sz="1200" b="1" dirty="0"/>
          </a:p>
          <a:p>
            <a:r>
              <a:rPr lang="el-GR" altLang="el-GR" sz="1200" b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http://www.fotosearch.gr</a:t>
            </a:r>
            <a:r>
              <a:rPr lang="el-GR" altLang="el-GR" sz="1200" b="1" dirty="0"/>
              <a:t> </a:t>
            </a:r>
          </a:p>
          <a:p>
            <a:r>
              <a:rPr lang="en-US" sz="1200" b="1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http://gr.freepik.com</a:t>
            </a:r>
            <a:endParaRPr lang="el-GR" altLang="el-GR" sz="1200" b="1" dirty="0"/>
          </a:p>
          <a:p>
            <a:r>
              <a:rPr lang="en-US" sz="1200" b="1" u="sng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gymrafin-02.wikispaces.com</a:t>
            </a:r>
            <a:endParaRPr lang="el-GR" altLang="el-GR" sz="1200" b="1" u="sng" dirty="0"/>
          </a:p>
          <a:p>
            <a:r>
              <a:rPr lang="en-US" sz="1200" b="1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hopedies.pblogs.gr</a:t>
            </a:r>
            <a:endParaRPr lang="el-GR" altLang="el-GR" sz="1200" b="1" dirty="0"/>
          </a:p>
          <a:p>
            <a:r>
              <a:rPr lang="en-US" sz="1200" b="1" u="sng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lolanaenaallo.blogspot.com</a:t>
            </a:r>
            <a:endParaRPr lang="el-GR" altLang="el-GR" sz="1200" b="1" u="sng" dirty="0"/>
          </a:p>
          <a:p>
            <a:r>
              <a:rPr lang="el-GR" altLang="el-GR" sz="1200" b="1" dirty="0"/>
              <a:t>Καζαντζάκης Νίκος</a:t>
            </a:r>
          </a:p>
          <a:p>
            <a:r>
              <a:rPr lang="en-US" sz="1200" b="1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www.kidsgo.com.cy</a:t>
            </a:r>
            <a:endParaRPr lang="el-GR" altLang="el-GR" sz="1200" b="1" dirty="0"/>
          </a:p>
          <a:p>
            <a:r>
              <a:rPr lang="en-US" sz="1200" b="1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http://www.mylefkada.gr/</a:t>
            </a:r>
            <a:endParaRPr lang="el-GR" altLang="el-GR" sz="1200" b="1" dirty="0"/>
          </a:p>
          <a:p>
            <a:r>
              <a:rPr lang="el-GR" altLang="el-GR" sz="1200" b="1" dirty="0"/>
              <a:t>Μπόρχες Χόρχε Λουί ς</a:t>
            </a:r>
          </a:p>
          <a:p>
            <a:r>
              <a:rPr lang="en-US" sz="1200" b="1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papadopsixologos.blogspot.com</a:t>
            </a:r>
            <a:endParaRPr lang="el-GR" altLang="el-GR" sz="1200" b="1" dirty="0"/>
          </a:p>
          <a:p>
            <a:r>
              <a:rPr lang="en-US" sz="1200" b="1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http://photoandnote.blogspot.gr</a:t>
            </a:r>
            <a:endParaRPr lang="el-GR" altLang="el-GR" sz="1200" b="1" dirty="0"/>
          </a:p>
          <a:p>
            <a:r>
              <a:rPr lang="en-US" sz="1200" b="1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3lykzografou.wordpress.com</a:t>
            </a:r>
            <a:endParaRPr lang="el-GR" altLang="el-GR" sz="1200" b="1" dirty="0"/>
          </a:p>
          <a:p>
            <a:r>
              <a:rPr lang="en-US" sz="1200" b="1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https://pteroen.wordpress.com</a:t>
            </a:r>
            <a:r>
              <a:rPr lang="en-US" sz="1200" b="1" dirty="0"/>
              <a:t>: </a:t>
            </a:r>
            <a:r>
              <a:rPr lang="en-US" sz="1200" b="1" dirty="0" err="1"/>
              <a:t>Böcklin</a:t>
            </a:r>
            <a:r>
              <a:rPr lang="el-GR" altLang="el-GR" sz="1200" b="1" dirty="0"/>
              <a:t> </a:t>
            </a:r>
            <a:r>
              <a:rPr lang="en-US" sz="1200" b="1" dirty="0"/>
              <a:t>Arnold</a:t>
            </a:r>
            <a:endParaRPr lang="el-GR" altLang="el-GR" sz="1200" b="1" dirty="0"/>
          </a:p>
          <a:p>
            <a:r>
              <a:rPr lang="en-US" sz="1200" b="1" dirty="0" err="1"/>
              <a:t>Sandé</a:t>
            </a:r>
            <a:r>
              <a:rPr lang="el-GR" altLang="el-GR" sz="1200" b="1" dirty="0"/>
              <a:t> </a:t>
            </a:r>
            <a:r>
              <a:rPr lang="en-US" sz="1200" b="1" dirty="0" err="1"/>
              <a:t>emeli</a:t>
            </a:r>
            <a:endParaRPr lang="el-GR" altLang="el-GR" sz="1200" b="1" dirty="0"/>
          </a:p>
          <a:p>
            <a:r>
              <a:rPr lang="en-US" sz="1200" b="1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sciencearchives.wordpress.com</a:t>
            </a:r>
            <a:endParaRPr lang="el-GR" altLang="el-GR" sz="1200" b="1" dirty="0"/>
          </a:p>
          <a:p>
            <a:r>
              <a:rPr lang="en-US" sz="1200" b="1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http://silula-art.blogspot.gr</a:t>
            </a:r>
            <a:endParaRPr lang="el-GR" altLang="el-GR" sz="1200" b="1" dirty="0"/>
          </a:p>
          <a:p>
            <a:r>
              <a:rPr lang="el-GR" altLang="el-GR" sz="1200" b="1" dirty="0"/>
              <a:t>Σκοτεινιώτη-Σταφυλά Ευαγγελία</a:t>
            </a:r>
          </a:p>
          <a:p>
            <a:r>
              <a:rPr lang="en-US" sz="1200" b="1" u="sng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www.slideshare.net</a:t>
            </a:r>
            <a:r>
              <a:rPr lang="el-GR" altLang="el-GR" sz="1200" b="1" u="sng" dirty="0"/>
              <a:t>: Ζαρίντας Αντώνης</a:t>
            </a:r>
          </a:p>
          <a:p>
            <a:r>
              <a:rPr lang="en-US" sz="1200" b="1" dirty="0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www.star.gr</a:t>
            </a:r>
            <a:endParaRPr lang="el-GR" altLang="el-GR" sz="1200" b="1" dirty="0"/>
          </a:p>
          <a:p>
            <a:r>
              <a:rPr lang="en-US" sz="1200" b="1" u="sng" dirty="0"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4dim-n-moudan.chal.sch.gr</a:t>
            </a:r>
            <a:endParaRPr lang="el-GR" altLang="el-GR" sz="1200" b="1" u="sng" dirty="0"/>
          </a:p>
          <a:p>
            <a:endParaRPr lang="el-GR" altLang="el-GR" b="1" u="sng" dirty="0"/>
          </a:p>
          <a:p>
            <a:endParaRPr lang="el-GR" altLang="el-GR" b="1" dirty="0"/>
          </a:p>
          <a:p>
            <a:endParaRPr lang="el-GR" altLang="el-GR" sz="2800" b="1" u="sng" dirty="0">
              <a:solidFill>
                <a:srgbClr val="FFFF00"/>
              </a:solidFill>
            </a:endParaRPr>
          </a:p>
          <a:p>
            <a:endParaRPr lang="el-GR" altLang="el-GR" sz="2800" b="1" u="sng" dirty="0">
              <a:solidFill>
                <a:srgbClr val="FFFF00"/>
              </a:solidFill>
            </a:endParaRPr>
          </a:p>
        </p:txBody>
      </p:sp>
      <p:pic>
        <p:nvPicPr>
          <p:cNvPr id="5" name="9 - Εικόνα" descr="xaroumenes-skepseis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347864" y="1484784"/>
            <a:ext cx="2290219" cy="126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46903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24000"/>
            <a:ext cx="8507288" cy="5001344"/>
          </a:xfrm>
        </p:spPr>
        <p:txBody>
          <a:bodyPr numCol="1">
            <a:normAutofit fontScale="70000" lnSpcReduction="20000"/>
          </a:bodyPr>
          <a:lstStyle/>
          <a:p>
            <a:pPr>
              <a:buClr>
                <a:srgbClr val="00FF00"/>
              </a:buClr>
            </a:pPr>
            <a:r>
              <a:rPr lang="el-GR" altLang="el-GR" sz="3300" dirty="0">
                <a:latin typeface="Celibri"/>
              </a:rPr>
              <a:t>Μαθητής/μαθήτρια χρησιμοποιεί τη </a:t>
            </a:r>
            <a:r>
              <a:rPr lang="el-GR" altLang="el-GR" sz="3300" b="1" dirty="0">
                <a:solidFill>
                  <a:schemeClr val="bg1"/>
                </a:solidFill>
                <a:latin typeface="Celibri"/>
              </a:rPr>
              <a:t>δύναμη</a:t>
            </a:r>
            <a:r>
              <a:rPr lang="el-GR" altLang="el-GR" sz="3300" dirty="0">
                <a:latin typeface="Celibri"/>
              </a:rPr>
              <a:t> του/της, για να προκαλέσει </a:t>
            </a:r>
            <a:r>
              <a:rPr lang="el-GR" altLang="el-GR" sz="3400" b="1" dirty="0">
                <a:solidFill>
                  <a:schemeClr val="bg1"/>
                </a:solidFill>
                <a:latin typeface="Celibri"/>
              </a:rPr>
              <a:t>πόνο σε συμμαθητή/συμμαθήτρια</a:t>
            </a:r>
            <a:r>
              <a:rPr lang="el-GR" altLang="el-GR" sz="3300" dirty="0">
                <a:latin typeface="Celibri"/>
              </a:rPr>
              <a:t>: </a:t>
            </a:r>
          </a:p>
          <a:p>
            <a:pPr marL="0" indent="0">
              <a:buClr>
                <a:srgbClr val="00FF00"/>
              </a:buClr>
              <a:buNone/>
            </a:pPr>
            <a:endParaRPr lang="el-GR" altLang="el-GR" sz="3300" dirty="0">
              <a:latin typeface="Celibri"/>
            </a:endParaRPr>
          </a:p>
          <a:p>
            <a:pPr>
              <a:buClr>
                <a:srgbClr val="00FF00"/>
              </a:buClr>
            </a:pP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σπρώχνει</a:t>
            </a:r>
            <a:r>
              <a:rPr lang="el-GR" altLang="el-GR" sz="3300" dirty="0">
                <a:latin typeface="Celibri"/>
              </a:rPr>
              <a:t> επανειλημμένα και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χτυπάει</a:t>
            </a:r>
            <a:r>
              <a:rPr lang="el-GR" altLang="el-GR" sz="3300" dirty="0">
                <a:latin typeface="Celibri"/>
              </a:rPr>
              <a:t>...</a:t>
            </a:r>
          </a:p>
          <a:p>
            <a:pPr>
              <a:buClr>
                <a:srgbClr val="00FF00"/>
              </a:buClr>
            </a:pP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παίρνει</a:t>
            </a:r>
            <a:r>
              <a:rPr lang="el-GR" altLang="el-GR" sz="3300" dirty="0">
                <a:latin typeface="Celibri"/>
              </a:rPr>
              <a:t> ή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χαλάει</a:t>
            </a:r>
            <a:r>
              <a:rPr lang="el-GR" altLang="el-GR" sz="3300" dirty="0">
                <a:latin typeface="Celibri"/>
              </a:rPr>
              <a:t> πράγματα ...</a:t>
            </a:r>
          </a:p>
          <a:p>
            <a:pPr>
              <a:buClr>
                <a:srgbClr val="00FF00"/>
              </a:buClr>
            </a:pPr>
            <a:r>
              <a:rPr lang="el-GR" altLang="el-GR" sz="3300" dirty="0">
                <a:latin typeface="Celibri"/>
              </a:rPr>
              <a:t>μιλάει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άσχημα</a:t>
            </a:r>
            <a:r>
              <a:rPr lang="el-GR" altLang="el-GR" sz="3300" dirty="0">
                <a:latin typeface="Celibri"/>
              </a:rPr>
              <a:t> ή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διώχνει</a:t>
            </a:r>
            <a:r>
              <a:rPr lang="el-GR" altLang="el-GR" sz="3300" dirty="0">
                <a:latin typeface="Celibri"/>
              </a:rPr>
              <a:t> από την παρέα...</a:t>
            </a:r>
          </a:p>
          <a:p>
            <a:pPr>
              <a:buClr>
                <a:srgbClr val="00FF00"/>
              </a:buClr>
            </a:pP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κοροϊδεύει</a:t>
            </a:r>
            <a:r>
              <a:rPr lang="el-GR" altLang="el-GR" sz="3300" dirty="0">
                <a:latin typeface="Celibri"/>
              </a:rPr>
              <a:t> ή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απειλεί</a:t>
            </a:r>
            <a:r>
              <a:rPr lang="el-GR" altLang="el-GR" sz="3300" dirty="0">
                <a:latin typeface="Celibri"/>
              </a:rPr>
              <a:t>...</a:t>
            </a:r>
          </a:p>
          <a:p>
            <a:pPr>
              <a:buClr>
                <a:srgbClr val="00FF00"/>
              </a:buClr>
            </a:pPr>
            <a:r>
              <a:rPr lang="el-GR" altLang="el-GR" sz="3300" dirty="0">
                <a:latin typeface="Celibri"/>
              </a:rPr>
              <a:t>διαδίδει </a:t>
            </a:r>
            <a:r>
              <a:rPr lang="el-GR" altLang="el-GR" sz="3700" b="1" dirty="0">
                <a:solidFill>
                  <a:schemeClr val="bg1"/>
                </a:solidFill>
                <a:latin typeface="Celibri"/>
              </a:rPr>
              <a:t>κακές φήμες </a:t>
            </a:r>
            <a:r>
              <a:rPr lang="el-GR" altLang="el-GR" sz="3300" dirty="0">
                <a:latin typeface="Celibri"/>
              </a:rPr>
              <a:t>και μέσω κινητού ή διαδικτύου... </a:t>
            </a:r>
          </a:p>
          <a:p>
            <a:pPr algn="ctr">
              <a:buNone/>
            </a:pPr>
            <a:endParaRPr lang="el-GR" altLang="el-GR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libri"/>
              <a:ea typeface="+mj-ea"/>
              <a:cs typeface="+mj-cs"/>
            </a:endParaRPr>
          </a:p>
          <a:p>
            <a:pPr algn="ctr">
              <a:buNone/>
            </a:pPr>
            <a:r>
              <a:rPr lang="el-GR" altLang="el-GR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Αλλά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 </a:t>
            </a:r>
            <a:r>
              <a:rPr lang="el-GR" altLang="el-GR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σκέψου...</a:t>
            </a:r>
          </a:p>
          <a:p>
            <a:pPr>
              <a:buNone/>
            </a:pPr>
            <a:r>
              <a:rPr lang="el-GR" altLang="el-GR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   Σε όσα κάνουμε εμείς οι άνθρωποι </a:t>
            </a:r>
          </a:p>
          <a:p>
            <a:pPr algn="ctr">
              <a:buNone/>
            </a:pPr>
            <a:r>
              <a:rPr lang="el-GR" altLang="el-GR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   </a:t>
            </a:r>
            <a:r>
              <a:rPr lang="el-GR" altLang="el-GR" sz="51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libri"/>
                <a:ea typeface="+mj-ea"/>
                <a:cs typeface="+mj-cs"/>
              </a:rPr>
              <a:t>διαθέτουμε επιλογές...</a:t>
            </a:r>
          </a:p>
          <a:p>
            <a:pPr>
              <a:buNone/>
            </a:pPr>
            <a:endParaRPr lang="el-GR" altLang="el-GR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libri"/>
              <a:ea typeface="+mj-ea"/>
              <a:cs typeface="+mj-cs"/>
            </a:endParaRPr>
          </a:p>
          <a:p>
            <a:endParaRPr lang="el-GR" alt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9732" y="-30832"/>
            <a:ext cx="8229600" cy="1219200"/>
          </a:xfrm>
        </p:spPr>
        <p:txBody>
          <a:bodyPr numCol="1"/>
          <a:lstStyle/>
          <a:p>
            <a:pPr algn="ctr"/>
            <a: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  <a:t>επιλογή: ενδοσχολική Βία</a:t>
            </a:r>
          </a:p>
        </p:txBody>
      </p:sp>
      <p:pic>
        <p:nvPicPr>
          <p:cNvPr id="5" name="4 - Εικόνα" descr="ενδοσχολική-βία-νεανική-εγκληματικότη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007" y="2276872"/>
            <a:ext cx="1812971" cy="143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www.kidsgo.com.cy/LibraryParents/wp-content/uploads/2013/09/AlexandraKappatou_image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598" y="4653136"/>
            <a:ext cx="1812971" cy="136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8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22580" y="216024"/>
            <a:ext cx="8229600" cy="908720"/>
          </a:xfrm>
        </p:spPr>
        <p:txBody>
          <a:bodyPr numCol="1">
            <a:normAutofit/>
          </a:bodyPr>
          <a:lstStyle/>
          <a:p>
            <a:pPr algn="ctr"/>
            <a:r>
              <a:rPr lang="el-GR" altLang="el-GR" b="1" i="1" dirty="0"/>
              <a:t>Τι κατορθώνει ο θύτης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22580" y="1209519"/>
            <a:ext cx="8229600" cy="4572000"/>
          </a:xfrm>
        </p:spPr>
        <p:txBody>
          <a:bodyPr numCol="1"/>
          <a:lstStyle/>
          <a:p>
            <a:pPr algn="ctr">
              <a:buClr>
                <a:srgbClr val="FF0000"/>
              </a:buClr>
            </a:pPr>
            <a:r>
              <a:rPr lang="el-GR" altLang="el-GR" b="1" dirty="0"/>
              <a:t>Θυμό</a:t>
            </a:r>
          </a:p>
          <a:p>
            <a:pPr algn="ctr">
              <a:buClr>
                <a:srgbClr val="FF0000"/>
              </a:buClr>
            </a:pPr>
            <a:r>
              <a:rPr lang="el-GR" altLang="el-GR" b="1" dirty="0">
                <a:solidFill>
                  <a:schemeClr val="bg1"/>
                </a:solidFill>
              </a:rPr>
              <a:t>Φόβο</a:t>
            </a:r>
          </a:p>
          <a:p>
            <a:pPr algn="ctr">
              <a:buClr>
                <a:srgbClr val="FF0000"/>
              </a:buClr>
            </a:pPr>
            <a:r>
              <a:rPr lang="el-GR" altLang="el-GR" b="1" dirty="0"/>
              <a:t>Απομόνωση</a:t>
            </a:r>
          </a:p>
          <a:p>
            <a:pPr algn="ctr">
              <a:buClr>
                <a:srgbClr val="FF0000"/>
              </a:buClr>
            </a:pPr>
            <a:r>
              <a:rPr lang="el-GR" altLang="el-GR" b="1" dirty="0">
                <a:solidFill>
                  <a:schemeClr val="bg1"/>
                </a:solidFill>
              </a:rPr>
              <a:t>Ντροπή</a:t>
            </a:r>
          </a:p>
          <a:p>
            <a:pPr algn="ctr">
              <a:buClr>
                <a:srgbClr val="FF0000"/>
              </a:buClr>
            </a:pPr>
            <a:r>
              <a:rPr lang="el-GR" altLang="el-GR" b="1" dirty="0"/>
              <a:t>Λύπη</a:t>
            </a:r>
          </a:p>
          <a:p>
            <a:pPr algn="ctr">
              <a:buClr>
                <a:srgbClr val="FF0000"/>
              </a:buClr>
            </a:pPr>
            <a:r>
              <a:rPr lang="el-GR" altLang="el-GR" b="1" dirty="0">
                <a:solidFill>
                  <a:schemeClr val="bg1"/>
                </a:solidFill>
              </a:rPr>
              <a:t>Χαρά;</a:t>
            </a:r>
            <a:r>
              <a:rPr lang="el-GR" altLang="el-GR" b="1" dirty="0"/>
              <a:t> Πόνο; </a:t>
            </a:r>
          </a:p>
        </p:txBody>
      </p:sp>
      <p:pic>
        <p:nvPicPr>
          <p:cNvPr id="7" name="6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858491"/>
            <a:ext cx="1649301" cy="118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- Εικόνα" descr="bullyingoffice.jpg"/>
          <p:cNvPicPr>
            <a:picLocks noChangeAspect="1"/>
          </p:cNvPicPr>
          <p:nvPr/>
        </p:nvPicPr>
        <p:blipFill rotWithShape="1">
          <a:blip r:embed="rId3" cstate="print"/>
          <a:srcRect l="6068"/>
          <a:stretch/>
        </p:blipFill>
        <p:spPr>
          <a:xfrm>
            <a:off x="6425353" y="1568651"/>
            <a:ext cx="2149851" cy="157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- Εικόνα" descr="bully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7" y="1568651"/>
            <a:ext cx="1967133" cy="16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- Εικόνα" descr="thumbnail (1).jpg"/>
          <p:cNvPicPr>
            <a:picLocks noChangeAspect="1"/>
          </p:cNvPicPr>
          <p:nvPr/>
        </p:nvPicPr>
        <p:blipFill rotWithShape="1">
          <a:blip r:embed="rId5" cstate="print"/>
          <a:srcRect r="10954"/>
          <a:stretch/>
        </p:blipFill>
        <p:spPr>
          <a:xfrm>
            <a:off x="3347864" y="4966367"/>
            <a:ext cx="1739307" cy="120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ttp://gymrafin-02.wikispaces.com/file/view/imagesCA46LH5P.jpg/299250812/308x198/imagesCA46LH5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4915546"/>
            <a:ext cx="1847907" cy="114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187624" y="4077072"/>
            <a:ext cx="6955494" cy="1200329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l-GR" altLang="el-GR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Τι νιώθει ποιος; ο θύτης / το θύμα;</a:t>
            </a:r>
          </a:p>
          <a:p>
            <a:endParaRPr lang="el-GR" altLang="el-GR" sz="36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Ρία\Pictures\x154749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16833" r="17030" b="50000"/>
          <a:stretch/>
        </p:blipFill>
        <p:spPr>
          <a:xfrm>
            <a:off x="4283968" y="1412776"/>
            <a:ext cx="4392488" cy="507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001382"/>
            <a:ext cx="9144000" cy="715144"/>
          </a:xfrm>
        </p:spPr>
        <p:txBody>
          <a:bodyPr numCol="1">
            <a:noAutofit/>
          </a:bodyPr>
          <a:lstStyle/>
          <a:p>
            <a:pPr algn="ctr"/>
            <a:r>
              <a:rPr lang="el-GR" altLang="el-GR" sz="3600" b="1" dirty="0"/>
              <a:t>Όλοι διαθέτουμε  2 βασικά συναισθήματα Χαρά + Λύπη</a:t>
            </a:r>
            <a:br>
              <a:rPr lang="el-GR" altLang="el-GR" sz="3600" b="1" dirty="0"/>
            </a:br>
            <a:endParaRPr lang="el-GR" altLang="el-GR" sz="3600" b="1" dirty="0"/>
          </a:p>
        </p:txBody>
      </p:sp>
      <p:pic>
        <p:nvPicPr>
          <p:cNvPr id="8" name="7 - Εικόνα" descr="mp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64333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- Εικόνα" descr="paidiko-pa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229200"/>
            <a:ext cx="1970539" cy="1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- Εικόνα" descr="222006-te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2488" y="2341173"/>
            <a:ext cx="1404180" cy="102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static.vita.gr/17250045_shutterstock_55270021.limghandler.jpg?i=aT1maWxlcyUyZjElMmZtZWRpYSUyZjIwMTQlMmYwMSUyZjIxJTJmMTcyNTAwNDVfc2h1dHRlcnN0b2NrXzU1MjcwMDIxLmpwZyZ3PTY1MCZoPTQ3MCZzdD10cnVlJmJnPTE2Nzc3MjE1JmNyPXRydWUmYXQ9NA%3D%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515" y="2147956"/>
            <a:ext cx="1679543" cy="1214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teroen.files.wordpress.com/2011/12/arnold-bc3b6ckli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0"/>
          <a:stretch/>
        </p:blipFill>
        <p:spPr>
          <a:xfrm>
            <a:off x="4764216" y="3573016"/>
            <a:ext cx="1260140" cy="189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08520" y="706907"/>
            <a:ext cx="9144000" cy="12192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l-GR" altLang="el-GR" b="1" i="1" dirty="0"/>
              <a:t> </a:t>
            </a:r>
            <a:r>
              <a:rPr lang="el-GR" altLang="el-GR" sz="4000" b="1" dirty="0"/>
              <a:t>Όλοι διαθέτουμε  2 βασικά συναισθήματα Φόβος + Θυμός </a:t>
            </a:r>
            <a:br>
              <a:rPr lang="el-GR" altLang="el-GR" sz="4000" b="1" dirty="0"/>
            </a:br>
            <a:endParaRPr lang="el-GR" altLang="el-GR" sz="4000" b="1" dirty="0"/>
          </a:p>
        </p:txBody>
      </p:sp>
      <p:pic>
        <p:nvPicPr>
          <p:cNvPr id="9" name="8 - Εικόνα" descr="υθ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84" y="5185516"/>
            <a:ext cx="133070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- Εικόνα" descr="βγωυγ.jpg"/>
          <p:cNvPicPr>
            <a:picLocks noChangeAspect="1"/>
          </p:cNvPicPr>
          <p:nvPr/>
        </p:nvPicPr>
        <p:blipFill rotWithShape="1">
          <a:blip r:embed="rId3" cstate="print"/>
          <a:srcRect r="27591"/>
          <a:stretch/>
        </p:blipFill>
        <p:spPr>
          <a:xfrm>
            <a:off x="5292080" y="4758861"/>
            <a:ext cx="1440159" cy="13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- Εικόνα" descr="ηη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429312"/>
            <a:ext cx="1530507" cy="129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Ρία\Pictures\fun-with-a-pencil-05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r="50338" b="73203"/>
          <a:stretch/>
        </p:blipFill>
        <p:spPr>
          <a:xfrm>
            <a:off x="4914230" y="1301331"/>
            <a:ext cx="2706841" cy="281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Ρία\Pictures\fun-with-a-pencil-05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5" b="72659"/>
          <a:stretch/>
        </p:blipFill>
        <p:spPr>
          <a:xfrm>
            <a:off x="899592" y="1316504"/>
            <a:ext cx="2665634" cy="282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http://dame31.files.wordpress.com/2010/02/fear2.jpg?w=52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1" b="14713"/>
          <a:stretch/>
        </p:blipFill>
        <p:spPr>
          <a:xfrm>
            <a:off x="2076163" y="5020408"/>
            <a:ext cx="2857500" cy="1401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 rot="10800000">
            <a:off x="3203843" y="3307190"/>
            <a:ext cx="1944219" cy="553857"/>
          </a:xfrm>
          <a:prstGeom prst="curvedDownArrow">
            <a:avLst>
              <a:gd name="adj1" fmla="val 25000"/>
              <a:gd name="adj2" fmla="val 50000"/>
              <a:gd name="adj3" fmla="val 2791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203845" y="1844824"/>
            <a:ext cx="1944217" cy="648072"/>
          </a:xfrm>
          <a:prstGeom prst="curvedDownArrow">
            <a:avLst>
              <a:gd name="adj1" fmla="val 25000"/>
              <a:gd name="adj2" fmla="val 39029"/>
              <a:gd name="adj3" fmla="val 250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3306" y="2924944"/>
            <a:ext cx="8229600" cy="2664296"/>
          </a:xfrm>
          <a:solidFill>
            <a:schemeClr val="bg1">
              <a:lumMod val="65000"/>
              <a:lumOff val="35000"/>
            </a:schemeClr>
          </a:solidFill>
          <a:ln w="3175">
            <a:prstDash val="sysDot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numCol="1">
            <a:normAutofit fontScale="85000" lnSpcReduction="20000"/>
          </a:bodyPr>
          <a:lstStyle/>
          <a:p>
            <a:pPr algn="just">
              <a:buNone/>
            </a:pPr>
            <a:endParaRPr lang="el-GR" altLang="el-GR" b="1" i="1" dirty="0">
              <a:solidFill>
                <a:schemeClr val="tx2">
                  <a:lumMod val="90000"/>
                </a:schemeClr>
              </a:solidFill>
            </a:endParaRPr>
          </a:p>
          <a:p>
            <a:pPr algn="just">
              <a:buNone/>
            </a:pPr>
            <a:endParaRPr lang="el-GR" altLang="el-GR" b="1" i="1" dirty="0">
              <a:solidFill>
                <a:schemeClr val="tx2">
                  <a:lumMod val="90000"/>
                </a:schemeClr>
              </a:solidFill>
            </a:endParaRPr>
          </a:p>
          <a:p>
            <a:pPr algn="just">
              <a:buNone/>
            </a:pPr>
            <a: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l-GR" altLang="el-GR" b="1" i="1" dirty="0">
                <a:solidFill>
                  <a:schemeClr val="tx1"/>
                </a:solidFill>
              </a:rPr>
              <a:t>Η ευτυχία απάνω στη γης είναι κομμένη στο μπόι του ανθρώπου. Δεν είναι σπάνιο πουλί να το κυνηγούμε πότε στον ουρανό, πότε στο μυαλό μας. Η ευτυχία είναι ένα κατοικίδιο πουλί στην αυλή μας.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l-GR" altLang="el-GR" dirty="0"/>
              <a:t>    </a:t>
            </a:r>
            <a:r>
              <a:rPr lang="el-GR" altLang="el-GR" dirty="0">
                <a:solidFill>
                  <a:srgbClr val="00FF00"/>
                </a:solidFill>
              </a:rPr>
              <a:t>Ν</a:t>
            </a:r>
            <a:r>
              <a:rPr lang="el-GR" altLang="el-GR" dirty="0">
                <a:solidFill>
                  <a:srgbClr val="00CC00"/>
                </a:solidFill>
              </a:rPr>
              <a:t>.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00FF00"/>
                </a:solidFill>
              </a:rPr>
              <a:t>Καζαντζάκης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219200"/>
          </a:xfrm>
        </p:spPr>
        <p:txBody>
          <a:bodyPr numCol="1">
            <a:normAutofit fontScale="90000"/>
          </a:bodyPr>
          <a:lstStyle/>
          <a:p>
            <a:br>
              <a:rPr lang="el-GR" altLang="el-GR" b="1" i="1" dirty="0">
                <a:solidFill>
                  <a:srgbClr val="FF0000"/>
                </a:solidFill>
              </a:rPr>
            </a:br>
            <a:br>
              <a:rPr lang="el-GR" altLang="el-GR" b="1" i="1" dirty="0">
                <a:solidFill>
                  <a:srgbClr val="FF0000"/>
                </a:solidFill>
              </a:rPr>
            </a:br>
            <a:br>
              <a:rPr lang="el-GR" altLang="el-GR" b="1" i="1" dirty="0">
                <a:solidFill>
                  <a:srgbClr val="FF0000"/>
                </a:solidFill>
              </a:rPr>
            </a:br>
            <a:r>
              <a:rPr lang="el-GR" altLang="el-GR" sz="4400" b="1" i="1" dirty="0">
                <a:solidFill>
                  <a:srgbClr val="00FF00"/>
                </a:solidFill>
              </a:rPr>
              <a:t>επιλογή</a:t>
            </a:r>
            <a:r>
              <a:rPr lang="el-GR" altLang="el-GR" sz="4400" b="1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  <a:t>Πώς χρησιμοποιούμε</a:t>
            </a:r>
            <a:b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  <a:t>                           τα συναισθήματά μας; </a:t>
            </a:r>
            <a:b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altLang="el-GR" b="1" i="1" dirty="0">
                <a:solidFill>
                  <a:schemeClr val="tx2">
                    <a:lumMod val="75000"/>
                  </a:schemeClr>
                </a:solidFill>
              </a:rPr>
              <a:t>Τα 3</a:t>
            </a:r>
            <a:r>
              <a:rPr lang="el-GR" altLang="el-GR" sz="5400" b="1" i="1" dirty="0">
                <a:solidFill>
                  <a:schemeClr val="tx2">
                    <a:lumMod val="75000"/>
                  </a:schemeClr>
                </a:solidFill>
              </a:rPr>
              <a:t>ε =</a:t>
            </a:r>
            <a:br>
              <a:rPr lang="el-GR" altLang="el-GR" sz="54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altLang="el-GR" sz="5400" b="1" i="1" dirty="0">
                <a:solidFill>
                  <a:schemeClr val="tx2">
                    <a:lumMod val="75000"/>
                  </a:schemeClr>
                </a:solidFill>
              </a:rPr>
              <a:t>ευτυχία*ελευθερία*ευθύνη</a:t>
            </a:r>
          </a:p>
        </p:txBody>
      </p:sp>
      <p:pic>
        <p:nvPicPr>
          <p:cNvPr id="4100" name="Picture 4" descr="ένα πουλί στο χέρ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17437" r="22423"/>
          <a:stretch/>
        </p:blipFill>
        <p:spPr>
          <a:xfrm rot="2466600">
            <a:off x="4774422" y="4666129"/>
            <a:ext cx="1831601" cy="1692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1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1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76842" y="5276245"/>
            <a:ext cx="1509644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l-GR" altLang="el-GR" i="1" dirty="0"/>
              <a:t>Χ.Λ. Μπόρχες</a:t>
            </a:r>
            <a:endParaRPr lang="el-GR" alt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8876"/>
          </a:xfrm>
        </p:spPr>
        <p:txBody>
          <a:bodyPr numCol="1">
            <a:normAutofit fontScale="77500" lnSpcReduction="20000"/>
          </a:bodyPr>
          <a:lstStyle/>
          <a:p>
            <a:pPr algn="ctr">
              <a:buNone/>
            </a:pPr>
            <a:endParaRPr lang="el-GR" altLang="el-GR" sz="3000" i="1" dirty="0"/>
          </a:p>
          <a:p>
            <a:pPr algn="ctr">
              <a:buNone/>
            </a:pPr>
            <a:r>
              <a:rPr lang="el-GR" altLang="el-GR" sz="3000" i="1" dirty="0"/>
              <a:t>Δεν μπορώ να σου δώσω λύσεις</a:t>
            </a:r>
            <a:br>
              <a:rPr lang="el-GR" altLang="el-GR" sz="3000" i="1" dirty="0"/>
            </a:br>
            <a:r>
              <a:rPr lang="el-GR" altLang="el-GR" sz="3000" i="1" dirty="0"/>
              <a:t>για όλα τα προβλήματα της ζωής σου,</a:t>
            </a:r>
            <a:br>
              <a:rPr lang="el-GR" altLang="el-GR" sz="3000" i="1" dirty="0"/>
            </a:br>
            <a:r>
              <a:rPr lang="el-GR" altLang="el-GR" sz="3000" i="1" dirty="0"/>
              <a:t>ούτε έχω απαντήσεις</a:t>
            </a:r>
            <a:br>
              <a:rPr lang="el-GR" altLang="el-GR" sz="3000" i="1" dirty="0"/>
            </a:br>
            <a:r>
              <a:rPr lang="el-GR" altLang="el-GR" sz="3000" i="1" dirty="0"/>
              <a:t>για τις αμφιβολίες και τους φόβους σου˙</a:t>
            </a:r>
            <a:br>
              <a:rPr lang="el-GR" altLang="el-GR" sz="3000" i="1" dirty="0"/>
            </a:br>
            <a:r>
              <a:rPr lang="el-GR" altLang="el-GR" sz="3000" i="1" dirty="0"/>
              <a:t>όμως μπορώ να σ’ ακούσω</a:t>
            </a:r>
            <a:br>
              <a:rPr lang="el-GR" altLang="el-GR" sz="3000" i="1" dirty="0"/>
            </a:br>
            <a:r>
              <a:rPr lang="el-GR" altLang="el-GR" sz="3000" i="1" dirty="0"/>
              <a:t>και να τα μοιραστώ μαζί σου.</a:t>
            </a:r>
            <a:br>
              <a:rPr lang="el-GR" altLang="el-GR" sz="3000" i="1" dirty="0"/>
            </a:br>
            <a:r>
              <a:rPr lang="el-GR" altLang="el-GR" sz="2800" b="1" i="1" dirty="0"/>
              <a:t> </a:t>
            </a:r>
          </a:p>
          <a:p>
            <a:pPr algn="ctr">
              <a:buNone/>
            </a:pPr>
            <a:r>
              <a:rPr lang="el-GR" altLang="el-GR" sz="3000" i="1" dirty="0"/>
              <a:t>Δεν μπορώ ν’ αλλάξω</a:t>
            </a:r>
            <a:br>
              <a:rPr lang="el-GR" altLang="el-GR" sz="3000" i="1" dirty="0"/>
            </a:br>
            <a:r>
              <a:rPr lang="el-GR" altLang="el-GR" sz="3000" i="1" dirty="0"/>
              <a:t>το παρελθόν ή το μέλλον σου.</a:t>
            </a:r>
            <a:br>
              <a:rPr lang="el-GR" altLang="el-GR" sz="3000" i="1" dirty="0"/>
            </a:br>
            <a:r>
              <a:rPr lang="el-GR" altLang="el-GR" sz="3000" i="1" dirty="0"/>
              <a:t>Όμως όταν με χρειάζεσαι</a:t>
            </a:r>
            <a:br>
              <a:rPr lang="el-GR" altLang="el-GR" sz="3000" i="1" dirty="0"/>
            </a:br>
            <a:r>
              <a:rPr lang="el-GR" altLang="el-GR" sz="3000" i="1" dirty="0"/>
              <a:t>θα είμαι εκεί μαζί σου. </a:t>
            </a:r>
          </a:p>
          <a:p>
            <a:pPr algn="ctr">
              <a:buNone/>
            </a:pPr>
            <a:endParaRPr lang="el-GR" altLang="el-GR" sz="2300" i="1" dirty="0"/>
          </a:p>
          <a:p>
            <a:pPr algn="ctr">
              <a:buNone/>
            </a:pPr>
            <a:br>
              <a:rPr lang="el-GR" altLang="el-GR" sz="3000" i="1" dirty="0"/>
            </a:br>
            <a:br>
              <a:rPr lang="el-GR" altLang="el-GR" dirty="0"/>
            </a:br>
            <a:endParaRPr lang="el-GR" alt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 numCol="1">
            <a:normAutofit fontScale="90000"/>
          </a:bodyPr>
          <a:lstStyle/>
          <a:p>
            <a:pPr algn="ctr"/>
            <a:br>
              <a:rPr lang="el-GR" altLang="el-GR" dirty="0"/>
            </a:br>
            <a:r>
              <a:rPr lang="el-GR" altLang="el-GR" sz="3600" b="1" i="1" dirty="0">
                <a:solidFill>
                  <a:schemeClr val="tx2">
                    <a:lumMod val="75000"/>
                  </a:schemeClr>
                </a:solidFill>
              </a:rPr>
              <a:t>Διάλογος = αποδοχή</a:t>
            </a:r>
            <a:br>
              <a:rPr lang="el-GR" altLang="el-GR" sz="3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altLang="el-GR" sz="3600" i="1" dirty="0">
                <a:solidFill>
                  <a:schemeClr val="tx2">
                    <a:lumMod val="75000"/>
                  </a:schemeClr>
                </a:solidFill>
              </a:rPr>
              <a:t>με τον διπλανό μας/την διπλανή μας</a:t>
            </a:r>
            <a:endParaRPr lang="el-GR" altLang="el-GR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- Εικόνα" descr="catoni2.jpg"/>
          <p:cNvPicPr>
            <a:picLocks noChangeAspect="1"/>
          </p:cNvPicPr>
          <p:nvPr/>
        </p:nvPicPr>
        <p:blipFill>
          <a:blip r:embed="rId2" cstate="print"/>
          <a:srcRect r="44828"/>
          <a:stretch>
            <a:fillRect/>
          </a:stretch>
        </p:blipFill>
        <p:spPr>
          <a:xfrm>
            <a:off x="537887" y="4077072"/>
            <a:ext cx="245200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catoni2.jpg"/>
          <p:cNvPicPr>
            <a:picLocks noChangeAspect="1"/>
          </p:cNvPicPr>
          <p:nvPr/>
        </p:nvPicPr>
        <p:blipFill rotWithShape="1">
          <a:blip r:embed="rId2" cstate="print"/>
          <a:srcRect l="55030"/>
          <a:stretch/>
        </p:blipFill>
        <p:spPr>
          <a:xfrm>
            <a:off x="6660232" y="4195906"/>
            <a:ext cx="2355088" cy="253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11 C 0.00156 -0.01481 0.00226 -0.03773 0.00747 -0.06227 C 0.00886 -0.07731 0.01163 -0.0912 0.01493 -0.10555 C 0.01719 -0.11528 0.01823 -0.12546 0.02257 -0.13403 C 0.02604 -0.15046 0.02882 -0.16643 0.03629 -0.18055 C 0.03889 -0.1912 0.04167 -0.20116 0.04618 -0.21065 C 0.04844 -0.22153 0.05104 -0.22917 0.05504 -0.23889 C 0.05712 -0.23055 0.05469 -0.2294 0.05122 -0.22222 C 0.04861 -0.2169 0.04826 -0.21111 0.04618 -0.20555 C 0.04427 -0.20046 0.04201 -0.1956 0.03993 -0.19074 C 0.0375 -0.18495 0.03993 -0.18542 0.0375 -0.17893 C 0.03663 -0.17639 0.03333 -0.16944 0.03368 -0.17222 C 0.0349 -0.18217 0.03767 -0.1868 0.04132 -0.19398 C 0.04462 -0.2125 0.04549 -0.20625 0.05122 -0.22222 C 0.05174 -0.22384 0.05174 -0.22569 0.05243 -0.22731 C 0.05903 -0.2419 0.0507 -0.21667 0.05747 -0.23565 C 0.0599 -0.24236 0.06094 -0.24676 0.06493 -0.25231 C 0.06684 -0.25972 0.06997 -0.26528 0.07257 -0.27222 C 0.07535 -0.27963 0.07639 -0.28958 0.08247 -0.29236 C 0.08403 -0.29861 0.08576 -0.30023 0.08993 -0.30393 C 0.09323 -0.31574 0.08837 -0.30185 0.09757 -0.31227 C 0.09861 -0.31342 0.09792 -0.3162 0.09879 -0.31736 C 0.10017 -0.31921 0.10208 -0.31944 0.10382 -0.3206 C 0.10677 -0.32685 0.1099 -0.32708 0.11372 -0.33241 C 0.11545 -0.33912 0.11754 -0.3419 0.12257 -0.34398 C 0.12344 -0.34629 0.12361 -0.34884 0.125 -0.35069 C 0.12587 -0.35185 0.12795 -0.35116 0.12882 -0.35231 C 0.13021 -0.35417 0.12986 -0.35717 0.13125 -0.35903 C 0.13264 -0.36088 0.13472 -0.36088 0.13629 -0.36227 C 0.14115 -0.36643 0.14583 -0.37338 0.15122 -0.37569 C 0.15625 -0.38217 0.16059 -0.38657 0.16754 -0.38889 C 0.17483 -0.39583 0.1842 -0.39722 0.19254 -0.40069 C 0.19375 -0.40185 0.19479 -0.40324 0.19618 -0.40393 C 0.19774 -0.40486 0.20122 -0.40555 0.20122 -0.40532 " pathEditMode="relative" rAng="0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0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2106 C 0.00573 0.00879 0.00625 -0.00394 0.00365 -0.01597 C -0.00121 -0.03496 -0.00868 -0.05278 -0.01389 -0.0713 C -0.01788 -0.08565 -0.02014 -0.10324 -0.02725 -0.11574 C -0.02864 -0.12269 -0.03125 -0.12685 -0.03402 -0.13334 C -0.03524 -0.14144 -0.03663 -0.14861 -0.04062 -0.15556 C -0.04097 -0.15741 -0.04097 -0.15972 -0.04184 -0.16158 C -0.0434 -0.16505 -0.04722 -0.1713 -0.04722 -0.17107 C -0.05069 -0.1963 -0.04462 -0.22454 -0.05399 -0.24746 C -0.05434 -0.25232 -0.05399 -0.25718 -0.05521 -0.26181 C -0.05573 -0.26389 -0.05868 -0.26412 -0.05937 -0.26644 C -0.06163 -0.27361 -0.06059 -0.28195 -0.06354 -0.28866 C -0.06823 -0.30093 -0.06614 -0.29491 -0.07014 -0.30602 C -0.07135 -0.31759 -0.07465 -0.3257 -0.0783 -0.33611 C -0.07864 -0.33843 -0.08107 -0.34977 -0.0835 -0.35209 C -0.08958 -0.35903 -0.09201 -0.35926 -0.09809 -0.36181 C -0.10208 -0.36922 -0.10521 -0.36806 -0.11284 -0.36968 C -0.12031 -0.3757 -0.12882 -0.38172 -0.13698 -0.38727 C -0.14132 -0.39028 -0.14722 -0.39097 -0.15173 -0.39329 C -0.15642 -0.39977 -0.16475 -0.40116 -0.1717 -0.40301 C -0.18038 -0.41019 -0.19114 -0.40996 -0.20087 -0.4125 C -0.20868 -0.4206 -0.22205 -0.4206 -0.23159 -0.4206 " pathEditMode="relative" rAng="0" ptsTypes="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5357" y="188640"/>
            <a:ext cx="8229600" cy="5169186"/>
          </a:xfrm>
        </p:spPr>
        <p:txBody>
          <a:bodyPr numCol="1"/>
          <a:lstStyle/>
          <a:p>
            <a:pPr marL="0" indent="0" algn="ctr">
              <a:buNone/>
            </a:pPr>
            <a:r>
              <a:rPr lang="el-GR" altLang="el-GR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ΟΧΙ + ΝΑΙ</a:t>
            </a:r>
          </a:p>
          <a:p>
            <a:pPr marL="0" indent="0" algn="ctr">
              <a:buNone/>
            </a:pPr>
            <a:endParaRPr lang="el-GR" altLang="el-GR" sz="1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>
              <a:buClr>
                <a:srgbClr val="00FF00"/>
              </a:buClr>
            </a:pPr>
            <a:r>
              <a:rPr lang="el-GR" altLang="el-GR" dirty="0">
                <a:solidFill>
                  <a:srgbClr val="FF0000"/>
                </a:solidFill>
                <a:latin typeface="Verdana" pitchFamily="34" charset="0"/>
              </a:rPr>
              <a:t>Όχι στη Βία-Μίσος</a:t>
            </a:r>
          </a:p>
          <a:p>
            <a:pPr algn="ctr">
              <a:buClr>
                <a:srgbClr val="FF0000"/>
              </a:buClr>
            </a:pPr>
            <a:r>
              <a:rPr lang="el-GR" altLang="el-GR" dirty="0">
                <a:solidFill>
                  <a:srgbClr val="00FF00"/>
                </a:solidFill>
                <a:latin typeface="Verdana" pitchFamily="34" charset="0"/>
              </a:rPr>
              <a:t>Ναι στη Φιλία-Αγάπη</a:t>
            </a:r>
          </a:p>
          <a:p>
            <a:pPr algn="ctr">
              <a:buClr>
                <a:srgbClr val="00FF00"/>
              </a:buClr>
              <a:buFont typeface="Wingdings" pitchFamily="2" charset="2"/>
              <a:buChar char="ü"/>
            </a:pPr>
            <a:r>
              <a:rPr lang="el-GR" altLang="el-GR" dirty="0">
                <a:solidFill>
                  <a:srgbClr val="FF0000"/>
                </a:solidFill>
                <a:latin typeface="Verdana" pitchFamily="34" charset="0"/>
              </a:rPr>
              <a:t>Όχι στη βουβή Παρατήρηση της Βίας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l-GR" altLang="el-GR" dirty="0">
                <a:solidFill>
                  <a:srgbClr val="00FF00"/>
                </a:solidFill>
                <a:latin typeface="Verdana" pitchFamily="34" charset="0"/>
              </a:rPr>
              <a:t>Ναι στην Αλληλεγγύη</a:t>
            </a:r>
          </a:p>
          <a:p>
            <a:pPr algn="ctr">
              <a:buClr>
                <a:srgbClr val="00FF00"/>
              </a:buClr>
              <a:buFont typeface="Wingdings" pitchFamily="2" charset="2"/>
              <a:buChar char="ü"/>
            </a:pPr>
            <a:r>
              <a:rPr lang="el-GR" altLang="el-GR" dirty="0">
                <a:solidFill>
                  <a:srgbClr val="FF0000"/>
                </a:solidFill>
                <a:latin typeface="Verdana" pitchFamily="34" charset="0"/>
              </a:rPr>
              <a:t>Όχι στον Φόβο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el-GR" altLang="el-GR" dirty="0">
                <a:solidFill>
                  <a:srgbClr val="00FF00"/>
                </a:solidFill>
                <a:latin typeface="Verdana" pitchFamily="34" charset="0"/>
              </a:rPr>
              <a:t>Ναι στο Θάρρος</a:t>
            </a:r>
          </a:p>
          <a:p>
            <a:pPr algn="ctr">
              <a:buClr>
                <a:srgbClr val="00FF00"/>
              </a:buClr>
              <a:buFont typeface="Wingdings" pitchFamily="2" charset="2"/>
              <a:buChar char="v"/>
            </a:pPr>
            <a:r>
              <a:rPr lang="el-GR" altLang="el-GR" dirty="0">
                <a:solidFill>
                  <a:srgbClr val="FF0000"/>
                </a:solidFill>
                <a:latin typeface="Verdana" pitchFamily="34" charset="0"/>
              </a:rPr>
              <a:t>Όχι στην Εκδίκηση</a:t>
            </a:r>
          </a:p>
          <a:p>
            <a:pPr algn="ctr">
              <a:buClr>
                <a:srgbClr val="FF0000"/>
              </a:buClr>
            </a:pPr>
            <a:r>
              <a:rPr lang="el-GR" altLang="el-GR">
                <a:solidFill>
                  <a:srgbClr val="00FF00"/>
                </a:solidFill>
                <a:latin typeface="Verdana" pitchFamily="34" charset="0"/>
              </a:rPr>
              <a:t>Ναι στη </a:t>
            </a:r>
            <a:r>
              <a:rPr lang="el-GR" altLang="el-GR" dirty="0">
                <a:solidFill>
                  <a:srgbClr val="00FF00"/>
                </a:solidFill>
                <a:latin typeface="Verdana" pitchFamily="34" charset="0"/>
              </a:rPr>
              <a:t>Συμφιλίωση </a:t>
            </a:r>
          </a:p>
          <a:p>
            <a:pPr algn="ctr">
              <a:buFont typeface="Wingdings" pitchFamily="2" charset="2"/>
              <a:buChar char="§"/>
            </a:pPr>
            <a:endParaRPr lang="el-GR" altLang="el-GR" dirty="0">
              <a:latin typeface="Verdana" pitchFamily="34" charset="0"/>
            </a:endParaRPr>
          </a:p>
        </p:txBody>
      </p:sp>
      <p:pic>
        <p:nvPicPr>
          <p:cNvPr id="4" name="3 - Εικόνα" descr="skotadi_h_633_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10" y="614583"/>
            <a:ext cx="1115628" cy="111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- Εικόνα" descr="a6a3eb4e8f6957a2fdb759919c46a98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190116"/>
            <a:ext cx="1600899" cy="95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newsfilter.gr/wp-content/uploads/2014/02/%CF%86%CE%B9%CE%BB%CE%AF%CE%B1-soulme.gr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222" y="5333518"/>
            <a:ext cx="1485452" cy="985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star.gr/publishingimages/2014/04/300414165747_7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5307" y="4628722"/>
            <a:ext cx="1565125" cy="104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s://encrypted-tbn1.gstatic.com/images?q=tbn:ANd9GcQ1kkK1EygPVhvB7WSX-DSRIdCFweKUoJcDk1BDC3FnaHO5YPc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5958" r="7004" b="18409"/>
          <a:stretch/>
        </p:blipFill>
        <p:spPr>
          <a:xfrm>
            <a:off x="525570" y="2852936"/>
            <a:ext cx="1403156" cy="965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http://www.ecogreens-gr.org/cms/images/stories/ratsism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77" y="4287336"/>
            <a:ext cx="1491895" cy="93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hopedies.pblogs.gr/files/381789-imagesCAZS0ZG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070" y="614583"/>
            <a:ext cx="1513662" cy="83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1.bp.blogspot.com/-0gca7CYRCeI/UbyBnvmm_FI/AAAAAAAAADk/9AT_1TpJdgI/s200/PManAngry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6893" r="6847"/>
          <a:stretch/>
        </p:blipFill>
        <p:spPr>
          <a:xfrm>
            <a:off x="2493910" y="5149908"/>
            <a:ext cx="1280160" cy="154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72000"/>
          </a:xfrm>
        </p:spPr>
        <p:txBody>
          <a:bodyPr numCol="1"/>
          <a:lstStyle/>
          <a:p>
            <a:pPr>
              <a:buClr>
                <a:schemeClr val="bg1"/>
              </a:buClr>
            </a:pPr>
            <a:r>
              <a:rPr lang="el-GR" altLang="el-GR" sz="3200" b="1" i="1" dirty="0">
                <a:solidFill>
                  <a:srgbClr val="00FFFF"/>
                </a:solidFill>
              </a:rPr>
              <a:t>Αλέξανδρος Δαμιανίδης</a:t>
            </a:r>
          </a:p>
          <a:p>
            <a:pPr>
              <a:buClr>
                <a:srgbClr val="0099FF"/>
              </a:buClr>
            </a:pPr>
            <a:r>
              <a:rPr lang="el-GR" altLang="el-GR" sz="3200" b="1" i="1" dirty="0">
                <a:solidFill>
                  <a:srgbClr val="FFFF00"/>
                </a:solidFill>
              </a:rPr>
              <a:t>Μωυσής Ισαακίδης</a:t>
            </a:r>
          </a:p>
          <a:p>
            <a:pPr>
              <a:buClr>
                <a:srgbClr val="FFFF00"/>
              </a:buClr>
            </a:pPr>
            <a:r>
              <a:rPr lang="el-GR" altLang="el-GR" sz="3200" b="1" i="1" dirty="0">
                <a:solidFill>
                  <a:srgbClr val="FF66CC"/>
                </a:solidFill>
              </a:rPr>
              <a:t>Αλέξανδρος – Σάββας Μαριστάθης</a:t>
            </a:r>
          </a:p>
          <a:p>
            <a:pPr marL="0" indent="0">
              <a:buNone/>
            </a:pPr>
            <a:endParaRPr lang="el-GR" altLang="el-GR" i="1" dirty="0">
              <a:solidFill>
                <a:srgbClr val="00B0F0"/>
              </a:solidFill>
            </a:endParaRPr>
          </a:p>
          <a:p>
            <a:pPr>
              <a:buNone/>
            </a:pPr>
            <a:endParaRPr lang="el-GR" altLang="el-GR" i="1" dirty="0"/>
          </a:p>
          <a:p>
            <a:endParaRPr lang="el-GR" altLang="el-GR" i="1" dirty="0"/>
          </a:p>
          <a:p>
            <a:pPr marL="0" indent="0" algn="r">
              <a:buNone/>
            </a:pPr>
            <a:r>
              <a:rPr lang="el-GR" altLang="el-GR" sz="2800" b="1" i="1" dirty="0">
                <a:solidFill>
                  <a:srgbClr val="00FF00"/>
                </a:solidFill>
              </a:rPr>
              <a:t>2</a:t>
            </a:r>
            <a:r>
              <a:rPr lang="el-GR" altLang="el-GR" sz="2800" b="1" i="1" baseline="30000" dirty="0">
                <a:solidFill>
                  <a:srgbClr val="00FF00"/>
                </a:solidFill>
              </a:rPr>
              <a:t>ο</a:t>
            </a:r>
            <a:r>
              <a:rPr lang="el-GR" altLang="el-GR" sz="2800" b="1" i="1" dirty="0">
                <a:solidFill>
                  <a:srgbClr val="00FF00"/>
                </a:solidFill>
              </a:rPr>
              <a:t> Γυμνάσιο Νεάπολης Θεσσαλονίκης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l-GR" altLang="el-GR" sz="4400" b="1" i="1" dirty="0">
                <a:solidFill>
                  <a:schemeClr val="tx2">
                    <a:lumMod val="75000"/>
                  </a:schemeClr>
                </a:solidFill>
              </a:rPr>
              <a:t>είναι επιλογές μας</a:t>
            </a:r>
          </a:p>
        </p:txBody>
      </p:sp>
    </p:spTree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1383</TotalTime>
  <Words>501</Words>
  <Application>Microsoft Office PowerPoint</Application>
  <PresentationFormat>Προβολή στην οθόνη (4:3)</PresentationFormat>
  <Paragraphs>92</Paragraphs>
  <Slides>10</Slides>
  <Notes>0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  <vt:variant>
        <vt:lpstr>Προσαρμοσμένες προβολές</vt:lpstr>
      </vt:variant>
      <vt:variant>
        <vt:i4>1</vt:i4>
      </vt:variant>
    </vt:vector>
  </HeadingPairs>
  <TitlesOfParts>
    <vt:vector size="17" baseType="lpstr">
      <vt:lpstr>Celibri</vt:lpstr>
      <vt:lpstr>Constantia</vt:lpstr>
      <vt:lpstr>Verdana</vt:lpstr>
      <vt:lpstr>Wingdings</vt:lpstr>
      <vt:lpstr>Wingdings 2</vt:lpstr>
      <vt:lpstr>Χαρτί</vt:lpstr>
      <vt:lpstr>Θύτης ≠ Θύμα: Με ποιον/α είσαι;</vt:lpstr>
      <vt:lpstr>επιλογή: ενδοσχολική Βία</vt:lpstr>
      <vt:lpstr>Τι κατορθώνει ο θύτης</vt:lpstr>
      <vt:lpstr>Όλοι διαθέτουμε  2 βασικά συναισθήματα Χαρά + Λύπη </vt:lpstr>
      <vt:lpstr> Όλοι διαθέτουμε  2 βασικά συναισθήματα Φόβος + Θυμός  </vt:lpstr>
      <vt:lpstr>   επιλογή: Πώς χρησιμοποιούμε                            τα συναισθήματά μας;  Τα 3ε = ευτυχία*ελευθερία*ευθύνη</vt:lpstr>
      <vt:lpstr> Διάλογος = αποδοχή με τον διπλανό μας/την διπλανή μας</vt:lpstr>
      <vt:lpstr>Παρουσίαση του PowerPoint</vt:lpstr>
      <vt:lpstr>είναι επιλογές μας</vt:lpstr>
      <vt:lpstr>Παρουσίαση του PowerPoint</vt:lpstr>
      <vt:lpstr>Προσαρμοσμένη προβολή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Michalis</dc:creator>
  <cp:lastModifiedBy>user</cp:lastModifiedBy>
  <cp:revision>417</cp:revision>
  <dcterms:created xsi:type="dcterms:W3CDTF">2014-11-10T19:40:55Z</dcterms:created>
  <dcterms:modified xsi:type="dcterms:W3CDTF">2023-06-20T04:36:33Z</dcterms:modified>
</cp:coreProperties>
</file>