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1488996"/>
            <a:ext cx="7477601" cy="26131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859"/>
              </a:lnSpc>
              <a:buNone/>
            </a:pPr>
            <a:r>
              <a:rPr lang="en-US" sz="5487" dirty="0">
                <a:solidFill>
                  <a:srgbClr val="F5F0F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Θεωρία της Σχετικότητας του Αϊνστάιν</a:t>
            </a:r>
            <a:endParaRPr lang="en-US" sz="5487" dirty="0"/>
          </a:p>
        </p:txBody>
      </p:sp>
      <p:sp>
        <p:nvSpPr>
          <p:cNvPr id="6" name="Text 2"/>
          <p:cNvSpPr/>
          <p:nvPr/>
        </p:nvSpPr>
        <p:spPr>
          <a:xfrm>
            <a:off x="6319599" y="4435435"/>
            <a:ext cx="747760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Ο Άλμπερτ Αϊνστάιν, ένας από τους πιο επιδραστικούς επιστήμονες στην ιστορία, είναι γνωστός κυρίως για τη θεωρία της σχετικότητας, η οποία μετέβαλε ριζικά την κατανόηση του σύμπαντος. Ας εξερευνήσουμε τις βασικές αρχές και τις καινοτόμες ιδέες που εμπνεύστηκε ο Αϊνστάιν για να διατυπώσει αυτή τη θεμελιώδη θεωρία.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6319599" y="6368296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66D282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4"/>
          <p:cNvSpPr/>
          <p:nvPr/>
        </p:nvSpPr>
        <p:spPr>
          <a:xfrm>
            <a:off x="6436519" y="6497241"/>
            <a:ext cx="121444" cy="97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68"/>
              </a:lnSpc>
              <a:buNone/>
            </a:pPr>
            <a:r>
              <a:rPr lang="en-US" sz="768" dirty="0">
                <a:solidFill>
                  <a:srgbClr val="3C3838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ΑΚ</a:t>
            </a:r>
            <a:endParaRPr lang="en-US" sz="768" dirty="0"/>
          </a:p>
        </p:txBody>
      </p:sp>
      <p:sp>
        <p:nvSpPr>
          <p:cNvPr id="9" name="Text 5"/>
          <p:cNvSpPr/>
          <p:nvPr/>
        </p:nvSpPr>
        <p:spPr>
          <a:xfrm>
            <a:off x="6786086" y="6351627"/>
            <a:ext cx="3092648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by ΑΙΚΑΤΕΡΙΝΗ ΚΡΑΝΗ</a:t>
            </a:r>
            <a:endParaRPr lang="en-US" sz="2187" dirty="0"/>
          </a:p>
        </p:txBody>
      </p:sp>
      <p:pic>
        <p:nvPicPr>
          <p:cNvPr id="1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743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Text 1"/>
          <p:cNvSpPr/>
          <p:nvPr/>
        </p:nvSpPr>
        <p:spPr>
          <a:xfrm>
            <a:off x="2909292" y="561142"/>
            <a:ext cx="7407354" cy="5795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565"/>
              </a:lnSpc>
              <a:buNone/>
            </a:pPr>
            <a:r>
              <a:rPr lang="en-US" sz="3652" dirty="0">
                <a:solidFill>
                  <a:srgbClr val="F5F0F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Ειδική Θεωρία της Σχετικότητας</a:t>
            </a:r>
            <a:endParaRPr lang="en-US" sz="3652" dirty="0"/>
          </a:p>
        </p:txBody>
      </p:sp>
      <p:sp>
        <p:nvSpPr>
          <p:cNvPr id="5" name="Shape 2"/>
          <p:cNvSpPr/>
          <p:nvPr/>
        </p:nvSpPr>
        <p:spPr>
          <a:xfrm>
            <a:off x="7294721" y="1548765"/>
            <a:ext cx="40719" cy="6121837"/>
          </a:xfrm>
          <a:prstGeom prst="roundRect">
            <a:avLst>
              <a:gd name="adj" fmla="val 225513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6" name="Shape 3"/>
          <p:cNvSpPr/>
          <p:nvPr/>
        </p:nvSpPr>
        <p:spPr>
          <a:xfrm>
            <a:off x="6371392" y="1987510"/>
            <a:ext cx="714137" cy="40719"/>
          </a:xfrm>
          <a:prstGeom prst="roundRect">
            <a:avLst>
              <a:gd name="adj" fmla="val 225513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7" name="Shape 4"/>
          <p:cNvSpPr/>
          <p:nvPr/>
        </p:nvSpPr>
        <p:spPr>
          <a:xfrm>
            <a:off x="7085528" y="1778318"/>
            <a:ext cx="459105" cy="459105"/>
          </a:xfrm>
          <a:prstGeom prst="roundRect">
            <a:avLst>
              <a:gd name="adj" fmla="val 2000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5"/>
          <p:cNvSpPr/>
          <p:nvPr/>
        </p:nvSpPr>
        <p:spPr>
          <a:xfrm>
            <a:off x="7239119" y="1833920"/>
            <a:ext cx="151924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9"/>
              </a:lnSpc>
              <a:buNone/>
            </a:pPr>
            <a:r>
              <a:rPr lang="en-US" sz="2191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191" dirty="0"/>
          </a:p>
        </p:txBody>
      </p:sp>
      <p:sp>
        <p:nvSpPr>
          <p:cNvPr id="9" name="Text 6"/>
          <p:cNvSpPr/>
          <p:nvPr/>
        </p:nvSpPr>
        <p:spPr>
          <a:xfrm>
            <a:off x="3733919" y="1752719"/>
            <a:ext cx="2458879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282"/>
              </a:lnSpc>
              <a:buNone/>
            </a:pPr>
            <a:r>
              <a:rPr lang="en-US" sz="1826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Αρχή της Σχετικότητας</a:t>
            </a:r>
            <a:endParaRPr lang="en-US" sz="1826" dirty="0"/>
          </a:p>
        </p:txBody>
      </p:sp>
      <p:sp>
        <p:nvSpPr>
          <p:cNvPr id="10" name="Text 7"/>
          <p:cNvSpPr/>
          <p:nvPr/>
        </p:nvSpPr>
        <p:spPr>
          <a:xfrm>
            <a:off x="2909292" y="2165033"/>
            <a:ext cx="3283506" cy="2142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10"/>
              </a:lnSpc>
              <a:buNone/>
            </a:pPr>
            <a:r>
              <a:rPr lang="en-US" sz="1607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Οι νόμοι της φυσικής είναι οι ίδιοι για όλους τους παρατηρητές που κινούνται με σταθερή ταχύτητα. Αυτή η θεμελιώδης αρχή αποτέλεσε την αφετηρία για την ειδική θεωρία της σχετικότητας.</a:t>
            </a:r>
            <a:endParaRPr lang="en-US" sz="1607" dirty="0"/>
          </a:p>
        </p:txBody>
      </p:sp>
      <p:sp>
        <p:nvSpPr>
          <p:cNvPr id="11" name="Shape 8"/>
          <p:cNvSpPr/>
          <p:nvPr/>
        </p:nvSpPr>
        <p:spPr>
          <a:xfrm>
            <a:off x="7544633" y="3007638"/>
            <a:ext cx="714137" cy="40719"/>
          </a:xfrm>
          <a:prstGeom prst="roundRect">
            <a:avLst>
              <a:gd name="adj" fmla="val 225513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2" name="Shape 9"/>
          <p:cNvSpPr/>
          <p:nvPr/>
        </p:nvSpPr>
        <p:spPr>
          <a:xfrm>
            <a:off x="7085528" y="2798445"/>
            <a:ext cx="459105" cy="459105"/>
          </a:xfrm>
          <a:prstGeom prst="roundRect">
            <a:avLst>
              <a:gd name="adj" fmla="val 2000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3" name="Text 10"/>
          <p:cNvSpPr/>
          <p:nvPr/>
        </p:nvSpPr>
        <p:spPr>
          <a:xfrm>
            <a:off x="7239119" y="2854047"/>
            <a:ext cx="151924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9"/>
              </a:lnSpc>
              <a:buNone/>
            </a:pPr>
            <a:r>
              <a:rPr lang="en-US" sz="2191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191" dirty="0"/>
          </a:p>
        </p:txBody>
      </p:sp>
      <p:sp>
        <p:nvSpPr>
          <p:cNvPr id="14" name="Text 11"/>
          <p:cNvSpPr/>
          <p:nvPr/>
        </p:nvSpPr>
        <p:spPr>
          <a:xfrm>
            <a:off x="8437364" y="2772847"/>
            <a:ext cx="3283625" cy="5798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2"/>
              </a:lnSpc>
              <a:buNone/>
            </a:pPr>
            <a:r>
              <a:rPr lang="en-US" sz="1826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Σταθερότητα της Ταχύτητας του Φωτός</a:t>
            </a:r>
            <a:endParaRPr lang="en-US" sz="1826" dirty="0"/>
          </a:p>
        </p:txBody>
      </p:sp>
      <p:sp>
        <p:nvSpPr>
          <p:cNvPr id="15" name="Text 12"/>
          <p:cNvSpPr/>
          <p:nvPr/>
        </p:nvSpPr>
        <p:spPr>
          <a:xfrm>
            <a:off x="8437364" y="3475077"/>
            <a:ext cx="3283625" cy="2142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0"/>
              </a:lnSpc>
              <a:buNone/>
            </a:pPr>
            <a:r>
              <a:rPr lang="en-US" sz="1607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ταχύτητα του φωτός στο κενό είναι σταθερή και ανεξάρτητη από την κίνηση της πηγής ή του παρατηρητή. Αυτή η αρχή αντικατέστησε την παραδοσιακή αντίληψη για την απόλυτη φύση του χώρου και του χρόνου.</a:t>
            </a:r>
            <a:endParaRPr lang="en-US" sz="1607" dirty="0"/>
          </a:p>
        </p:txBody>
      </p:sp>
      <p:sp>
        <p:nvSpPr>
          <p:cNvPr id="16" name="Shape 13"/>
          <p:cNvSpPr/>
          <p:nvPr/>
        </p:nvSpPr>
        <p:spPr>
          <a:xfrm>
            <a:off x="6371392" y="5154454"/>
            <a:ext cx="714137" cy="40719"/>
          </a:xfrm>
          <a:prstGeom prst="roundRect">
            <a:avLst>
              <a:gd name="adj" fmla="val 225513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7" name="Shape 14"/>
          <p:cNvSpPr/>
          <p:nvPr/>
        </p:nvSpPr>
        <p:spPr>
          <a:xfrm>
            <a:off x="7085528" y="4945261"/>
            <a:ext cx="459105" cy="459105"/>
          </a:xfrm>
          <a:prstGeom prst="roundRect">
            <a:avLst>
              <a:gd name="adj" fmla="val 2000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8" name="Text 15"/>
          <p:cNvSpPr/>
          <p:nvPr/>
        </p:nvSpPr>
        <p:spPr>
          <a:xfrm>
            <a:off x="7239119" y="5000863"/>
            <a:ext cx="151924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9"/>
              </a:lnSpc>
              <a:buNone/>
            </a:pPr>
            <a:r>
              <a:rPr lang="en-US" sz="2191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191" dirty="0"/>
          </a:p>
        </p:txBody>
      </p:sp>
      <p:sp>
        <p:nvSpPr>
          <p:cNvPr id="19" name="Text 16"/>
          <p:cNvSpPr/>
          <p:nvPr/>
        </p:nvSpPr>
        <p:spPr>
          <a:xfrm>
            <a:off x="3873937" y="4919663"/>
            <a:ext cx="2318861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282"/>
              </a:lnSpc>
              <a:buNone/>
            </a:pPr>
            <a:r>
              <a:rPr lang="en-US" sz="1826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Συνέπειες</a:t>
            </a:r>
            <a:endParaRPr lang="en-US" sz="1826" dirty="0"/>
          </a:p>
        </p:txBody>
      </p:sp>
      <p:sp>
        <p:nvSpPr>
          <p:cNvPr id="20" name="Text 17"/>
          <p:cNvSpPr/>
          <p:nvPr/>
        </p:nvSpPr>
        <p:spPr>
          <a:xfrm>
            <a:off x="2909292" y="5331976"/>
            <a:ext cx="3283506" cy="18366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10"/>
              </a:lnSpc>
              <a:buNone/>
            </a:pPr>
            <a:r>
              <a:rPr lang="en-US" sz="1607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ειδική θεωρία της σχετικότητας οδήγησε σε επαναστατικές έννοιες, όπως τη διαστολή του χρόνου, τη συστολή του μήκους και την ισοδυναμία μάζας και ενέργειας.</a:t>
            </a:r>
            <a:endParaRPr lang="en-US" sz="1607" dirty="0"/>
          </a:p>
        </p:txBody>
      </p:sp>
      <p:pic>
        <p:nvPicPr>
          <p:cNvPr id="2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737592"/>
            <a:ext cx="8087201" cy="6311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70"/>
              </a:lnSpc>
              <a:buNone/>
            </a:pPr>
            <a:r>
              <a:rPr lang="en-US" sz="3976" dirty="0">
                <a:solidFill>
                  <a:srgbClr val="F5F0F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Γενική Θεωρία της Σχετικότητας</a:t>
            </a:r>
            <a:endParaRPr lang="en-US" sz="3976" dirty="0"/>
          </a:p>
        </p:txBody>
      </p:sp>
      <p:sp>
        <p:nvSpPr>
          <p:cNvPr id="6" name="Shape 2"/>
          <p:cNvSpPr/>
          <p:nvPr/>
        </p:nvSpPr>
        <p:spPr>
          <a:xfrm>
            <a:off x="1144310" y="1701998"/>
            <a:ext cx="44410" cy="5790009"/>
          </a:xfrm>
          <a:prstGeom prst="roundRect">
            <a:avLst>
              <a:gd name="adj" fmla="val 225151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7" name="Shape 3"/>
          <p:cNvSpPr/>
          <p:nvPr/>
        </p:nvSpPr>
        <p:spPr>
          <a:xfrm>
            <a:off x="1416427" y="2179618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8" name="Shape 4"/>
          <p:cNvSpPr/>
          <p:nvPr/>
        </p:nvSpPr>
        <p:spPr>
          <a:xfrm>
            <a:off x="916484" y="19519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9" name="Text 5"/>
          <p:cNvSpPr/>
          <p:nvPr/>
        </p:nvSpPr>
        <p:spPr>
          <a:xfrm>
            <a:off x="1083647" y="2012513"/>
            <a:ext cx="165497" cy="3787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2"/>
              </a:lnSpc>
              <a:buNone/>
            </a:pPr>
            <a:r>
              <a:rPr lang="en-US" sz="2386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386" dirty="0"/>
          </a:p>
        </p:txBody>
      </p:sp>
      <p:sp>
        <p:nvSpPr>
          <p:cNvPr id="10" name="Text 6"/>
          <p:cNvSpPr/>
          <p:nvPr/>
        </p:nvSpPr>
        <p:spPr>
          <a:xfrm>
            <a:off x="2388513" y="1924169"/>
            <a:ext cx="2607826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Αρχή της Ισοδυναμίας</a:t>
            </a:r>
            <a:endParaRPr lang="en-US" sz="1988" dirty="0"/>
          </a:p>
        </p:txBody>
      </p:sp>
      <p:sp>
        <p:nvSpPr>
          <p:cNvPr id="11" name="Text 7"/>
          <p:cNvSpPr/>
          <p:nvPr/>
        </p:nvSpPr>
        <p:spPr>
          <a:xfrm>
            <a:off x="2388513" y="2373035"/>
            <a:ext cx="7751088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βαρύτητα και η επιτάχυνση είναι αδιάκριτες σε τοπικό επίπεδο. Αυτή η αρχή οδήγησε τον Αϊνστάιν στην ιδέα ότι η βαρύτητα δεν είναι δύναμη, αλλά αποτέλεσμα της καμπύλωσης του χωροχρόνου.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1416427" y="4294763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3" name="Shape 9"/>
          <p:cNvSpPr/>
          <p:nvPr/>
        </p:nvSpPr>
        <p:spPr>
          <a:xfrm>
            <a:off x="916484" y="406705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Text 10"/>
          <p:cNvSpPr/>
          <p:nvPr/>
        </p:nvSpPr>
        <p:spPr>
          <a:xfrm>
            <a:off x="1083647" y="4127659"/>
            <a:ext cx="165497" cy="3787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2"/>
              </a:lnSpc>
              <a:buNone/>
            </a:pPr>
            <a:r>
              <a:rPr lang="en-US" sz="2386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386" dirty="0"/>
          </a:p>
        </p:txBody>
      </p:sp>
      <p:sp>
        <p:nvSpPr>
          <p:cNvPr id="15" name="Text 11"/>
          <p:cNvSpPr/>
          <p:nvPr/>
        </p:nvSpPr>
        <p:spPr>
          <a:xfrm>
            <a:off x="2388513" y="4039314"/>
            <a:ext cx="3493532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Καμπύλωση του Χωροχρόνου</a:t>
            </a:r>
            <a:endParaRPr lang="en-US" sz="1988" dirty="0"/>
          </a:p>
        </p:txBody>
      </p:sp>
      <p:sp>
        <p:nvSpPr>
          <p:cNvPr id="16" name="Text 12"/>
          <p:cNvSpPr/>
          <p:nvPr/>
        </p:nvSpPr>
        <p:spPr>
          <a:xfrm>
            <a:off x="2388513" y="4488180"/>
            <a:ext cx="775108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μάζα και η ενέργεια καμπυλώνουν τον χωροχρόνο, και τα αντικείμενα κινούνται ακολουθώντας αυτές τις καμπύλες γεωδαισιακές γραμμές.</a:t>
            </a:r>
            <a:endParaRPr lang="en-US" sz="1750" dirty="0"/>
          </a:p>
        </p:txBody>
      </p:sp>
      <p:sp>
        <p:nvSpPr>
          <p:cNvPr id="17" name="Shape 13"/>
          <p:cNvSpPr/>
          <p:nvPr/>
        </p:nvSpPr>
        <p:spPr>
          <a:xfrm>
            <a:off x="1416427" y="6076652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8" name="Shape 14"/>
          <p:cNvSpPr/>
          <p:nvPr/>
        </p:nvSpPr>
        <p:spPr>
          <a:xfrm>
            <a:off x="916484" y="584894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9" name="Text 15"/>
          <p:cNvSpPr/>
          <p:nvPr/>
        </p:nvSpPr>
        <p:spPr>
          <a:xfrm>
            <a:off x="1083647" y="5909548"/>
            <a:ext cx="165497" cy="3787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2"/>
              </a:lnSpc>
              <a:buNone/>
            </a:pPr>
            <a:r>
              <a:rPr lang="en-US" sz="2386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386" dirty="0"/>
          </a:p>
        </p:txBody>
      </p:sp>
      <p:sp>
        <p:nvSpPr>
          <p:cNvPr id="20" name="Text 16"/>
          <p:cNvSpPr/>
          <p:nvPr/>
        </p:nvSpPr>
        <p:spPr>
          <a:xfrm>
            <a:off x="2388513" y="5821204"/>
            <a:ext cx="25249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Συνέπειες</a:t>
            </a:r>
            <a:endParaRPr lang="en-US" sz="1988" dirty="0"/>
          </a:p>
        </p:txBody>
      </p:sp>
      <p:sp>
        <p:nvSpPr>
          <p:cNvPr id="21" name="Text 17"/>
          <p:cNvSpPr/>
          <p:nvPr/>
        </p:nvSpPr>
        <p:spPr>
          <a:xfrm>
            <a:off x="2388513" y="6270069"/>
            <a:ext cx="7751088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γενική θεωρία της σχετικότητας εξηγεί φαινόμενα όπως η καμπύλωση του φωτός, η χρονική διαστολή λόγω βαρύτητας και τις γενικευμένες εξισώσεις πεδίου.</a:t>
            </a:r>
            <a:endParaRPr lang="en-US" sz="1750" dirty="0"/>
          </a:p>
        </p:txBody>
      </p:sp>
      <p:pic>
        <p:nvPicPr>
          <p:cNvPr id="22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Text 1"/>
          <p:cNvSpPr/>
          <p:nvPr/>
        </p:nvSpPr>
        <p:spPr>
          <a:xfrm>
            <a:off x="2517696" y="1337429"/>
            <a:ext cx="9594890" cy="12623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70"/>
              </a:lnSpc>
              <a:buNone/>
            </a:pPr>
            <a:r>
              <a:rPr lang="en-US" sz="3976" dirty="0">
                <a:solidFill>
                  <a:srgbClr val="F5F0F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Επίδραση της Θεωρίας της Σχετικότητας</a:t>
            </a:r>
            <a:endParaRPr lang="en-US" sz="3976" dirty="0"/>
          </a:p>
        </p:txBody>
      </p:sp>
      <p:sp>
        <p:nvSpPr>
          <p:cNvPr id="5" name="Text 2"/>
          <p:cNvSpPr/>
          <p:nvPr/>
        </p:nvSpPr>
        <p:spPr>
          <a:xfrm>
            <a:off x="2517696" y="3155156"/>
            <a:ext cx="25249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F5F0F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Κοσμολογία</a:t>
            </a:r>
            <a:endParaRPr lang="en-US" sz="1988" dirty="0"/>
          </a:p>
        </p:txBody>
      </p:sp>
      <p:sp>
        <p:nvSpPr>
          <p:cNvPr id="6" name="Text 3"/>
          <p:cNvSpPr/>
          <p:nvPr/>
        </p:nvSpPr>
        <p:spPr>
          <a:xfrm>
            <a:off x="2517696" y="3692962"/>
            <a:ext cx="2836545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θεωρία της σχετικότητας άλλαξε ριζικά την κατανόηση του σύμπαντος, οδηγώντας σε νέες θεωρίες για την προέλευση και την εξέλιξή του, όπως το μοντέλο του Μεγάλου Αρχικού Ρήγματος.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903833" y="3155156"/>
            <a:ext cx="25249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F5F0F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Αστροφυσική</a:t>
            </a:r>
            <a:endParaRPr lang="en-US" sz="1988" dirty="0"/>
          </a:p>
        </p:txBody>
      </p:sp>
      <p:sp>
        <p:nvSpPr>
          <p:cNvPr id="8" name="Text 5"/>
          <p:cNvSpPr/>
          <p:nvPr/>
        </p:nvSpPr>
        <p:spPr>
          <a:xfrm>
            <a:off x="5903833" y="3692962"/>
            <a:ext cx="2836545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θεωρία της σχετικότητας επέτρεψε την ερμηνεία πολύπλοκων αστρονομικών φαινομένων, όπως οι μαύρες τρύπες, οι βαρυτικοί φακοί και οι βαρυτικά κύματα.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289971" y="3155156"/>
            <a:ext cx="25249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F5F0F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Τεχνολογία</a:t>
            </a:r>
            <a:endParaRPr lang="en-US" sz="1988" dirty="0"/>
          </a:p>
        </p:txBody>
      </p:sp>
      <p:sp>
        <p:nvSpPr>
          <p:cNvPr id="10" name="Text 7"/>
          <p:cNvSpPr/>
          <p:nvPr/>
        </p:nvSpPr>
        <p:spPr>
          <a:xfrm>
            <a:off x="9289971" y="3692962"/>
            <a:ext cx="2836545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Οι έννοιες της σχετικότητας, όπως η ισοδυναμία μάζας και ενέργειας, έχουν εφαρμογές σε τεχνολογίες όπως η πυρηνική ενέργεια και η ηλεκτρονική.</a:t>
            </a:r>
            <a:endParaRPr lang="en-US" sz="1750" dirty="0"/>
          </a:p>
        </p:txBody>
      </p:sp>
      <p:pic>
        <p:nvPicPr>
          <p:cNvPr id="1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Text 1"/>
          <p:cNvSpPr/>
          <p:nvPr/>
        </p:nvSpPr>
        <p:spPr>
          <a:xfrm>
            <a:off x="2517696" y="724614"/>
            <a:ext cx="5641657" cy="6311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70"/>
              </a:lnSpc>
              <a:buNone/>
            </a:pPr>
            <a:r>
              <a:rPr lang="en-US" sz="3976" dirty="0">
                <a:solidFill>
                  <a:srgbClr val="F5F0F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Επιρροή του Αϊνστάιν</a:t>
            </a:r>
            <a:endParaRPr lang="en-US" sz="3976" dirty="0"/>
          </a:p>
        </p:txBody>
      </p:sp>
      <p:sp>
        <p:nvSpPr>
          <p:cNvPr id="5" name="Shape 2"/>
          <p:cNvSpPr/>
          <p:nvPr/>
        </p:nvSpPr>
        <p:spPr>
          <a:xfrm>
            <a:off x="2517696" y="1800106"/>
            <a:ext cx="4686419" cy="2907983"/>
          </a:xfrm>
          <a:prstGeom prst="roundRect">
            <a:avLst>
              <a:gd name="adj" fmla="val 3438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6" name="Text 3"/>
          <p:cNvSpPr/>
          <p:nvPr/>
        </p:nvSpPr>
        <p:spPr>
          <a:xfrm>
            <a:off x="2747486" y="2029897"/>
            <a:ext cx="3181945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Επιστημονική Επανάσταση</a:t>
            </a:r>
            <a:endParaRPr lang="en-US" sz="1988" dirty="0"/>
          </a:p>
        </p:txBody>
      </p:sp>
      <p:sp>
        <p:nvSpPr>
          <p:cNvPr id="7" name="Text 4"/>
          <p:cNvSpPr/>
          <p:nvPr/>
        </p:nvSpPr>
        <p:spPr>
          <a:xfrm>
            <a:off x="2747486" y="2478762"/>
            <a:ext cx="4226838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Οι θεωρίες του Αϊνστάιν αποτέλεσαν μια επιστημονική επανάσταση, αμφισβητώντας τις παραδοσιακές αντιλήψεις και ανοίγοντας νέους ορίζοντες στην κατανόηση του σύμπαντος.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1800106"/>
            <a:ext cx="4686419" cy="2907983"/>
          </a:xfrm>
          <a:prstGeom prst="roundRect">
            <a:avLst>
              <a:gd name="adj" fmla="val 3438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9" name="Text 6"/>
          <p:cNvSpPr/>
          <p:nvPr/>
        </p:nvSpPr>
        <p:spPr>
          <a:xfrm>
            <a:off x="7656076" y="2029897"/>
            <a:ext cx="3009662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Επιρροή στην Κουλτούρα</a:t>
            </a:r>
            <a:endParaRPr lang="en-US" sz="1988" dirty="0"/>
          </a:p>
        </p:txBody>
      </p:sp>
      <p:sp>
        <p:nvSpPr>
          <p:cNvPr id="10" name="Text 7"/>
          <p:cNvSpPr/>
          <p:nvPr/>
        </p:nvSpPr>
        <p:spPr>
          <a:xfrm>
            <a:off x="7656076" y="2478762"/>
            <a:ext cx="4226838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προσωπικότητα και οι ιδέες του Αϊνστάιν έχουν επηρεάσει βαθιά την κουλτούρα, καθιστώντας τον έναν από τους πιο αναγνωρίσιμους επιστήμονες στον κόσμο.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517696" y="4930259"/>
            <a:ext cx="4686419" cy="2574727"/>
          </a:xfrm>
          <a:prstGeom prst="roundRect">
            <a:avLst>
              <a:gd name="adj" fmla="val 3884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2" name="Text 9"/>
          <p:cNvSpPr/>
          <p:nvPr/>
        </p:nvSpPr>
        <p:spPr>
          <a:xfrm>
            <a:off x="2747486" y="5160050"/>
            <a:ext cx="25249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Διαχρονική Σημασία</a:t>
            </a:r>
            <a:endParaRPr lang="en-US" sz="1988" dirty="0"/>
          </a:p>
        </p:txBody>
      </p:sp>
      <p:sp>
        <p:nvSpPr>
          <p:cNvPr id="13" name="Text 10"/>
          <p:cNvSpPr/>
          <p:nvPr/>
        </p:nvSpPr>
        <p:spPr>
          <a:xfrm>
            <a:off x="2747486" y="5608915"/>
            <a:ext cx="4226838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θεωρία της σχετικότητας παραμένει μια από τις πιο σημαντικές και επιδραστικές επιστημονικές θεωρίες, ακόμα και έναν αιώνα μετά την αρχική της διατύπωση.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4930259"/>
            <a:ext cx="4686419" cy="2574727"/>
          </a:xfrm>
          <a:prstGeom prst="roundRect">
            <a:avLst>
              <a:gd name="adj" fmla="val 3884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5" name="Text 12"/>
          <p:cNvSpPr/>
          <p:nvPr/>
        </p:nvSpPr>
        <p:spPr>
          <a:xfrm>
            <a:off x="7656076" y="5160050"/>
            <a:ext cx="2923699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Έμπνευση για το Μέλλον</a:t>
            </a:r>
            <a:endParaRPr lang="en-US" sz="1988" dirty="0"/>
          </a:p>
        </p:txBody>
      </p:sp>
      <p:sp>
        <p:nvSpPr>
          <p:cNvPr id="16" name="Text 13"/>
          <p:cNvSpPr/>
          <p:nvPr/>
        </p:nvSpPr>
        <p:spPr>
          <a:xfrm>
            <a:off x="7656076" y="5608915"/>
            <a:ext cx="4226838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Οι ιδέες του Αϊνστάιν συνεχίζουν να εμπνέουν και να καθοδηγούν τους επιστήμονες στην αναζήτηση νέων θεωριών και κατανόησης του σύμπαντος.</a:t>
            </a:r>
            <a:endParaRPr lang="en-US" sz="1750" dirty="0"/>
          </a:p>
        </p:txBody>
      </p:sp>
      <p:pic>
        <p:nvPicPr>
          <p:cNvPr id="17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Text 1"/>
          <p:cNvSpPr/>
          <p:nvPr/>
        </p:nvSpPr>
        <p:spPr>
          <a:xfrm>
            <a:off x="2517696" y="1267539"/>
            <a:ext cx="9320213" cy="6311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70"/>
              </a:lnSpc>
              <a:buNone/>
            </a:pPr>
            <a:r>
              <a:rPr lang="en-US" sz="3976" dirty="0">
                <a:solidFill>
                  <a:srgbClr val="F5F0F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Μαθηματική Διατύπωση της Θεωρίας</a:t>
            </a:r>
            <a:endParaRPr lang="en-US" sz="3976" dirty="0"/>
          </a:p>
        </p:txBody>
      </p:sp>
      <p:sp>
        <p:nvSpPr>
          <p:cNvPr id="5" name="Shape 2"/>
          <p:cNvSpPr/>
          <p:nvPr/>
        </p:nvSpPr>
        <p:spPr>
          <a:xfrm>
            <a:off x="2517696" y="259294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6" name="Text 3"/>
          <p:cNvSpPr/>
          <p:nvPr/>
        </p:nvSpPr>
        <p:spPr>
          <a:xfrm>
            <a:off x="2684859" y="2653546"/>
            <a:ext cx="165497" cy="3787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2"/>
              </a:lnSpc>
              <a:buNone/>
            </a:pPr>
            <a:r>
              <a:rPr lang="en-US" sz="2386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386" dirty="0"/>
          </a:p>
        </p:txBody>
      </p:sp>
      <p:sp>
        <p:nvSpPr>
          <p:cNvPr id="7" name="Text 4"/>
          <p:cNvSpPr/>
          <p:nvPr/>
        </p:nvSpPr>
        <p:spPr>
          <a:xfrm>
            <a:off x="3239810" y="2592943"/>
            <a:ext cx="2616756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Μαθηματικά Εργαλεία</a:t>
            </a:r>
            <a:endParaRPr lang="en-US" sz="1988" dirty="0"/>
          </a:p>
        </p:txBody>
      </p:sp>
      <p:sp>
        <p:nvSpPr>
          <p:cNvPr id="8" name="Text 5"/>
          <p:cNvSpPr/>
          <p:nvPr/>
        </p:nvSpPr>
        <p:spPr>
          <a:xfrm>
            <a:off x="3239810" y="3041809"/>
            <a:ext cx="3964305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θεωρία της σχετικότητας βασίζεται σε προηγμένα μαθηματικά, όπως η διαφορική γεωμετρία και ο λογισμός τανυστών.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426285" y="259294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0" name="Text 7"/>
          <p:cNvSpPr/>
          <p:nvPr/>
        </p:nvSpPr>
        <p:spPr>
          <a:xfrm>
            <a:off x="7593449" y="2653546"/>
            <a:ext cx="165497" cy="3787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2"/>
              </a:lnSpc>
              <a:buNone/>
            </a:pPr>
            <a:r>
              <a:rPr lang="en-US" sz="2386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386" dirty="0"/>
          </a:p>
        </p:txBody>
      </p:sp>
      <p:sp>
        <p:nvSpPr>
          <p:cNvPr id="11" name="Text 8"/>
          <p:cNvSpPr/>
          <p:nvPr/>
        </p:nvSpPr>
        <p:spPr>
          <a:xfrm>
            <a:off x="8148399" y="2592943"/>
            <a:ext cx="25249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Εξισώσεις Πεδίου</a:t>
            </a:r>
            <a:endParaRPr lang="en-US" sz="1988" dirty="0"/>
          </a:p>
        </p:txBody>
      </p:sp>
      <p:sp>
        <p:nvSpPr>
          <p:cNvPr id="12" name="Text 9"/>
          <p:cNvSpPr/>
          <p:nvPr/>
        </p:nvSpPr>
        <p:spPr>
          <a:xfrm>
            <a:off x="8148399" y="3041809"/>
            <a:ext cx="3964305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Οι γενικευμένες εξισώσεις πεδίου της γενικής θεωρίας της σχετικότητας περιγράφουν πώς η ύλη και η ενέργεια καμπυλώνουν τον χωροχρόνο.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2517696" y="51801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Text 11"/>
          <p:cNvSpPr/>
          <p:nvPr/>
        </p:nvSpPr>
        <p:spPr>
          <a:xfrm>
            <a:off x="2684859" y="5240774"/>
            <a:ext cx="165497" cy="3787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2"/>
              </a:lnSpc>
              <a:buNone/>
            </a:pPr>
            <a:r>
              <a:rPr lang="en-US" sz="2386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386" dirty="0"/>
          </a:p>
        </p:txBody>
      </p:sp>
      <p:sp>
        <p:nvSpPr>
          <p:cNvPr id="15" name="Text 12"/>
          <p:cNvSpPr/>
          <p:nvPr/>
        </p:nvSpPr>
        <p:spPr>
          <a:xfrm>
            <a:off x="3239810" y="5180171"/>
            <a:ext cx="3055739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Μη-Ευκλείδεια Γεωμετρία</a:t>
            </a:r>
            <a:endParaRPr lang="en-US" sz="1988" dirty="0"/>
          </a:p>
        </p:txBody>
      </p:sp>
      <p:sp>
        <p:nvSpPr>
          <p:cNvPr id="16" name="Text 13"/>
          <p:cNvSpPr/>
          <p:nvPr/>
        </p:nvSpPr>
        <p:spPr>
          <a:xfrm>
            <a:off x="3239810" y="5629037"/>
            <a:ext cx="3964305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θεωρία της σχετικότητας απαιτεί μια μη-Ευκλείδεια γεωμετρία του χωροχρόνου, σε αντίθεση με την παραδοσιακή Ευκλείδεια γεωμετρία.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426285" y="51801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8" name="Text 15"/>
          <p:cNvSpPr/>
          <p:nvPr/>
        </p:nvSpPr>
        <p:spPr>
          <a:xfrm>
            <a:off x="7593449" y="5240774"/>
            <a:ext cx="165497" cy="3787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2"/>
              </a:lnSpc>
              <a:buNone/>
            </a:pPr>
            <a:r>
              <a:rPr lang="en-US" sz="2386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4</a:t>
            </a:r>
            <a:endParaRPr lang="en-US" sz="2386" dirty="0"/>
          </a:p>
        </p:txBody>
      </p:sp>
      <p:sp>
        <p:nvSpPr>
          <p:cNvPr id="19" name="Text 16"/>
          <p:cNvSpPr/>
          <p:nvPr/>
        </p:nvSpPr>
        <p:spPr>
          <a:xfrm>
            <a:off x="8148399" y="5180171"/>
            <a:ext cx="2623423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Μαθηματική Ομορφιά</a:t>
            </a:r>
            <a:endParaRPr lang="en-US" sz="1988" dirty="0"/>
          </a:p>
        </p:txBody>
      </p:sp>
      <p:sp>
        <p:nvSpPr>
          <p:cNvPr id="20" name="Text 17"/>
          <p:cNvSpPr/>
          <p:nvPr/>
        </p:nvSpPr>
        <p:spPr>
          <a:xfrm>
            <a:off x="8148399" y="5629037"/>
            <a:ext cx="3964305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Οι μαθηματικές εξισώσεις της θεωρίας της σχετικότητας χαρακτηρίζονται από μια εγγενή ομορφιά και κομψότητα.</a:t>
            </a:r>
            <a:endParaRPr lang="en-US" sz="1750" dirty="0"/>
          </a:p>
        </p:txBody>
      </p:sp>
      <p:pic>
        <p:nvPicPr>
          <p:cNvPr id="2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850821"/>
            <a:ext cx="6713101" cy="6311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70"/>
              </a:lnSpc>
              <a:buNone/>
            </a:pPr>
            <a:r>
              <a:rPr lang="en-US" sz="3976" dirty="0">
                <a:solidFill>
                  <a:srgbClr val="F5F0F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Επιβεβαίωση της Θεωρίας</a:t>
            </a:r>
            <a:endParaRPr lang="en-US" sz="3976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799" y="1815227"/>
            <a:ext cx="1110972" cy="189297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935028" y="2037397"/>
            <a:ext cx="3351967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Πειραματικές Παρατηρήσεις</a:t>
            </a:r>
            <a:endParaRPr lang="en-US" sz="1988" dirty="0"/>
          </a:p>
        </p:txBody>
      </p:sp>
      <p:sp>
        <p:nvSpPr>
          <p:cNvPr id="8" name="Text 3"/>
          <p:cNvSpPr/>
          <p:nvPr/>
        </p:nvSpPr>
        <p:spPr>
          <a:xfrm>
            <a:off x="5935028" y="2486263"/>
            <a:ext cx="7862173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Πειράματα και παρατηρήσεις, όπως η καμπύλωση του φωτός κατά τις εκλείψεις ηλίου, επιβεβαίωσαν τις προβλέψεις της θεωρίας της σχετικότητας.</a:t>
            </a:r>
            <a:endParaRPr lang="en-US" sz="175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799" y="3708202"/>
            <a:ext cx="1110972" cy="189297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35028" y="3930372"/>
            <a:ext cx="329838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Προβλέψεις Επαληθεύονται</a:t>
            </a:r>
            <a:endParaRPr lang="en-US" sz="1988" dirty="0"/>
          </a:p>
        </p:txBody>
      </p:sp>
      <p:sp>
        <p:nvSpPr>
          <p:cNvPr id="11" name="Text 5"/>
          <p:cNvSpPr/>
          <p:nvPr/>
        </p:nvSpPr>
        <p:spPr>
          <a:xfrm>
            <a:off x="5935028" y="4379238"/>
            <a:ext cx="7862173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θεωρία της σχετικότητας προέβλεψε φαινόμενα όπως η χρονική διαστολή και η καμπύλωση του φωτός, τα οποία επιβεβαιώθηκαν πειραματικά.</a:t>
            </a:r>
            <a:endParaRPr lang="en-US" sz="175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0799" y="5601176"/>
            <a:ext cx="1110972" cy="177748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935028" y="5823347"/>
            <a:ext cx="25249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Συνεχής Επικύρωση</a:t>
            </a:r>
            <a:endParaRPr lang="en-US" sz="1988" dirty="0"/>
          </a:p>
        </p:txBody>
      </p:sp>
      <p:sp>
        <p:nvSpPr>
          <p:cNvPr id="14" name="Text 7"/>
          <p:cNvSpPr/>
          <p:nvPr/>
        </p:nvSpPr>
        <p:spPr>
          <a:xfrm>
            <a:off x="5935028" y="6272212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Ακόμα και σήμερα, οι προβλέψεις της θεωρίας της σχετικότητας συνεχίζουν να επαληθεύονται από νέες παρατηρήσεις και πειράματα.</a:t>
            </a:r>
            <a:endParaRPr lang="en-US" sz="1750" dirty="0"/>
          </a:p>
        </p:txBody>
      </p:sp>
      <p:pic>
        <p:nvPicPr>
          <p:cNvPr id="15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Text 1"/>
          <p:cNvSpPr/>
          <p:nvPr/>
        </p:nvSpPr>
        <p:spPr>
          <a:xfrm>
            <a:off x="2517696" y="1315403"/>
            <a:ext cx="5591294" cy="6311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70"/>
              </a:lnSpc>
              <a:buNone/>
            </a:pPr>
            <a:r>
              <a:rPr lang="en-US" sz="3976" dirty="0">
                <a:solidFill>
                  <a:srgbClr val="F5F0F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Το Μέλλον της Θεωρίας</a:t>
            </a:r>
            <a:endParaRPr lang="en-US" sz="3976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696" y="2390894"/>
            <a:ext cx="537091" cy="5370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517696" y="3150156"/>
            <a:ext cx="2148721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Αστροφυσική</a:t>
            </a:r>
            <a:endParaRPr lang="en-US" sz="1988" dirty="0"/>
          </a:p>
        </p:txBody>
      </p:sp>
      <p:sp>
        <p:nvSpPr>
          <p:cNvPr id="7" name="Text 3"/>
          <p:cNvSpPr/>
          <p:nvPr/>
        </p:nvSpPr>
        <p:spPr>
          <a:xfrm>
            <a:off x="2517696" y="3599021"/>
            <a:ext cx="2148721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θεωρία της σχετικότητας θα συνεχίσει να διαδραματίζει καθοριστικό ρόλο στην κατανόηση των αστρονομικών φαινομένων.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673" y="2390894"/>
            <a:ext cx="537210" cy="53721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999673" y="3150275"/>
            <a:ext cx="2148840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Κβαντική Φυσική</a:t>
            </a:r>
            <a:endParaRPr lang="en-US" sz="1988" dirty="0"/>
          </a:p>
        </p:txBody>
      </p:sp>
      <p:sp>
        <p:nvSpPr>
          <p:cNvPr id="10" name="Text 5"/>
          <p:cNvSpPr/>
          <p:nvPr/>
        </p:nvSpPr>
        <p:spPr>
          <a:xfrm>
            <a:off x="4999673" y="3599140"/>
            <a:ext cx="2148840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Η ενοποίηση της θεωρίας της σχετικότητας με την κβαντική μηχανική παραμένει ένας από τους μεγαλύτερους επιστημονικούς στόχους.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2390894"/>
            <a:ext cx="537091" cy="53709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3150156"/>
            <a:ext cx="2148721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Κοσμολογία</a:t>
            </a:r>
            <a:endParaRPr lang="en-US" sz="1988" dirty="0"/>
          </a:p>
        </p:txBody>
      </p:sp>
      <p:sp>
        <p:nvSpPr>
          <p:cNvPr id="13" name="Text 7"/>
          <p:cNvSpPr/>
          <p:nvPr/>
        </p:nvSpPr>
        <p:spPr>
          <a:xfrm>
            <a:off x="7481768" y="3599021"/>
            <a:ext cx="2148721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Οι προβλέψεις της θεωρίας της σχετικότητας για τη δομή και την εξέλιξη του σύμπαντος θα συνεχίσουν να καθοδηγούν την κοσμολογική έρευνα.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3745" y="2390894"/>
            <a:ext cx="537210" cy="53721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9963745" y="3150275"/>
            <a:ext cx="2148840" cy="631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Τεχνολογικές Εφαρμογές</a:t>
            </a:r>
            <a:endParaRPr lang="en-US" sz="1988" dirty="0"/>
          </a:p>
        </p:txBody>
      </p:sp>
      <p:sp>
        <p:nvSpPr>
          <p:cNvPr id="16" name="Text 9"/>
          <p:cNvSpPr/>
          <p:nvPr/>
        </p:nvSpPr>
        <p:spPr>
          <a:xfrm>
            <a:off x="9963745" y="3914775"/>
            <a:ext cx="2148840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Οι έννοιες της σχετικότητας θα συνεχίσουν να έχουν σημαντικές εφαρμογές στην τεχνολογία, όπως στην πυρηνική ενέργεια και την ηλεκτρονική.</a:t>
            </a:r>
            <a:endParaRPr lang="en-US" sz="1750" dirty="0"/>
          </a:p>
        </p:txBody>
      </p:sp>
      <p:pic>
        <p:nvPicPr>
          <p:cNvPr id="17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Προσαρμογή</PresentationFormat>
  <Paragraphs>77</Paragraphs>
  <Slides>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1" baseType="lpstr">
      <vt:lpstr>adonis-web</vt:lpstr>
      <vt:lpstr>Arial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Κατερίνα Κρανή</cp:lastModifiedBy>
  <cp:revision>1</cp:revision>
  <dcterms:created xsi:type="dcterms:W3CDTF">2024-06-11T14:39:22Z</dcterms:created>
  <dcterms:modified xsi:type="dcterms:W3CDTF">2024-06-11T14:40:39Z</dcterms:modified>
</cp:coreProperties>
</file>