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9" r:id="rId3"/>
    <p:sldId id="258" r:id="rId4"/>
    <p:sldId id="260" r:id="rId5"/>
    <p:sldId id="295" r:id="rId6"/>
    <p:sldId id="300" r:id="rId7"/>
    <p:sldId id="301" r:id="rId8"/>
    <p:sldId id="306" r:id="rId9"/>
    <p:sldId id="313" r:id="rId10"/>
    <p:sldId id="314" r:id="rId11"/>
    <p:sldId id="315" r:id="rId12"/>
    <p:sldId id="316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Στρογγύλεμα διαγώνιας γωνίας του ορθογωνίου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11" name="Θέση αριθμού διαφάνειας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2" name="Θέση υποσέλιδου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Ορθογώνιο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9" name="Θέση ημερομηνίας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3" name="Θέση εικόνας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l-G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Στρογγύλεμα διαγώνιας γωνίας του ορθογωνίου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l-GR" dirty="0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A61E5C2-1079-4BEF-ABAE-B8668A6B2842}" type="datetimeFigureOut">
              <a:rPr lang="el-GR" smtClean="0"/>
              <a:t>29/12/2013</a:t>
            </a:fld>
            <a:endParaRPr lang="el-GR" dirty="0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EBFCCA7-6AA9-4013-8A9A-FAD0C599188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Μάθημα Επιλογής Α΄ Λυκείου: Ελληνικός και Ευρωπαϊκός Πολιτισμός</a:t>
            </a:r>
            <a:endParaRPr lang="el-GR" sz="3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Κατερίνα Τζάμου, Φιλόλογος, Διδάκτωρ Ιστορίας της Τέχνης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915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400" b="1" dirty="0">
                <a:effectLst/>
              </a:rPr>
              <a:t>ΩΡΙΜΗ ΑΝΑΓΕΝΝΗΣΗ ΣΤΗΝ ΙΤΑΛΙΑ</a:t>
            </a:r>
            <a:br>
              <a:rPr lang="el-GR" sz="2400" b="1" dirty="0">
                <a:effectLst/>
              </a:rPr>
            </a:br>
            <a:r>
              <a:rPr lang="fr-FR" sz="2400" b="1" dirty="0">
                <a:effectLst/>
              </a:rPr>
              <a:t>CINQUECENTO (: 1500-1525 </a:t>
            </a:r>
            <a:r>
              <a:rPr lang="el-GR" sz="2400" b="1" dirty="0">
                <a:effectLst/>
              </a:rPr>
              <a:t>μ</a:t>
            </a:r>
            <a:r>
              <a:rPr lang="fr-FR" sz="2400" b="1" dirty="0">
                <a:effectLst/>
              </a:rPr>
              <a:t>.</a:t>
            </a:r>
            <a:r>
              <a:rPr lang="el-GR" sz="2400" b="1" dirty="0">
                <a:effectLst/>
              </a:rPr>
              <a:t>Χ</a:t>
            </a:r>
            <a:r>
              <a:rPr lang="fr-FR" sz="2400" b="1" dirty="0">
                <a:effectLst/>
              </a:rPr>
              <a:t>. – 16</a:t>
            </a:r>
            <a:r>
              <a:rPr lang="el-GR" sz="2400" b="1" baseline="30000" dirty="0">
                <a:effectLst/>
              </a:rPr>
              <a:t>ος</a:t>
            </a:r>
            <a:r>
              <a:rPr lang="el-GR" sz="2400" b="1" dirty="0">
                <a:effectLst/>
              </a:rPr>
              <a:t> αι</a:t>
            </a:r>
            <a:r>
              <a:rPr lang="fr-FR" sz="2400" b="1" dirty="0" smtClean="0">
                <a:effectLst/>
              </a:rPr>
              <a:t>.)</a:t>
            </a:r>
            <a:endParaRPr lang="el-GR" sz="2400" b="1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ΦΛΩΡΕΝΤΙΑ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l-GR" dirty="0" smtClean="0"/>
              <a:t>ΒΕΝΕΤΙΑ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Bramante (1444-1514)</a:t>
            </a:r>
            <a:endParaRPr lang="el-GR" dirty="0"/>
          </a:p>
          <a:p>
            <a:r>
              <a:rPr lang="en-US" dirty="0"/>
              <a:t>Leonardo da Vinci (1425-1519)</a:t>
            </a:r>
            <a:endParaRPr lang="el-GR" dirty="0"/>
          </a:p>
          <a:p>
            <a:r>
              <a:rPr lang="el-GR" dirty="0"/>
              <a:t>Μιχαήλ Άγγελος (1475-1564)</a:t>
            </a:r>
          </a:p>
          <a:p>
            <a:r>
              <a:rPr lang="el-GR" dirty="0"/>
              <a:t>Ραφαήλ (1483-1520)</a:t>
            </a:r>
          </a:p>
          <a:p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Giorgione (1475-1510)</a:t>
            </a:r>
            <a:endParaRPr lang="el-GR" dirty="0"/>
          </a:p>
          <a:p>
            <a:r>
              <a:rPr lang="el-GR" dirty="0"/>
              <a:t>Τισιανός </a:t>
            </a:r>
            <a:r>
              <a:rPr lang="en-US" dirty="0"/>
              <a:t>(1485-1576)</a:t>
            </a:r>
            <a:endParaRPr lang="el-GR" dirty="0"/>
          </a:p>
          <a:p>
            <a:r>
              <a:rPr lang="en-US" dirty="0"/>
              <a:t>Correggio (1489-1534)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662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400" b="1" dirty="0">
                <a:effectLst/>
              </a:rPr>
              <a:t>ΟΨΙΜΗ ΑΝΑΓΕΝΝΗΣΗ ΣΤΗΝ ΙΤΑΛΙΑ – ΜΑΝΙΕΡΙΣΜΟΣ (1525-1600 μ.Χ</a:t>
            </a:r>
            <a:r>
              <a:rPr lang="el-GR" sz="2400" b="1" dirty="0" smtClean="0">
                <a:effectLst/>
              </a:rPr>
              <a:t>.)</a:t>
            </a:r>
            <a:endParaRPr lang="el-GR" sz="240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b="1" dirty="0" smtClean="0"/>
              <a:t>ΦΛΩΡΕΝΤΙΑ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l-GR" b="1" dirty="0" smtClean="0"/>
              <a:t>ΒΕΝΕΤΙΑ</a:t>
            </a:r>
            <a:endParaRPr lang="el-GR" b="1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Parmigianino (1503-1540)</a:t>
            </a:r>
            <a:endParaRPr lang="el-GR" dirty="0"/>
          </a:p>
          <a:p>
            <a:r>
              <a:rPr lang="en-US" dirty="0"/>
              <a:t> </a:t>
            </a:r>
            <a:endParaRPr lang="el-GR" dirty="0"/>
          </a:p>
          <a:p>
            <a:r>
              <a:rPr lang="en-US" dirty="0"/>
              <a:t>Pontormo (1494-1557)</a:t>
            </a:r>
            <a:endParaRPr lang="el-GR" dirty="0"/>
          </a:p>
          <a:p>
            <a:r>
              <a:rPr lang="en-US" dirty="0"/>
              <a:t>Agnolo Bronzino (1503-1572)</a:t>
            </a:r>
            <a:endParaRPr lang="el-GR" dirty="0"/>
          </a:p>
          <a:p>
            <a:r>
              <a:rPr lang="en-US" dirty="0"/>
              <a:t>Benvenuto Cellini (1500-1571)</a:t>
            </a:r>
            <a:endParaRPr lang="el-GR" dirty="0"/>
          </a:p>
          <a:p>
            <a:r>
              <a:rPr lang="en-US" dirty="0"/>
              <a:t>Giovanni Bologna (1529-1608)</a:t>
            </a:r>
            <a:endParaRPr lang="el-GR" dirty="0"/>
          </a:p>
          <a:p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Tintoretto (1518-1594)</a:t>
            </a:r>
            <a:endParaRPr lang="el-GR" dirty="0"/>
          </a:p>
          <a:p>
            <a:r>
              <a:rPr lang="en-US" dirty="0"/>
              <a:t>Veroneze (1528-1588)</a:t>
            </a:r>
            <a:endParaRPr lang="el-GR" dirty="0"/>
          </a:p>
          <a:p>
            <a:r>
              <a:rPr lang="en-US" dirty="0"/>
              <a:t> </a:t>
            </a:r>
            <a:endParaRPr lang="el-GR" dirty="0"/>
          </a:p>
          <a:p>
            <a:r>
              <a:rPr lang="el-GR" dirty="0"/>
              <a:t>Δομήνικος Θεοτοκόπουλος (1541-1614)</a:t>
            </a:r>
          </a:p>
        </p:txBody>
      </p:sp>
    </p:spTree>
    <p:extLst>
      <p:ext uri="{BB962C8B-B14F-4D97-AF65-F5344CB8AC3E}">
        <p14:creationId xmlns:p14="http://schemas.microsoft.com/office/powerpoint/2010/main" val="365891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b="1" dirty="0">
                <a:effectLst/>
              </a:rPr>
              <a:t>ΑΝΑΓΕΝΝΗΣΗ ΣΤΗΝ ΙΤΑΛΙΑ</a:t>
            </a:r>
            <a:r>
              <a:rPr lang="el-GR" sz="2400" dirty="0">
                <a:effectLst/>
              </a:rPr>
              <a:t/>
            </a:r>
            <a:br>
              <a:rPr lang="el-GR" sz="2400" dirty="0">
                <a:effectLst/>
              </a:rPr>
            </a:br>
            <a:r>
              <a:rPr lang="el-GR" sz="2400" b="1" dirty="0">
                <a:effectLst/>
              </a:rPr>
              <a:t>ΒΑΣΙΚΑ ΧΑΡΑΚΤΗΡΙΣΤΙΚΑ</a:t>
            </a:r>
            <a:r>
              <a:rPr lang="el-GR" sz="2400" dirty="0">
                <a:effectLst/>
              </a:rPr>
              <a:t/>
            </a:r>
            <a:br>
              <a:rPr lang="el-GR" sz="2400" dirty="0">
                <a:effectLst/>
              </a:rPr>
            </a:br>
            <a:r>
              <a:rPr lang="el-GR" sz="2400" b="1" dirty="0" smtClean="0">
                <a:effectLst/>
              </a:rPr>
              <a:t>ΖΩΓΡΑΦΙΚΗ</a:t>
            </a:r>
            <a:endParaRPr lang="el-GR" sz="240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b="1" dirty="0" smtClean="0"/>
              <a:t>ΦΛΩΡΕΝΤΙΑ</a:t>
            </a:r>
            <a:endParaRPr lang="el-GR" b="1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l-GR" b="1" dirty="0" smtClean="0"/>
              <a:t>ΒΕΝΕΤΙΑ</a:t>
            </a:r>
            <a:endParaRPr lang="el-GR" b="1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Σημασία και δικαίωση της ανθρώπινης μορφής και του ανθρώπινου σώματος</a:t>
            </a:r>
          </a:p>
          <a:p>
            <a:r>
              <a:rPr lang="el-GR" dirty="0"/>
              <a:t>Μίμηση αρχαίων γλυπτών</a:t>
            </a:r>
          </a:p>
          <a:p>
            <a:r>
              <a:rPr lang="el-GR" dirty="0"/>
              <a:t>Ανανέωση οπτικής εμπειρίας</a:t>
            </a:r>
          </a:p>
          <a:p>
            <a:r>
              <a:rPr lang="el-GR" dirty="0"/>
              <a:t>Παρατήρηση του φυσικού κόσμου</a:t>
            </a:r>
          </a:p>
          <a:p>
            <a:r>
              <a:rPr lang="el-GR" dirty="0"/>
              <a:t> </a:t>
            </a:r>
          </a:p>
          <a:p>
            <a:r>
              <a:rPr lang="el-GR" b="1" dirty="0"/>
              <a:t>Σχέδιο</a:t>
            </a:r>
          </a:p>
          <a:p>
            <a:r>
              <a:rPr lang="el-GR" dirty="0"/>
              <a:t>Μαθηματική προοπτική</a:t>
            </a:r>
          </a:p>
          <a:p>
            <a:r>
              <a:rPr lang="el-GR" dirty="0"/>
              <a:t> </a:t>
            </a:r>
          </a:p>
          <a:p>
            <a:r>
              <a:rPr lang="el-GR" dirty="0"/>
              <a:t>Ιδιάζουσες πολιτικές και κοινωνικές συνθήκες στη Φλωρεντία (</a:t>
            </a:r>
            <a:r>
              <a:rPr lang="en-US" dirty="0"/>
              <a:t>Signoria</a:t>
            </a:r>
            <a:r>
              <a:rPr lang="el-GR" dirty="0"/>
              <a:t>)</a:t>
            </a:r>
          </a:p>
          <a:p>
            <a:r>
              <a:rPr lang="el-GR" dirty="0"/>
              <a:t>Μαικήνες</a:t>
            </a:r>
          </a:p>
          <a:p>
            <a:r>
              <a:rPr lang="en-US" dirty="0"/>
              <a:t> </a:t>
            </a:r>
            <a:endParaRPr lang="el-GR" dirty="0"/>
          </a:p>
          <a:p>
            <a:r>
              <a:rPr lang="el-GR" dirty="0"/>
              <a:t>Τόνωση της προσωπικότητας του ατόμου</a:t>
            </a:r>
          </a:p>
          <a:p>
            <a:r>
              <a:rPr lang="el-GR" dirty="0"/>
              <a:t>Ουμανισμός</a:t>
            </a:r>
          </a:p>
          <a:p>
            <a:r>
              <a:rPr lang="el-GR" dirty="0"/>
              <a:t>Νεοπλατωνισμός</a:t>
            </a:r>
          </a:p>
          <a:p>
            <a:r>
              <a:rPr lang="el-GR" dirty="0"/>
              <a:t> </a:t>
            </a:r>
          </a:p>
          <a:p>
            <a:r>
              <a:rPr lang="el-GR" dirty="0"/>
              <a:t>Εξέλιξη της κοινωνικής θέσης του καλλιτέχνη, από χειρώνακτας πνευματικός δημιουργός </a:t>
            </a:r>
          </a:p>
          <a:p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Στενή σχέση της Βενετίας με την Ανατολή και το Βυζάντιο που δίνει σημασία στο </a:t>
            </a:r>
            <a:r>
              <a:rPr lang="el-GR" b="1" dirty="0"/>
              <a:t>χρώμα</a:t>
            </a:r>
            <a:endParaRPr lang="el-GR" dirty="0"/>
          </a:p>
          <a:p>
            <a:r>
              <a:rPr lang="el-GR" dirty="0"/>
              <a:t> </a:t>
            </a:r>
          </a:p>
          <a:p>
            <a:r>
              <a:rPr lang="el-GR" dirty="0"/>
              <a:t>Ευαισθησία των ζωγράφων στις τονικές διαβαθμίσεις του χρώματος χάρη στην εξοικείωση με τη θάλασσα και την επίδραση του φωτός</a:t>
            </a:r>
          </a:p>
          <a:p>
            <a:r>
              <a:rPr lang="el-GR" dirty="0"/>
              <a:t> </a:t>
            </a:r>
          </a:p>
          <a:p>
            <a:r>
              <a:rPr lang="el-GR" dirty="0"/>
              <a:t>Επιρροές από Φλαμανδούς</a:t>
            </a:r>
          </a:p>
        </p:txBody>
      </p:sp>
    </p:spTree>
    <p:extLst>
      <p:ext uri="{BB962C8B-B14F-4D97-AF65-F5344CB8AC3E}">
        <p14:creationId xmlns:p14="http://schemas.microsoft.com/office/powerpoint/2010/main" val="260078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αυτονόμηση της τέχνης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Κεφάλαιο Πέμπτο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502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b="1" dirty="0"/>
              <a:t>St Jerome in his </a:t>
            </a:r>
            <a:r>
              <a:rPr lang="en-US" sz="1800" b="1" dirty="0" smtClean="0"/>
              <a:t>Study</a:t>
            </a:r>
            <a:r>
              <a:rPr lang="el-GR" sz="1800" b="1" dirty="0" smtClean="0"/>
              <a:t>, </a:t>
            </a:r>
            <a:r>
              <a:rPr lang="en-US" sz="1800" dirty="0" smtClean="0"/>
              <a:t>1480</a:t>
            </a:r>
            <a:r>
              <a:rPr lang="el-GR" sz="1800" dirty="0" smtClean="0"/>
              <a:t>, </a:t>
            </a:r>
            <a:r>
              <a:rPr lang="en-US" sz="1800" dirty="0" smtClean="0"/>
              <a:t>Fresco</a:t>
            </a:r>
            <a:r>
              <a:rPr lang="en-US" sz="1800" dirty="0"/>
              <a:t>, 184 x 119 </a:t>
            </a:r>
            <a:r>
              <a:rPr lang="en-US" sz="1800" dirty="0" smtClean="0"/>
              <a:t>cm</a:t>
            </a:r>
            <a:r>
              <a:rPr lang="el-GR" sz="1800" dirty="0" smtClean="0"/>
              <a:t>, </a:t>
            </a:r>
            <a:r>
              <a:rPr lang="en-US" sz="1800" dirty="0" smtClean="0"/>
              <a:t>Ognissanti</a:t>
            </a:r>
            <a:r>
              <a:rPr lang="en-US" sz="1800" dirty="0"/>
              <a:t>, </a:t>
            </a:r>
            <a:r>
              <a:rPr lang="en-US" sz="1800" dirty="0" smtClean="0"/>
              <a:t>Florence</a:t>
            </a:r>
            <a:r>
              <a:rPr lang="el-GR" sz="1800" dirty="0" smtClean="0"/>
              <a:t>, </a:t>
            </a:r>
            <a:br>
              <a:rPr lang="el-GR" sz="1800" dirty="0" smtClean="0"/>
            </a:br>
            <a:r>
              <a:rPr lang="it-IT" sz="1800" b="1" dirty="0" smtClean="0"/>
              <a:t>GHIRLANDAIO</a:t>
            </a:r>
            <a:r>
              <a:rPr lang="it-IT" sz="1800" b="1" dirty="0"/>
              <a:t>, </a:t>
            </a:r>
            <a:r>
              <a:rPr lang="it-IT" sz="1800" b="1" dirty="0" smtClean="0"/>
              <a:t>Domenico</a:t>
            </a:r>
            <a:r>
              <a:rPr lang="el-GR" sz="1800" b="1" dirty="0" smtClean="0"/>
              <a:t>, </a:t>
            </a:r>
            <a:r>
              <a:rPr lang="it-IT" sz="1800" dirty="0" smtClean="0"/>
              <a:t>Florentine </a:t>
            </a:r>
            <a:r>
              <a:rPr lang="it-IT" sz="1800" dirty="0"/>
              <a:t>school </a:t>
            </a:r>
            <a:r>
              <a:rPr lang="it-IT" sz="1600" dirty="0"/>
              <a:t>(b. 1449, Firenze, d. 1494, Firenze</a:t>
            </a:r>
            <a:r>
              <a:rPr lang="it-IT" sz="1800" dirty="0"/>
              <a:t>)</a:t>
            </a:r>
            <a:br>
              <a:rPr lang="it-IT" sz="1800" dirty="0"/>
            </a:br>
            <a:endParaRPr lang="el-GR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57" y="1556792"/>
            <a:ext cx="3205353" cy="49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07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5650798" cy="64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5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2000" dirty="0"/>
              <a:t>St </a:t>
            </a:r>
            <a:r>
              <a:rPr lang="it-IT" sz="2000" dirty="0" smtClean="0"/>
              <a:t>Augustine, 1480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Fresco, 152 x 112 cm</a:t>
            </a:r>
            <a:br>
              <a:rPr lang="it-IT" sz="2000" dirty="0"/>
            </a:br>
            <a:r>
              <a:rPr lang="it-IT" sz="2000" dirty="0"/>
              <a:t>Ognissanti, Florence</a:t>
            </a:r>
            <a:endParaRPr lang="el-GR" sz="2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50" y="198000"/>
            <a:ext cx="4055034" cy="65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08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481399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dirty="0"/>
              <a:t>Last Miracle and the Death of St </a:t>
            </a:r>
            <a:r>
              <a:rPr lang="en-US" sz="1800" dirty="0" smtClean="0"/>
              <a:t>Zenobius, 1500-05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Tempera on panel, 66 x 182 cm</a:t>
            </a:r>
            <a:br>
              <a:rPr lang="en-US" sz="1800" dirty="0"/>
            </a:br>
            <a:r>
              <a:rPr lang="en-US" sz="1800" dirty="0"/>
              <a:t>Gemäldegalerie, Dresden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07464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t-IT" sz="1600" b="1" dirty="0">
                <a:effectLst/>
              </a:rPr>
              <a:t>PIERO DELLA </a:t>
            </a:r>
            <a:r>
              <a:rPr lang="it-IT" sz="1600" b="1" dirty="0" smtClean="0">
                <a:effectLst/>
              </a:rPr>
              <a:t>FRANCESCA, </a:t>
            </a:r>
            <a:r>
              <a:rPr lang="it-IT" sz="1600" dirty="0" smtClean="0">
                <a:effectLst/>
              </a:rPr>
              <a:t>(</a:t>
            </a:r>
            <a:r>
              <a:rPr lang="it-IT" sz="1200" dirty="0" smtClean="0">
                <a:effectLst/>
              </a:rPr>
              <a:t>b</a:t>
            </a:r>
            <a:r>
              <a:rPr lang="it-IT" sz="1200" dirty="0">
                <a:effectLst/>
              </a:rPr>
              <a:t>. 1416, Borgo San Sepolcro, d. 1492, Borgo San Sepolcro)</a:t>
            </a:r>
            <a:r>
              <a:rPr lang="it-IT" sz="1600" dirty="0">
                <a:effectLst/>
              </a:rPr>
              <a:t/>
            </a:r>
            <a:br>
              <a:rPr lang="it-IT" sz="1600" dirty="0">
                <a:effectLst/>
              </a:rPr>
            </a:br>
            <a:r>
              <a:rPr lang="en-US" sz="1600" dirty="0" smtClean="0"/>
              <a:t>The Flagellation, c</a:t>
            </a:r>
            <a:r>
              <a:rPr lang="en-US" sz="1600" dirty="0"/>
              <a:t>. </a:t>
            </a:r>
            <a:r>
              <a:rPr lang="en-US" sz="1600" dirty="0" smtClean="0"/>
              <a:t>1455, Oil </a:t>
            </a:r>
            <a:r>
              <a:rPr lang="en-US" sz="1600" dirty="0"/>
              <a:t>and tempera on panel, 59 x 82 cm</a:t>
            </a:r>
            <a:br>
              <a:rPr lang="en-US" sz="1600" dirty="0"/>
            </a:br>
            <a:r>
              <a:rPr lang="en-US" sz="1600" dirty="0"/>
              <a:t>Galleria Nazionale delle Marche, Urbino</a:t>
            </a:r>
            <a:endParaRPr lang="el-GR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3" y="1484784"/>
            <a:ext cx="7221744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14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1800" dirty="0"/>
              <a:t>PIERO DELLA </a:t>
            </a:r>
            <a:r>
              <a:rPr lang="it-IT" sz="1800" dirty="0" smtClean="0"/>
              <a:t>FRANCESCA </a:t>
            </a:r>
            <a:r>
              <a:rPr lang="it-IT" sz="1600" dirty="0" smtClean="0"/>
              <a:t>(b</a:t>
            </a:r>
            <a:r>
              <a:rPr lang="it-IT" sz="1600" dirty="0"/>
              <a:t>. 1416, Borgo San Sepolcro, d. 1492, Borgo San Sepolcro)</a:t>
            </a:r>
            <a:r>
              <a:rPr lang="it-IT" sz="1800" dirty="0"/>
              <a:t> Portraits of Federico da Montefeltro and His Wife Battista Sforza</a:t>
            </a:r>
            <a:br>
              <a:rPr lang="it-IT" sz="1800" dirty="0"/>
            </a:br>
            <a:r>
              <a:rPr lang="it-IT" sz="1800" dirty="0" smtClean="0"/>
              <a:t>1465-66, Tempera </a:t>
            </a:r>
            <a:r>
              <a:rPr lang="it-IT" sz="1800" dirty="0"/>
              <a:t>on panel, 47 x 33 cm (each)</a:t>
            </a:r>
            <a:br>
              <a:rPr lang="it-IT" sz="1800" dirty="0"/>
            </a:br>
            <a:r>
              <a:rPr lang="it-IT" sz="1800" dirty="0"/>
              <a:t>Galleria degli Uffizi, Florence</a:t>
            </a:r>
            <a:endParaRPr lang="el-GR" sz="18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711912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5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ΠΡΩΙΜΗ ΑΝΑΓΕΝΝΗΣΗ ΣΤΗΝ ΙΤΑΛΙΑ</a:t>
            </a:r>
            <a:br>
              <a:rPr lang="el-GR" sz="2400" b="1" dirty="0">
                <a:solidFill>
                  <a:schemeClr val="tx1"/>
                </a:solidFill>
              </a:rPr>
            </a:br>
            <a:r>
              <a:rPr lang="el-GR" sz="2400" b="1" dirty="0">
                <a:solidFill>
                  <a:schemeClr val="tx1"/>
                </a:solidFill>
              </a:rPr>
              <a:t>QUATTROCENTO  (:1400-1500 μ.Χ., 15ος αι</a:t>
            </a:r>
            <a:r>
              <a:rPr lang="el-GR" sz="2400" b="1" dirty="0" smtClean="0">
                <a:solidFill>
                  <a:schemeClr val="tx1"/>
                </a:solidFill>
              </a:rPr>
              <a:t>.)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b="1" dirty="0" smtClean="0"/>
              <a:t>ΦΛΩΡΕΝΤΙΑ</a:t>
            </a:r>
            <a:endParaRPr lang="el-GR" b="1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Donatello (1386-1466)</a:t>
            </a:r>
            <a:endParaRPr lang="el-GR" dirty="0"/>
          </a:p>
          <a:p>
            <a:r>
              <a:rPr lang="en-US" dirty="0"/>
              <a:t>Lorenzo Ghiberti (1378-1455)</a:t>
            </a:r>
            <a:endParaRPr lang="el-GR" dirty="0"/>
          </a:p>
          <a:p>
            <a:r>
              <a:rPr lang="en-US" dirty="0"/>
              <a:t>Massaccio (1401-1428)</a:t>
            </a:r>
            <a:endParaRPr lang="el-GR" dirty="0"/>
          </a:p>
          <a:p>
            <a:r>
              <a:rPr lang="en-US" dirty="0"/>
              <a:t>Fra Angelico (1387-1455)</a:t>
            </a:r>
            <a:endParaRPr lang="el-GR" dirty="0"/>
          </a:p>
          <a:p>
            <a:r>
              <a:rPr lang="en-US" dirty="0"/>
              <a:t>Paolo Uccello (1397-1475)</a:t>
            </a:r>
            <a:endParaRPr lang="el-GR" dirty="0"/>
          </a:p>
          <a:p>
            <a:r>
              <a:rPr lang="en-US" dirty="0"/>
              <a:t>Fra Filippo Lippi (1406-1469)</a:t>
            </a:r>
            <a:endParaRPr lang="el-GR" dirty="0"/>
          </a:p>
          <a:p>
            <a:r>
              <a:rPr lang="en-US" dirty="0"/>
              <a:t>Filippino Lippi (1457-1504)</a:t>
            </a:r>
            <a:endParaRPr lang="el-GR" dirty="0"/>
          </a:p>
          <a:p>
            <a:r>
              <a:rPr lang="en-US" dirty="0"/>
              <a:t>Domenico Veneziano (1410-1461)</a:t>
            </a:r>
            <a:endParaRPr lang="el-GR" dirty="0"/>
          </a:p>
          <a:p>
            <a:r>
              <a:rPr lang="fr-FR" dirty="0"/>
              <a:t>Piero della Francesca (1410/20-1492)</a:t>
            </a:r>
            <a:endParaRPr lang="el-GR" dirty="0"/>
          </a:p>
          <a:p>
            <a:r>
              <a:rPr lang="en-US" dirty="0"/>
              <a:t>Andrea del Castagno (1423-1457)</a:t>
            </a:r>
            <a:endParaRPr lang="el-GR" dirty="0"/>
          </a:p>
          <a:p>
            <a:r>
              <a:rPr lang="en-US" dirty="0"/>
              <a:t>Domenico Ghirlandaio (1449-1494)</a:t>
            </a:r>
            <a:endParaRPr lang="el-GR" dirty="0"/>
          </a:p>
          <a:p>
            <a:r>
              <a:rPr lang="en-US" dirty="0"/>
              <a:t>Sandro Botticelli (1445-1510)</a:t>
            </a:r>
            <a:endParaRPr lang="el-GR" dirty="0"/>
          </a:p>
          <a:p>
            <a:r>
              <a:rPr lang="en-US" dirty="0"/>
              <a:t>Piero di Cosimo (1462-1521)</a:t>
            </a:r>
            <a:endParaRPr lang="el-GR" dirty="0"/>
          </a:p>
          <a:p>
            <a:r>
              <a:rPr lang="en-US" dirty="0"/>
              <a:t>Luca della Robia (1400-1482)</a:t>
            </a:r>
            <a:endParaRPr lang="el-GR" dirty="0"/>
          </a:p>
          <a:p>
            <a:r>
              <a:rPr lang="en-US" dirty="0"/>
              <a:t>Mino da Fiesole (1429-1484)</a:t>
            </a:r>
            <a:endParaRPr lang="el-GR" dirty="0"/>
          </a:p>
          <a:p>
            <a:r>
              <a:rPr lang="en-US" dirty="0"/>
              <a:t>Bernardo Rossellino (1409-1464)</a:t>
            </a:r>
            <a:endParaRPr lang="el-GR" dirty="0"/>
          </a:p>
          <a:p>
            <a:r>
              <a:rPr lang="en-US" dirty="0"/>
              <a:t>Antonio del Pollaiuolo (1432-1498)</a:t>
            </a:r>
            <a:endParaRPr lang="el-GR" dirty="0"/>
          </a:p>
          <a:p>
            <a:r>
              <a:rPr lang="en-US" dirty="0"/>
              <a:t>Andrea del Verrocchio (1435-1488)</a:t>
            </a:r>
            <a:endParaRPr lang="el-GR" dirty="0"/>
          </a:p>
          <a:p>
            <a:r>
              <a:rPr lang="en-US" dirty="0"/>
              <a:t>Benozzo Gozzoli (1421-1497)</a:t>
            </a:r>
            <a:endParaRPr lang="el-GR" dirty="0"/>
          </a:p>
          <a:p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l-GR" b="1" dirty="0" smtClean="0"/>
              <a:t>ΒΕΝΕΤΙΑ</a:t>
            </a:r>
            <a:endParaRPr lang="el-GR" b="1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Antonello da Messina (1430-1479)</a:t>
            </a:r>
            <a:endParaRPr lang="el-GR" dirty="0"/>
          </a:p>
          <a:p>
            <a:r>
              <a:rPr lang="en-US" dirty="0"/>
              <a:t>Andrea Mantegna (1431-1506)</a:t>
            </a:r>
            <a:endParaRPr lang="el-GR" dirty="0"/>
          </a:p>
          <a:p>
            <a:r>
              <a:rPr lang="fr-FR" dirty="0"/>
              <a:t>Jacopo Bellini (1400-1470)</a:t>
            </a:r>
            <a:endParaRPr lang="el-GR" dirty="0"/>
          </a:p>
          <a:p>
            <a:r>
              <a:rPr lang="fr-FR" dirty="0"/>
              <a:t>Giovanni Bellini (1428- 1516)</a:t>
            </a:r>
            <a:endParaRPr lang="el-GR" dirty="0"/>
          </a:p>
          <a:p>
            <a:r>
              <a:rPr lang="fr-FR" dirty="0"/>
              <a:t>Gentile Bellini (1427-1507)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4499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Τήξη">
  <a:themeElements>
    <a:clrScheme name="Τήξη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Τήξη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Τήξη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224</TotalTime>
  <Words>337</Words>
  <Application>Microsoft Office PowerPoint</Application>
  <PresentationFormat>Προβολή στην οθόνη (4:3)</PresentationFormat>
  <Paragraphs>83</Paragraphs>
  <Slides>12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Τήξη</vt:lpstr>
      <vt:lpstr>Μάθημα Επιλογής Α΄ Λυκείου: Ελληνικός και Ευρωπαϊκός Πολιτισμός</vt:lpstr>
      <vt:lpstr>Η αυτονόμηση της τέχνης </vt:lpstr>
      <vt:lpstr>St Jerome in his Study, 1480, Fresco, 184 x 119 cm, Ognissanti, Florence,  GHIRLANDAIO, Domenico, Florentine school (b. 1449, Firenze, d. 1494, Firenze) </vt:lpstr>
      <vt:lpstr>Παρουσίαση του PowerPoint</vt:lpstr>
      <vt:lpstr>St Augustine, 1480 Fresco, 152 x 112 cm Ognissanti, Florence</vt:lpstr>
      <vt:lpstr>Last Miracle and the Death of St Zenobius, 1500-05 Tempera on panel, 66 x 182 cm Gemäldegalerie, Dresden</vt:lpstr>
      <vt:lpstr>PIERO DELLA FRANCESCA, (b. 1416, Borgo San Sepolcro, d. 1492, Borgo San Sepolcro) The Flagellation, c. 1455, Oil and tempera on panel, 59 x 82 cm Galleria Nazionale delle Marche, Urbino</vt:lpstr>
      <vt:lpstr>PIERO DELLA FRANCESCA (b. 1416, Borgo San Sepolcro, d. 1492, Borgo San Sepolcro) Portraits of Federico da Montefeltro and His Wife Battista Sforza 1465-66, Tempera on panel, 47 x 33 cm (each) Galleria degli Uffizi, Florence</vt:lpstr>
      <vt:lpstr>ΠΡΩΙΜΗ ΑΝΑΓΕΝΝΗΣΗ ΣΤΗΝ ΙΤΑΛΙΑ QUATTROCENTO  (:1400-1500 μ.Χ., 15ος αι.)</vt:lpstr>
      <vt:lpstr>ΩΡΙΜΗ ΑΝΑΓΕΝΝΗΣΗ ΣΤΗΝ ΙΤΑΛΙΑ CINQUECENTO (: 1500-1525 μ.Χ. – 16ος αι.)</vt:lpstr>
      <vt:lpstr>ΟΨΙΜΗ ΑΝΑΓΕΝΝΗΣΗ ΣΤΗΝ ΙΤΑΛΙΑ – ΜΑΝΙΕΡΙΣΜΟΣ (1525-1600 μ.Χ.)</vt:lpstr>
      <vt:lpstr>ΑΝΑΓΕΝΝΗΣΗ ΣΤΗΝ ΙΤΑΛΙΑ ΒΑΣΙΚΑ ΧΑΡΑΚΤΗΡΙΣΤΙΚΑ ΖΩΓΡΑΦΙΚΗ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Επιλογής Α΄Λυκείου: Ελληνικός και Ευρωπαϊκός Πολιτισμός</dc:title>
  <dc:creator>Katerina</dc:creator>
  <cp:lastModifiedBy>Katerina</cp:lastModifiedBy>
  <cp:revision>50</cp:revision>
  <dcterms:created xsi:type="dcterms:W3CDTF">2013-12-29T16:19:35Z</dcterms:created>
  <dcterms:modified xsi:type="dcterms:W3CDTF">2013-12-29T20:58:45Z</dcterms:modified>
</cp:coreProperties>
</file>