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CDCCF5"/>
          </a:solidFill>
        </a:fill>
      </a:tcStyle>
    </a:wholeTbl>
    <a:band2H>
      <a:tcTxStyle b="def" i="def"/>
      <a:tcStyle>
        <a:tcBdr/>
        <a:fill>
          <a:solidFill>
            <a:srgbClr val="E7E7FA"/>
          </a:solidFill>
        </a:fill>
      </a:tcStyle>
    </a:band2H>
    <a:firstCol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381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381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D1FCEE"/>
          </a:solidFill>
        </a:fill>
      </a:tcStyle>
    </a:wholeTbl>
    <a:band2H>
      <a:tcTxStyle b="def" i="def"/>
      <a:tcStyle>
        <a:tcBdr/>
        <a:fill>
          <a:solidFill>
            <a:srgbClr val="E9FDF7"/>
          </a:solidFill>
        </a:fill>
      </a:tcStyle>
    </a:band2H>
    <a:firstCol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381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381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FFD1CF"/>
          </a:solidFill>
        </a:fill>
      </a:tcStyle>
    </a:wholeTbl>
    <a:band2H>
      <a:tcTxStyle b="def" i="def"/>
      <a:tcStyle>
        <a:tcBdr/>
        <a:fill>
          <a:solidFill>
            <a:srgbClr val="FFE9E9"/>
          </a:solidFill>
        </a:fill>
      </a:tcStyle>
    </a:band2H>
    <a:firstCol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381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381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7"/>
          </a:solidFill>
        </a:fill>
      </a:tcStyle>
    </a:wholeTbl>
    <a:band2H>
      <a:tcTxStyle b="def" i="def"/>
      <a:tcStyle>
        <a:tcBdr/>
        <a:fill>
          <a:solidFill>
            <a:srgbClr val="000034"/>
          </a:solidFill>
        </a:fill>
      </a:tcStyle>
    </a:band2H>
    <a:firstCol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34"/>
          </a:solidFill>
        </a:fill>
      </a:tcStyle>
    </a:lastRow>
    <a:fir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CACACC"/>
          </a:solidFill>
        </a:fill>
      </a:tcStyle>
    </a:wholeTbl>
    <a:band2H>
      <a:tcTxStyle b="def" i="def"/>
      <a:tcStyle>
        <a:tcBdr/>
        <a:fill>
          <a:solidFill>
            <a:srgbClr val="E6E6E7"/>
          </a:solidFill>
        </a:fill>
      </a:tcStyle>
    </a:band2H>
    <a:firstCol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firstCol>
    <a:la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381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lastRow>
    <a:fir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381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>
              <a:alpha val="20000"/>
            </a:srgbClr>
          </a:solidFill>
        </a:fill>
      </a:tcStyle>
    </a:firstCol>
    <a:la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508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0000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571500" y="12269258"/>
            <a:ext cx="23235148" cy="555247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pPr/>
            <a:r>
              <a:t>Author and Date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Line"/>
          <p:cNvSpPr/>
          <p:nvPr/>
        </p:nvSpPr>
        <p:spPr>
          <a:xfrm>
            <a:off x="634955" y="9475085"/>
            <a:ext cx="23114091" cy="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" name="Presentation Title"/>
          <p:cNvSpPr txBox="1"/>
          <p:nvPr>
            <p:ph type="title" hasCustomPrompt="1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-300" sz="15000">
                <a:solidFill>
                  <a:srgbClr val="FFFFFF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7" name="Body Level One…"/>
          <p:cNvSpPr txBox="1"/>
          <p:nvPr>
            <p:ph type="body" sz="quarter" idx="21" hasCustomPrompt="1"/>
          </p:nvPr>
        </p:nvSpPr>
        <p:spPr>
          <a:xfrm>
            <a:off x="571500" y="847715"/>
            <a:ext cx="23235148" cy="2324102"/>
          </a:xfrm>
          <a:prstGeom prst="rect">
            <a:avLst/>
          </a:prstGeom>
        </p:spPr>
        <p:txBody>
          <a:bodyPr anchor="t"/>
          <a:lstStyle>
            <a:lvl1pPr defTabSz="825500">
              <a:defRPr spc="-100" sz="8000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5" name="Line"/>
          <p:cNvSpPr/>
          <p:nvPr/>
        </p:nvSpPr>
        <p:spPr>
          <a:xfrm>
            <a:off x="639140" y="692906"/>
            <a:ext cx="23114005" cy="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571500" y="3898900"/>
            <a:ext cx="23236827" cy="549910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pc="-239" sz="12000"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100000"/>
              </a:lnSpc>
              <a:defRPr spc="-239" sz="12000"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100000"/>
              </a:lnSpc>
              <a:defRPr spc="-239" sz="12000"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100000"/>
              </a:lnSpc>
              <a:defRPr spc="-239" sz="12000"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100000"/>
              </a:lnSpc>
              <a:defRPr spc="-239" sz="12000"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dy Level One…"/>
          <p:cNvSpPr txBox="1"/>
          <p:nvPr>
            <p:ph type="body" idx="1" hasCustomPrompt="1"/>
          </p:nvPr>
        </p:nvSpPr>
        <p:spPr>
          <a:xfrm>
            <a:off x="634998" y="1346200"/>
            <a:ext cx="23241004" cy="8451368"/>
          </a:xfrm>
          <a:prstGeom prst="rect">
            <a:avLst/>
          </a:prstGeom>
        </p:spPr>
        <p:txBody>
          <a:bodyPr anchor="b"/>
          <a:lstStyle>
            <a:lvl1pPr defTabSz="825500">
              <a:defRPr spc="-419" sz="42000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defRPr spc="-419" sz="42000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defRPr spc="-419" sz="42000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defRPr spc="-419" sz="42000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defRPr spc="-419" sz="42000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5" name="Fact information"/>
          <p:cNvSpPr txBox="1"/>
          <p:nvPr>
            <p:ph type="body" sz="quarter" idx="21" hasCustomPrompt="1"/>
          </p:nvPr>
        </p:nvSpPr>
        <p:spPr>
          <a:xfrm>
            <a:off x="635000" y="9170947"/>
            <a:ext cx="23241000" cy="932818"/>
          </a:xfrm>
          <a:prstGeom prst="rect">
            <a:avLst/>
          </a:prstGeom>
        </p:spPr>
        <p:txBody>
          <a:bodyPr anchor="t"/>
          <a:lstStyle>
            <a:lvl1pPr>
              <a:defRPr spc="-100"/>
            </a:lvl1pPr>
          </a:lstStyle>
          <a:p>
            <a:pPr/>
            <a:r>
              <a:t>Fact information</a:t>
            </a:r>
          </a:p>
        </p:txBody>
      </p:sp>
      <p:sp>
        <p:nvSpPr>
          <p:cNvPr id="126" name="Line"/>
          <p:cNvSpPr/>
          <p:nvPr/>
        </p:nvSpPr>
        <p:spPr>
          <a:xfrm>
            <a:off x="634999" y="12192000"/>
            <a:ext cx="23118145" cy="0"/>
          </a:xfrm>
          <a:prstGeom prst="line">
            <a:avLst/>
          </a:prstGeom>
          <a:ln w="381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7" name="Line"/>
          <p:cNvSpPr/>
          <p:nvPr/>
        </p:nvSpPr>
        <p:spPr>
          <a:xfrm>
            <a:off x="639140" y="692906"/>
            <a:ext cx="23114005" cy="2"/>
          </a:xfrm>
          <a:prstGeom prst="line">
            <a:avLst/>
          </a:prstGeom>
          <a:ln w="1143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Body Level One…"/>
          <p:cNvSpPr txBox="1"/>
          <p:nvPr>
            <p:ph type="body" sz="half" idx="21" hasCustomPrompt="1"/>
          </p:nvPr>
        </p:nvSpPr>
        <p:spPr>
          <a:xfrm>
            <a:off x="515836" y="1325581"/>
            <a:ext cx="23241006" cy="4970080"/>
          </a:xfrm>
          <a:prstGeom prst="rect">
            <a:avLst/>
          </a:prstGeom>
        </p:spPr>
        <p:txBody>
          <a:bodyPr anchor="t"/>
          <a:lstStyle>
            <a:lvl1pPr marL="419100" indent="-419100" defTabSz="825500">
              <a:defRPr spc="-200" sz="12000"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mage"/>
          <p:cNvSpPr/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5" name="Image"/>
          <p:cNvSpPr/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6" name="Image"/>
          <p:cNvSpPr/>
          <p:nvPr>
            <p:ph type="pic" idx="23"/>
          </p:nvPr>
        </p:nvSpPr>
        <p:spPr>
          <a:xfrm>
            <a:off x="571500" y="-698500"/>
            <a:ext cx="11684000" cy="144264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1054398042_3378x2084.jpg"/>
          <p:cNvSpPr/>
          <p:nvPr>
            <p:ph type="pic" idx="21"/>
          </p:nvPr>
        </p:nvSpPr>
        <p:spPr>
          <a:xfrm>
            <a:off x="0" y="-2984500"/>
            <a:ext cx="28333700" cy="1748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bg>
      <p:bgPr>
        <a:solidFill>
          <a:srgbClr val="0000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054398042_3378x2084.jpg"/>
          <p:cNvSpPr/>
          <p:nvPr>
            <p:ph type="pic" idx="21"/>
          </p:nvPr>
        </p:nvSpPr>
        <p:spPr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" name="Body Level One…"/>
          <p:cNvSpPr txBox="1"/>
          <p:nvPr>
            <p:ph type="body" sz="quarter" idx="1" hasCustomPrompt="1"/>
          </p:nvPr>
        </p:nvSpPr>
        <p:spPr>
          <a:xfrm>
            <a:off x="571500" y="12269258"/>
            <a:ext cx="23241000" cy="555247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Body Level One…"/>
          <p:cNvSpPr txBox="1"/>
          <p:nvPr>
            <p:ph type="body" sz="quarter" idx="22" hasCustomPrompt="1"/>
          </p:nvPr>
        </p:nvSpPr>
        <p:spPr>
          <a:xfrm>
            <a:off x="571500" y="853952"/>
            <a:ext cx="23241000" cy="2321051"/>
          </a:xfrm>
          <a:prstGeom prst="rect">
            <a:avLst/>
          </a:prstGeom>
        </p:spPr>
        <p:txBody>
          <a:bodyPr anchor="t"/>
          <a:lstStyle>
            <a:lvl1pPr defTabSz="825500">
              <a:defRPr spc="-100" sz="8000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28" name="Line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" name="Line"/>
          <p:cNvSpPr/>
          <p:nvPr/>
        </p:nvSpPr>
        <p:spPr>
          <a:xfrm>
            <a:off x="634955" y="9475085"/>
            <a:ext cx="23114091" cy="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" name="Presentation Title"/>
          <p:cNvSpPr txBox="1"/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-300" sz="15000">
                <a:solidFill>
                  <a:srgbClr val="FFFFFF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20524404_2582x1617.jpg"/>
          <p:cNvSpPr/>
          <p:nvPr>
            <p:ph type="pic" idx="21"/>
          </p:nvPr>
        </p:nvSpPr>
        <p:spPr>
          <a:xfrm>
            <a:off x="9626600" y="-3"/>
            <a:ext cx="21901493" cy="137160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Line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" name="Line"/>
          <p:cNvSpPr/>
          <p:nvPr/>
        </p:nvSpPr>
        <p:spPr>
          <a:xfrm>
            <a:off x="639140" y="692906"/>
            <a:ext cx="23114005" cy="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" name="Body Level One…"/>
          <p:cNvSpPr txBox="1"/>
          <p:nvPr>
            <p:ph type="body" sz="quarter" idx="1" hasCustomPrompt="1"/>
          </p:nvPr>
        </p:nvSpPr>
        <p:spPr>
          <a:xfrm>
            <a:off x="571500" y="12269258"/>
            <a:ext cx="11049000" cy="555247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571500" y="4770137"/>
            <a:ext cx="11049000" cy="7036980"/>
          </a:xfrm>
          <a:prstGeom prst="rect">
            <a:avLst/>
          </a:prstGeom>
        </p:spPr>
        <p:txBody>
          <a:bodyPr/>
          <a:lstStyle>
            <a:lvl1pPr>
              <a:defRPr spc="-300" sz="1500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" name="Line"/>
          <p:cNvSpPr/>
          <p:nvPr/>
        </p:nvSpPr>
        <p:spPr>
          <a:xfrm>
            <a:off x="639140" y="692906"/>
            <a:ext cx="23114005" cy="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" name="Body Level One…"/>
          <p:cNvSpPr txBox="1"/>
          <p:nvPr>
            <p:ph type="body" sz="quarter" idx="1" hasCustomPrompt="1"/>
          </p:nvPr>
        </p:nvSpPr>
        <p:spPr>
          <a:xfrm>
            <a:off x="571500" y="12269258"/>
            <a:ext cx="23241000" cy="555247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Body Level One…"/>
          <p:cNvSpPr txBox="1"/>
          <p:nvPr>
            <p:ph type="body" idx="2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 anchor="t"/>
          <a:lstStyle>
            <a:lvl1pPr marL="4572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100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54" name="Slide Title"/>
          <p:cNvSpPr txBox="1"/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pc="-239" sz="1200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23436123" y="12268201"/>
            <a:ext cx="371755" cy="55524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634999" y="12192000"/>
            <a:ext cx="23118145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3" name="Line"/>
          <p:cNvSpPr/>
          <p:nvPr/>
        </p:nvSpPr>
        <p:spPr>
          <a:xfrm>
            <a:off x="639140" y="692906"/>
            <a:ext cx="23114005" cy="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4" name="Body Level One…"/>
          <p:cNvSpPr txBox="1"/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 anchor="t"/>
          <a:lstStyle>
            <a:lvl1pPr marL="4572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/>
          <p:nvPr>
            <p:ph type="body" sz="quarter" idx="1" hasCustomPrompt="1"/>
          </p:nvPr>
        </p:nvSpPr>
        <p:spPr>
          <a:xfrm>
            <a:off x="13157200" y="1852247"/>
            <a:ext cx="10256840" cy="1310643"/>
          </a:xfrm>
          <a:prstGeom prst="rect">
            <a:avLst/>
          </a:prstGeom>
        </p:spPr>
        <p:txBody>
          <a:bodyPr/>
          <a:lstStyle>
            <a:lvl1pPr>
              <a:defRPr spc="-79" sz="7900"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>
              <a:defRPr spc="-79" sz="7900"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>
              <a:defRPr spc="-79" sz="7900"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>
              <a:defRPr spc="-79" sz="7900"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>
              <a:defRPr spc="-79" sz="7900"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683033896_1440x1778.jpg"/>
          <p:cNvSpPr/>
          <p:nvPr>
            <p:ph type="pic" idx="21"/>
          </p:nvPr>
        </p:nvSpPr>
        <p:spPr>
          <a:xfrm>
            <a:off x="0" y="-671784"/>
            <a:ext cx="12196747" cy="150595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4" name="Line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5" name="Line"/>
          <p:cNvSpPr/>
          <p:nvPr/>
        </p:nvSpPr>
        <p:spPr>
          <a:xfrm>
            <a:off x="639140" y="692906"/>
            <a:ext cx="23114005" cy="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6" name="Slide Title"/>
          <p:cNvSpPr txBox="1"/>
          <p:nvPr>
            <p:ph type="title" hasCustomPrompt="1"/>
          </p:nvPr>
        </p:nvSpPr>
        <p:spPr>
          <a:xfrm>
            <a:off x="13157200" y="864810"/>
            <a:ext cx="10256840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Slide Title </a:t>
            </a:r>
          </a:p>
        </p:txBody>
      </p:sp>
      <p:sp>
        <p:nvSpPr>
          <p:cNvPr id="77" name="Body Level One…"/>
          <p:cNvSpPr txBox="1"/>
          <p:nvPr>
            <p:ph type="body" sz="half" idx="22" hasCustomPrompt="1"/>
          </p:nvPr>
        </p:nvSpPr>
        <p:spPr>
          <a:xfrm>
            <a:off x="13157199" y="3904441"/>
            <a:ext cx="10256841" cy="7303309"/>
          </a:xfrm>
          <a:prstGeom prst="rect">
            <a:avLst/>
          </a:prstGeom>
        </p:spPr>
        <p:txBody>
          <a:bodyPr anchor="t"/>
          <a:lstStyle>
            <a:lvl1pPr marL="4572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100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bg>
      <p:bgPr>
        <a:solidFill>
          <a:srgbClr val="A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6" name="Line"/>
          <p:cNvSpPr/>
          <p:nvPr/>
        </p:nvSpPr>
        <p:spPr>
          <a:xfrm>
            <a:off x="634999" y="9443335"/>
            <a:ext cx="23114002" cy="2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7" name="Section Title"/>
          <p:cNvSpPr txBox="1"/>
          <p:nvPr>
            <p:ph type="title" hasCustomPrompt="1"/>
          </p:nvPr>
        </p:nvSpPr>
        <p:spPr>
          <a:xfrm>
            <a:off x="571500" y="9530977"/>
            <a:ext cx="23241000" cy="20193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pc="-300" sz="1500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6" name="Line"/>
          <p:cNvSpPr/>
          <p:nvPr/>
        </p:nvSpPr>
        <p:spPr>
          <a:xfrm>
            <a:off x="639140" y="692906"/>
            <a:ext cx="23114005" cy="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bg>
      <p:bgPr>
        <a:solidFill>
          <a:srgbClr val="0000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/>
          <p:nvPr/>
        </p:nvSpPr>
        <p:spPr>
          <a:xfrm>
            <a:off x="639140" y="692906"/>
            <a:ext cx="23114005" cy="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5" name="Agenda Title"/>
          <p:cNvSpPr txBox="1"/>
          <p:nvPr>
            <p:ph type="title" hasCustomPrompt="1"/>
          </p:nvPr>
        </p:nvSpPr>
        <p:spPr>
          <a:xfrm>
            <a:off x="575640" y="881081"/>
            <a:ext cx="23241004" cy="195102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575640" y="3276600"/>
            <a:ext cx="23241004" cy="9870679"/>
          </a:xfrm>
          <a:prstGeom prst="rect">
            <a:avLst/>
          </a:prstGeom>
        </p:spPr>
        <p:txBody>
          <a:bodyPr anchor="t"/>
          <a:lstStyle>
            <a:lvl1pPr defTabSz="469900">
              <a:lnSpc>
                <a:spcPct val="120000"/>
              </a:lnSpc>
              <a:tabLst>
                <a:tab pos="469900" algn="l"/>
              </a:tabLst>
              <a:defRPr spc="0" sz="8000">
                <a:solidFill>
                  <a:srgbClr val="C3CCB0"/>
                </a:solidFill>
              </a:defRPr>
            </a:lvl1pPr>
            <a:lvl2pPr defTabSz="469900">
              <a:lnSpc>
                <a:spcPct val="120000"/>
              </a:lnSpc>
              <a:tabLst>
                <a:tab pos="469900" algn="l"/>
              </a:tabLst>
              <a:defRPr spc="0" sz="8000">
                <a:solidFill>
                  <a:srgbClr val="C3CCB0"/>
                </a:solidFill>
              </a:defRPr>
            </a:lvl2pPr>
            <a:lvl3pPr defTabSz="469900">
              <a:lnSpc>
                <a:spcPct val="120000"/>
              </a:lnSpc>
              <a:tabLst>
                <a:tab pos="469900" algn="l"/>
              </a:tabLst>
              <a:defRPr spc="0" sz="8000">
                <a:solidFill>
                  <a:srgbClr val="C3CCB0"/>
                </a:solidFill>
              </a:defRPr>
            </a:lvl3pPr>
            <a:lvl4pPr defTabSz="469900">
              <a:lnSpc>
                <a:spcPct val="120000"/>
              </a:lnSpc>
              <a:tabLst>
                <a:tab pos="469900" algn="l"/>
              </a:tabLst>
              <a:defRPr spc="0" sz="8000">
                <a:solidFill>
                  <a:srgbClr val="C3CCB0"/>
                </a:solidFill>
              </a:defRPr>
            </a:lvl4pPr>
            <a:lvl5pPr defTabSz="469900">
              <a:lnSpc>
                <a:spcPct val="120000"/>
              </a:lnSpc>
              <a:tabLst>
                <a:tab pos="469900" algn="l"/>
              </a:tabLst>
              <a:defRPr spc="0" sz="8000">
                <a:solidFill>
                  <a:srgbClr val="C3CCB0"/>
                </a:solidFill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C3D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Line"/>
          <p:cNvSpPr/>
          <p:nvPr/>
        </p:nvSpPr>
        <p:spPr>
          <a:xfrm>
            <a:off x="639140" y="692906"/>
            <a:ext cx="23114005" cy="2"/>
          </a:xfrm>
          <a:prstGeom prst="line">
            <a:avLst/>
          </a:prstGeom>
          <a:ln w="1143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Body Level One…"/>
          <p:cNvSpPr txBox="1"/>
          <p:nvPr>
            <p:ph type="body" idx="1" hasCustomPrompt="1"/>
          </p:nvPr>
        </p:nvSpPr>
        <p:spPr>
          <a:xfrm>
            <a:off x="1148058" y="9247147"/>
            <a:ext cx="22707184" cy="932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3653366" y="2743200"/>
            <a:ext cx="19507201" cy="435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23431500" y="12268201"/>
            <a:ext cx="371755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825500">
              <a:spcBef>
                <a:spcPts val="0"/>
              </a:spcBef>
              <a:tabLst/>
              <a:defRPr spc="28" sz="280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1pPr>
      <a:lvl2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2pPr>
      <a:lvl3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3pPr>
      <a:lvl4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4pPr>
      <a:lvl5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5pPr>
      <a:lvl6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6pPr>
      <a:lvl7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7pPr>
      <a:lvl8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8pPr>
      <a:lvl9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27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29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2" name="Line"/>
          <p:cNvSpPr/>
          <p:nvPr/>
        </p:nvSpPr>
        <p:spPr>
          <a:xfrm>
            <a:off x="634955" y="9475085"/>
            <a:ext cx="23114091" cy="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3" name="Η πολική αρκούδα"/>
          <p:cNvSpPr txBox="1"/>
          <p:nvPr/>
        </p:nvSpPr>
        <p:spPr>
          <a:xfrm>
            <a:off x="3759511" y="9417445"/>
            <a:ext cx="17491770" cy="2366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70000"/>
              </a:lnSpc>
              <a:spcBef>
                <a:spcPts val="0"/>
              </a:spcBef>
              <a:tabLst/>
              <a:defRPr spc="-300" sz="15000">
                <a:solidFill>
                  <a:srgbClr val="FFFFFF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Η πολική αρκούδα</a:t>
            </a:r>
          </a:p>
        </p:txBody>
      </p:sp>
      <p:pic>
        <p:nvPicPr>
          <p:cNvPr id="174" name="download (3).jpeg" descr="download (3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7156" y="184227"/>
            <a:ext cx="16256481" cy="9134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Μπορούν να ξεπεράσουν τα τρία μέτρα σε ύψος"/>
          <p:cNvSpPr txBox="1"/>
          <p:nvPr>
            <p:ph type="ctrTitle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>
            <a:lvl1pPr defTabSz="536575">
              <a:defRPr spc="-199" sz="9700"/>
            </a:lvl1pPr>
          </a:lstStyle>
          <a:p>
            <a:pPr/>
            <a:r>
              <a:t>Μπορούν να ξεπεράσουν τα τρία μέτρα σε ύψος</a:t>
            </a:r>
          </a:p>
        </p:txBody>
      </p:sp>
      <p:pic>
        <p:nvPicPr>
          <p:cNvPr id="203" name="download (4).jpeg" descr="download (4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3977" y="104267"/>
            <a:ext cx="9256046" cy="9256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Κοιμούνται 7-8 ώρες κάθε μέρα και ενδιάμεσα παίρνουν και κανέναν υπνάκο , κυρίως όταν έχουν περπατήσει πολύ για να βρουν τροφή."/>
          <p:cNvSpPr txBox="1"/>
          <p:nvPr>
            <p:ph type="ctrTitle"/>
          </p:nvPr>
        </p:nvSpPr>
        <p:spPr>
          <a:xfrm>
            <a:off x="814618" y="9508725"/>
            <a:ext cx="23235148" cy="2647066"/>
          </a:xfrm>
          <a:prstGeom prst="rect">
            <a:avLst/>
          </a:prstGeom>
        </p:spPr>
        <p:txBody>
          <a:bodyPr/>
          <a:lstStyle>
            <a:lvl1pPr defTabSz="379729">
              <a:defRPr spc="-200" sz="6900"/>
            </a:lvl1pPr>
          </a:lstStyle>
          <a:p>
            <a:pPr/>
            <a:r>
              <a:t>Κοιμούνται 7-8 ώρες κάθε μέρα και ενδιάμεσα παίρνουν και κανέναν υπνάκο , κυρίως όταν έχουν περπατήσει πολύ για να βρουν τροφή.</a:t>
            </a:r>
          </a:p>
        </p:txBody>
      </p:sp>
      <p:pic>
        <p:nvPicPr>
          <p:cNvPr id="206" name="download (7).jpeg" descr="download (7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0710" y="152235"/>
            <a:ext cx="14222965" cy="8864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Γεννάει 1-2 μικρά  που μένουν μαζί της περισσότερα από 2 χρόνια"/>
          <p:cNvSpPr txBox="1"/>
          <p:nvPr>
            <p:ph type="ctrTitle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>
            <a:lvl1pPr defTabSz="536575">
              <a:defRPr spc="-199" sz="9700"/>
            </a:lvl1pPr>
          </a:lstStyle>
          <a:p>
            <a:pPr/>
            <a:r>
              <a:t>Γεννάει 1-2 μικρά  που μένουν μαζί της περισσότερα από 2 χρόνια</a:t>
            </a:r>
          </a:p>
        </p:txBody>
      </p:sp>
      <p:pic>
        <p:nvPicPr>
          <p:cNvPr id="209" name="download (4).jpeg" descr="download (4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4508" y="901581"/>
            <a:ext cx="12521415" cy="8227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c394f0a05e8afc9ec1ede218acd8d48d.jpg" descr="c394f0a05e8afc9ec1ede218acd8d48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7232" y="778631"/>
            <a:ext cx="17986160" cy="1249885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68F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loud"/>
          <p:cNvSpPr/>
          <p:nvPr/>
        </p:nvSpPr>
        <p:spPr>
          <a:xfrm>
            <a:off x="6798720" y="1387453"/>
            <a:ext cx="6609794" cy="398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00003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14" name="Δεν είμαι χαρούμενη,…"/>
          <p:cNvSpPr txBox="1"/>
          <p:nvPr/>
        </p:nvSpPr>
        <p:spPr>
          <a:xfrm>
            <a:off x="8001341" y="3404732"/>
            <a:ext cx="3817506" cy="126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Δεν είμαι χαρούμενη, </a:t>
            </a:r>
          </a:p>
          <a:p>
            <a:pPr>
              <a:defRPr>
                <a:solidFill>
                  <a:srgbClr val="FFFFFF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φοβάμαι…</a:t>
            </a:r>
          </a:p>
        </p:txBody>
      </p:sp>
      <p:pic>
        <p:nvPicPr>
          <p:cNvPr id="215" name="download (2).jpeg" descr="download (2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24628" y="5953523"/>
            <a:ext cx="9622078" cy="6403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download.jpeg" descr="downloa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2165" y="625339"/>
            <a:ext cx="16718284" cy="10419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87094fce56e14e4b95ca5fa0c1e0a0bb.jpg" descr="87094fce56e14e4b95ca5fa0c1e0a0b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33821" y="238318"/>
            <a:ext cx="7317307" cy="13239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665367e964abb056f446892cf09ed593.jpg" descr="665367e964abb056f446892cf09ed5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6530" y="1062503"/>
            <a:ext cx="9511330" cy="12654906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30879-Clipart-Illustration-Of-A-Brown-Bear-Cub-Walking-Upright-Behind-A-Polar-Bear - Αντίγραφο.jpg" descr="30879-Clipart-Illustration-Of-A-Brown-Bear-Cub-Walking-Upright-Behind-A-Polar-Bear - Αντίγραφο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2280" y="466464"/>
            <a:ext cx="3424965" cy="532033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24" name="30879-Clipart-Illustration-Of-A-Brown-Bear-Cub-Walking-Upright-Behind-A-Polar-Bear - Αντίγραφο - Αντίγραφο (3).jpg" descr="30879-Clipart-Illustration-Of-A-Brown-Bear-Cub-Walking-Upright-Behind-A-Polar-Bear - Αντίγραφο - Αντίγραφο (3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3251" y="549995"/>
            <a:ext cx="3323222" cy="5063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30879-Clipart-Illustration-Of-A-Brown-Bear-Cub-Walking-Upright-Behind-A-Polar-Bear - Αντίγραφο - Αντίγραφο (3) - Αντίγραφο.jpg" descr="30879-Clipart-Illustration-Of-A-Brown-Bear-Cub-Walking-Upright-Behind-A-Polar-Bear - Αντίγραφο - Αντίγραφο (3) - Αντίγραφο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7627" y="6525876"/>
            <a:ext cx="3572560" cy="544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30879-Clipart-Illustration-Of-A-Brown-Bear-Cub-Walking-Upright-Behind-A-Polar-Bear - Αντίγραφο - Αντίγραφο - Αντίγραφο.jpg" descr="30879-Clipart-Illustration-Of-A-Brown-Bear-Cub-Walking-Upright-Behind-A-Polar-Bear - Αντίγραφο - Αντίγραφο - Αντίγραφο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703933" y="440922"/>
            <a:ext cx="4330705" cy="5371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30879-Clipart-Illustration-Of-A-Brown-Bear-Cub-Walking-Upright-Behind-A-Polar-Bear - Αντίγραφο - Αντίγραφο (2).jpg" descr="30879-Clipart-Illustration-Of-A-Brown-Bear-Cub-Walking-Upright-Behind-A-Polar-Bear - Αντίγραφο - Αντίγραφο (2)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74261" y="6576755"/>
            <a:ext cx="3572561" cy="534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30879-Clipart-Illustration-Of-A-Brown-Bear-Cub-Walking-Upright-Behind-A-Polar-Bear - Αντίγραφο - Αντίγραφο (4) - Αντίγραφο.jpg" descr="30879-Clipart-Illustration-Of-A-Brown-Bear-Cub-Walking-Upright-Behind-A-Polar-Bear - Αντίγραφο - Αντίγραφο (4) - Αντίγραφο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52476" y="421807"/>
            <a:ext cx="3491469" cy="5320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30879-Clipart-Illustration-Of-A-Brown-Bear-Cub-Walking-Upright-Behind-A-Polar-Bear - Αντίγραφο - Αντίγραφο (4).jpg" descr="30879-Clipart-Illustration-Of-A-Brown-Bear-Cub-Walking-Upright-Behind-A-Polar-Bear - Αντίγραφο - Αντίγραφο (4)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23551" y="6587659"/>
            <a:ext cx="3491469" cy="5320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30879-Clipart-Illustration-Of-A-Brown-Bear-Cub-Walking-Upright-Behind-A-Polar-Bear - Αντίγραφο - Αντίγραφο.jpg" descr="30879-Clipart-Illustration-Of-A-Brown-Bear-Cub-Walking-Upright-Behind-A-Polar-Bear - Αντίγραφο - Αντίγραφο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200900" y="6525876"/>
            <a:ext cx="3572560" cy="544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Ένωσε με μία γραμμή τους ινουί με τα ιγκλού."/>
          <p:cNvSpPr txBox="1"/>
          <p:nvPr>
            <p:ph type="ctrTitle"/>
          </p:nvPr>
        </p:nvSpPr>
        <p:spPr>
          <a:xfrm>
            <a:off x="3280833" y="-12074"/>
            <a:ext cx="23235148" cy="2647065"/>
          </a:xfrm>
          <a:prstGeom prst="rect">
            <a:avLst/>
          </a:prstGeom>
        </p:spPr>
        <p:txBody>
          <a:bodyPr/>
          <a:lstStyle>
            <a:lvl1pPr>
              <a:defRPr spc="-200" sz="6400"/>
            </a:lvl1pPr>
          </a:lstStyle>
          <a:p>
            <a:pPr/>
            <a:r>
              <a:t>Ένωσε με μία γραμμή τους ινουί με τα ιγκλού.</a:t>
            </a:r>
          </a:p>
        </p:txBody>
      </p:sp>
      <p:pic>
        <p:nvPicPr>
          <p:cNvPr id="233" name="igloo-black-white - Αντίγραφο (7).png" descr="igloo-black-white - Αντίγραφο (7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22868" y="2266916"/>
            <a:ext cx="3644691" cy="236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gloo-black-white - Αντίγραφο (5).png" descr="igloo-black-white - Αντίγραφο (5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05070" y="2281756"/>
            <a:ext cx="3689381" cy="239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gloo-black-white - Αντίγραφο (4).png" descr="igloo-black-white - Αντίγραφο (4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20618" y="2357591"/>
            <a:ext cx="3456036" cy="2246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gloo-black-white - Αντίγραφο (3).png" descr="igloo-black-white - Αντίγραφο (3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26940" y="2281756"/>
            <a:ext cx="3689381" cy="239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gloo-black-white - Αντίγραφο (2).png" descr="igloo-black-white - Αντίγραφο (2)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76258" y="2328229"/>
            <a:ext cx="3546384" cy="2305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gloo-black-white - Αντίγραφο.png" descr="igloo-black-white - Αντίγραφο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6573" y="2266916"/>
            <a:ext cx="3644690" cy="236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gloo-black-white - Αντίγραφο (2) - Αντίγραφο.png" descr="igloo-black-white - Αντίγραφο (2) - Αντίγραφο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35424" y="9617353"/>
            <a:ext cx="3800741" cy="2470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gloo-black-white - Αντίγραφο (3) - Αντίγραφο.png" descr="igloo-black-white - Αντίγραφο (3) - Αντίγραφο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657837" y="9689737"/>
            <a:ext cx="3689381" cy="239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gloo-black-white - Αντίγραφο (8) - Αντίγραφο.png" descr="igloo-black-white - Αντίγραφο (8) - Αντίγραφο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472647" y="9617353"/>
            <a:ext cx="3800741" cy="2470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gloo-black-white - Αντίγραφο (4) - Αντίγραφο.png" descr="igloo-black-white - Αντίγραφο (4) - Αντίγραφο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560937" y="9736210"/>
            <a:ext cx="3546385" cy="2305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gloo-black-white - Αντίγραφο (5) - Αντίγραφο.png" descr="igloo-black-white - Αντίγραφο (5) - Αντίγραφο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91403" y="9508725"/>
            <a:ext cx="3319204" cy="2647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gloo-black-white - Αντίγραφο (6) - Αντίγραφο.png" descr="igloo-black-white - Αντίγραφο (6) - Αντίγραφο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3069873" y="9653544"/>
            <a:ext cx="3097783" cy="2470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Ζει στις αρκτικές περιοχές"/>
          <p:cNvSpPr txBox="1"/>
          <p:nvPr>
            <p:ph type="ctrTitle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>
            <a:lvl1pPr defTabSz="759459">
              <a:defRPr sz="13800"/>
            </a:lvl1pPr>
          </a:lstStyle>
          <a:p>
            <a:pPr/>
            <a:r>
              <a:t>Ζει στις αρκτικές περιοχές</a:t>
            </a:r>
          </a:p>
        </p:txBody>
      </p:sp>
      <p:pic>
        <p:nvPicPr>
          <p:cNvPr id="177" name="ec5d2495c61b3f11befee84f6cf559f0.jpg" descr="ec5d2495c61b3f11befee84f6cf559f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8705" y="155422"/>
            <a:ext cx="6040351" cy="9034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1c3e33b33efe2c8d1729f2131dd2b4a5.jpg" descr="1c3e33b33efe2c8d1729f2131dd2b4a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63459" y="20403925"/>
            <a:ext cx="9746935" cy="1371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b75446cc34b47712d4b5e9cefa500f03.jpg" descr="b75446cc34b47712d4b5e9cefa500f0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9968" y="461627"/>
            <a:ext cx="9614928" cy="12792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Κύκλωσε το γράμμα  από το οποίο αρχίζει η λέξη της εικόνα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            </a:t>
            </a:r>
            <a:r>
              <a:rPr spc="-49" sz="5000"/>
              <a:t>Κύκλωσε το γράμμα  από το οποίο αρχίζει η λέξη της εικόνας</a:t>
            </a:r>
          </a:p>
        </p:txBody>
      </p:sp>
      <p:sp>
        <p:nvSpPr>
          <p:cNvPr id="250" name="Agenda Topics"/>
          <p:cNvSpPr txBox="1"/>
          <p:nvPr>
            <p:ph type="body" idx="1"/>
          </p:nvPr>
        </p:nvSpPr>
        <p:spPr>
          <a:xfrm>
            <a:off x="160946" y="3276600"/>
            <a:ext cx="23241004" cy="987067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1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3379" y="5318607"/>
            <a:ext cx="6778368" cy="3808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89046" y="4153662"/>
            <a:ext cx="4760446" cy="613847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Oval"/>
          <p:cNvSpPr/>
          <p:nvPr/>
        </p:nvSpPr>
        <p:spPr>
          <a:xfrm>
            <a:off x="2799410" y="9325638"/>
            <a:ext cx="2034744" cy="2017517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4" name="Ο"/>
          <p:cNvSpPr txBox="1"/>
          <p:nvPr/>
        </p:nvSpPr>
        <p:spPr>
          <a:xfrm>
            <a:off x="2161438" y="9699193"/>
            <a:ext cx="3174594" cy="110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204" sz="6800">
                <a:solidFill>
                  <a:srgbClr val="FFFFFF"/>
                </a:solidFill>
              </a:defRPr>
            </a:lvl1pPr>
          </a:lstStyle>
          <a:p>
            <a:pPr/>
            <a:r>
              <a:t>Ο</a:t>
            </a:r>
          </a:p>
        </p:txBody>
      </p:sp>
      <p:sp>
        <p:nvSpPr>
          <p:cNvPr id="255" name="Oval"/>
          <p:cNvSpPr/>
          <p:nvPr/>
        </p:nvSpPr>
        <p:spPr>
          <a:xfrm>
            <a:off x="19476923" y="10417454"/>
            <a:ext cx="1700988" cy="1693063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6" name="Oval"/>
          <p:cNvSpPr/>
          <p:nvPr/>
        </p:nvSpPr>
        <p:spPr>
          <a:xfrm>
            <a:off x="17531587" y="10418368"/>
            <a:ext cx="1700989" cy="1691235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7" name="Oval"/>
          <p:cNvSpPr/>
          <p:nvPr/>
        </p:nvSpPr>
        <p:spPr>
          <a:xfrm>
            <a:off x="15625267" y="10417454"/>
            <a:ext cx="1661973" cy="1846378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8" name="Oval"/>
          <p:cNvSpPr/>
          <p:nvPr/>
        </p:nvSpPr>
        <p:spPr>
          <a:xfrm>
            <a:off x="7547355" y="9289443"/>
            <a:ext cx="2149349" cy="1925620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9" name="Oval"/>
          <p:cNvSpPr/>
          <p:nvPr/>
        </p:nvSpPr>
        <p:spPr>
          <a:xfrm>
            <a:off x="5116080" y="9283039"/>
            <a:ext cx="2149349" cy="1938428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0" name="Text"/>
          <p:cNvSpPr txBox="1"/>
          <p:nvPr/>
        </p:nvSpPr>
        <p:spPr>
          <a:xfrm>
            <a:off x="11812409" y="6608622"/>
            <a:ext cx="759182" cy="49875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61" name="Text"/>
          <p:cNvSpPr txBox="1"/>
          <p:nvPr/>
        </p:nvSpPr>
        <p:spPr>
          <a:xfrm>
            <a:off x="18014621" y="10405008"/>
            <a:ext cx="309296" cy="171795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62" name="Α"/>
          <p:cNvSpPr txBox="1"/>
          <p:nvPr/>
        </p:nvSpPr>
        <p:spPr>
          <a:xfrm>
            <a:off x="5888202" y="9779787"/>
            <a:ext cx="605105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170" sz="5700"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34"/>
                </a:solidFill>
              </a:defRPr>
            </a:pPr>
            <a:r>
              <a:rPr>
                <a:solidFill>
                  <a:srgbClr val="FFFFFF"/>
                </a:solidFill>
              </a:rPr>
              <a:t>Α</a:t>
            </a:r>
          </a:p>
        </p:txBody>
      </p:sp>
      <p:sp>
        <p:nvSpPr>
          <p:cNvPr id="263" name="Ε"/>
          <p:cNvSpPr txBox="1"/>
          <p:nvPr/>
        </p:nvSpPr>
        <p:spPr>
          <a:xfrm>
            <a:off x="8336940" y="9785959"/>
            <a:ext cx="570180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168" sz="5600">
                <a:solidFill>
                  <a:srgbClr val="FFFFFF"/>
                </a:solidFill>
              </a:defRPr>
            </a:lvl1pPr>
          </a:lstStyle>
          <a:p>
            <a:pPr/>
            <a:r>
              <a:t>Ε</a:t>
            </a:r>
          </a:p>
        </p:txBody>
      </p:sp>
      <p:sp>
        <p:nvSpPr>
          <p:cNvPr id="264" name="Π"/>
          <p:cNvSpPr txBox="1"/>
          <p:nvPr/>
        </p:nvSpPr>
        <p:spPr>
          <a:xfrm>
            <a:off x="16134181" y="10797692"/>
            <a:ext cx="644145" cy="932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168" sz="5600">
                <a:solidFill>
                  <a:srgbClr val="FFFFFF"/>
                </a:solidFill>
              </a:defRPr>
            </a:lvl1pPr>
          </a:lstStyle>
          <a:p>
            <a:pPr/>
            <a:r>
              <a:t>Π</a:t>
            </a:r>
          </a:p>
        </p:txBody>
      </p:sp>
      <p:sp>
        <p:nvSpPr>
          <p:cNvPr id="265" name="Text"/>
          <p:cNvSpPr txBox="1"/>
          <p:nvPr/>
        </p:nvSpPr>
        <p:spPr>
          <a:xfrm>
            <a:off x="18002491" y="11014608"/>
            <a:ext cx="759181" cy="49875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66" name="Ρ"/>
          <p:cNvSpPr txBox="1"/>
          <p:nvPr/>
        </p:nvSpPr>
        <p:spPr>
          <a:xfrm>
            <a:off x="19985837" y="10797692"/>
            <a:ext cx="759182" cy="932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168" sz="5600">
                <a:solidFill>
                  <a:srgbClr val="FFFFFF"/>
                </a:solidFill>
              </a:defRPr>
            </a:lvl1pPr>
          </a:lstStyle>
          <a:p>
            <a:pPr/>
            <a:r>
              <a:t>Ρ</a:t>
            </a:r>
          </a:p>
        </p:txBody>
      </p:sp>
      <p:sp>
        <p:nvSpPr>
          <p:cNvPr id="267" name="Τ"/>
          <p:cNvSpPr txBox="1"/>
          <p:nvPr/>
        </p:nvSpPr>
        <p:spPr>
          <a:xfrm>
            <a:off x="18110149" y="10797692"/>
            <a:ext cx="543865" cy="932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168" sz="5600">
                <a:solidFill>
                  <a:srgbClr val="FFFFFF"/>
                </a:solidFill>
              </a:defRPr>
            </a:lvl1pPr>
          </a:lstStyle>
          <a:p>
            <a:pPr/>
            <a:r>
              <a:t>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Κύκλωσε το γράμμα από το οποίο αρχίζει η λέξη της εικόνα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58" sz="5900"/>
            </a:lvl1pPr>
          </a:lstStyle>
          <a:p>
            <a:pPr/>
            <a:r>
              <a:t>     Κύκλωσε το γράμμα από το οποίο αρχίζει η λέξη της εικόνας</a:t>
            </a:r>
          </a:p>
        </p:txBody>
      </p:sp>
      <p:sp>
        <p:nvSpPr>
          <p:cNvPr id="270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1" name="download (1).jpeg" descr="download (1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8657" y="4128988"/>
            <a:ext cx="5912222" cy="4428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28.jpeg" descr="image2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72435" y="4396466"/>
            <a:ext cx="6199844" cy="442846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Π"/>
          <p:cNvSpPr/>
          <p:nvPr/>
        </p:nvSpPr>
        <p:spPr>
          <a:xfrm>
            <a:off x="2856788" y="9874659"/>
            <a:ext cx="2174495" cy="1925620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pc="168" sz="5600">
                <a:solidFill>
                  <a:srgbClr val="FFFFFF"/>
                </a:solidFill>
              </a:defRPr>
            </a:lvl1pPr>
          </a:lstStyle>
          <a:p>
            <a:pPr/>
            <a:r>
              <a:t>Π</a:t>
            </a:r>
          </a:p>
        </p:txBody>
      </p:sp>
      <p:sp>
        <p:nvSpPr>
          <p:cNvPr id="274" name="Χ"/>
          <p:cNvSpPr/>
          <p:nvPr/>
        </p:nvSpPr>
        <p:spPr>
          <a:xfrm>
            <a:off x="7967675" y="9874659"/>
            <a:ext cx="1936751" cy="1925620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pc="168" sz="5600">
                <a:solidFill>
                  <a:srgbClr val="FFFFFF"/>
                </a:solidFill>
              </a:defRPr>
            </a:lvl1pPr>
          </a:lstStyle>
          <a:p>
            <a:pPr/>
            <a:r>
              <a:t>Χ</a:t>
            </a:r>
          </a:p>
        </p:txBody>
      </p:sp>
      <p:sp>
        <p:nvSpPr>
          <p:cNvPr id="275" name="Λ"/>
          <p:cNvSpPr/>
          <p:nvPr/>
        </p:nvSpPr>
        <p:spPr>
          <a:xfrm>
            <a:off x="5458561" y="9867036"/>
            <a:ext cx="2081836" cy="1940866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pc="168" sz="5600">
                <a:solidFill>
                  <a:srgbClr val="FFFFFF"/>
                </a:solidFill>
              </a:defRPr>
            </a:lvl1pPr>
          </a:lstStyle>
          <a:p>
            <a:pPr/>
            <a:r>
              <a:t>Λ</a:t>
            </a:r>
          </a:p>
        </p:txBody>
      </p:sp>
      <p:sp>
        <p:nvSpPr>
          <p:cNvPr id="276" name="Ι"/>
          <p:cNvSpPr/>
          <p:nvPr/>
        </p:nvSpPr>
        <p:spPr>
          <a:xfrm>
            <a:off x="14611756" y="9616468"/>
            <a:ext cx="2174495" cy="1940866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pc="168" sz="5600">
                <a:solidFill>
                  <a:srgbClr val="FFFFFF"/>
                </a:solidFill>
              </a:defRPr>
            </a:lvl1pPr>
          </a:lstStyle>
          <a:p>
            <a:pPr/>
            <a:r>
              <a:t>Ι</a:t>
            </a:r>
          </a:p>
        </p:txBody>
      </p:sp>
      <p:sp>
        <p:nvSpPr>
          <p:cNvPr id="277" name="Α"/>
          <p:cNvSpPr/>
          <p:nvPr/>
        </p:nvSpPr>
        <p:spPr>
          <a:xfrm>
            <a:off x="17448326" y="9616468"/>
            <a:ext cx="1936751" cy="1925620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pc="168" sz="5600">
                <a:solidFill>
                  <a:srgbClr val="FFFFFF"/>
                </a:solidFill>
              </a:defRPr>
            </a:lvl1pPr>
          </a:lstStyle>
          <a:p>
            <a:pPr/>
            <a:r>
              <a:t>Α</a:t>
            </a:r>
          </a:p>
        </p:txBody>
      </p:sp>
      <p:sp>
        <p:nvSpPr>
          <p:cNvPr id="278" name="Η"/>
          <p:cNvSpPr/>
          <p:nvPr/>
        </p:nvSpPr>
        <p:spPr>
          <a:xfrm>
            <a:off x="20199096" y="9616468"/>
            <a:ext cx="1936751" cy="1925620"/>
          </a:xfrm>
          <a:prstGeom prst="ellipse">
            <a:avLst/>
          </a:prstGeom>
          <a:solidFill>
            <a:srgbClr val="000034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pc="168" sz="5600">
                <a:solidFill>
                  <a:srgbClr val="FFFFFF"/>
                </a:solidFill>
              </a:defRPr>
            </a:lvl1pPr>
          </a:lstStyle>
          <a:p>
            <a:pPr/>
            <a:r>
              <a:t>Η</a:t>
            </a:r>
          </a:p>
        </p:txBody>
      </p:sp>
      <p:sp>
        <p:nvSpPr>
          <p:cNvPr id="279" name="Πουφφίνος"/>
          <p:cNvSpPr txBox="1"/>
          <p:nvPr/>
        </p:nvSpPr>
        <p:spPr>
          <a:xfrm>
            <a:off x="4388992" y="8927820"/>
            <a:ext cx="3511551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141" sz="4700">
                <a:solidFill>
                  <a:srgbClr val="FFFFFF"/>
                </a:solidFill>
              </a:defRPr>
            </a:lvl1pPr>
          </a:lstStyle>
          <a:p>
            <a:pPr/>
            <a:r>
              <a:t>Πουφφίνος</a:t>
            </a:r>
          </a:p>
        </p:txBody>
      </p:sp>
      <p:sp>
        <p:nvSpPr>
          <p:cNvPr id="280" name="Πολική αλεπού"/>
          <p:cNvSpPr txBox="1"/>
          <p:nvPr/>
        </p:nvSpPr>
        <p:spPr>
          <a:xfrm>
            <a:off x="15962227" y="8619896"/>
            <a:ext cx="4620261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150" sz="5000">
                <a:solidFill>
                  <a:srgbClr val="FFFFFF"/>
                </a:solidFill>
              </a:defRPr>
            </a:lvl1pPr>
          </a:lstStyle>
          <a:p>
            <a:pPr/>
            <a:r>
              <a:t>Πολική αλεπού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1202165205371286001.jpg" descr="1202165205371286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6483" y="250719"/>
            <a:ext cx="18691034" cy="13214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πολικός λύκος.jpeg" descr="πολικός λύκος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00334" y="1413988"/>
            <a:ext cx="4227307" cy="281308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85" name="λύκος.jpeg" descr="λύκος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59590" y="5958313"/>
            <a:ext cx="4227307" cy="316640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86" name="Αρκτικός Λαγός 3...jpg" descr="Αρκτικός Λαγός 3..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2661" y="9777090"/>
            <a:ext cx="4556445" cy="341733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87" name="πολικη αλεπου.jpeg" descr="πολικη αλεπου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05819" y="10025364"/>
            <a:ext cx="4089103" cy="292078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88" name="poliki-arkouda-29112019-st.jpg" descr="poliki-arkouda-29112019-s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0635" y="8171236"/>
            <a:ext cx="4997353" cy="281308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89" name="λαγός.jpeg" descr="λαγός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926172" y="5832845"/>
            <a:ext cx="3975942" cy="341733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90" name="αρκούδα.jpeg" descr="αρκούδα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28739" y="2329819"/>
            <a:ext cx="4513639" cy="281308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91" name="πολικη κουκουβάγια.jpeg" descr="πολικη κουκουβάγια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449542" y="2510732"/>
            <a:ext cx="4243630" cy="31664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292" name="Κύκλωσε τα ζώα των πάγων"/>
          <p:cNvSpPr txBox="1"/>
          <p:nvPr/>
        </p:nvSpPr>
        <p:spPr>
          <a:xfrm>
            <a:off x="6018841" y="765103"/>
            <a:ext cx="1046357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tabLst/>
              <a:defRPr b="1" spc="0" sz="5800">
                <a:solidFill>
                  <a:srgbClr val="8D3087"/>
                </a:solidFill>
                <a:uFill>
                  <a:solidFill>
                    <a:srgbClr val="8D30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Κύκλωσε τα ζώα των πάγων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Είναι η μεγαλύτερη αρκούδα του πλανήτη. Το σώμα της εσωτερικά…"/>
          <p:cNvSpPr txBox="1"/>
          <p:nvPr>
            <p:ph type="ctrTitle"/>
          </p:nvPr>
        </p:nvSpPr>
        <p:spPr>
          <a:xfrm>
            <a:off x="574426" y="9508725"/>
            <a:ext cx="23235148" cy="2647066"/>
          </a:xfrm>
          <a:prstGeom prst="rect">
            <a:avLst/>
          </a:prstGeom>
        </p:spPr>
        <p:txBody>
          <a:bodyPr/>
          <a:lstStyle/>
          <a:p>
            <a:pPr defTabSz="396237">
              <a:defRPr spc="-200" sz="5300"/>
            </a:pPr>
            <a:r>
              <a:t>Είναι η μεγαλύτερη αρκούδα του πλανήτη. Το σώμα της εσωτερικά</a:t>
            </a:r>
          </a:p>
          <a:p>
            <a:pPr defTabSz="396237">
              <a:defRPr spc="-200" sz="5300"/>
            </a:pPr>
            <a:r>
              <a:t> καλύπτεται από στρώμα λίπους ενώ εξωτερικά από τρίχωμα κοντό και χοντρό. Τρίχωμα καλύπτει και τα  </a:t>
            </a:r>
            <a:r>
              <a:rPr sz="5200"/>
              <a:t>πέλματα της για να μη γλιστράει.</a:t>
            </a:r>
          </a:p>
        </p:txBody>
      </p:sp>
      <p:pic>
        <p:nvPicPr>
          <p:cNvPr id="180" name="polar-bears2-730x478.jpg" descr="polar-bears2-730x47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0386" y="360151"/>
            <a:ext cx="12203705" cy="7990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Το τρίχωμα της δεν έχει χρώμα .Το βλέπουμε άσπρο λόγω της αντανάκλασης του φωτός"/>
          <p:cNvSpPr txBox="1"/>
          <p:nvPr>
            <p:ph type="ctrTitle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>
            <a:lvl1pPr defTabSz="454025">
              <a:defRPr spc="-199" sz="8200"/>
            </a:lvl1pPr>
          </a:lstStyle>
          <a:p>
            <a:pPr/>
            <a:r>
              <a:t>Το τρίχωμα της δεν έχει χρώμα .Το βλέπουμε άσπρο λόγω της αντανάκλασης του φωτός</a:t>
            </a:r>
          </a:p>
        </p:txBody>
      </p:sp>
      <p:pic>
        <p:nvPicPr>
          <p:cNvPr id="183" name="download (2).jpeg" descr="download (2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2769" y="414010"/>
            <a:ext cx="12680022" cy="8437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Το δέρμα κάτω από τη γούνα της είναι μαύρο"/>
          <p:cNvSpPr txBox="1"/>
          <p:nvPr>
            <p:ph type="ctrTitle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>
            <a:lvl1pPr defTabSz="536575">
              <a:defRPr spc="-199" sz="9700"/>
            </a:lvl1pPr>
          </a:lstStyle>
          <a:p>
            <a:pPr/>
            <a:r>
              <a:t>Το δέρμα κάτω από τη γούνα της είναι μαύρο</a:t>
            </a:r>
          </a:p>
        </p:txBody>
      </p:sp>
      <p:pic>
        <p:nvPicPr>
          <p:cNvPr id="186" name="images (5).jpeg" descr="images (5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503" y="1085138"/>
            <a:ext cx="10220336" cy="7655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Οι πολικές αρκούδες  εκφράζουν την αγάπη και τη φιλία τους με το να τρίβουν τις…"/>
          <p:cNvSpPr txBox="1"/>
          <p:nvPr>
            <p:ph type="title"/>
          </p:nvPr>
        </p:nvSpPr>
        <p:spPr>
          <a:xfrm>
            <a:off x="2573908" y="9856754"/>
            <a:ext cx="19236184" cy="2641603"/>
          </a:xfrm>
          <a:prstGeom prst="rect">
            <a:avLst/>
          </a:prstGeom>
        </p:spPr>
        <p:txBody>
          <a:bodyPr/>
          <a:lstStyle/>
          <a:p>
            <a:pPr>
              <a:defRPr spc="-100" sz="3600"/>
            </a:pPr>
            <a:r>
              <a:t>Οι πολικές αρκούδες  εκφράζουν την αγάπη και τη φιλία τους με το να τρίβουν τις</a:t>
            </a:r>
            <a:endParaRPr spc="-72"/>
          </a:p>
          <a:p>
            <a:pPr>
              <a:defRPr spc="-72" sz="3600"/>
            </a:pPr>
          </a:p>
          <a:p>
            <a:pPr>
              <a:defRPr spc="-100" sz="3600"/>
            </a:pPr>
            <a:r>
              <a:t>μύτες τους-όπως οι εσκιμώοι. Όταν θέλουν να δείξουν  τη διάθεση τους για παιχνίδι</a:t>
            </a:r>
            <a:endParaRPr spc="-72"/>
          </a:p>
          <a:p>
            <a:pPr>
              <a:defRPr spc="-72" sz="3600"/>
            </a:pPr>
          </a:p>
          <a:p>
            <a:pPr>
              <a:defRPr spc="-100" sz="3600"/>
            </a:pPr>
            <a:r>
              <a:t> κουνάνε το κεφάλι τους δεξιά και αριστερά.</a:t>
            </a:r>
          </a:p>
        </p:txBody>
      </p:sp>
      <p:pic>
        <p:nvPicPr>
          <p:cNvPr id="189" name="download (5).jpeg" descr="download (5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4437" y="316066"/>
            <a:ext cx="17882202" cy="9402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uthor and Date"/>
          <p:cNvSpPr txBox="1"/>
          <p:nvPr>
            <p:ph type="subTitle" sz="quarter" idx="1"/>
          </p:nvPr>
        </p:nvSpPr>
        <p:spPr>
          <a:xfrm>
            <a:off x="571500" y="12269258"/>
            <a:ext cx="23235148" cy="55524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Τρώει 20 κιλά φαγητό σε μία ώρα.…"/>
          <p:cNvSpPr txBox="1"/>
          <p:nvPr>
            <p:ph type="ctrTitle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/>
          <a:p>
            <a:pPr defTabSz="379729">
              <a:defRPr spc="-200" sz="6900"/>
            </a:pPr>
            <a:r>
              <a:t>Τρώει 20 κιλά φαγητό σε μία ώρα.</a:t>
            </a:r>
          </a:p>
          <a:p>
            <a:pPr defTabSz="379729">
              <a:defRPr spc="-200" sz="6900"/>
            </a:pPr>
            <a:r>
              <a:t>Κυνηγάει την τροφή της στην ξηρά, στον πάγο αλλά και μέσα στο νερό.</a:t>
            </a:r>
          </a:p>
        </p:txBody>
      </p:sp>
      <p:pic>
        <p:nvPicPr>
          <p:cNvPr id="193" name="270aff9e17ef7ac8205bccaccc2a46c3.jpg" descr="270aff9e17ef7ac8205bccaccc2a46c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3274" y="167144"/>
            <a:ext cx="13479829" cy="8967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Τρέφεται με φώκιες, ζώα  αλλά και με ψάρια"/>
          <p:cNvSpPr txBox="1"/>
          <p:nvPr>
            <p:ph type="ctrTitle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>
            <a:lvl1pPr defTabSz="536575">
              <a:defRPr spc="-199" sz="9700"/>
            </a:lvl1pPr>
          </a:lstStyle>
          <a:p>
            <a:pPr/>
            <a:r>
              <a:t>Τρέφεται με φώκιες, ζώα  αλλά και με ψάρια</a:t>
            </a:r>
          </a:p>
        </p:txBody>
      </p:sp>
      <p:pic>
        <p:nvPicPr>
          <p:cNvPr id="196" name="download (6).jpeg" descr="download (6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0032" y="910959"/>
            <a:ext cx="11513367" cy="7633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Author and Date"/>
          <p:cNvSpPr txBox="1"/>
          <p:nvPr>
            <p:ph type="subTitle" sz="quarter" idx="1"/>
          </p:nvPr>
        </p:nvSpPr>
        <p:spPr>
          <a:xfrm>
            <a:off x="571500" y="12269258"/>
            <a:ext cx="23235148" cy="55524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Οι αρσενικές ζυγίζουν 350-540 κιλά και οι θυληκές 150-300 κιλά"/>
          <p:cNvSpPr txBox="1"/>
          <p:nvPr>
            <p:ph type="ctrTitle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>
            <a:lvl1pPr defTabSz="536575">
              <a:defRPr spc="-199" sz="9700"/>
            </a:lvl1pPr>
          </a:lstStyle>
          <a:p>
            <a:pPr/>
            <a:r>
              <a:t>Οι αρσενικές ζυγίζουν 350-540 κιλά και οι θυληκές 150-300 κιλά</a:t>
            </a:r>
          </a:p>
        </p:txBody>
      </p:sp>
      <p:pic>
        <p:nvPicPr>
          <p:cNvPr id="200" name="download (8).jpeg" descr="download (8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515" y="398205"/>
            <a:ext cx="11851287" cy="8877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34"/>
      </a:dk1>
      <a:lt1>
        <a:srgbClr val="000034"/>
      </a:lt1>
      <a:dk2>
        <a:srgbClr val="A7A7A7"/>
      </a:dk2>
      <a:lt2>
        <a:srgbClr val="535353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3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rgbClr val="000034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rgbClr val="000034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3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rgbClr val="000034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rgbClr val="000034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